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layfair Display"/>
      <p:regular r:id="rId36"/>
      <p:bold r:id="rId37"/>
      <p:italic r:id="rId38"/>
      <p:boldItalic r:id="rId39"/>
    </p:embeddedFont>
    <p:embeddedFont>
      <p:font typeface="PT Serif"/>
      <p:regular r:id="rId40"/>
      <p:bold r:id="rId41"/>
      <p:italic r:id="rId42"/>
      <p:boldItalic r:id="rId43"/>
    </p:embeddedFont>
    <p:embeddedFont>
      <p:font typeface="Lora"/>
      <p:regular r:id="rId44"/>
      <p:bold r:id="rId45"/>
      <p:italic r:id="rId46"/>
      <p:boldItalic r:id="rId47"/>
    </p:embeddedFont>
    <p:embeddedFont>
      <p:font typeface="Quattrocento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regular.fntdata"/><Relationship Id="rId42" Type="http://schemas.openxmlformats.org/officeDocument/2006/relationships/font" Target="fonts/PTSerif-italic.fntdata"/><Relationship Id="rId41" Type="http://schemas.openxmlformats.org/officeDocument/2006/relationships/font" Target="fonts/PTSerif-bold.fntdata"/><Relationship Id="rId44" Type="http://schemas.openxmlformats.org/officeDocument/2006/relationships/font" Target="fonts/Lora-regular.fntdata"/><Relationship Id="rId43" Type="http://schemas.openxmlformats.org/officeDocument/2006/relationships/font" Target="fonts/PTSerif-boldItalic.fntdata"/><Relationship Id="rId46" Type="http://schemas.openxmlformats.org/officeDocument/2006/relationships/font" Target="fonts/Lora-italic.fntdata"/><Relationship Id="rId45" Type="http://schemas.openxmlformats.org/officeDocument/2006/relationships/font" Target="fonts/Lor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QuattrocentoSans-regular.fntdata"/><Relationship Id="rId47" Type="http://schemas.openxmlformats.org/officeDocument/2006/relationships/font" Target="fonts/Lora-boldItalic.fntdata"/><Relationship Id="rId49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PlayfairDisplay-bold.fntdata"/><Relationship Id="rId36" Type="http://schemas.openxmlformats.org/officeDocument/2006/relationships/font" Target="fonts/PlayfairDisplay-regular.fntdata"/><Relationship Id="rId39" Type="http://schemas.openxmlformats.org/officeDocument/2006/relationships/font" Target="fonts/PlayfairDisplay-boldItalic.fntdata"/><Relationship Id="rId38" Type="http://schemas.openxmlformats.org/officeDocument/2006/relationships/font" Target="fonts/PlayfairDispl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boldItalic.fntdata"/><Relationship Id="rId5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06f20a915_0_5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06f20a91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06f20a915_0_5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06f20a915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06f20a915_0_6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06f20a915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06f20a915_0_6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906f20a915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06f20a915_0_6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06f20a915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06f20a915_0_6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906f20a91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06f20a91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906f20a9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c51481df9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c51481df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c51481df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c51481d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c51481df9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c51481d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06f20a915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06f20a91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c51481df9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c51481d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cac53302f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cac5330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06f20a915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06f20a91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c51481df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c51481d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cac53302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cac5330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8c51481df9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8c51481d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cac53302f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cac5330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713c2c6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713c2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cac53302f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cac5330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cac53302f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cac5330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06f20a91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06f20a9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e713c2c6c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e713c2c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06f20a91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06f20a9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06f20a915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06f20a91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06f20a91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06f20a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c51481df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c51481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06f20a91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06f20a9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06f20a915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06f20a9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">
  <p:cSld name="BLANK_1"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73" name="Google Shape;73;p1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79" name="Google Shape;79;p1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88" name="Google Shape;88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94" name="Google Shape;94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00" name="Google Shape;100;p20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20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1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hyperlink" Target="https://en.wikipedia.org/wiki/Cauchy_distribu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1367850" y="1991850"/>
            <a:ext cx="6408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and </a:t>
            </a:r>
            <a:r>
              <a:rPr lang="en"/>
              <a:t>Kruskal</a:t>
            </a:r>
            <a:r>
              <a:rPr lang="en"/>
              <a:t>-Wallis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</a:t>
            </a:r>
            <a:r>
              <a:rPr lang="en" sz="2800"/>
              <a:t> Monte Carlo power study</a:t>
            </a:r>
            <a:endParaRPr sz="2800"/>
          </a:p>
        </p:txBody>
      </p:sp>
      <p:sp>
        <p:nvSpPr>
          <p:cNvPr id="114" name="Google Shape;114;p23"/>
          <p:cNvSpPr txBox="1"/>
          <p:nvPr/>
        </p:nvSpPr>
        <p:spPr>
          <a:xfrm>
            <a:off x="2460900" y="3403225"/>
            <a:ext cx="42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666666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By Vaughn Hajra and Luis Weekes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question: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“Do certain conferences perform better than others?”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32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ANOVA: </a:t>
            </a:r>
            <a:r>
              <a:rPr lang="en" sz="2400"/>
              <a:t>Basketball Conferences</a:t>
            </a:r>
            <a:endParaRPr sz="2400"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411975" y="4245093"/>
            <a:ext cx="395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Box plots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035170" y="1859400"/>
            <a:ext cx="258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Dataset summary statistics</a:t>
            </a:r>
            <a:endParaRPr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1381250" y="512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 Background: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" y="1631662"/>
            <a:ext cx="3478108" cy="260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988" y="3123025"/>
            <a:ext cx="3706226" cy="8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ANOVA Model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1575975" y="2621445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	Refers to the conference effect.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75" y="1450150"/>
            <a:ext cx="8518649" cy="10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26545" r="66383" t="0"/>
          <a:stretch/>
        </p:blipFill>
        <p:spPr>
          <a:xfrm>
            <a:off x="2668100" y="2621450"/>
            <a:ext cx="338275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ANOVA Hypothesis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Ho: There is no difference in the mean KenPom ranks for each conference: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µ1 = µ2 = µ3 = µ4 = µ5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Ha: One or more of the conferences are different in their mean rank: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µi ≠ µj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Conditions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4112"/>
            <a:ext cx="4504600" cy="350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81" y="1484100"/>
            <a:ext cx="4411895" cy="34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</a:t>
            </a:r>
            <a:endParaRPr/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00" y="1865403"/>
            <a:ext cx="6290401" cy="141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br>
              <a:rPr lang="en"/>
            </a:br>
            <a:r>
              <a:rPr lang="en"/>
              <a:t>Power Studies</a:t>
            </a:r>
            <a:endParaRPr/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Cauchy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Sample Sizes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Non-Constant Variance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 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74" y="1100900"/>
            <a:ext cx="7630451" cy="301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4846350" y="4119350"/>
            <a:ext cx="3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(0,1,2,3) -&gt; observe the theoretical means all differ from one another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Taken From a Normal Distribution 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38" y="868600"/>
            <a:ext cx="5780525" cy="3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979050" y="1133175"/>
            <a:ext cx="71859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When error term follows the normal distribution, one-way ANOVA performs </a:t>
            </a:r>
            <a:r>
              <a:rPr lang="en"/>
              <a:t>better than </a:t>
            </a:r>
            <a:r>
              <a:rPr lang="en"/>
              <a:t>Kruskal-Wallis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 the values of alpha (probability of type 1 error)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Using large sample </a:t>
            </a:r>
            <a:r>
              <a:rPr i="1" lang="en" sz="1800"/>
              <a:t>approximation</a:t>
            </a:r>
            <a:r>
              <a:rPr i="1" lang="en" sz="1800"/>
              <a:t> </a:t>
            </a:r>
            <a:r>
              <a:rPr i="1" lang="en" sz="1800"/>
              <a:t>because</a:t>
            </a:r>
            <a:r>
              <a:rPr i="1" lang="en" sz="1800"/>
              <a:t> code for actual test takes so long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0" y="2218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0" y="22186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24"/>
          <p:cNvGrpSpPr/>
          <p:nvPr/>
        </p:nvGrpSpPr>
        <p:grpSpPr>
          <a:xfrm>
            <a:off x="1786339" y="1551001"/>
            <a:ext cx="473400" cy="473400"/>
            <a:chOff x="1786339" y="1703401"/>
            <a:chExt cx="473400" cy="473400"/>
          </a:xfrm>
        </p:grpSpPr>
        <p:sp>
          <p:nvSpPr>
            <p:cNvPr id="124" name="Google Shape;124;p2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1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26" name="Google Shape;126;p24"/>
          <p:cNvGrpSpPr/>
          <p:nvPr/>
        </p:nvGrpSpPr>
        <p:grpSpPr>
          <a:xfrm>
            <a:off x="3814414" y="1551001"/>
            <a:ext cx="473400" cy="473400"/>
            <a:chOff x="3814414" y="1703401"/>
            <a:chExt cx="473400" cy="473400"/>
          </a:xfrm>
        </p:grpSpPr>
        <p:sp>
          <p:nvSpPr>
            <p:cNvPr id="127" name="Google Shape;127;p2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3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29" name="Google Shape;129;p24"/>
          <p:cNvGrpSpPr/>
          <p:nvPr/>
        </p:nvGrpSpPr>
        <p:grpSpPr>
          <a:xfrm>
            <a:off x="5842489" y="1551001"/>
            <a:ext cx="473400" cy="473400"/>
            <a:chOff x="5842489" y="1703401"/>
            <a:chExt cx="473400" cy="473400"/>
          </a:xfrm>
        </p:grpSpPr>
        <p:sp>
          <p:nvSpPr>
            <p:cNvPr id="130" name="Google Shape;130;p2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5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32" name="Google Shape;132;p24"/>
          <p:cNvGrpSpPr/>
          <p:nvPr/>
        </p:nvGrpSpPr>
        <p:grpSpPr>
          <a:xfrm>
            <a:off x="4852739" y="3423900"/>
            <a:ext cx="473400" cy="473400"/>
            <a:chOff x="4852739" y="3576300"/>
            <a:chExt cx="473400" cy="473400"/>
          </a:xfrm>
        </p:grpSpPr>
        <p:sp>
          <p:nvSpPr>
            <p:cNvPr id="133" name="Google Shape;133;p2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4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135" name="Google Shape;135;p24"/>
          <p:cNvGrpSpPr/>
          <p:nvPr/>
        </p:nvGrpSpPr>
        <p:grpSpPr>
          <a:xfrm>
            <a:off x="2824664" y="3423900"/>
            <a:ext cx="473400" cy="473400"/>
            <a:chOff x="2824664" y="3576300"/>
            <a:chExt cx="473400" cy="473400"/>
          </a:xfrm>
        </p:grpSpPr>
        <p:sp>
          <p:nvSpPr>
            <p:cNvPr id="136" name="Google Shape;136;p2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2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38" name="Google Shape;138;p24"/>
          <p:cNvSpPr txBox="1"/>
          <p:nvPr/>
        </p:nvSpPr>
        <p:spPr>
          <a:xfrm>
            <a:off x="137985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Motivation for why we chose this project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377205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Power Study with normal distribution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436010" y="1003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Power Study with nonconstant variance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41817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Introduction of ANOVA and Kruskal-Wallis tests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44625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Power Study with Cauchy distribution</a:t>
            </a:r>
            <a:endParaRPr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6474335" y="3911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6880814" y="3423900"/>
            <a:ext cx="473400" cy="473400"/>
            <a:chOff x="6880814" y="3576300"/>
            <a:chExt cx="473400" cy="473400"/>
          </a:xfrm>
        </p:grpSpPr>
        <p:sp>
          <p:nvSpPr>
            <p:cNvPr id="145" name="Google Shape;145;p2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6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47" name="Google Shape;147;p24"/>
          <p:cNvSpPr txBox="1"/>
          <p:nvPr/>
        </p:nvSpPr>
        <p:spPr>
          <a:xfrm>
            <a:off x="6515035" y="38864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Takeaways and conclusions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88943" y="780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when Sample Size is Doubled</a:t>
            </a:r>
            <a:r>
              <a:rPr lang="en"/>
              <a:t> 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1452525" y="967675"/>
            <a:ext cx="68454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675" y="616350"/>
            <a:ext cx="5752650" cy="359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525" y="4383275"/>
            <a:ext cx="7400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624405" y="581131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3"/>
          <p:cNvSpPr txBox="1"/>
          <p:nvPr/>
        </p:nvSpPr>
        <p:spPr>
          <a:xfrm>
            <a:off x="388950" y="1171050"/>
            <a:ext cx="8051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n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Now we see that the power of the Kruskal-Wallis test is much closer to the one way ANOVA test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</a:pPr>
            <a:r>
              <a:rPr lang="en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Still prefer ANOVA, but powers for both tests go up faster as we increase the size of the scaling factor 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88955" y="241631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Cauchy Distribution?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1238700" y="747950"/>
            <a:ext cx="7263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Takes two parameters, </a:t>
            </a:r>
            <a:r>
              <a:rPr lang="en"/>
              <a:t> x₀</a:t>
            </a:r>
            <a:r>
              <a:rPr lang="en"/>
              <a:t> and </a:t>
            </a:r>
            <a:r>
              <a:rPr lang="en"/>
              <a:t>𝜸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Can be centered </a:t>
            </a:r>
            <a:r>
              <a:rPr lang="en"/>
              <a:t>around</a:t>
            </a:r>
            <a:r>
              <a:rPr lang="en"/>
              <a:t> different x₀ values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Continuous distribution (heavier tails than normal)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Due to heavy tails, we want to compare power of both tests using this distribution. </a:t>
            </a:r>
            <a:endParaRPr/>
          </a:p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775" y="2499950"/>
            <a:ext cx="2891875" cy="2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025" y="2499950"/>
            <a:ext cx="2841799" cy="22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/>
          <p:nvPr/>
        </p:nvSpPr>
        <p:spPr>
          <a:xfrm rot="-5400000">
            <a:off x="-214200" y="3452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Probability Density Function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 rot="5400000">
            <a:off x="6625475" y="3452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Cumulative Distribution Function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206275" y="4871950"/>
            <a:ext cx="568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T Serif"/>
                <a:ea typeface="PT Serif"/>
                <a:cs typeface="PT Serif"/>
                <a:sym typeface="PT Serif"/>
              </a:rPr>
              <a:t>Graphs via Wikipedia - </a:t>
            </a:r>
            <a:r>
              <a:rPr lang="en" sz="900" u="sng">
                <a:solidFill>
                  <a:schemeClr val="hlink"/>
                </a:solidFill>
                <a:latin typeface="PT Serif"/>
                <a:ea typeface="PT Serif"/>
                <a:cs typeface="PT Serif"/>
                <a:sym typeface="PT Serif"/>
                <a:hlinkClick r:id="rId5"/>
              </a:rPr>
              <a:t>https://en.wikipedia.org/wiki/Cauchy_distribution</a:t>
            </a:r>
            <a:endParaRPr sz="9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88955" y="8075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Taken From a Cauchy Distribution 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763" y="616450"/>
            <a:ext cx="5800476" cy="36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000" y="4340475"/>
            <a:ext cx="337020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5"/>
          <p:cNvSpPr txBox="1"/>
          <p:nvPr/>
        </p:nvSpPr>
        <p:spPr>
          <a:xfrm>
            <a:off x="903725" y="4337163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Adjusted Code! -&gt;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When there are a lot of outliers in the data, the Kruskal-Wallis test performs better than ANOVA.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(Note special case of alpha level)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This makes sense because in order to perform an F test, we need the data to be normally distributed, which in this case isn’t true.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88955" y="814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With non-Constant Variance 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1452525" y="967675"/>
            <a:ext cx="6845400" cy="32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7"/>
          <p:cNvSpPr txBox="1"/>
          <p:nvPr/>
        </p:nvSpPr>
        <p:spPr>
          <a:xfrm>
            <a:off x="7444000" y="652975"/>
            <a:ext cx="17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562000" y="4311063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Adjusted Code! -&gt;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75" y="681900"/>
            <a:ext cx="6145027" cy="348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900" y="4261050"/>
            <a:ext cx="3992850" cy="50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 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Although both are close, we actually want the Kruskal-Wallis Test!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Alpha level is now higher than usual for one way ANOVA, which means that the Kruskal-Wallis is more robust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 Which test do you prefer for each scenario?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1251600" y="951500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Normally distributed data with few outliers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many outliers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non-constant variance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 Which test do you prefer for each scenario?</a:t>
            </a:r>
            <a:endParaRPr/>
          </a:p>
        </p:txBody>
      </p:sp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1251600" y="951500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Normally distributed data with few outliers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One Way ANOVA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many outliers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Kruskal-Wallis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Data with non-constant variance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Kruskal-Wallis (remember type 1 error!)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 </a:t>
            </a:r>
            <a:endParaRPr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1251600" y="951500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In most of the cases we looked into, ANOVA performed better with the exception of of when we used the Cauchy distribution.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Real life data often has outliers / isn’t perfectly normally distributed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Simulations took fairly long.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br>
              <a:rPr lang="en"/>
            </a:br>
            <a:r>
              <a:rPr lang="en"/>
              <a:t>Motivation and Background</a:t>
            </a:r>
            <a:endParaRPr/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goals with this power study?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want to study this?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ctrTitle"/>
          </p:nvPr>
        </p:nvSpPr>
        <p:spPr>
          <a:xfrm>
            <a:off x="1367850" y="1991850"/>
            <a:ext cx="6408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Questions?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Non-parametric vs Parametric Statistics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Parametric procedures assume that sample data can be represented by a probability distribution with fixed parameters.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Nonparametric procedures does not assume an </a:t>
            </a:r>
            <a:r>
              <a:rPr lang="en"/>
              <a:t>explicit distribution.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Use nonparametric procedures when the underlying distributions are not known and when there might be potential outliers.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What Test?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295750" y="551850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Real world scenarios vary.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Power of a study changes based on characteristics of study.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Power lets us know which study is better overall in a specific scenario.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88955" y="2553181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Power?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1251600" y="2641650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Probability of rejecting the null hypothesis when it is in fact incorrect.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Introduction of Tests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ANOVA and Kruskal-Wallis test for?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/>
              <a:t>They test whether at least one mean/median is different from the rest (in a group).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One-Way ANOVA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Normality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run a one way ANOVA test, the data must be normally distributed</a:t>
            </a:r>
            <a:endParaRPr/>
          </a:p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Homoscedasticity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Equal variances for the groups being compared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(We often use SDs to check this)</a:t>
            </a:r>
            <a:endParaRPr/>
          </a:p>
        </p:txBody>
      </p:sp>
      <p:sp>
        <p:nvSpPr>
          <p:cNvPr id="190" name="Google Shape;190;p30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Independence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observations must be independent between and within groups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Kruskal-Wallis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Continuous Distribution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Although normality is no longer required, a continuous distribution is required.</a:t>
            </a:r>
            <a:endParaRPr/>
          </a:p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Similar </a:t>
            </a: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Distribution</a:t>
            </a: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 Shapes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distributions from group to group required.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3" type="body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>
                <a:latin typeface="Playfair Display"/>
                <a:ea typeface="Playfair Display"/>
                <a:cs typeface="Playfair Display"/>
                <a:sym typeface="Playfair Display"/>
              </a:rPr>
              <a:t>Independence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observations must be independent between and within groups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