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3000"/>
    <a:srgbClr val="945200"/>
    <a:srgbClr val="D883FF"/>
    <a:srgbClr val="117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1"/>
    <p:restoredTop sz="94605"/>
  </p:normalViewPr>
  <p:slideViewPr>
    <p:cSldViewPr snapToGrid="0" snapToObjects="1">
      <p:cViewPr varScale="1">
        <p:scale>
          <a:sx n="90" d="100"/>
          <a:sy n="90" d="100"/>
        </p:scale>
        <p:origin x="2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C0ECE-0334-3A40-9895-8F29B1754774}" type="datetimeFigureOut">
              <a:rPr lang="en-DE" smtClean="0"/>
              <a:t>17.09.22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16521-2196-D848-AC80-109752DDC8E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511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6521-2196-D848-AC80-109752DDC8ED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518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Fleet planning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6521-2196-D848-AC80-109752DDC8ED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670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6634-9B6B-BD46-8528-3A11513B0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7C855-2BF0-4448-ABE6-6C3465545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4FD0A-3D02-FB40-834D-E3DD0F68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9DE9-B613-9148-AA3E-30DEB652EEE7}" type="datetimeFigureOut">
              <a:rPr lang="en-DE" smtClean="0"/>
              <a:t>17.09.22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46758-D388-BC4E-B665-971F6092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A8DF8-442A-C34A-B9D2-2027E57F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C3B0-A73B-7C4B-8A10-11090A8F8D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9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9B30-5195-A542-A111-CFF8848A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3566F-AAFC-CD44-AA53-D7817F58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C31F7-25C9-5C44-AF8E-F6530AC3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9DE9-B613-9148-AA3E-30DEB652EEE7}" type="datetimeFigureOut">
              <a:rPr lang="en-DE" smtClean="0"/>
              <a:t>17.09.22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5AD18-FD46-2D41-AF77-564ED9D6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5D40-1179-0D4B-8064-1AD8F318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C3B0-A73B-7C4B-8A10-11090A8F8D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346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C0E84-FF28-B347-A2E1-3418A6445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3D3D3-E04D-0F4E-BF37-D16836CFF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E11C7-6087-B64F-92E6-D95D3E9D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9DE9-B613-9148-AA3E-30DEB652EEE7}" type="datetimeFigureOut">
              <a:rPr lang="en-DE" smtClean="0"/>
              <a:t>17.09.22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B0A37-D1A0-954B-9214-0C2F04FF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A1B8D-2760-EE44-B05A-24BD43CA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C3B0-A73B-7C4B-8A10-11090A8F8D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988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BD06-B0AB-DD4B-87A2-EEE21A03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98AD-1DE8-434A-9AC5-BE72843B3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12EBF-A33D-E84B-8324-BDE3A0BF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9DE9-B613-9148-AA3E-30DEB652EEE7}" type="datetimeFigureOut">
              <a:rPr lang="en-DE" smtClean="0"/>
              <a:t>17.09.22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B3AA8-55CF-B443-B98E-135B5882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7FB8-AA76-E44D-BD7A-BA0F0431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C3B0-A73B-7C4B-8A10-11090A8F8D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605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6005-D1C1-5740-8B97-0B001E66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F08B-0349-EB4A-AC17-9D5D8DBFC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AA932-294F-714A-96B0-5D785334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9DE9-B613-9148-AA3E-30DEB652EEE7}" type="datetimeFigureOut">
              <a:rPr lang="en-DE" smtClean="0"/>
              <a:t>17.09.22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FD91D-C40A-D042-A385-6E370560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28CB-D929-404A-85C0-40ECE31D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C3B0-A73B-7C4B-8A10-11090A8F8D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308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D3A3-AC21-7A40-A5E3-3481DFD9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6AB9-E476-BB4B-90BA-5E291DDC6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B0DDB-1FD6-E340-A389-23556E6F7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99B03-096B-0944-BE07-77847FDD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9DE9-B613-9148-AA3E-30DEB652EEE7}" type="datetimeFigureOut">
              <a:rPr lang="en-DE" smtClean="0"/>
              <a:t>17.09.22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31B7-EE5C-0148-8400-FD94769D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35F93-7EE8-A54A-875F-C1E7993C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C3B0-A73B-7C4B-8A10-11090A8F8D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374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3B23-7CBF-144C-A968-E93E22F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9ECEB-2666-5A4C-BDF4-D6BE2661B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78C36-8ABB-4040-B72B-FD390BE3A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D3AED-2237-1C49-8B54-1D50134A2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E0FCB-FDC5-F749-887D-3270A9FAC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A1891-82F3-444A-9CED-1838976E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9DE9-B613-9148-AA3E-30DEB652EEE7}" type="datetimeFigureOut">
              <a:rPr lang="en-DE" smtClean="0"/>
              <a:t>17.09.22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84DFE-6A47-5E46-8056-4190AA93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56E4E-D9AC-494C-B2B1-99A3871E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C3B0-A73B-7C4B-8A10-11090A8F8D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31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CEF6-A5CA-654A-81B7-E6A48569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B1987-F2A7-1A43-BBE1-B8C32B69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9DE9-B613-9148-AA3E-30DEB652EEE7}" type="datetimeFigureOut">
              <a:rPr lang="en-DE" smtClean="0"/>
              <a:t>17.09.22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A5C04-502E-1340-BE98-BE5B5836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57738-5415-FA4E-A3FB-37A5F735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C3B0-A73B-7C4B-8A10-11090A8F8D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671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BF6C3-C78C-2F4D-BD67-F216F2C0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9DE9-B613-9148-AA3E-30DEB652EEE7}" type="datetimeFigureOut">
              <a:rPr lang="en-DE" smtClean="0"/>
              <a:t>17.09.22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4D6F0-5CCE-1443-895A-446E943A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61555-B19B-7048-ABF0-3C96ED89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C3B0-A73B-7C4B-8A10-11090A8F8D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799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57C9-E6CE-AC41-9D82-EA8A7A49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4928-5576-9B4D-AC30-7B19F607D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078A4-9C56-D446-AB20-01BBD93B9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CCDF6-5F58-124B-A2EE-852F3E3F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9DE9-B613-9148-AA3E-30DEB652EEE7}" type="datetimeFigureOut">
              <a:rPr lang="en-DE" smtClean="0"/>
              <a:t>17.09.22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60A12-999F-2C47-B065-D6301D70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DFD0A-E5EC-D349-820F-F55013AB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C3B0-A73B-7C4B-8A10-11090A8F8D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07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9254-AEC7-7E4C-8CF2-69A16926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DC549-4DF7-3F4D-A6E2-A0204EC08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E2788-027E-514B-9901-04D4C7228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1BF09-19CF-B848-BAB6-4D93AF3D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9DE9-B613-9148-AA3E-30DEB652EEE7}" type="datetimeFigureOut">
              <a:rPr lang="en-DE" smtClean="0"/>
              <a:t>17.09.22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69B43-6DD9-2C4F-81C8-E6460199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C33D2-2F15-0B47-AB56-6CCB7686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C3B0-A73B-7C4B-8A10-11090A8F8D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142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B5000-AE61-6046-979E-C5D78CB6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2FBF2-B1C1-BB4D-B328-493916833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C529-EF67-9244-872F-0DA9BFC33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69DE9-B613-9148-AA3E-30DEB652EEE7}" type="datetimeFigureOut">
              <a:rPr lang="en-DE" smtClean="0"/>
              <a:t>17.09.22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09AA1-5207-DF49-9AD1-EAF823AFB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4F9B-3D8F-0440-90DF-48BE031D5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C3B0-A73B-7C4B-8A10-11090A8F8D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43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FC63-F85F-6841-8218-1787DC98E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974" y="1600200"/>
            <a:ext cx="10816288" cy="2387600"/>
          </a:xfrm>
        </p:spPr>
        <p:txBody>
          <a:bodyPr>
            <a:normAutofit/>
          </a:bodyPr>
          <a:lstStyle/>
          <a:p>
            <a:r>
              <a:rPr lang="en-DE" sz="6600" dirty="0"/>
              <a:t>                     </a:t>
            </a:r>
            <a:r>
              <a:rPr lang="en-DE" sz="7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Smart Planner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117DB-A7A1-1B4F-A502-B24C78071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3" y="1777260"/>
            <a:ext cx="3303480" cy="33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5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8EA3-2024-C94E-B842-898BD596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Challenge?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1AF92-83FF-8444-BD88-86A9F1EC1878}"/>
              </a:ext>
            </a:extLst>
          </p:cNvPr>
          <p:cNvSpPr txBox="1"/>
          <p:nvPr/>
        </p:nvSpPr>
        <p:spPr>
          <a:xfrm>
            <a:off x="962024" y="1690688"/>
            <a:ext cx="10515599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DE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9858CF-00C8-174A-9038-62BA66C698AC}"/>
              </a:ext>
            </a:extLst>
          </p:cNvPr>
          <p:cNvGrpSpPr/>
          <p:nvPr/>
        </p:nvGrpSpPr>
        <p:grpSpPr>
          <a:xfrm>
            <a:off x="885823" y="1571208"/>
            <a:ext cx="10467977" cy="1004738"/>
            <a:chOff x="885823" y="1571208"/>
            <a:chExt cx="10467977" cy="10047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C8D49A-ED29-134E-A9A5-4E2384A6AD0C}"/>
                </a:ext>
              </a:extLst>
            </p:cNvPr>
            <p:cNvSpPr txBox="1"/>
            <p:nvPr/>
          </p:nvSpPr>
          <p:spPr>
            <a:xfrm>
              <a:off x="885823" y="1571208"/>
              <a:ext cx="10467977" cy="1004738"/>
            </a:xfrm>
            <a:prstGeom prst="rect">
              <a:avLst/>
            </a:prstGeom>
            <a:solidFill>
              <a:srgbClr val="1179C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rtlCol="0">
              <a:spAutoFit/>
            </a:bodyPr>
            <a:lstStyle/>
            <a:p>
              <a:endParaRPr lang="en-DE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784B25F-E889-4146-AD97-9D84DF71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2174" y="1629811"/>
              <a:ext cx="850487" cy="850487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A2DCDA-F6F3-1F46-B24B-9DCFEC56A71F}"/>
                </a:ext>
              </a:extLst>
            </p:cNvPr>
            <p:cNvSpPr txBox="1"/>
            <p:nvPr/>
          </p:nvSpPr>
          <p:spPr>
            <a:xfrm>
              <a:off x="3286121" y="1850003"/>
              <a:ext cx="7503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chemeClr val="bg1">
                      <a:lumMod val="95000"/>
                    </a:schemeClr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Fleet managers want to optimize operations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48C2D9-7DEE-5E41-BC85-AF6AC579E6DD}"/>
              </a:ext>
            </a:extLst>
          </p:cNvPr>
          <p:cNvGrpSpPr/>
          <p:nvPr/>
        </p:nvGrpSpPr>
        <p:grpSpPr>
          <a:xfrm>
            <a:off x="885824" y="2800673"/>
            <a:ext cx="10467976" cy="939608"/>
            <a:chOff x="885824" y="2800673"/>
            <a:chExt cx="10467976" cy="93960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A66F77-8FDB-9A45-86E6-06AC90B57461}"/>
                </a:ext>
              </a:extLst>
            </p:cNvPr>
            <p:cNvSpPr txBox="1"/>
            <p:nvPr/>
          </p:nvSpPr>
          <p:spPr>
            <a:xfrm>
              <a:off x="885824" y="2800673"/>
              <a:ext cx="10467976" cy="939608"/>
            </a:xfrm>
            <a:prstGeom prst="rect">
              <a:avLst/>
            </a:prstGeom>
            <a:solidFill>
              <a:srgbClr val="1179C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rtlCol="0">
              <a:spAutoFit/>
            </a:bodyPr>
            <a:lstStyle/>
            <a:p>
              <a:endParaRPr lang="en-DE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5BA023D-777D-CC44-A39F-A62FEF7D2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0748" y="2856534"/>
              <a:ext cx="821913" cy="85764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6216AEF-C554-3C41-9ACB-D97BD42BF54E}"/>
                </a:ext>
              </a:extLst>
            </p:cNvPr>
            <p:cNvSpPr txBox="1"/>
            <p:nvPr/>
          </p:nvSpPr>
          <p:spPr>
            <a:xfrm>
              <a:off x="3286123" y="3115565"/>
              <a:ext cx="7503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95000"/>
                    </a:schemeClr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Constrained by small cost margins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BE50DC-A07A-4442-96E7-097F5F2D142F}"/>
              </a:ext>
            </a:extLst>
          </p:cNvPr>
          <p:cNvGrpSpPr/>
          <p:nvPr/>
        </p:nvGrpSpPr>
        <p:grpSpPr>
          <a:xfrm>
            <a:off x="885823" y="5167311"/>
            <a:ext cx="10467976" cy="1004737"/>
            <a:chOff x="885823" y="5167311"/>
            <a:chExt cx="10467976" cy="100473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1D69EFF-D708-7841-8DE4-85757430F127}"/>
                </a:ext>
              </a:extLst>
            </p:cNvPr>
            <p:cNvSpPr txBox="1"/>
            <p:nvPr/>
          </p:nvSpPr>
          <p:spPr>
            <a:xfrm>
              <a:off x="885823" y="5167311"/>
              <a:ext cx="10467976" cy="1004737"/>
            </a:xfrm>
            <a:prstGeom prst="rect">
              <a:avLst/>
            </a:prstGeom>
            <a:solidFill>
              <a:srgbClr val="1179C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rtlCol="0">
              <a:spAutoFit/>
            </a:bodyPr>
            <a:lstStyle/>
            <a:p>
              <a:endParaRPr lang="en-DE" dirty="0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378BAA2-209D-DB40-8E39-B429E0ADA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57927" y="5213749"/>
              <a:ext cx="879063" cy="87906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51A8BB-25C0-9040-99ED-E7B75444A72C}"/>
                </a:ext>
              </a:extLst>
            </p:cNvPr>
            <p:cNvSpPr txBox="1"/>
            <p:nvPr/>
          </p:nvSpPr>
          <p:spPr>
            <a:xfrm>
              <a:off x="3286123" y="5463718"/>
              <a:ext cx="7503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95000"/>
                    </a:schemeClr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…&amp; sustainability, more important now than ever!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E701A2-EC5E-8D47-A8A8-C1E8C8AB2F64}"/>
              </a:ext>
            </a:extLst>
          </p:cNvPr>
          <p:cNvGrpSpPr/>
          <p:nvPr/>
        </p:nvGrpSpPr>
        <p:grpSpPr>
          <a:xfrm>
            <a:off x="885824" y="3915628"/>
            <a:ext cx="10467976" cy="1090614"/>
            <a:chOff x="885824" y="3915628"/>
            <a:chExt cx="10467976" cy="109061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1DB6C7-FA04-8645-BE1D-66734A6386D1}"/>
                </a:ext>
              </a:extLst>
            </p:cNvPr>
            <p:cNvSpPr txBox="1"/>
            <p:nvPr/>
          </p:nvSpPr>
          <p:spPr>
            <a:xfrm>
              <a:off x="885824" y="3940346"/>
              <a:ext cx="10467976" cy="1045991"/>
            </a:xfrm>
            <a:prstGeom prst="rect">
              <a:avLst/>
            </a:prstGeom>
            <a:solidFill>
              <a:srgbClr val="1179C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rtlCol="0">
              <a:spAutoFit/>
            </a:bodyPr>
            <a:lstStyle/>
            <a:p>
              <a:endParaRPr lang="en-DE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840588F-F98B-8A4E-8A7A-415231F4D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13681" y="3915628"/>
              <a:ext cx="1090614" cy="1090614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68ECFF-55A1-C940-828B-0FE4B98BEFB4}"/>
                </a:ext>
              </a:extLst>
            </p:cNvPr>
            <p:cNvSpPr txBox="1"/>
            <p:nvPr/>
          </p:nvSpPr>
          <p:spPr>
            <a:xfrm>
              <a:off x="3286122" y="4266297"/>
              <a:ext cx="7503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95000"/>
                    </a:schemeClr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Vehicle depreciation adds to the problem…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8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8EA3-2024-C94E-B842-898BD596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011" y="45580"/>
            <a:ext cx="10515600" cy="1325563"/>
          </a:xfrm>
        </p:spPr>
        <p:txBody>
          <a:bodyPr/>
          <a:lstStyle/>
          <a:p>
            <a:r>
              <a:rPr lang="en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How we solve it?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D0F5C-B143-DB45-9616-445536156391}"/>
              </a:ext>
            </a:extLst>
          </p:cNvPr>
          <p:cNvSpPr txBox="1"/>
          <p:nvPr/>
        </p:nvSpPr>
        <p:spPr>
          <a:xfrm>
            <a:off x="962024" y="1690688"/>
            <a:ext cx="10515599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DE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FE1282A-9CC8-FB41-8E8C-62B2D90F4A1E}"/>
              </a:ext>
            </a:extLst>
          </p:cNvPr>
          <p:cNvGrpSpPr/>
          <p:nvPr/>
        </p:nvGrpSpPr>
        <p:grpSpPr>
          <a:xfrm>
            <a:off x="885823" y="1172098"/>
            <a:ext cx="10467977" cy="1004738"/>
            <a:chOff x="885823" y="1172098"/>
            <a:chExt cx="10467977" cy="10047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2DB8227-1E47-ED44-A15A-9E7C95C2CC19}"/>
                </a:ext>
              </a:extLst>
            </p:cNvPr>
            <p:cNvGrpSpPr/>
            <p:nvPr/>
          </p:nvGrpSpPr>
          <p:grpSpPr>
            <a:xfrm>
              <a:off x="885823" y="1172098"/>
              <a:ext cx="10467977" cy="1004738"/>
              <a:chOff x="885823" y="1172098"/>
              <a:chExt cx="10467977" cy="1004738"/>
            </a:xfrm>
            <a:solidFill>
              <a:schemeClr val="accent2"/>
            </a:solidFill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4A7D934-59DA-624D-A7C1-84A8FBE2E66C}"/>
                  </a:ext>
                </a:extLst>
              </p:cNvPr>
              <p:cNvSpPr txBox="1"/>
              <p:nvPr/>
            </p:nvSpPr>
            <p:spPr>
              <a:xfrm>
                <a:off x="885823" y="1172098"/>
                <a:ext cx="10467977" cy="100473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square" rtlCol="0">
                <a:spAutoFit/>
              </a:bodyPr>
              <a:lstStyle/>
              <a:p>
                <a:endParaRPr lang="en-DE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7FDA35-1B42-BA4B-A9B3-1AAC54F5AEB9}"/>
                  </a:ext>
                </a:extLst>
              </p:cNvPr>
              <p:cNvSpPr txBox="1"/>
              <p:nvPr/>
            </p:nvSpPr>
            <p:spPr>
              <a:xfrm>
                <a:off x="3286122" y="1493458"/>
                <a:ext cx="7503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dirty="0">
                    <a:solidFill>
                      <a:schemeClr val="bg1">
                        <a:lumMod val="95000"/>
                      </a:schemeClr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One-click trip planning</a:t>
                </a:r>
              </a:p>
            </p:txBody>
          </p:sp>
        </p:grpSp>
        <p:pic>
          <p:nvPicPr>
            <p:cNvPr id="46" name="Graphic 45" descr="Cursor">
              <a:extLst>
                <a:ext uri="{FF2B5EF4-FFF2-40B4-BE49-F238E27FC236}">
                  <a16:creationId xmlns:a16="http://schemas.microsoft.com/office/drawing/2014/main" id="{60615021-3CFF-FA49-8EDE-013A78954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295398" y="1281732"/>
              <a:ext cx="819152" cy="819152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750DA01-416B-9E44-B856-5A01B45D804A}"/>
              </a:ext>
            </a:extLst>
          </p:cNvPr>
          <p:cNvGrpSpPr/>
          <p:nvPr/>
        </p:nvGrpSpPr>
        <p:grpSpPr>
          <a:xfrm>
            <a:off x="885823" y="2258013"/>
            <a:ext cx="10467976" cy="950106"/>
            <a:chOff x="885823" y="2258013"/>
            <a:chExt cx="10467976" cy="95010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AB8813B-1F20-4249-B407-F74990F81109}"/>
                </a:ext>
              </a:extLst>
            </p:cNvPr>
            <p:cNvGrpSpPr/>
            <p:nvPr/>
          </p:nvGrpSpPr>
          <p:grpSpPr>
            <a:xfrm>
              <a:off x="885823" y="2268511"/>
              <a:ext cx="10467976" cy="939608"/>
              <a:chOff x="885824" y="2800673"/>
              <a:chExt cx="10467976" cy="939608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FA1F18-CBDD-5448-A809-36C11BB63DAF}"/>
                  </a:ext>
                </a:extLst>
              </p:cNvPr>
              <p:cNvSpPr txBox="1"/>
              <p:nvPr/>
            </p:nvSpPr>
            <p:spPr>
              <a:xfrm>
                <a:off x="885824" y="2800673"/>
                <a:ext cx="10467976" cy="93960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square" rtlCol="0">
                <a:spAutoFit/>
              </a:bodyPr>
              <a:lstStyle/>
              <a:p>
                <a:endParaRPr lang="en-DE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FDF55D-7942-C749-B98A-8C4DC52F55E9}"/>
                  </a:ext>
                </a:extLst>
              </p:cNvPr>
              <p:cNvSpPr txBox="1"/>
              <p:nvPr/>
            </p:nvSpPr>
            <p:spPr>
              <a:xfrm>
                <a:off x="3286123" y="3115565"/>
                <a:ext cx="7503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>
                        <a:lumMod val="95000"/>
                      </a:schemeClr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Visual Insights into recommendations</a:t>
                </a:r>
              </a:p>
            </p:txBody>
          </p:sp>
        </p:grpSp>
        <p:pic>
          <p:nvPicPr>
            <p:cNvPr id="48" name="Graphic 47" descr="Bar chart">
              <a:extLst>
                <a:ext uri="{FF2B5EF4-FFF2-40B4-BE49-F238E27FC236}">
                  <a16:creationId xmlns:a16="http://schemas.microsoft.com/office/drawing/2014/main" id="{D90B3BD5-417A-064D-9B1E-2E9B879DF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43008" y="2258013"/>
              <a:ext cx="871542" cy="871542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41C0CDA-ECD5-9142-A6FD-5818C2D8FAA1}"/>
              </a:ext>
            </a:extLst>
          </p:cNvPr>
          <p:cNvGrpSpPr/>
          <p:nvPr/>
        </p:nvGrpSpPr>
        <p:grpSpPr>
          <a:xfrm>
            <a:off x="885823" y="3299794"/>
            <a:ext cx="10467976" cy="1045991"/>
            <a:chOff x="885823" y="3299794"/>
            <a:chExt cx="10467976" cy="10459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0E4C230-A6C2-7E4A-912D-376937B94607}"/>
                </a:ext>
              </a:extLst>
            </p:cNvPr>
            <p:cNvGrpSpPr/>
            <p:nvPr/>
          </p:nvGrpSpPr>
          <p:grpSpPr>
            <a:xfrm>
              <a:off x="885823" y="3299794"/>
              <a:ext cx="10467976" cy="1045991"/>
              <a:chOff x="885824" y="3940346"/>
              <a:chExt cx="10467976" cy="1045991"/>
            </a:xfrm>
            <a:solidFill>
              <a:schemeClr val="accent5"/>
            </a:solidFill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B4758C6-04A9-E64A-BCC7-741407F4450F}"/>
                  </a:ext>
                </a:extLst>
              </p:cNvPr>
              <p:cNvSpPr txBox="1"/>
              <p:nvPr/>
            </p:nvSpPr>
            <p:spPr>
              <a:xfrm>
                <a:off x="885824" y="3940346"/>
                <a:ext cx="10467976" cy="10459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square" rtlCol="0">
                <a:spAutoFit/>
              </a:bodyPr>
              <a:lstStyle/>
              <a:p>
                <a:endParaRPr lang="en-DE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52B90E-76B9-024F-8505-E95A75A08F3E}"/>
                  </a:ext>
                </a:extLst>
              </p:cNvPr>
              <p:cNvSpPr txBox="1"/>
              <p:nvPr/>
            </p:nvSpPr>
            <p:spPr>
              <a:xfrm>
                <a:off x="3286122" y="4266297"/>
                <a:ext cx="7503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>
                  <a:solidFill>
                    <a:schemeClr val="bg1">
                      <a:lumMod val="95000"/>
                    </a:schemeClr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545A94-44D4-E24F-B3DB-B85B1C2913C5}"/>
                </a:ext>
              </a:extLst>
            </p:cNvPr>
            <p:cNvSpPr txBox="1"/>
            <p:nvPr/>
          </p:nvSpPr>
          <p:spPr>
            <a:xfrm>
              <a:off x="3286121" y="3585826"/>
              <a:ext cx="61007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95000"/>
                    </a:schemeClr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Fuel Optimization</a:t>
              </a:r>
            </a:p>
          </p:txBody>
        </p:sp>
        <p:pic>
          <p:nvPicPr>
            <p:cNvPr id="52" name="Graphic 51" descr="Money">
              <a:extLst>
                <a:ext uri="{FF2B5EF4-FFF2-40B4-BE49-F238E27FC236}">
                  <a16:creationId xmlns:a16="http://schemas.microsoft.com/office/drawing/2014/main" id="{6804A35B-AFC0-7043-91D3-2F1113271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43008" y="3356150"/>
              <a:ext cx="871542" cy="871542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D85A92-DF81-3147-B069-53B868AAC6CE}"/>
              </a:ext>
            </a:extLst>
          </p:cNvPr>
          <p:cNvGrpSpPr/>
          <p:nvPr/>
        </p:nvGrpSpPr>
        <p:grpSpPr>
          <a:xfrm>
            <a:off x="885823" y="4442281"/>
            <a:ext cx="10467976" cy="1004737"/>
            <a:chOff x="885823" y="4442281"/>
            <a:chExt cx="10467976" cy="100473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E6EA6EF-F498-F44B-B97B-A9E4A832A0C9}"/>
                </a:ext>
              </a:extLst>
            </p:cNvPr>
            <p:cNvGrpSpPr/>
            <p:nvPr/>
          </p:nvGrpSpPr>
          <p:grpSpPr>
            <a:xfrm>
              <a:off x="885823" y="4442281"/>
              <a:ext cx="10467976" cy="1004737"/>
              <a:chOff x="885823" y="5167311"/>
              <a:chExt cx="10467976" cy="1004737"/>
            </a:xfrm>
            <a:solidFill>
              <a:schemeClr val="accent6"/>
            </a:solidFill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5D961E-D4A9-BF4E-B383-73D2A226D96E}"/>
                  </a:ext>
                </a:extLst>
              </p:cNvPr>
              <p:cNvSpPr txBox="1"/>
              <p:nvPr/>
            </p:nvSpPr>
            <p:spPr>
              <a:xfrm>
                <a:off x="885823" y="5167311"/>
                <a:ext cx="10467976" cy="10047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square" rtlCol="0">
                <a:spAutoFit/>
              </a:bodyPr>
              <a:lstStyle/>
              <a:p>
                <a:endParaRPr lang="en-DE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2AE34B8-78D3-7A45-ABEE-257B39C89DB9}"/>
                  </a:ext>
                </a:extLst>
              </p:cNvPr>
              <p:cNvSpPr txBox="1"/>
              <p:nvPr/>
            </p:nvSpPr>
            <p:spPr>
              <a:xfrm>
                <a:off x="3286123" y="5463718"/>
                <a:ext cx="7503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>
                        <a:lumMod val="95000"/>
                      </a:schemeClr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Vehicle Health Score</a:t>
                </a:r>
              </a:p>
            </p:txBody>
          </p:sp>
        </p:grpSp>
        <p:pic>
          <p:nvPicPr>
            <p:cNvPr id="54" name="Graphic 53" descr="Medical">
              <a:extLst>
                <a:ext uri="{FF2B5EF4-FFF2-40B4-BE49-F238E27FC236}">
                  <a16:creationId xmlns:a16="http://schemas.microsoft.com/office/drawing/2014/main" id="{F15B48A1-3D46-3847-AEE1-51CA28EE1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19198" y="4466154"/>
              <a:ext cx="914400" cy="91440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BF6EA52-F22B-A247-A32C-80A345623ECC}"/>
              </a:ext>
            </a:extLst>
          </p:cNvPr>
          <p:cNvGrpSpPr/>
          <p:nvPr/>
        </p:nvGrpSpPr>
        <p:grpSpPr>
          <a:xfrm>
            <a:off x="862011" y="5543514"/>
            <a:ext cx="10467976" cy="1004737"/>
            <a:chOff x="862011" y="5543514"/>
            <a:chExt cx="10467976" cy="100473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6C3A876-EF03-1940-BF15-2621163B6EAC}"/>
                </a:ext>
              </a:extLst>
            </p:cNvPr>
            <p:cNvGrpSpPr/>
            <p:nvPr/>
          </p:nvGrpSpPr>
          <p:grpSpPr>
            <a:xfrm>
              <a:off x="862011" y="5543514"/>
              <a:ext cx="10467976" cy="1004737"/>
              <a:chOff x="885823" y="5167311"/>
              <a:chExt cx="10467976" cy="1004737"/>
            </a:xfrm>
            <a:solidFill>
              <a:srgbClr val="D883FF"/>
            </a:solidFill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C467E31-343E-A448-8B41-1B4C2DC7E0A9}"/>
                  </a:ext>
                </a:extLst>
              </p:cNvPr>
              <p:cNvSpPr txBox="1"/>
              <p:nvPr/>
            </p:nvSpPr>
            <p:spPr>
              <a:xfrm>
                <a:off x="885823" y="5167311"/>
                <a:ext cx="10467976" cy="1004737"/>
              </a:xfrm>
              <a:prstGeom prst="rect">
                <a:avLst/>
              </a:prstGeom>
              <a:solidFill>
                <a:srgbClr val="593000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txBody>
              <a:bodyPr wrap="square" rtlCol="0">
                <a:spAutoFit/>
              </a:bodyPr>
              <a:lstStyle/>
              <a:p>
                <a:endParaRPr lang="en-DE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16D7DD-EE32-AF42-80FE-C206A1D469B1}"/>
                  </a:ext>
                </a:extLst>
              </p:cNvPr>
              <p:cNvSpPr txBox="1"/>
              <p:nvPr/>
            </p:nvSpPr>
            <p:spPr>
              <a:xfrm>
                <a:off x="3286123" y="5463718"/>
                <a:ext cx="7503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>
                        <a:lumMod val="95000"/>
                      </a:schemeClr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CO</a:t>
                </a:r>
                <a:r>
                  <a:rPr lang="en-GB" baseline="30000" dirty="0">
                    <a:solidFill>
                      <a:schemeClr val="bg1">
                        <a:lumMod val="95000"/>
                      </a:schemeClr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2</a:t>
                </a:r>
                <a:r>
                  <a:rPr lang="en-GB" dirty="0">
                    <a:solidFill>
                      <a:schemeClr val="bg1">
                        <a:lumMod val="95000"/>
                      </a:schemeClr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 emissions saved</a:t>
                </a:r>
              </a:p>
            </p:txBody>
          </p:sp>
        </p:grpSp>
        <p:pic>
          <p:nvPicPr>
            <p:cNvPr id="58" name="Graphic 57" descr="Earth globe Americas">
              <a:extLst>
                <a:ext uri="{FF2B5EF4-FFF2-40B4-BE49-F238E27FC236}">
                  <a16:creationId xmlns:a16="http://schemas.microsoft.com/office/drawing/2014/main" id="{735BB722-37A7-4143-97BD-BF6381B99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23961" y="555359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02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818</TotalTime>
  <Words>56</Words>
  <Application>Microsoft Macintosh PowerPoint</Application>
  <PresentationFormat>Widescreen</PresentationFormat>
  <Paragraphs>15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                     Smart Planner</vt:lpstr>
      <vt:lpstr>Challenge?</vt:lpstr>
      <vt:lpstr>How we solve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Smart Planner</dc:title>
  <dc:creator>Microsoft Office User</dc:creator>
  <cp:lastModifiedBy>Microsoft Office User</cp:lastModifiedBy>
  <cp:revision>2</cp:revision>
  <dcterms:created xsi:type="dcterms:W3CDTF">2022-09-17T21:12:14Z</dcterms:created>
  <dcterms:modified xsi:type="dcterms:W3CDTF">2022-09-18T10:51:02Z</dcterms:modified>
</cp:coreProperties>
</file>