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move the slide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de-DE" sz="2000" spc="-1" strike="noStrike">
                <a:latin typeface="Arial"/>
              </a:rPr>
              <a:t>Click to edit the notes format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DE" sz="1400" spc="-1" strike="noStrike">
                <a:latin typeface="Times New Roman"/>
              </a:rPr>
              <a:t>&lt;header&gt;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041D7B3A-439A-45F1-8B6A-2DA1DFF07B89}" type="slidenum">
              <a:rPr b="0" lang="de-DE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de-DE" sz="20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DE" sz="12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A38344-F382-436F-95D2-029016965D0D}" type="slidenum">
              <a:rPr b="0" lang="en-DE" sz="1200" spc="-1" strike="noStrike">
                <a:latin typeface="Times New Roman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DE" sz="2000" spc="-1" strike="noStrike">
                <a:latin typeface="Arial"/>
              </a:rPr>
              <a:t>Fleet planning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DE" sz="12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60AB31-436E-4A35-A036-8AE106CE7E96}" type="slidenum">
              <a:rPr b="0" lang="en-DE" sz="1200" spc="-1" strike="noStrike">
                <a:latin typeface="Times New Roman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460F31-230B-405B-9495-B8C6895489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F5EACD-41CF-4FFA-AD6F-21251CAD03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49FD23-B0D9-4574-AAC8-75B069E91D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6749D1-402D-4D9A-B9F9-E6E8632D7A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4648B2-1D8B-4413-9957-AEA1AA1581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FA7BE8-E710-443D-BE29-1400EB7F5E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43BC10-A7DF-4E21-BC6B-CADB49D66C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71AB85-3E69-41E8-BFC0-900C949A27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732833-7402-43C9-A10B-26A763D319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562AEE-59CD-4276-9FA5-B295649E09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5C7C8E-A860-4778-B3C4-36396C494A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26A2F1-88BB-4AFA-B472-653C4C307F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155B69-7F6F-42B8-BC41-128F869DDB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6FC7E2-9A1E-46D3-BE22-B40C23EF54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F5C5A4-A85C-47FE-B011-9A04EC3BDC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62CD06-C4FA-4039-B3EB-1D17B4F722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ACA3E5-4181-477E-86B9-A21ED5E4F0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FEA77C-329C-4C1E-AB5F-62290E1FB2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E58FD6-FF9C-47BA-A918-61C64F51D3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999BE6-9C37-4398-8D8D-D8F13A3B23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07C2CA-2940-4C64-813D-52D090FF47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1FF998-EBFF-4692-8D5C-206F14A2E6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B37C01-353F-4C17-81ED-F173C0C9E6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3E5202-AA89-4D86-9CF0-4EE24F3CBD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D9A53F-8DE5-414B-9C01-B83750599C13}" type="slidenum">
              <a:rPr b="0" lang="en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de-DE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4EA1B3-9E66-41BB-B100-0D426E301D94}" type="slidenum">
              <a:rPr b="0" lang="en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de-DE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-1011960" y="1584000"/>
            <a:ext cx="1271160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DE" sz="7000" spc="-1" strike="noStrike">
                <a:solidFill>
                  <a:srgbClr val="000000"/>
                </a:solidFill>
                <a:latin typeface="Amazon Ember"/>
              </a:rPr>
              <a:t>                     </a:t>
            </a:r>
            <a:r>
              <a:rPr b="0" lang="en-DE" sz="7000" spc="-1" strike="noStrike">
                <a:solidFill>
                  <a:srgbClr val="000000"/>
                </a:solidFill>
                <a:latin typeface="Amazon Ember"/>
              </a:rPr>
              <a:t>Smart Planner</a:t>
            </a:r>
            <a:endParaRPr b="0" lang="de-DE" sz="7000" spc="-1" strike="noStrike">
              <a:latin typeface="Arial"/>
            </a:endParaRPr>
          </a:p>
        </p:txBody>
      </p:sp>
      <p:pic>
        <p:nvPicPr>
          <p:cNvPr id="89" name="Picture 4" descr=""/>
          <p:cNvPicPr/>
          <p:nvPr/>
        </p:nvPicPr>
        <p:blipFill>
          <a:blip r:embed="rId1"/>
          <a:stretch/>
        </p:blipFill>
        <p:spPr>
          <a:xfrm>
            <a:off x="1471680" y="1777320"/>
            <a:ext cx="3302640" cy="330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DE" sz="4400" spc="-1" strike="noStrike">
                <a:solidFill>
                  <a:srgbClr val="000000"/>
                </a:solidFill>
                <a:latin typeface="Amazon Ember"/>
                <a:ea typeface="Amazon Ember"/>
              </a:rPr>
              <a:t>Challenge?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1" name="TextBox 5"/>
          <p:cNvSpPr/>
          <p:nvPr/>
        </p:nvSpPr>
        <p:spPr>
          <a:xfrm>
            <a:off x="961920" y="1690560"/>
            <a:ext cx="10514880" cy="11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2" name="Group 37"/>
          <p:cNvGrpSpPr/>
          <p:nvPr/>
        </p:nvGrpSpPr>
        <p:grpSpPr>
          <a:xfrm>
            <a:off x="885960" y="1571040"/>
            <a:ext cx="10467360" cy="1004040"/>
            <a:chOff x="885960" y="1571040"/>
            <a:chExt cx="10467360" cy="1004040"/>
          </a:xfrm>
        </p:grpSpPr>
        <p:sp>
          <p:nvSpPr>
            <p:cNvPr id="93" name="TextBox 6"/>
            <p:cNvSpPr/>
            <p:nvPr/>
          </p:nvSpPr>
          <p:spPr>
            <a:xfrm>
              <a:off x="885960" y="1571040"/>
              <a:ext cx="10467360" cy="1004040"/>
            </a:xfrm>
            <a:prstGeom prst="rect">
              <a:avLst/>
            </a:prstGeom>
            <a:solidFill>
              <a:srgbClr val="1179c0"/>
            </a:solidFill>
            <a:ln w="0">
              <a:solidFill>
                <a:srgbClr val="000000"/>
              </a:solidFill>
            </a:ln>
            <a:scene3d>
              <a:camera prst="orthographicFront"/>
              <a:lightRig dir="t" rig="threePt"/>
            </a:scene3d>
            <a:sp3d>
              <a:bevelT prst="angle"/>
            </a:sp3d>
          </p:spPr>
          <p:style>
            <a:lnRef idx="0"/>
            <a:fillRef idx="0"/>
            <a:effectRef idx="0"/>
            <a:fontRef idx="minor"/>
          </p:style>
        </p:sp>
        <p:pic>
          <p:nvPicPr>
            <p:cNvPr id="94" name="Picture 32" descr=""/>
            <p:cNvPicPr/>
            <p:nvPr/>
          </p:nvPicPr>
          <p:blipFill>
            <a:blip r:embed="rId1"/>
            <a:stretch/>
          </p:blipFill>
          <p:spPr>
            <a:xfrm>
              <a:off x="1402200" y="1629720"/>
              <a:ext cx="849600" cy="849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5" name="TextBox 33"/>
            <p:cNvSpPr/>
            <p:nvPr/>
          </p:nvSpPr>
          <p:spPr>
            <a:xfrm>
              <a:off x="3286080" y="1850040"/>
              <a:ext cx="75031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DE" sz="1800" spc="-1" strike="noStrike">
                  <a:solidFill>
                    <a:srgbClr val="f2f2f2"/>
                  </a:solidFill>
                  <a:latin typeface="Amazon Ember"/>
                  <a:ea typeface="Amazon Ember"/>
                </a:rPr>
                <a:t>Fleet managers want to optimize operations</a:t>
              </a:r>
              <a:endParaRPr b="0" lang="de-DE" sz="1800" spc="-1" strike="noStrike">
                <a:latin typeface="Arial"/>
              </a:endParaRPr>
            </a:p>
          </p:txBody>
        </p:sp>
      </p:grpSp>
      <p:grpSp>
        <p:nvGrpSpPr>
          <p:cNvPr id="96" name="Group 38"/>
          <p:cNvGrpSpPr/>
          <p:nvPr/>
        </p:nvGrpSpPr>
        <p:grpSpPr>
          <a:xfrm>
            <a:off x="885960" y="2800800"/>
            <a:ext cx="10467360" cy="938880"/>
            <a:chOff x="885960" y="2800800"/>
            <a:chExt cx="10467360" cy="938880"/>
          </a:xfrm>
        </p:grpSpPr>
        <p:sp>
          <p:nvSpPr>
            <p:cNvPr id="97" name="TextBox 24"/>
            <p:cNvSpPr/>
            <p:nvPr/>
          </p:nvSpPr>
          <p:spPr>
            <a:xfrm>
              <a:off x="885960" y="2800800"/>
              <a:ext cx="10467360" cy="938880"/>
            </a:xfrm>
            <a:prstGeom prst="rect">
              <a:avLst/>
            </a:prstGeom>
            <a:solidFill>
              <a:srgbClr val="1179c0"/>
            </a:solidFill>
            <a:ln w="0">
              <a:solidFill>
                <a:srgbClr val="000000"/>
              </a:solidFill>
            </a:ln>
            <a:scene3d>
              <a:camera prst="orthographicFront"/>
              <a:lightRig dir="t" rig="threePt"/>
            </a:scene3d>
            <a:sp3d>
              <a:bevelT prst="angle"/>
            </a:sp3d>
          </p:spPr>
          <p:style>
            <a:lnRef idx="0"/>
            <a:fillRef idx="0"/>
            <a:effectRef idx="0"/>
            <a:fontRef idx="minor"/>
          </p:style>
        </p:sp>
        <p:pic>
          <p:nvPicPr>
            <p:cNvPr id="98" name="Picture 20" descr=""/>
            <p:cNvPicPr/>
            <p:nvPr/>
          </p:nvPicPr>
          <p:blipFill>
            <a:blip r:embed="rId2"/>
            <a:stretch/>
          </p:blipFill>
          <p:spPr>
            <a:xfrm>
              <a:off x="1430640" y="2856600"/>
              <a:ext cx="821160" cy="856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9" name="TextBox 34"/>
            <p:cNvSpPr/>
            <p:nvPr/>
          </p:nvSpPr>
          <p:spPr>
            <a:xfrm>
              <a:off x="3286080" y="3115440"/>
              <a:ext cx="75031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2f2f2"/>
                  </a:solidFill>
                  <a:latin typeface="Amazon Ember"/>
                  <a:ea typeface="Amazon Ember"/>
                </a:rPr>
                <a:t>Constrained by small cost margins</a:t>
              </a:r>
              <a:endParaRPr b="0" lang="de-DE" sz="1800" spc="-1" strike="noStrike">
                <a:latin typeface="Arial"/>
              </a:endParaRPr>
            </a:p>
          </p:txBody>
        </p:sp>
      </p:grpSp>
      <p:grpSp>
        <p:nvGrpSpPr>
          <p:cNvPr id="100" name="Group 40"/>
          <p:cNvGrpSpPr/>
          <p:nvPr/>
        </p:nvGrpSpPr>
        <p:grpSpPr>
          <a:xfrm>
            <a:off x="885960" y="5167440"/>
            <a:ext cx="10467360" cy="1004040"/>
            <a:chOff x="885960" y="5167440"/>
            <a:chExt cx="10467360" cy="1004040"/>
          </a:xfrm>
        </p:grpSpPr>
        <p:sp>
          <p:nvSpPr>
            <p:cNvPr id="101" name="TextBox 26"/>
            <p:cNvSpPr/>
            <p:nvPr/>
          </p:nvSpPr>
          <p:spPr>
            <a:xfrm>
              <a:off x="885960" y="5167440"/>
              <a:ext cx="10467360" cy="1004040"/>
            </a:xfrm>
            <a:prstGeom prst="rect">
              <a:avLst/>
            </a:prstGeom>
            <a:solidFill>
              <a:srgbClr val="1179c0"/>
            </a:solidFill>
            <a:ln w="0">
              <a:solidFill>
                <a:srgbClr val="000000"/>
              </a:solidFill>
            </a:ln>
            <a:scene3d>
              <a:camera prst="orthographicFront"/>
              <a:lightRig dir="t" rig="threePt"/>
            </a:scene3d>
            <a:sp3d>
              <a:bevelT prst="angle"/>
            </a:sp3d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2" name="Picture 30" descr=""/>
            <p:cNvPicPr/>
            <p:nvPr/>
          </p:nvPicPr>
          <p:blipFill>
            <a:blip r:embed="rId3"/>
            <a:stretch/>
          </p:blipFill>
          <p:spPr>
            <a:xfrm>
              <a:off x="1357920" y="5213880"/>
              <a:ext cx="878400" cy="878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3" name="TextBox 35"/>
            <p:cNvSpPr/>
            <p:nvPr/>
          </p:nvSpPr>
          <p:spPr>
            <a:xfrm>
              <a:off x="3286080" y="5463720"/>
              <a:ext cx="75031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2f2f2"/>
                  </a:solidFill>
                  <a:latin typeface="Amazon Ember"/>
                  <a:ea typeface="Amazon Ember"/>
                </a:rPr>
                <a:t>…</a:t>
              </a:r>
              <a:r>
                <a:rPr b="0" lang="en-GB" sz="1800" spc="-1" strike="noStrike">
                  <a:solidFill>
                    <a:srgbClr val="f2f2f2"/>
                  </a:solidFill>
                  <a:latin typeface="Amazon Ember"/>
                  <a:ea typeface="Amazon Ember"/>
                </a:rPr>
                <a:t>&amp; sustainability, more important now than ever!</a:t>
              </a:r>
              <a:endParaRPr b="0" lang="de-DE" sz="1800" spc="-1" strike="noStrike">
                <a:latin typeface="Arial"/>
              </a:endParaRPr>
            </a:p>
          </p:txBody>
        </p:sp>
      </p:grpSp>
      <p:grpSp>
        <p:nvGrpSpPr>
          <p:cNvPr id="104" name="Group 39"/>
          <p:cNvGrpSpPr/>
          <p:nvPr/>
        </p:nvGrpSpPr>
        <p:grpSpPr>
          <a:xfrm>
            <a:off x="885960" y="3915720"/>
            <a:ext cx="10467360" cy="1089720"/>
            <a:chOff x="885960" y="3915720"/>
            <a:chExt cx="10467360" cy="1089720"/>
          </a:xfrm>
        </p:grpSpPr>
        <p:sp>
          <p:nvSpPr>
            <p:cNvPr id="105" name="TextBox 25"/>
            <p:cNvSpPr/>
            <p:nvPr/>
          </p:nvSpPr>
          <p:spPr>
            <a:xfrm>
              <a:off x="885960" y="3940200"/>
              <a:ext cx="10467360" cy="1045440"/>
            </a:xfrm>
            <a:prstGeom prst="rect">
              <a:avLst/>
            </a:prstGeom>
            <a:solidFill>
              <a:srgbClr val="1179c0"/>
            </a:solidFill>
            <a:ln w="0">
              <a:solidFill>
                <a:srgbClr val="000000"/>
              </a:solidFill>
            </a:ln>
            <a:scene3d>
              <a:camera prst="orthographicFront"/>
              <a:lightRig dir="t" rig="threePt"/>
            </a:scene3d>
            <a:sp3d>
              <a:bevelT prst="angle"/>
            </a:sp3d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6" name="Picture 28" descr=""/>
            <p:cNvPicPr/>
            <p:nvPr/>
          </p:nvPicPr>
          <p:blipFill>
            <a:blip r:embed="rId4"/>
            <a:stretch/>
          </p:blipFill>
          <p:spPr>
            <a:xfrm>
              <a:off x="1313640" y="3915720"/>
              <a:ext cx="1089720" cy="1089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TextBox 36"/>
            <p:cNvSpPr/>
            <p:nvPr/>
          </p:nvSpPr>
          <p:spPr>
            <a:xfrm>
              <a:off x="3286080" y="4266360"/>
              <a:ext cx="75031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2f2f2"/>
                  </a:solidFill>
                  <a:latin typeface="Amazon Ember"/>
                  <a:ea typeface="Amazon Ember"/>
                </a:rPr>
                <a:t>Vehicle depreciation adds to the problem…</a:t>
              </a:r>
              <a:endParaRPr b="0" lang="de-DE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61840" y="4572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DE" sz="4400" spc="-1" strike="noStrike">
                <a:solidFill>
                  <a:srgbClr val="000000"/>
                </a:solidFill>
                <a:latin typeface="Amazon Ember"/>
                <a:ea typeface="Amazon Ember"/>
              </a:rPr>
              <a:t>How we solve it?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9" name="TextBox 20"/>
          <p:cNvSpPr/>
          <p:nvPr/>
        </p:nvSpPr>
        <p:spPr>
          <a:xfrm>
            <a:off x="961920" y="1690560"/>
            <a:ext cx="10514880" cy="11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0" name="Group 58"/>
          <p:cNvGrpSpPr/>
          <p:nvPr/>
        </p:nvGrpSpPr>
        <p:grpSpPr>
          <a:xfrm>
            <a:off x="885960" y="1172160"/>
            <a:ext cx="10467360" cy="1004040"/>
            <a:chOff x="885960" y="1172160"/>
            <a:chExt cx="10467360" cy="1004040"/>
          </a:xfrm>
        </p:grpSpPr>
        <p:grpSp>
          <p:nvGrpSpPr>
            <p:cNvPr id="111" name="Group 21"/>
            <p:cNvGrpSpPr/>
            <p:nvPr/>
          </p:nvGrpSpPr>
          <p:grpSpPr>
            <a:xfrm>
              <a:off x="885960" y="1172160"/>
              <a:ext cx="10467360" cy="1004040"/>
              <a:chOff x="885960" y="1172160"/>
              <a:chExt cx="10467360" cy="1004040"/>
            </a:xfrm>
          </p:grpSpPr>
          <p:sp>
            <p:nvSpPr>
              <p:cNvPr id="112" name="TextBox 22"/>
              <p:cNvSpPr/>
              <p:nvPr/>
            </p:nvSpPr>
            <p:spPr>
              <a:xfrm>
                <a:off x="885960" y="1172160"/>
                <a:ext cx="10467360" cy="100404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rgbClr val="000000"/>
                </a:solidFill>
              </a:ln>
              <a:scene3d>
                <a:camera prst="orthographicFront"/>
                <a:lightRig dir="t" rig="threePt"/>
              </a:scene3d>
              <a:sp3d>
                <a:bevelT prst="angle"/>
              </a:sp3d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TextBox 24"/>
              <p:cNvSpPr/>
              <p:nvPr/>
            </p:nvSpPr>
            <p:spPr>
              <a:xfrm>
                <a:off x="3286080" y="1493280"/>
                <a:ext cx="750312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DE" sz="1800" spc="-1" strike="noStrike">
                    <a:solidFill>
                      <a:srgbClr val="f2f2f2"/>
                    </a:solidFill>
                    <a:latin typeface="Amazon Ember"/>
                    <a:ea typeface="Amazon Ember"/>
                  </a:rPr>
                  <a:t>One-click trip planning</a:t>
                </a:r>
                <a:endParaRPr b="0" lang="de-DE" sz="1800" spc="-1" strike="noStrike">
                  <a:latin typeface="Arial"/>
                </a:endParaRPr>
              </a:p>
            </p:txBody>
          </p:sp>
        </p:grpSp>
        <p:pic>
          <p:nvPicPr>
            <p:cNvPr id="114" name="Graphic 45" descr="Cursor"/>
            <p:cNvPicPr/>
            <p:nvPr/>
          </p:nvPicPr>
          <p:blipFill>
            <a:blip r:embed="rId1"/>
            <a:stretch/>
          </p:blipFill>
          <p:spPr>
            <a:xfrm rot="5400000">
              <a:off x="1296360" y="1281600"/>
              <a:ext cx="818280" cy="818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5" name="Group 59"/>
          <p:cNvGrpSpPr/>
          <p:nvPr/>
        </p:nvGrpSpPr>
        <p:grpSpPr>
          <a:xfrm>
            <a:off x="885960" y="2257920"/>
            <a:ext cx="10467360" cy="949320"/>
            <a:chOff x="885960" y="2257920"/>
            <a:chExt cx="10467360" cy="949320"/>
          </a:xfrm>
        </p:grpSpPr>
        <p:grpSp>
          <p:nvGrpSpPr>
            <p:cNvPr id="116" name="Group 25"/>
            <p:cNvGrpSpPr/>
            <p:nvPr/>
          </p:nvGrpSpPr>
          <p:grpSpPr>
            <a:xfrm>
              <a:off x="885960" y="2268360"/>
              <a:ext cx="10467360" cy="938880"/>
              <a:chOff x="885960" y="2268360"/>
              <a:chExt cx="10467360" cy="938880"/>
            </a:xfrm>
          </p:grpSpPr>
          <p:sp>
            <p:nvSpPr>
              <p:cNvPr id="117" name="TextBox 26"/>
              <p:cNvSpPr/>
              <p:nvPr/>
            </p:nvSpPr>
            <p:spPr>
              <a:xfrm>
                <a:off x="885960" y="2268360"/>
                <a:ext cx="10467360" cy="93888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0">
                <a:solidFill>
                  <a:srgbClr val="000000"/>
                </a:solidFill>
              </a:ln>
              <a:scene3d>
                <a:camera prst="orthographicFront"/>
                <a:lightRig dir="t" rig="threePt"/>
              </a:scene3d>
              <a:sp3d>
                <a:bevelT prst="angle"/>
              </a:sp3d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" name="TextBox 28"/>
              <p:cNvSpPr/>
              <p:nvPr/>
            </p:nvSpPr>
            <p:spPr>
              <a:xfrm>
                <a:off x="3286080" y="2583360"/>
                <a:ext cx="750312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f2f2f2"/>
                    </a:solidFill>
                    <a:latin typeface="Amazon Ember"/>
                    <a:ea typeface="Amazon Ember"/>
                  </a:rPr>
                  <a:t>Visual Insights into recommendations</a:t>
                </a:r>
                <a:endParaRPr b="0" lang="de-DE" sz="1800" spc="-1" strike="noStrike">
                  <a:latin typeface="Arial"/>
                </a:endParaRPr>
              </a:p>
            </p:txBody>
          </p:sp>
        </p:grpSp>
        <p:pic>
          <p:nvPicPr>
            <p:cNvPr id="119" name="Graphic 47" descr="Bar chart"/>
            <p:cNvPicPr/>
            <p:nvPr/>
          </p:nvPicPr>
          <p:blipFill>
            <a:blip r:embed="rId2"/>
            <a:stretch/>
          </p:blipFill>
          <p:spPr>
            <a:xfrm>
              <a:off x="1243080" y="2257920"/>
              <a:ext cx="870840" cy="870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20" name="Group 61"/>
          <p:cNvGrpSpPr/>
          <p:nvPr/>
        </p:nvGrpSpPr>
        <p:grpSpPr>
          <a:xfrm>
            <a:off x="885960" y="3299760"/>
            <a:ext cx="10467360" cy="1045440"/>
            <a:chOff x="885960" y="3299760"/>
            <a:chExt cx="10467360" cy="1045440"/>
          </a:xfrm>
        </p:grpSpPr>
        <p:grpSp>
          <p:nvGrpSpPr>
            <p:cNvPr id="121" name="Group 33"/>
            <p:cNvGrpSpPr/>
            <p:nvPr/>
          </p:nvGrpSpPr>
          <p:grpSpPr>
            <a:xfrm>
              <a:off x="885960" y="3299760"/>
              <a:ext cx="10467360" cy="1045440"/>
              <a:chOff x="885960" y="3299760"/>
              <a:chExt cx="10467360" cy="1045440"/>
            </a:xfrm>
          </p:grpSpPr>
          <p:sp>
            <p:nvSpPr>
              <p:cNvPr id="122" name="TextBox 34"/>
              <p:cNvSpPr/>
              <p:nvPr/>
            </p:nvSpPr>
            <p:spPr>
              <a:xfrm>
                <a:off x="885960" y="3299760"/>
                <a:ext cx="10467360" cy="1045440"/>
              </a:xfrm>
              <a:prstGeom prst="rect">
                <a:avLst/>
              </a:prstGeom>
              <a:solidFill>
                <a:schemeClr val="accent5"/>
              </a:solidFill>
              <a:ln w="0">
                <a:solidFill>
                  <a:srgbClr val="000000"/>
                </a:solidFill>
              </a:ln>
              <a:scene3d>
                <a:camera prst="orthographicFront"/>
                <a:lightRig dir="t" rig="threePt"/>
              </a:scene3d>
              <a:sp3d>
                <a:bevelT prst="angle"/>
              </a:sp3d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TextBox 36"/>
              <p:cNvSpPr/>
              <p:nvPr/>
            </p:nvSpPr>
            <p:spPr>
              <a:xfrm>
                <a:off x="3286080" y="3625920"/>
                <a:ext cx="7503120" cy="368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4" name="TextBox 43"/>
            <p:cNvSpPr/>
            <p:nvPr/>
          </p:nvSpPr>
          <p:spPr>
            <a:xfrm>
              <a:off x="3286080" y="3585960"/>
              <a:ext cx="6100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2f2f2"/>
                  </a:solidFill>
                  <a:latin typeface="Amazon Ember"/>
                  <a:ea typeface="Amazon Ember"/>
                </a:rPr>
                <a:t>Fuel Optimization</a:t>
              </a:r>
              <a:endParaRPr b="0" lang="de-DE" sz="1800" spc="-1" strike="noStrike">
                <a:latin typeface="Arial"/>
              </a:endParaRPr>
            </a:p>
          </p:txBody>
        </p:sp>
        <p:pic>
          <p:nvPicPr>
            <p:cNvPr id="125" name="Graphic 51" descr="Money"/>
            <p:cNvPicPr/>
            <p:nvPr/>
          </p:nvPicPr>
          <p:blipFill>
            <a:blip r:embed="rId3"/>
            <a:stretch/>
          </p:blipFill>
          <p:spPr>
            <a:xfrm>
              <a:off x="1243080" y="3356280"/>
              <a:ext cx="870840" cy="870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26" name="Group 62"/>
          <p:cNvGrpSpPr/>
          <p:nvPr/>
        </p:nvGrpSpPr>
        <p:grpSpPr>
          <a:xfrm>
            <a:off x="885960" y="4442400"/>
            <a:ext cx="10467360" cy="1004040"/>
            <a:chOff x="885960" y="4442400"/>
            <a:chExt cx="10467360" cy="1004040"/>
          </a:xfrm>
        </p:grpSpPr>
        <p:grpSp>
          <p:nvGrpSpPr>
            <p:cNvPr id="127" name="Group 29"/>
            <p:cNvGrpSpPr/>
            <p:nvPr/>
          </p:nvGrpSpPr>
          <p:grpSpPr>
            <a:xfrm>
              <a:off x="885960" y="4442400"/>
              <a:ext cx="10467360" cy="1004040"/>
              <a:chOff x="885960" y="4442400"/>
              <a:chExt cx="10467360" cy="1004040"/>
            </a:xfrm>
          </p:grpSpPr>
          <p:sp>
            <p:nvSpPr>
              <p:cNvPr id="128" name="TextBox 30"/>
              <p:cNvSpPr/>
              <p:nvPr/>
            </p:nvSpPr>
            <p:spPr>
              <a:xfrm>
                <a:off x="885960" y="4442400"/>
                <a:ext cx="10467360" cy="1004040"/>
              </a:xfrm>
              <a:prstGeom prst="rect">
                <a:avLst/>
              </a:prstGeom>
              <a:solidFill>
                <a:schemeClr val="accent6"/>
              </a:solidFill>
              <a:ln w="0">
                <a:solidFill>
                  <a:srgbClr val="000000"/>
                </a:solidFill>
              </a:ln>
              <a:scene3d>
                <a:camera prst="orthographicFront"/>
                <a:lightRig dir="t" rig="threePt"/>
              </a:scene3d>
              <a:sp3d>
                <a:bevelT prst="angle"/>
              </a:sp3d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TextBox 32"/>
              <p:cNvSpPr/>
              <p:nvPr/>
            </p:nvSpPr>
            <p:spPr>
              <a:xfrm>
                <a:off x="3286080" y="4738680"/>
                <a:ext cx="750312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f2f2f2"/>
                    </a:solidFill>
                    <a:latin typeface="Amazon Ember"/>
                    <a:ea typeface="Amazon Ember"/>
                  </a:rPr>
                  <a:t>Vehicle Health Score</a:t>
                </a:r>
                <a:endParaRPr b="0" lang="de-DE" sz="1800" spc="-1" strike="noStrike">
                  <a:latin typeface="Arial"/>
                </a:endParaRPr>
              </a:p>
            </p:txBody>
          </p:sp>
        </p:grpSp>
        <p:pic>
          <p:nvPicPr>
            <p:cNvPr id="130" name="Graphic 53" descr="Medical"/>
            <p:cNvPicPr/>
            <p:nvPr/>
          </p:nvPicPr>
          <p:blipFill>
            <a:blip r:embed="rId4"/>
            <a:stretch/>
          </p:blipFill>
          <p:spPr>
            <a:xfrm>
              <a:off x="1219320" y="4466160"/>
              <a:ext cx="913680" cy="9136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1" name="Group 63"/>
          <p:cNvGrpSpPr/>
          <p:nvPr/>
        </p:nvGrpSpPr>
        <p:grpSpPr>
          <a:xfrm>
            <a:off x="861840" y="5543640"/>
            <a:ext cx="10467360" cy="1004040"/>
            <a:chOff x="861840" y="5543640"/>
            <a:chExt cx="10467360" cy="1004040"/>
          </a:xfrm>
        </p:grpSpPr>
        <p:grpSp>
          <p:nvGrpSpPr>
            <p:cNvPr id="132" name="Group 37"/>
            <p:cNvGrpSpPr/>
            <p:nvPr/>
          </p:nvGrpSpPr>
          <p:grpSpPr>
            <a:xfrm>
              <a:off x="861840" y="5543640"/>
              <a:ext cx="10467360" cy="1004040"/>
              <a:chOff x="861840" y="5543640"/>
              <a:chExt cx="10467360" cy="1004040"/>
            </a:xfrm>
          </p:grpSpPr>
          <p:sp>
            <p:nvSpPr>
              <p:cNvPr id="133" name="TextBox 38"/>
              <p:cNvSpPr/>
              <p:nvPr/>
            </p:nvSpPr>
            <p:spPr>
              <a:xfrm>
                <a:off x="861840" y="5543640"/>
                <a:ext cx="10467360" cy="1004040"/>
              </a:xfrm>
              <a:prstGeom prst="rect">
                <a:avLst/>
              </a:prstGeom>
              <a:solidFill>
                <a:srgbClr val="593000"/>
              </a:solidFill>
              <a:ln w="0">
                <a:solidFill>
                  <a:srgbClr val="000000"/>
                </a:solidFill>
              </a:ln>
              <a:scene3d>
                <a:camera prst="orthographicFront"/>
                <a:lightRig dir="t" rig="threePt"/>
              </a:scene3d>
              <a:sp3d>
                <a:bevelT prst="angle"/>
              </a:sp3d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" name="TextBox 39"/>
              <p:cNvSpPr/>
              <p:nvPr/>
            </p:nvSpPr>
            <p:spPr>
              <a:xfrm>
                <a:off x="3262320" y="5839920"/>
                <a:ext cx="750312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800" spc="-1" strike="noStrike">
                    <a:solidFill>
                      <a:srgbClr val="f2f2f2"/>
                    </a:solidFill>
                    <a:latin typeface="Amazon Ember"/>
                    <a:ea typeface="Amazon Ember"/>
                  </a:rPr>
                  <a:t>CO</a:t>
                </a:r>
                <a:r>
                  <a:rPr b="0" lang="en-GB" sz="1800" spc="-1" strike="noStrike" baseline="30000">
                    <a:solidFill>
                      <a:srgbClr val="f2f2f2"/>
                    </a:solidFill>
                    <a:latin typeface="Amazon Ember"/>
                    <a:ea typeface="Amazon Ember"/>
                  </a:rPr>
                  <a:t>2</a:t>
                </a:r>
                <a:r>
                  <a:rPr b="0" lang="en-GB" sz="1800" spc="-1" strike="noStrike">
                    <a:solidFill>
                      <a:srgbClr val="f2f2f2"/>
                    </a:solidFill>
                    <a:latin typeface="Amazon Ember"/>
                    <a:ea typeface="Amazon Ember"/>
                  </a:rPr>
                  <a:t> emissions saved</a:t>
                </a:r>
                <a:endParaRPr b="0" lang="de-DE" sz="1800" spc="-1" strike="noStrike">
                  <a:latin typeface="Arial"/>
                </a:endParaRPr>
              </a:p>
            </p:txBody>
          </p:sp>
        </p:grpSp>
        <p:pic>
          <p:nvPicPr>
            <p:cNvPr id="135" name="Graphic 57" descr="Earth globe Americas"/>
            <p:cNvPicPr/>
            <p:nvPr/>
          </p:nvPicPr>
          <p:blipFill>
            <a:blip r:embed="rId5"/>
            <a:stretch/>
          </p:blipFill>
          <p:spPr>
            <a:xfrm>
              <a:off x="1224000" y="5553720"/>
              <a:ext cx="913680" cy="9136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-1011960" y="1584000"/>
            <a:ext cx="1271160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DE" sz="7000" spc="-1" strike="noStrike">
                <a:solidFill>
                  <a:srgbClr val="000000"/>
                </a:solidFill>
                <a:latin typeface="Amazon Ember"/>
              </a:rPr>
              <a:t>                     </a:t>
            </a:r>
            <a:r>
              <a:rPr b="0" lang="en-DE" sz="7000" spc="-1" strike="noStrike">
                <a:solidFill>
                  <a:srgbClr val="000000"/>
                </a:solidFill>
                <a:latin typeface="Amazon Ember"/>
              </a:rPr>
              <a:t>Smart Planner</a:t>
            </a:r>
            <a:endParaRPr b="0" lang="de-DE" sz="7000" spc="-1" strike="noStrike">
              <a:latin typeface="Arial"/>
            </a:endParaRPr>
          </a:p>
        </p:txBody>
      </p:sp>
      <p:pic>
        <p:nvPicPr>
          <p:cNvPr id="137" name="Picture 2" descr=""/>
          <p:cNvPicPr/>
          <p:nvPr/>
        </p:nvPicPr>
        <p:blipFill>
          <a:blip r:embed="rId1"/>
          <a:stretch/>
        </p:blipFill>
        <p:spPr>
          <a:xfrm>
            <a:off x="1471680" y="1777320"/>
            <a:ext cx="3302640" cy="330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827</TotalTime>
  <Application>LibreOffice/7.4.0.3$Linux_X86_64 LibreOffice_project/f85e47c08ddd19c015c0114a68350214f7066f5a</Application>
  <AppVersion>15.0000</AppVersion>
  <Words>56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2022-09-17T21:12:14Z</dcterms:created>
  <dc:creator>Microsoft Office User</dc:creator>
  <dc:description/>
  <dc:language>de-DE</dc:language>
  <cp:lastModifiedBy>Valentin Zieglmeier</cp:lastModifiedBy>
  <dcterms:modified xsi:type="dcterms:W3CDTF">2022-09-18T13:47:24Z</dcterms:modified>
  <cp:revision>4</cp:revision>
  <dc:subject/>
  <dc:title>                     Smart Planner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3</vt:i4>
  </property>
</Properties>
</file>