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275" r:id="rId9"/>
    <p:sldId id="274" r:id="rId10"/>
    <p:sldId id="272" r:id="rId11"/>
    <p:sldId id="261" r:id="rId12"/>
    <p:sldId id="297" r:id="rId13"/>
    <p:sldId id="273" r:id="rId14"/>
    <p:sldId id="276" r:id="rId15"/>
    <p:sldId id="277" r:id="rId16"/>
    <p:sldId id="281" r:id="rId17"/>
    <p:sldId id="282" r:id="rId18"/>
    <p:sldId id="298" r:id="rId19"/>
    <p:sldId id="306" r:id="rId20"/>
    <p:sldId id="300" r:id="rId21"/>
    <p:sldId id="317" r:id="rId22"/>
    <p:sldId id="278" r:id="rId23"/>
    <p:sldId id="285" r:id="rId24"/>
    <p:sldId id="303" r:id="rId25"/>
    <p:sldId id="301" r:id="rId26"/>
    <p:sldId id="287" r:id="rId27"/>
    <p:sldId id="305" r:id="rId28"/>
    <p:sldId id="279" r:id="rId29"/>
    <p:sldId id="304" r:id="rId30"/>
    <p:sldId id="308" r:id="rId31"/>
    <p:sldId id="337" r:id="rId32"/>
    <p:sldId id="338" r:id="rId33"/>
    <p:sldId id="309" r:id="rId34"/>
    <p:sldId id="311" r:id="rId35"/>
    <p:sldId id="312" r:id="rId36"/>
    <p:sldId id="314" r:id="rId37"/>
    <p:sldId id="313" r:id="rId38"/>
    <p:sldId id="315" r:id="rId39"/>
    <p:sldId id="307" r:id="rId40"/>
    <p:sldId id="316" r:id="rId41"/>
    <p:sldId id="318" r:id="rId42"/>
    <p:sldId id="319" r:id="rId43"/>
    <p:sldId id="320" r:id="rId44"/>
    <p:sldId id="339" r:id="rId45"/>
    <p:sldId id="340" r:id="rId46"/>
    <p:sldId id="341" r:id="rId47"/>
    <p:sldId id="321" r:id="rId48"/>
    <p:sldId id="342" r:id="rId49"/>
    <p:sldId id="324" r:id="rId50"/>
    <p:sldId id="325" r:id="rId51"/>
    <p:sldId id="326" r:id="rId52"/>
    <p:sldId id="327" r:id="rId53"/>
    <p:sldId id="328" r:id="rId54"/>
    <p:sldId id="343" r:id="rId55"/>
    <p:sldId id="344" r:id="rId56"/>
    <p:sldId id="329" r:id="rId57"/>
    <p:sldId id="33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2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541961850868916E-2"/>
          <c:y val="6.5641018572876395E-2"/>
          <c:w val="0.8770922436923797"/>
          <c:h val="0.8551609820137579"/>
        </c:manualLayout>
      </c:layout>
      <c:scatterChart>
        <c:scatterStyle val="smooth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Feuil4!$A$2:$A$30</c:f>
              <c:numCache>
                <c:formatCode>General</c:formatCode>
                <c:ptCount val="29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0.28999999999999998</c:v>
                </c:pt>
              </c:numCache>
            </c:numRef>
          </c:xVal>
          <c:yVal>
            <c:numRef>
              <c:f>Feuil4!$B$2:$B$30</c:f>
              <c:numCache>
                <c:formatCode>General</c:formatCode>
                <c:ptCount val="29"/>
                <c:pt idx="0">
                  <c:v>848</c:v>
                </c:pt>
                <c:pt idx="1">
                  <c:v>657</c:v>
                </c:pt>
                <c:pt idx="2">
                  <c:v>590</c:v>
                </c:pt>
                <c:pt idx="3">
                  <c:v>543</c:v>
                </c:pt>
                <c:pt idx="4">
                  <c:v>517</c:v>
                </c:pt>
                <c:pt idx="5">
                  <c:v>491</c:v>
                </c:pt>
                <c:pt idx="6">
                  <c:v>467</c:v>
                </c:pt>
                <c:pt idx="7">
                  <c:v>438</c:v>
                </c:pt>
                <c:pt idx="8">
                  <c:v>415</c:v>
                </c:pt>
                <c:pt idx="9">
                  <c:v>380</c:v>
                </c:pt>
                <c:pt idx="10">
                  <c:v>360</c:v>
                </c:pt>
                <c:pt idx="11">
                  <c:v>344</c:v>
                </c:pt>
                <c:pt idx="12">
                  <c:v>329</c:v>
                </c:pt>
                <c:pt idx="13">
                  <c:v>308</c:v>
                </c:pt>
                <c:pt idx="14">
                  <c:v>295</c:v>
                </c:pt>
                <c:pt idx="15">
                  <c:v>279</c:v>
                </c:pt>
                <c:pt idx="16">
                  <c:v>272</c:v>
                </c:pt>
                <c:pt idx="17">
                  <c:v>255</c:v>
                </c:pt>
                <c:pt idx="18">
                  <c:v>245</c:v>
                </c:pt>
                <c:pt idx="19">
                  <c:v>236</c:v>
                </c:pt>
                <c:pt idx="20">
                  <c:v>223</c:v>
                </c:pt>
                <c:pt idx="21">
                  <c:v>212</c:v>
                </c:pt>
                <c:pt idx="22">
                  <c:v>210</c:v>
                </c:pt>
                <c:pt idx="23">
                  <c:v>205</c:v>
                </c:pt>
                <c:pt idx="24">
                  <c:v>204</c:v>
                </c:pt>
                <c:pt idx="25">
                  <c:v>200</c:v>
                </c:pt>
                <c:pt idx="26">
                  <c:v>196</c:v>
                </c:pt>
                <c:pt idx="27">
                  <c:v>193</c:v>
                </c:pt>
                <c:pt idx="28">
                  <c:v>191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EC9-4FFD-829F-A94870943B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523464"/>
        <c:axId val="502523792"/>
      </c:scatterChart>
      <c:valAx>
        <c:axId val="502523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Distance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2523792"/>
        <c:crosses val="autoZero"/>
        <c:crossBetween val="midCat"/>
      </c:valAx>
      <c:valAx>
        <c:axId val="50252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OTUS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02523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6/7/2017</a:t>
            </a:fld>
            <a:endParaRPr lang="en-US" sz="1600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6/7/2017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‹N°›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to </a:t>
            </a:r>
            <a:r>
              <a:rPr lang="fr-FR" dirty="0" err="1"/>
              <a:t>Mothur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Daniel Vaulot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/>
              <a:t>Unzip</a:t>
            </a:r>
            <a:r>
              <a:rPr lang="fr-FR" dirty="0"/>
              <a:t> files </a:t>
            </a:r>
            <a:r>
              <a:rPr lang="fr-FR" dirty="0" err="1"/>
              <a:t>from</a:t>
            </a:r>
            <a:r>
              <a:rPr lang="fr-FR" dirty="0"/>
              <a:t> mothur_tutorial.zip</a:t>
            </a:r>
          </a:p>
          <a:p>
            <a:r>
              <a:rPr lang="fr-FR" dirty="0"/>
              <a:t>Open « Tuto_mothur.sh » </a:t>
            </a:r>
            <a:r>
              <a:rPr lang="fr-FR" dirty="0" err="1"/>
              <a:t>with</a:t>
            </a:r>
            <a:r>
              <a:rPr lang="fr-FR" dirty="0"/>
              <a:t> Notepad++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6691348" cy="400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Launch</a:t>
            </a:r>
            <a:r>
              <a:rPr lang="fr-FR" dirty="0"/>
              <a:t> </a:t>
            </a:r>
            <a:r>
              <a:rPr lang="fr-FR" dirty="0" err="1"/>
              <a:t>Mothur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53608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V4 </a:t>
            </a:r>
            <a:r>
              <a:rPr lang="fr-FR" dirty="0" err="1"/>
              <a:t>database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828410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916832"/>
            <a:ext cx="6556302" cy="426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V4 </a:t>
            </a:r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4" name="Organigramme : Alternative 3"/>
          <p:cNvSpPr/>
          <p:nvPr/>
        </p:nvSpPr>
        <p:spPr>
          <a:xfrm>
            <a:off x="1799692" y="3861048"/>
            <a:ext cx="1584176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pcr.seqs</a:t>
            </a:r>
            <a:endParaRPr lang="fr-FR" dirty="0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1835696" y="2636912"/>
            <a:ext cx="1512168" cy="1008112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PR2</a:t>
            </a:r>
          </a:p>
        </p:txBody>
      </p:sp>
      <p:sp>
        <p:nvSpPr>
          <p:cNvPr id="6" name="Organigramme : Disque magnétique 5"/>
          <p:cNvSpPr/>
          <p:nvPr/>
        </p:nvSpPr>
        <p:spPr>
          <a:xfrm>
            <a:off x="5202070" y="2564904"/>
            <a:ext cx="1512168" cy="1080120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Silva.seed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" name="Organigramme : Alternative 6"/>
          <p:cNvSpPr/>
          <p:nvPr/>
        </p:nvSpPr>
        <p:spPr>
          <a:xfrm>
            <a:off x="5202070" y="3861048"/>
            <a:ext cx="1584176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pcr.seqs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591780" y="364502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5958154" y="364502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rganigramme : Alternative 9"/>
          <p:cNvSpPr/>
          <p:nvPr/>
        </p:nvSpPr>
        <p:spPr>
          <a:xfrm>
            <a:off x="5202070" y="4725144"/>
            <a:ext cx="1584176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filter.seqs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5994158" y="43651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85646" y="1700808"/>
            <a:ext cx="242643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dk1"/>
                </a:solidFill>
              </a:rPr>
              <a:t>Ref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taxonomy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database</a:t>
            </a:r>
            <a:r>
              <a:rPr lang="fr-FR" dirty="0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14038" y="1700808"/>
            <a:ext cx="218540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err="1"/>
              <a:t>Ref</a:t>
            </a:r>
            <a:r>
              <a:rPr lang="fr-FR" dirty="0"/>
              <a:t> </a:t>
            </a:r>
            <a:r>
              <a:rPr lang="fr-FR" dirty="0" err="1"/>
              <a:t>aligned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PR2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539552" y="1196752"/>
            <a:ext cx="194611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 fasta file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39552" y="1628800"/>
            <a:ext cx="8229600" cy="23042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&gt;JN207865.1.848_U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CCAGCTCCAATAGCGTATATTTAAGTTGTTGCAGTTAAAAAGCTCGTAGTTGGATTTCGGGTGGGCGTTAGCGGTCCGGCTCTGCTGTGTACTGCTAGTGCCTATCTTTCTGTCGGGGACGGGCTCTTGGGCTTCATTGTCCGGGACTCGGAGTCGACGTGGTTACTTTGAGTAAATTAGAGTGTTCAAAGCAAGCGTTCGCTGTGAATACATTAGCATGGAATAACACGATAGGACTCTGGCTTATCTTGTTGGTCTGTAAGACCGGAGTAATGATTAAGAGGGACAGTCGGGGGCATTCGTATTTCATTGTCAGAGGTGAAATTCTTGGATTTATGAAAGACGAACTTCTGCGAAAGCATTTGCCAAGGATGTTTTCATTAATCAAGAACGAAAGTTGGGGGCTCGAAGACGATTAGATACCGTCGTAGTCTCAACCATAAACGATGCCGACTAGGGATTGGCAGGTGTTTCGTTGATGACCCTGCCAGCACCTTATGAGAAATCAAAGTTTTTGGGTTCCGGGGGGAGTATGGTCGCAAGGCTGAAACTTAAAGGAATTGACGGAAGGGCACCACCAGGCGTGGAGCCTGCGGCTTAATTTGACTCAACACGGGGAAACTTACCAGGTCCAGACACGGGGAGGATTGACAGATTGAGAGCTCTTTCTTGATTCTGTGGGTGGTGGTGCATGGCCGGTTCTTAGTTGGTGGGTTGCCTTGTCAGGTTGATTCCGGTAACGAACGAGACCTCAGCCTGCTAAATAGTCACGGCTACTTTTTTGTAGCCGTCCGACTTCTTANAGGGACTATTGTCGTTTAGGCAATGGAAGTGTGAGGCAATA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&gt;FM205834.1.1779_U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TCATATGCTTGTCTCAAAGATTAAGCCATGCATGTCTAAGTATAAACTGCTTTATACTGTGAAACTGCGAATGGCTCATTAAATCAGTTATAGTTTATTTGATGGTACCTACTACTCGGATACCCGTAGTAAATCTAGAGCTAATACGTGCGTAAATCCCGACTTCTGGAAGGGACGTATTTATTAGATAAAAGGCCGACCGGGCTCTGCCCGACTCGCGGTGAATCATGATAACTTCACGAATCGCATGGCCTTGCGCCGGCGATGTTTCATTCAAATTTCTGCCCTATCAACTTTCGATGGTAGGATAGAGGCCTACCATGGTGGTAACGGGTGACGGAGGATTAGGGTTCGATTCCGGAGAGGGAGCCTGAGAAACGGCTACCACATCCAAGGAAGGCAGCAGGCGCGCAAATTACCCAATCCTGACACAGGGAGGTAGTGACAATAAATAACAATACTGGGCCTTTTCAGGTCTGGTAATTGGAATGAGTACAATCTAAACCCCTTAACGAGGATCAATTGGAGGGCAAGTCTGGTGCCAGCAGCCGCGGTAATTCCAGCTCCAATAGCGTATATTTAAGTTGCTGCAGTTAAAAAGCTCGTAGTTGGATTTCGGGTGGGGCCTGCCGGTCCGCCGTTTCGGTGTGCACTGGCAGGGCCCACCTTGTTGCCGGGGACGGGCTCCTGGGCTTCACTGTCCGGGACTCGGAGTCGGCGCTGTTACTTTGAGTAAATTAGAGTGTTCAAAGCAGGCCTACGCTCTGAATACATTAGCATGGAATAACACGATAGGACTCTGGCCTATCCTGTTGGTCTGTAGGACCGGAGTAATGATTAAGAGGGACAGTCGGGGGCATTCGTATTT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4581128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/>
              <a:t>JN207865.1.848_U	</a:t>
            </a:r>
            <a:r>
              <a:rPr lang="fr-FR" sz="800" dirty="0" err="1"/>
              <a:t>Eukaryota;Archaeplastida;Chlorophyta;Chlorophyceae</a:t>
            </a:r>
            <a:r>
              <a:rPr lang="fr-FR" sz="800" dirty="0"/>
              <a:t>;</a:t>
            </a:r>
            <a:r>
              <a:rPr lang="fr-FR" sz="800" dirty="0" err="1"/>
              <a:t>Chlorophyceae_X;CW-Chlamydomonadales</a:t>
            </a:r>
            <a:r>
              <a:rPr lang="fr-FR" sz="800" dirty="0"/>
              <a:t>;CW-</a:t>
            </a:r>
            <a:r>
              <a:rPr lang="fr-FR" sz="800" dirty="0" err="1"/>
              <a:t>Chlamydomonadales_X;CW-Chlamydomonadales</a:t>
            </a:r>
            <a:r>
              <a:rPr lang="fr-FR" sz="800" dirty="0"/>
              <a:t>_X+sp.;</a:t>
            </a:r>
          </a:p>
          <a:p>
            <a:r>
              <a:rPr lang="fr-FR" sz="800" dirty="0"/>
              <a:t>FM205834.1.1779_U	Eukaryota;Archaeplastida;Chlorophyta;Trebouxiophyceae;Chlorellales;Chlorellales_X;Chlorella;Chlorella+</a:t>
            </a:r>
            <a:r>
              <a:rPr lang="fr-FR" sz="800" dirty="0" err="1"/>
              <a:t>sorokiniana</a:t>
            </a:r>
            <a:r>
              <a:rPr lang="fr-FR" sz="800" dirty="0"/>
              <a:t>;</a:t>
            </a:r>
          </a:p>
          <a:p>
            <a:r>
              <a:rPr lang="fr-FR" sz="800" dirty="0"/>
              <a:t>AJ306536.1.1710_U	Eukaryota;Archaeplastida;Chlorophyta;Trebouxiophyceae;Watanabea-Clade;Watanabea-Clade</a:t>
            </a:r>
            <a:r>
              <a:rPr lang="fr-FR" sz="800" dirty="0" err="1"/>
              <a:t>_X;Koliella;Koliella</a:t>
            </a:r>
            <a:r>
              <a:rPr lang="fr-FR" sz="800" dirty="0"/>
              <a:t>+</a:t>
            </a:r>
            <a:r>
              <a:rPr lang="fr-FR" sz="800" dirty="0" err="1"/>
              <a:t>corcontica</a:t>
            </a:r>
            <a:r>
              <a:rPr lang="fr-FR" sz="800" dirty="0"/>
              <a:t>;</a:t>
            </a:r>
          </a:p>
          <a:p>
            <a:r>
              <a:rPr lang="fr-FR" sz="800" dirty="0"/>
              <a:t>FR874475.1.1775_U	Eukaryota;Archaeplastida;Chlorophyta;Mamiellophyceae;Mamiellales;Bathycoccaceae;Bathycoccus;Bathycoccus+prasinos;</a:t>
            </a:r>
          </a:p>
          <a:p>
            <a:r>
              <a:rPr lang="fr-FR" sz="800" dirty="0"/>
              <a:t>FR865611.2.1763_U	</a:t>
            </a:r>
            <a:r>
              <a:rPr lang="fr-FR" sz="800" dirty="0" err="1"/>
              <a:t>Eukaryota;Archaeplastida;Chlorophyta;Chlorophyceae</a:t>
            </a:r>
            <a:r>
              <a:rPr lang="fr-FR" sz="800" dirty="0"/>
              <a:t>;Chlorophyceae_X;CW-Chlamydomonadales;Chlamydomonas;Chlamydomonas+</a:t>
            </a:r>
            <a:r>
              <a:rPr lang="fr-FR" sz="800" dirty="0" err="1"/>
              <a:t>rapa</a:t>
            </a:r>
            <a:r>
              <a:rPr lang="fr-FR" sz="800" dirty="0"/>
              <a:t>;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529208" y="4045848"/>
            <a:ext cx="94699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Taxo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Silva </a:t>
            </a:r>
            <a:r>
              <a:rPr lang="fr-FR" dirty="0" err="1"/>
              <a:t>seed</a:t>
            </a:r>
            <a:r>
              <a:rPr lang="fr-FR" dirty="0"/>
              <a:t> alignement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539552" y="1196752"/>
            <a:ext cx="194611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 fasta file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39552" y="1628800"/>
            <a:ext cx="8229600" cy="2304256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700" dirty="0"/>
              <a:t>&gt;HE610123.</a:t>
            </a:r>
            <a:r>
              <a:rPr lang="fr-FR" sz="700" dirty="0" err="1"/>
              <a:t>HdrRetic</a:t>
            </a:r>
            <a:r>
              <a:rPr lang="fr-FR" sz="700" dirty="0"/>
              <a:t>	100	Eukaryota;Archaeplastida;Chloroplastida;Chlorophyta;Chlorophyceae;</a:t>
            </a:r>
            <a:r>
              <a:rPr lang="fr-FR" sz="700" dirty="0" err="1"/>
              <a:t>Hydrodictyon</a:t>
            </a:r>
            <a:r>
              <a:rPr lang="fr-FR" sz="700" dirty="0"/>
              <a:t>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700" dirty="0"/>
              <a:t>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.TCA----T--A-T-G-C--T---T-G--T-C--T-C-A-A----------AG--AT-T--AA-G--CC-A----T-G--C----A-T-G--T-C--TA-A-GT-----------A-TAA--A-C--T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GC-TTAT-AC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T-G----T--GA----------AA-C-T-G-C-GA-A--T-------------G-G-------------------------------------------------------------------------------------------------------------------------------------------------------------------------------------------------------------------C--T--C-A--T-T-A---AA-T-C-A--G-T-TAT--A-G--T-TT-A--T-T-TGA--TG-G--------T-A-------------------------------------------------------------------------------CCTTC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TA---------C--T----C--G--G---AT-AC-C--CG-------------------------T-A-G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T--A-A-T-T---------------------CTA-G-A-G-CT--A-A-TA---C-G-T--G-C--G-T----------A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A-A---A-C-C--C-------------G-----------------------A--C--T----------------------------------------------------------------------------------------------------------------------------------------------------------------------------------------------------TC-T-----------------------------------------------------------------------------------------------------------------------------------------------------------------------------------------------------------------G-G----------------------AA-------G------G-----------G-T-C---GTAT-AT-A-------TTAG-ATA----AAA-----GGC-C-GAC-------------C-GG-AC-------------------------------------------------------------------------------------------------------------------------------------TTT--------------------------------------------------------------------------------------------------------------------------------------GT--CC-GAC-------CCG------------C--------------------------------------------------------G-GT-G-A--ATC-ATG-A-TAT-CTTCA---------------------------------------------------------------------------------------------------------------------------CGA----------------A-T-C-GCA----T---------------G--GC-----------------------------------------------------------------------------------------------------------------------------------------------------------------------------------------------------------------------C-TT--GC--------------------------------------------------------</a:t>
            </a:r>
            <a:endParaRPr kumimoji="0" lang="fr-F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4581128"/>
            <a:ext cx="835292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/>
              <a:t>HE610123.</a:t>
            </a:r>
            <a:r>
              <a:rPr lang="fr-FR" sz="1050" dirty="0" err="1"/>
              <a:t>HdrRetic</a:t>
            </a:r>
            <a:r>
              <a:rPr lang="fr-FR" sz="1050" dirty="0"/>
              <a:t>	Eukaryota;Archaeplastida;Chloroplastida;Chlorophyta;Chlorophyceae;</a:t>
            </a:r>
            <a:r>
              <a:rPr lang="fr-FR" sz="1050" dirty="0" err="1"/>
              <a:t>Hydrodictyon</a:t>
            </a:r>
            <a:r>
              <a:rPr lang="fr-FR" sz="1050" dirty="0"/>
              <a:t>;</a:t>
            </a:r>
          </a:p>
          <a:p>
            <a:r>
              <a:rPr lang="fr-FR" sz="1050" dirty="0"/>
              <a:t>AJ416108.</a:t>
            </a:r>
            <a:r>
              <a:rPr lang="fr-FR" sz="1050" dirty="0" err="1"/>
              <a:t>PabSigni</a:t>
            </a:r>
            <a:r>
              <a:rPr lang="fr-FR" sz="1050" dirty="0"/>
              <a:t>	Eukaryota;Archaeplastida;Chloroplastida;Chlorophyta;Trebouxiophyceae;</a:t>
            </a:r>
            <a:r>
              <a:rPr lang="fr-FR" sz="1050" dirty="0" err="1"/>
              <a:t>Pabia</a:t>
            </a:r>
            <a:r>
              <a:rPr lang="fr-FR" sz="1050" dirty="0"/>
              <a:t>;</a:t>
            </a:r>
          </a:p>
          <a:p>
            <a:r>
              <a:rPr lang="fr-FR" sz="1050" dirty="0"/>
              <a:t>AJ416104.</a:t>
            </a:r>
            <a:r>
              <a:rPr lang="fr-FR" sz="1050" dirty="0" err="1"/>
              <a:t>DanMicro</a:t>
            </a:r>
            <a:r>
              <a:rPr lang="fr-FR" sz="1050" dirty="0"/>
              <a:t>	Eukaryota;Archaeplastida;Chloroplastida;Chlorophyta;Ulvophyceae;Dangemannia;</a:t>
            </a:r>
          </a:p>
          <a:p>
            <a:r>
              <a:rPr lang="fr-FR" sz="1050" dirty="0"/>
              <a:t>KF898122.</a:t>
            </a:r>
            <a:r>
              <a:rPr lang="fr-FR" sz="1050" dirty="0" err="1"/>
              <a:t>AudObliq</a:t>
            </a:r>
            <a:r>
              <a:rPr lang="fr-FR" sz="1050" dirty="0"/>
              <a:t>	Eukaryota;Archaeplastida;Chloroplastida;Chlorophyta;Chlorophyceae;</a:t>
            </a:r>
          </a:p>
          <a:p>
            <a:r>
              <a:rPr lang="fr-FR" sz="1050" dirty="0"/>
              <a:t>JX888472.CmyRein3	Eukaryota;Archaeplastida;Chloroplastida;Chlorophyta;Chlorophyceae;</a:t>
            </a:r>
          </a:p>
          <a:p>
            <a:r>
              <a:rPr lang="fr-FR" sz="1050" dirty="0"/>
              <a:t>M63001.</a:t>
            </a:r>
            <a:r>
              <a:rPr lang="fr-FR" sz="1050" dirty="0" err="1"/>
              <a:t>CddVacuo</a:t>
            </a:r>
            <a:r>
              <a:rPr lang="fr-FR" sz="1050" dirty="0"/>
              <a:t>	Eukaryota;Archaeplastida;Chloroplastida;Chlorophyta;Chlorophyceae;</a:t>
            </a:r>
            <a:r>
              <a:rPr lang="fr-FR" sz="1050" dirty="0" err="1"/>
              <a:t>Chlamydopodium</a:t>
            </a:r>
            <a:r>
              <a:rPr lang="fr-FR" sz="1050" dirty="0"/>
              <a:t>;</a:t>
            </a:r>
          </a:p>
          <a:p>
            <a:r>
              <a:rPr lang="fr-FR" sz="1050" dirty="0"/>
              <a:t>M62997.</a:t>
            </a:r>
            <a:r>
              <a:rPr lang="fr-FR" sz="1050" dirty="0" err="1"/>
              <a:t>PduDuple</a:t>
            </a:r>
            <a:r>
              <a:rPr lang="fr-FR" sz="1050" dirty="0"/>
              <a:t>	Eukaryota;Archaeplastida;Chloroplastida;Chlorophyta;Chlorophyceae;</a:t>
            </a:r>
            <a:r>
              <a:rPr lang="fr-FR" sz="1050" dirty="0" err="1"/>
              <a:t>Pediastrum</a:t>
            </a:r>
            <a:r>
              <a:rPr lang="fr-FR" sz="1050" dirty="0"/>
              <a:t>;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529208" y="4045848"/>
            <a:ext cx="94699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Taxo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Oligo</a:t>
            </a:r>
            <a:r>
              <a:rPr lang="fr-FR" dirty="0"/>
              <a:t> file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000" dirty="0"/>
              <a:t>#Type	</a:t>
            </a:r>
            <a:r>
              <a:rPr lang="fr-FR" sz="1000" dirty="0" err="1"/>
              <a:t>Sequence</a:t>
            </a:r>
            <a:r>
              <a:rPr lang="fr-FR" sz="1000" dirty="0"/>
              <a:t>	</a:t>
            </a:r>
            <a:r>
              <a:rPr lang="fr-FR" sz="1000" dirty="0" err="1"/>
              <a:t>Sequence</a:t>
            </a:r>
            <a:r>
              <a:rPr lang="fr-FR" sz="1000" dirty="0"/>
              <a:t>	Name</a:t>
            </a:r>
          </a:p>
          <a:p>
            <a:pPr marL="0" indent="0">
              <a:buNone/>
            </a:pPr>
            <a:r>
              <a:rPr lang="fr-FR" sz="1000" dirty="0"/>
              <a:t>primer	CCAGCASCYGCGGTAATTCC	ACTTTCGTTCTTGATYRA	V4_Euk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for V4 </a:t>
            </a:r>
            <a:r>
              <a:rPr lang="fr-FR" dirty="0" err="1"/>
              <a:t>region</a:t>
            </a:r>
            <a:r>
              <a:rPr lang="fr-FR" dirty="0"/>
              <a:t> – PR2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251520" y="1600201"/>
            <a:ext cx="8568952" cy="21168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#===================================================</a:t>
            </a:r>
          </a:p>
          <a:p>
            <a:pPr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#        PR2 - for 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taxonomy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 assignement</a:t>
            </a:r>
          </a:p>
          <a:p>
            <a:pPr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#===================================================</a:t>
            </a:r>
          </a:p>
          <a:p>
            <a:pPr>
              <a:buNone/>
            </a:pPr>
            <a:endParaRPr lang="fr-FR" sz="1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Extract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 V4 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region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 PR2 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with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 0 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differences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primers</a:t>
            </a:r>
            <a:endParaRPr lang="fr-FR" sz="1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1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pcr.seqs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fasta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=pr2.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fasta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taxonomy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=pr2.tax, 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oligos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=Oligos_V4_Euk.txt, 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pdiffs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=4, 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keepdots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=F, processors=8)</a:t>
            </a:r>
          </a:p>
          <a:p>
            <a:pPr>
              <a:buNone/>
            </a:pPr>
            <a:endParaRPr lang="fr-FR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1520" y="4365104"/>
            <a:ext cx="4572000" cy="16312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Removed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2274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sequences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your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taxonomy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file.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Output File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Names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	</a:t>
            </a:r>
            <a:r>
              <a:rPr lang="fr-FR" sz="1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pr2.pcr.fasta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	pr2.bad.accnos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	pr2.scrap.pcr.fasta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	</a:t>
            </a:r>
            <a:r>
              <a:rPr lang="fr-FR" sz="10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pr2.pcr.tax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It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took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28 secs to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screen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8061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sequences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pcr.seqs</a:t>
            </a:r>
            <a:endParaRPr lang="fr-FR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539552" y="1196752"/>
            <a:ext cx="126669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Original file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39552" y="1628800"/>
            <a:ext cx="8280920" cy="2088232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/>
              <a:t>TAGTCATATGCTTGTCTCAAAGATTAAGCCATGCATGTCTAAGTATAAACTGCTTTATACTGTGAAACTGCGAATGGCTCATTAAATCAGTTATAGTTTATTTGATGGTACCTACTACTCGGATACCCGTAGTAAATCTAGAGCTAATACGTGCGTAAATCCCGACTTCTGGAAGGGACGTATTTATTAGATAAAAGGCCGACCGGGCTCTGCCCGACTCGCGGTGAATCATGATAACTTCACGAATCGCATGGCCTTGCGCCGGCGATGTTTCATTCAAATTTCTGCCCTATCAACTTTCGATGGTAGGATAGAGGCCTACCATGGTGGTAACGGGTGACGGAGGATTAGGGTTCGATTCCGGAGAGGGAGCCTGAGAAACGGCTACCACATCCAAGGAAGGCAGCAGGCGCGCAAATTACCCAATCCTGACACAGGGAGGTAGTGACAATAAATAACAATACTGGGCCTTTTCAGGTCTGGTAATTGGAATGAGTACAATCTAAACCCCTTAACGAGGATCAATTGGAGGGCAAGTCTGGTGCCAGCAGCCGCGGTAATTCCAGCTCCAATAGCGTATATTTAAGTTGCTGCAGTTAAAA</a:t>
            </a:r>
            <a:r>
              <a:rPr lang="fr-FR" sz="800" b="1" dirty="0"/>
              <a:t>AGCTCGTAGTTGGATTTCGGGTGGGGCCTGCCGGTCCGCCGTTTCGGTGTGCACTGGCAGGGCCCACCTTGTTGCCGGGGACGGGCTCCTGGGCTTCACTGTCCGGGACTCGGAGTCGGCGCTGTTACTTTGAGTAAATTAGAGTGTTCAAAGCAGGCCTACGCTCTGAATACATTAGCATGGAATAACACGATAGGACTCTGGCCTATCCTGTTGGTCTGTAGGACCGGAGTAATGATTAAGAGGGACAGTCGGGGGCATTCGTATTTCATTGTCAGAGGTGAAATTCTTGGATTTATGAAAGACGAACTACTGCGAAAGCATTTGCCAAGGATGTTTTCATTAATCAAGAA</a:t>
            </a:r>
            <a:r>
              <a:rPr lang="fr-FR" sz="800" dirty="0"/>
              <a:t>CGAAAGTTGGGGGCTCGAAGACGATTAGATACCGTCCTAGTCTCAACCATAAACGATGCCGACTAGGGATCGGCGGATGTTTCTTCGATGACTCCGCCGGCACCTTATGAGAAATCAAAGTTTTTGGGTTCCGGGGGGAGTATGGTCGCAAGGCTGAAACTTAAAGGAATTGACGGAAGGGCACCACCAGGCGTGGAGCCTGCGGCTTAATTTGACTCAACACGGGAAAACTTACCAGGTCCAGACATAGTGAGGATTGACAGATTGAGAGCTCTTTCTTGATTCTATGGGTGGTGGTGCATGGCCGTTCTTAGTTGGTGGGTTGCCTTGTCAGGTTGATTCCGGTAACGAACGAGACCTCAGCCTGCTAAATAGTCACGGTTGGTTCGCCAGCCGGCGGACTTCTTAGAGGGACTATTGGCGACTAGCCAATGGAAGCATGAGGCAATAACAGGTCTGTGATGCCCTTAGATGTTCTGGGCCGCACGCGCGCTACACTGATGCATTCAACGAGCCTAGCCTTGGCCGAGAGGCCCGGGTAATCTTTGAAACTGCATCGTGATGGGGATAGATTATTGCAATTATTAATCTTCAACGAGGAATGCCTAGTAAGCGCAAGTCATCAGCTTGCGTTGATTACGTCCCTGCCCTTTGTACACACCGCCCGTCGCTCCTACCGATTGGGTGTGCTGGTGAAGTGTTCGGATTGGCGACCGGGGGCGGTCTCCGCTCTCGGCCGCCGAGAAGTTCATTAAACCCTCCCACCTAGAGGAAGGAGAAGTCGTAACAAGGTTTCCGTAGGTGAACCTGCGGAAGGATCATTG</a:t>
            </a:r>
            <a:endParaRPr lang="fr-FR" sz="700" dirty="0"/>
          </a:p>
        </p:txBody>
      </p:sp>
      <p:sp>
        <p:nvSpPr>
          <p:cNvPr id="5" name="Rectangle 4"/>
          <p:cNvSpPr/>
          <p:nvPr/>
        </p:nvSpPr>
        <p:spPr>
          <a:xfrm>
            <a:off x="539552" y="4581128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dirty="0"/>
              <a:t>&gt;FM205834.1.1779_U</a:t>
            </a:r>
          </a:p>
          <a:p>
            <a:r>
              <a:rPr lang="fr-FR" sz="800" b="1" dirty="0"/>
              <a:t>AGCTCCAATAGCGTATATTTAAGTTGCTGCAGTTAAAAAGCTCGTAGTTGGATTTCGGGTGGGGCCTGCCGGTCCGCCGTTTCGGTGTGCACTGGCAGGGCCCACCTTGTTGCCGGGGACGGGCTCCTGGGCTTCACTGTCCGGGACTCGGAGTCGGCGCTGTTACTTTGAGTAAATTAGAGTGTTCAAAGCAGGCCTACGCTCTGAATACATTAGCATGGAATAACACGATAGGACTCTGGCCTATCCTGTTGGTCTGTAGGACCGGAGTAATGATTAAGAGGGACAGTCGGGGGCATTCGTATTTCATTGTCAGAGGTGAAATTCTTGGATTTATGAAAGACGAACTACTGCGAAAGCATTTGCCAAGGATGTTTTCATTAATCAAGAAC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529208" y="4045848"/>
            <a:ext cx="147764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pcr.seqs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1560" y="5805264"/>
            <a:ext cx="696152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do not </a:t>
            </a:r>
            <a:r>
              <a:rPr lang="fr-FR" dirty="0" err="1"/>
              <a:t>contain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primers</a:t>
            </a:r>
            <a:r>
              <a:rPr lang="fr-FR" dirty="0"/>
              <a:t> 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/>
              <a:t>too</a:t>
            </a:r>
            <a:r>
              <a:rPr lang="fr-FR" dirty="0"/>
              <a:t> short) are </a:t>
            </a:r>
            <a:r>
              <a:rPr lang="fr-FR" dirty="0" err="1"/>
              <a:t>rejected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for V4 </a:t>
            </a:r>
            <a:r>
              <a:rPr lang="fr-FR" dirty="0" err="1"/>
              <a:t>region</a:t>
            </a:r>
            <a:r>
              <a:rPr lang="fr-FR" dirty="0"/>
              <a:t> for Silva </a:t>
            </a:r>
            <a:r>
              <a:rPr lang="fr-FR" dirty="0" err="1"/>
              <a:t>seed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17848" y="1268760"/>
            <a:ext cx="8568952" cy="298092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fr-FR" sz="1100" dirty="0">
                <a:latin typeface="Courier New" pitchFamily="49" charset="0"/>
                <a:cs typeface="Courier New" pitchFamily="49" charset="0"/>
              </a:rPr>
              <a:t>===================================================</a:t>
            </a:r>
          </a:p>
          <a:p>
            <a:pPr>
              <a:buNone/>
            </a:pPr>
            <a:r>
              <a:rPr lang="fr-FR" sz="1100" dirty="0">
                <a:latin typeface="Courier New" pitchFamily="49" charset="0"/>
                <a:cs typeface="Courier New" pitchFamily="49" charset="0"/>
              </a:rPr>
              <a:t>#       Silva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seed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- for alignement and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compute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OTUs</a:t>
            </a:r>
            <a:endParaRPr lang="fr-FR" sz="1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100" dirty="0">
                <a:latin typeface="Courier New" pitchFamily="49" charset="0"/>
                <a:cs typeface="Courier New" pitchFamily="49" charset="0"/>
              </a:rPr>
              <a:t>#===================================================</a:t>
            </a:r>
          </a:p>
          <a:p>
            <a:pPr>
              <a:buNone/>
            </a:pPr>
            <a:endParaRPr lang="fr-FR" sz="1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1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Extract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region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corresponding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to V4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Euks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with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0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differences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primers</a:t>
            </a:r>
            <a:endParaRPr lang="fr-FR" sz="1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1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pcr.seqs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fasta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silva.seed.fasta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taxonomy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silva.seed.tax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oligos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=Oligos_V4_Euk.txt, </a:t>
            </a: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pdiffs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=4, </a:t>
            </a: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keepdots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=F, processors=8)</a:t>
            </a:r>
          </a:p>
          <a:p>
            <a:pPr>
              <a:buNone/>
            </a:pPr>
            <a:endParaRPr lang="fr-FR" sz="1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1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having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gaps</a:t>
            </a:r>
          </a:p>
          <a:p>
            <a:pPr>
              <a:buNone/>
            </a:pPr>
            <a:endParaRPr lang="fr-FR" sz="11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filter.seqs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fasta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silva.seed.pcr.fasta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)</a:t>
            </a:r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117848" y="4509120"/>
            <a:ext cx="3806080" cy="16312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Removed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5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sequences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your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taxonomy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file.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Output File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Names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	</a:t>
            </a:r>
            <a:r>
              <a:rPr lang="fr-FR" sz="10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silva.seed.pcr.fasta</a:t>
            </a:r>
            <a:endParaRPr lang="fr-FR" sz="10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	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silva.seed.bad.accnos</a:t>
            </a:r>
            <a:endParaRPr lang="fr-F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	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silva.seed.scrap.pcr.fasta</a:t>
            </a:r>
            <a:endParaRPr lang="fr-F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	</a:t>
            </a:r>
            <a:r>
              <a:rPr lang="fr-FR" sz="10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silva.seed.pcr.tax</a:t>
            </a:r>
            <a:endParaRPr lang="fr-FR" sz="10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It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took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0 secs to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screen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71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sequences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1960" y="4509120"/>
            <a:ext cx="3806080" cy="16312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 fontScale="925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Length of filtered alignment: 400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Number of columns removed: 8175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Length of the original alignment: 8575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Number of sequences used to construct filter: 66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Output File Names: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	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silva.filter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 	</a:t>
            </a:r>
            <a:r>
              <a:rPr lang="en-US" sz="10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silva.seed.pcr.filter.fasta</a:t>
            </a:r>
            <a:endParaRPr lang="fr-FR" sz="10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9062"/>
            <a:ext cx="6819132" cy="580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llipse 1"/>
          <p:cNvSpPr/>
          <p:nvPr/>
        </p:nvSpPr>
        <p:spPr>
          <a:xfrm>
            <a:off x="1835696" y="1412776"/>
            <a:ext cx="2448272" cy="7920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19672" y="4365104"/>
            <a:ext cx="1440160" cy="7920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/>
          <p:cNvSpPr/>
          <p:nvPr/>
        </p:nvSpPr>
        <p:spPr>
          <a:xfrm>
            <a:off x="1331640" y="3068960"/>
            <a:ext cx="2952328" cy="10081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52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filter.seqs</a:t>
            </a:r>
            <a:endParaRPr lang="fr-FR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539552" y="1196752"/>
            <a:ext cx="147764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pcr.seqs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39552" y="1628800"/>
            <a:ext cx="8280920" cy="259228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/>
              <a:t>&gt;HE610123.</a:t>
            </a:r>
            <a:r>
              <a:rPr lang="fr-FR" sz="800" dirty="0" err="1"/>
              <a:t>HdrRetic</a:t>
            </a:r>
            <a:r>
              <a:rPr lang="fr-FR" sz="800" dirty="0"/>
              <a:t>	100	Eukaryota;Archaeplastida;Chloroplastida;Chlorophyta;Chlorophyceae;</a:t>
            </a:r>
            <a:r>
              <a:rPr lang="fr-FR" sz="800" dirty="0" err="1"/>
              <a:t>Hydrodictyon</a:t>
            </a:r>
            <a:r>
              <a:rPr lang="fr-FR" sz="800" dirty="0"/>
              <a:t>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/>
              <a:t>A-GC-TCC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AAT-A-G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C--G--T---A--TA-T-TTA-AG------TT-G--T-T--GC-AG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TT--A-----AA-AA-GC-TC-------G-TA-G-T-T-GGATTT-C--------G--G-GT-G-G-G----------------------------------------------------------------------------------------------------------------------------------------------------------------------------------T----T-C-T-A-----------------------------------------------------G-C-G--G--T---------C--C-G-CC---------------------------------------------------------------------------------------------------------------------------------------------------T-A-T---------------------------------------------------------------------------------------------------------------------------------------------------------------------G-G-T-G-A--G-T------A--C-T---G--C----------------------------T--A----T---G----------------------------------------------------G--C-C--CT--C-C-T-TT---------------------------------------------------------------------------------------CTGC--CGGGG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ACG--A-GT-TG----C--TG-G------------------GC---------------------------------TTCACT----------------------------------G-T----------------C-C----G--GT-G-----C-----------T------T--GGA-------</a:t>
            </a:r>
            <a:endParaRPr lang="fr-FR" sz="7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11560" y="4437112"/>
            <a:ext cx="160909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filter.seqs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11560" y="4869160"/>
            <a:ext cx="8280920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/>
              <a:t>&gt;HE610123.</a:t>
            </a:r>
            <a:r>
              <a:rPr lang="fr-FR" sz="800" dirty="0" err="1"/>
              <a:t>HdrRetic</a:t>
            </a:r>
            <a:endParaRPr lang="fr-FR" sz="800" dirty="0"/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/>
              <a:t>AGCTCCAATAGCGTATATTTAAGTTGTTGCAGTTAAAAAGCTCGTAGTT-GGATTTCGG-GTGGGTTCTAGCGGTCC-GCC---TA-T----GG-TGAGTACTGCT-A-TGGCCCT-CCTTT-CTGC-CGGGGACGAGTTGCTGGGCTTCACTGTCCGGT-G-CTTGGAGTCGGCGTTGTTACTTTGAGTAAATTAGAGTGTTCAAAGCAGGC-ATACGCC-CTGAATACTTTAGCATGGAATAACACGATAGGACTCTGG-CCTATCTTGTTGGTCTGTAGGACCGGAGTAATGATTAAGAGGGACAGTCGGGGGCATTCGTATTTCATTGTCAGAGGTGAAATTCTTGGATTTATGAAAGACGAACTACTGCGAAAGCATTTGCCAAGGATGTTTTCATTAATCAAGAAC</a:t>
            </a:r>
            <a:endParaRPr lang="fr-FR" sz="700" dirty="0"/>
          </a:p>
        </p:txBody>
      </p:sp>
      <p:sp>
        <p:nvSpPr>
          <p:cNvPr id="8" name="ZoneTexte 7"/>
          <p:cNvSpPr txBox="1"/>
          <p:nvPr/>
        </p:nvSpPr>
        <p:spPr>
          <a:xfrm>
            <a:off x="611560" y="5805264"/>
            <a:ext cx="459061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All gaps </a:t>
            </a:r>
            <a:r>
              <a:rPr lang="fr-FR" dirty="0" err="1"/>
              <a:t>common</a:t>
            </a:r>
            <a:r>
              <a:rPr lang="fr-FR" dirty="0"/>
              <a:t> to all </a:t>
            </a:r>
            <a:r>
              <a:rPr lang="fr-FR" dirty="0" err="1"/>
              <a:t>sequences</a:t>
            </a:r>
            <a:r>
              <a:rPr lang="fr-FR" dirty="0"/>
              <a:t> are </a:t>
            </a:r>
            <a:r>
              <a:rPr lang="fr-FR" dirty="0" err="1"/>
              <a:t>removed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filter.seqs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7128792" cy="247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653136"/>
            <a:ext cx="7165079" cy="166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539552" y="1196752"/>
            <a:ext cx="147764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pcr.seqs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95536" y="4221088"/>
            <a:ext cx="160909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filter.seqs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err="1"/>
              <a:t>Process</a:t>
            </a:r>
            <a:r>
              <a:rPr lang="fr-FR" dirty="0"/>
              <a:t> set of </a:t>
            </a:r>
            <a:r>
              <a:rPr lang="fr-FR" dirty="0" err="1"/>
              <a:t>samples</a:t>
            </a:r>
            <a:endParaRPr lang="fr-FR" dirty="0"/>
          </a:p>
        </p:txBody>
      </p:sp>
      <p:sp>
        <p:nvSpPr>
          <p:cNvPr id="4" name="Organigramme : Alternative 3"/>
          <p:cNvSpPr/>
          <p:nvPr/>
        </p:nvSpPr>
        <p:spPr>
          <a:xfrm>
            <a:off x="3476250" y="3789040"/>
            <a:ext cx="1584176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trim.seqs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19" idx="2"/>
            <a:endCxn id="4" idx="0"/>
          </p:cNvCxnSpPr>
          <p:nvPr/>
        </p:nvCxnSpPr>
        <p:spPr>
          <a:xfrm>
            <a:off x="4258692" y="2862224"/>
            <a:ext cx="9646" cy="926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rganigramme : Alternative 17"/>
          <p:cNvSpPr/>
          <p:nvPr/>
        </p:nvSpPr>
        <p:spPr>
          <a:xfrm>
            <a:off x="3404242" y="4581128"/>
            <a:ext cx="1728192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remove.groups</a:t>
            </a:r>
            <a:endParaRPr lang="fr-FR" dirty="0"/>
          </a:p>
        </p:txBody>
      </p:sp>
      <p:sp>
        <p:nvSpPr>
          <p:cNvPr id="19" name="Organigramme : Multidocument 18"/>
          <p:cNvSpPr/>
          <p:nvPr/>
        </p:nvSpPr>
        <p:spPr>
          <a:xfrm>
            <a:off x="2987824" y="1268760"/>
            <a:ext cx="2952328" cy="1656184"/>
          </a:xfrm>
          <a:prstGeom prst="flowChartMulti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Bio_CHLO.fasta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454 </a:t>
            </a:r>
            <a:r>
              <a:rPr lang="fr-FR" dirty="0" err="1"/>
              <a:t>fasta</a:t>
            </a:r>
            <a:r>
              <a:rPr lang="fr-FR" dirty="0"/>
              <a:t> file </a:t>
            </a:r>
          </a:p>
          <a:p>
            <a:pPr algn="ctr"/>
            <a:r>
              <a:rPr lang="fr-FR" dirty="0" err="1"/>
              <a:t>with</a:t>
            </a:r>
            <a:r>
              <a:rPr lang="fr-FR" dirty="0"/>
              <a:t> all </a:t>
            </a:r>
            <a:r>
              <a:rPr lang="fr-FR" dirty="0" err="1"/>
              <a:t>samples</a:t>
            </a:r>
            <a:endParaRPr lang="fr-FR" dirty="0"/>
          </a:p>
        </p:txBody>
      </p:sp>
      <p:cxnSp>
        <p:nvCxnSpPr>
          <p:cNvPr id="20" name="Connecteur droit avec flèche 19"/>
          <p:cNvCxnSpPr>
            <a:stCxn id="4" idx="2"/>
            <a:endCxn id="18" idx="0"/>
          </p:cNvCxnSpPr>
          <p:nvPr/>
        </p:nvCxnSpPr>
        <p:spPr>
          <a:xfrm>
            <a:off x="4268338" y="429309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Oligo</a:t>
            </a:r>
            <a:r>
              <a:rPr lang="fr-FR" dirty="0"/>
              <a:t> file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400"/>
              </a:lnSpc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#Type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Sequence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Sequence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Name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primer	CCAGCASCYGCGGTAATTCC	ACTTTCGTTCTTGATYRA	V4_Euk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>
                <a:latin typeface="Courier New" pitchFamily="49" charset="0"/>
                <a:cs typeface="Courier New" pitchFamily="49" charset="0"/>
              </a:rPr>
              <a:t>primer	CCAGCASCYGCGGTAATTCC	CTTCGAGCCCCCAACTTTC	V4_Chlo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ACGAGTGCGT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ACGAGTGCGT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55.2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ACGCTCGACA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ACGCTCGACA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55.4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AGACGCACTC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AGACGCACTC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55.5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AGCACTGTAG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AGCACTGTAG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55.6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ATCAGACACG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ATCAGACACG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67.2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ATATCGCGAG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ATATCGCGAG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67.3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CTCGCGTGTC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CTCGCGTGTC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67.6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TAGTATCAGC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TAGTATCAGC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74.2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TCTCTATGCG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TCTCTATGCG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74.3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TGATACGTCT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TGATACGTCT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74.5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TACTGAGCTA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TACTGAGCTA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74.6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CATAGTAGTG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CATAGTAGTG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82.2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CGAGAGATAC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CGAGAGATAC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82.3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ATACGACGTA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ATACGACGTA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82.5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TCACGTACTA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TCACGTACTA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82.6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CGTCTAGTAC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CGTCTAGTAC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123.2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TGTACTACTC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TGTACTACTC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123.3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TACTCTCGTG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TACTCTCGTG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135.2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TAGAGACGAG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TAGAGACGAG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135.3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TCGTCGCTCG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TCGTCGCTCG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135.4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ACATACGCGT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ACATACGCGT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135.6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ACGCGAGTAT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ACGCGAGTAT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180.2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ACTGTACAGT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ACTGTACAGT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192.2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AGACTATACT	</a:t>
            </a:r>
            <a:r>
              <a:rPr lang="fr-FR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AGACTATACT</a:t>
            </a:r>
            <a:r>
              <a:rPr lang="fr-FR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T4_DNA_pool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AGCGTCGTCT	</a:t>
            </a:r>
            <a:r>
              <a:rPr lang="fr-FR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AGCGTCGTCT</a:t>
            </a:r>
            <a:r>
              <a:rPr lang="fr-FR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T21_cell_pool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AGTACGCTAT	</a:t>
            </a:r>
            <a:r>
              <a:rPr lang="fr-FR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AGTACGCTAT</a:t>
            </a:r>
            <a:r>
              <a:rPr lang="fr-FR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T43_cell_43.1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ATAGAGTACT	</a:t>
            </a:r>
            <a:r>
              <a:rPr lang="fr-FR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ATAGAGTACT</a:t>
            </a:r>
            <a:r>
              <a:rPr lang="fr-FR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T65_DNA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CACGCTACGT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CACGCTACGT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38.2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CAGTAGACGT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CAGTAGACGT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38.3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CGACGTGACT	</a:t>
            </a: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CGACGTGACT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38.4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AGCACTGTAG	TACTGAGCTA	38.5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ATCAGACACG	CATAGTAGTG	123.4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ATATCGCGAG	CGAGAGATAC	192.1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CGTGTCTCTA	ATACGACGTA	192.3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CTCGCGTGTC	TCACGTACTA	180.4</a:t>
            </a:r>
          </a:p>
          <a:p>
            <a:pPr marL="0" indent="0">
              <a:lnSpc>
                <a:spcPts val="400"/>
              </a:lnSpc>
              <a:buNone/>
            </a:pPr>
            <a:r>
              <a:rPr lang="fr-FR" sz="1000" dirty="0" err="1">
                <a:latin typeface="Courier New" pitchFamily="49" charset="0"/>
                <a:cs typeface="Courier New" pitchFamily="49" charset="0"/>
              </a:rPr>
              <a:t>barcode</a:t>
            </a:r>
            <a:r>
              <a:rPr lang="fr-FR" sz="1000" dirty="0">
                <a:latin typeface="Courier New" pitchFamily="49" charset="0"/>
                <a:cs typeface="Courier New" pitchFamily="49" charset="0"/>
              </a:rPr>
              <a:t>	TAGTATCAGC	CGTCTAGTAC	180.1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Demultiplexing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507288" cy="4937760"/>
          </a:xfrm>
        </p:spPr>
        <p:txBody>
          <a:bodyPr>
            <a:noAutofit/>
          </a:bodyPr>
          <a:lstStyle/>
          <a:p>
            <a:r>
              <a:rPr lang="fr-FR" sz="1800" dirty="0"/>
              <a:t>&gt;H9F81JA01BKBTC</a:t>
            </a:r>
          </a:p>
          <a:p>
            <a:endParaRPr lang="fr-FR" sz="1800" dirty="0"/>
          </a:p>
          <a:p>
            <a:r>
              <a:rPr lang="fr-FR" sz="1800" b="1" dirty="0">
                <a:solidFill>
                  <a:srgbClr val="FF0000"/>
                </a:solidFill>
              </a:rPr>
              <a:t>CAGTAGACGT</a:t>
            </a:r>
            <a:r>
              <a:rPr lang="fr-FR" sz="1800" b="1" dirty="0">
                <a:solidFill>
                  <a:srgbClr val="0070C0"/>
                </a:solidFill>
              </a:rPr>
              <a:t>CCAGCAGCCGCGGGTAATTCC</a:t>
            </a:r>
            <a:r>
              <a:rPr lang="fr-FR" sz="1800" dirty="0"/>
              <a:t>AGCTCCAATAGCGTATATTAAAGTTGTTGCGGTTAAAAAGCTCGTAGTTGGAGTTCTGCCAGGTGCCGCCTGTCCGCCCCAGTGGTGAGTACGTGGCGCGCATTTGGCCCTTTCAAGGGGAGCGTATCTGCACTTTATTGTGTGGTGCGGGATCCTTGACTTTTACTTTGAGGAAATAGGAGTGTTCCAAGCAGGCTCTCGTCGTGCACAGCTCAGCATGGAATAATAGCATTGGACCTCGATTCTAAGCTGTTGGTTGCCAGAAGCGAGGTAATGATGAAGAGGGATAGTTGGGGGCATTCGTATTTAACTGTCAGAGGTGAAATTCTTGGATTTGTTAAAGACGGACTACTGCGAAGCATCTGCCATGGATGTTTTCATTGATCA</a:t>
            </a:r>
            <a:r>
              <a:rPr lang="fr-FR" sz="1800" b="1" dirty="0">
                <a:solidFill>
                  <a:srgbClr val="7030A0"/>
                </a:solidFill>
              </a:rPr>
              <a:t>AGAACGAAAGTTGGGGCGTCGAAG</a:t>
            </a:r>
            <a:r>
              <a:rPr lang="fr-FR" sz="1800" b="1" dirty="0">
                <a:solidFill>
                  <a:srgbClr val="FF0000"/>
                </a:solidFill>
              </a:rPr>
              <a:t>ACGTCTACTG</a:t>
            </a:r>
          </a:p>
          <a:p>
            <a:endParaRPr lang="fr-FR" sz="1800" b="1" dirty="0">
              <a:solidFill>
                <a:srgbClr val="FF0000"/>
              </a:solidFill>
            </a:endParaRPr>
          </a:p>
          <a:p>
            <a:endParaRPr lang="fr-FR" sz="1800" b="1" dirty="0">
              <a:solidFill>
                <a:srgbClr val="FF0000"/>
              </a:solidFill>
            </a:endParaRPr>
          </a:p>
          <a:p>
            <a:r>
              <a:rPr lang="fr-FR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Sample</a:t>
            </a:r>
            <a:r>
              <a:rPr lang="fr-FR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38.3 avec Primer set V4_Chlo 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1700808"/>
            <a:ext cx="1800200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Barcode</a:t>
            </a:r>
            <a:r>
              <a:rPr lang="fr-FR" dirty="0"/>
              <a:t> </a:t>
            </a:r>
            <a:r>
              <a:rPr lang="fr-FR" dirty="0" err="1"/>
              <a:t>forward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491880" y="1700808"/>
            <a:ext cx="172819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Primer </a:t>
            </a:r>
            <a:r>
              <a:rPr lang="fr-FR" dirty="0" err="1"/>
              <a:t>forward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123728" y="4509120"/>
            <a:ext cx="1728192" cy="2880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Primer reverse</a:t>
            </a:r>
          </a:p>
        </p:txBody>
      </p:sp>
      <p:sp>
        <p:nvSpPr>
          <p:cNvPr id="7" name="Rectangle 6"/>
          <p:cNvSpPr/>
          <p:nvPr/>
        </p:nvSpPr>
        <p:spPr>
          <a:xfrm>
            <a:off x="5436096" y="4509120"/>
            <a:ext cx="172819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Barcode</a:t>
            </a:r>
            <a:r>
              <a:rPr lang="fr-FR" dirty="0"/>
              <a:t> reverse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Demultiplex</a:t>
            </a:r>
            <a:r>
              <a:rPr lang="fr-FR" dirty="0"/>
              <a:t> : </a:t>
            </a:r>
            <a:r>
              <a:rPr lang="fr-FR" dirty="0" err="1"/>
              <a:t>assign</a:t>
            </a:r>
            <a:r>
              <a:rPr lang="fr-FR" dirty="0"/>
              <a:t> </a:t>
            </a:r>
            <a:r>
              <a:rPr lang="fr-FR" dirty="0" err="1"/>
              <a:t>sequences</a:t>
            </a:r>
            <a:r>
              <a:rPr lang="fr-FR" dirty="0"/>
              <a:t> to </a:t>
            </a:r>
            <a:r>
              <a:rPr lang="fr-FR" dirty="0" err="1"/>
              <a:t>samples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100811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fr-FR" sz="1100" dirty="0">
                <a:latin typeface="Courier New" pitchFamily="49" charset="0"/>
                <a:cs typeface="Courier New" pitchFamily="49" charset="0"/>
              </a:rPr>
              <a:t>#==============================================================================================</a:t>
            </a:r>
          </a:p>
          <a:p>
            <a:pPr>
              <a:buNone/>
            </a:pPr>
            <a:r>
              <a:rPr lang="fr-FR" sz="11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Trim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sequences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and put in groups (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perfect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match for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barcodes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, 2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difference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fr-FR" sz="1100" dirty="0" err="1">
                <a:latin typeface="Courier New" pitchFamily="49" charset="0"/>
                <a:cs typeface="Courier New" pitchFamily="49" charset="0"/>
              </a:rPr>
              <a:t>primers</a:t>
            </a:r>
            <a:r>
              <a:rPr lang="fr-FR" sz="11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1100" dirty="0">
                <a:latin typeface="Courier New" pitchFamily="49" charset="0"/>
                <a:cs typeface="Courier New" pitchFamily="49" charset="0"/>
              </a:rPr>
              <a:t>#==============================================================================================</a:t>
            </a:r>
          </a:p>
          <a:p>
            <a:pPr>
              <a:buNone/>
            </a:pP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trim.seqs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fasta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Bio_CHLO.fasta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oligos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=Oligos_Biosope.txt, </a:t>
            </a: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pdiffs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=2, </a:t>
            </a: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bdiffs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=0, processors=8)</a:t>
            </a:r>
          </a:p>
          <a:p>
            <a:pPr>
              <a:buNone/>
            </a:pPr>
            <a:endParaRPr lang="fr-FR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148064" y="3789040"/>
            <a:ext cx="3780409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10 000 -&gt; 1226 </a:t>
            </a:r>
            <a:r>
              <a:rPr lang="fr-FR" dirty="0" err="1"/>
              <a:t>sequences</a:t>
            </a:r>
            <a:r>
              <a:rPr lang="fr-FR" dirty="0"/>
              <a:t>… </a:t>
            </a:r>
          </a:p>
          <a:p>
            <a:r>
              <a:rPr lang="fr-FR" dirty="0" err="1"/>
              <a:t>Poor</a:t>
            </a:r>
            <a:r>
              <a:rPr lang="fr-FR" dirty="0"/>
              <a:t> </a:t>
            </a:r>
            <a:r>
              <a:rPr lang="fr-FR" dirty="0" err="1"/>
              <a:t>sequencing</a:t>
            </a:r>
            <a:r>
              <a:rPr lang="fr-FR" dirty="0"/>
              <a:t> !</a:t>
            </a:r>
          </a:p>
        </p:txBody>
      </p:sp>
      <p:sp>
        <p:nvSpPr>
          <p:cNvPr id="8" name="Rectangle 7"/>
          <p:cNvSpPr/>
          <p:nvPr/>
        </p:nvSpPr>
        <p:spPr>
          <a:xfrm>
            <a:off x="5076056" y="2708920"/>
            <a:ext cx="3816424" cy="7386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400" dirty="0" err="1">
                <a:cs typeface="Courier New" pitchFamily="49" charset="0"/>
              </a:rPr>
              <a:t>Bio_CHLO.trim.fasta</a:t>
            </a:r>
            <a:r>
              <a:rPr lang="fr-FR" sz="1400" dirty="0">
                <a:cs typeface="Courier New" pitchFamily="49" charset="0"/>
              </a:rPr>
              <a:t> : </a:t>
            </a:r>
            <a:r>
              <a:rPr lang="fr-FR" sz="1400" dirty="0" err="1">
                <a:cs typeface="Courier New" pitchFamily="49" charset="0"/>
              </a:rPr>
              <a:t>recognized</a:t>
            </a:r>
            <a:r>
              <a:rPr lang="fr-FR" sz="1400" dirty="0">
                <a:cs typeface="Courier New" pitchFamily="49" charset="0"/>
              </a:rPr>
              <a:t> </a:t>
            </a:r>
            <a:r>
              <a:rPr lang="fr-FR" sz="1400" dirty="0" err="1">
                <a:cs typeface="Courier New" pitchFamily="49" charset="0"/>
              </a:rPr>
              <a:t>sequences</a:t>
            </a:r>
            <a:endParaRPr lang="fr-FR" sz="1400" dirty="0">
              <a:cs typeface="Courier New" pitchFamily="49" charset="0"/>
            </a:endParaRPr>
          </a:p>
          <a:p>
            <a:r>
              <a:rPr lang="fr-FR" sz="1400" dirty="0" err="1">
                <a:cs typeface="Courier New" pitchFamily="49" charset="0"/>
              </a:rPr>
              <a:t>Bio_CHLO.scrap.fasta</a:t>
            </a:r>
            <a:r>
              <a:rPr lang="fr-FR" sz="1400" dirty="0">
                <a:cs typeface="Courier New" pitchFamily="49" charset="0"/>
              </a:rPr>
              <a:t> : non-</a:t>
            </a:r>
            <a:r>
              <a:rPr lang="fr-FR" sz="1400" dirty="0" err="1">
                <a:cs typeface="Courier New" pitchFamily="49" charset="0"/>
              </a:rPr>
              <a:t>regonized</a:t>
            </a:r>
            <a:r>
              <a:rPr lang="fr-FR" sz="1400" dirty="0">
                <a:cs typeface="Courier New" pitchFamily="49" charset="0"/>
              </a:rPr>
              <a:t> </a:t>
            </a:r>
            <a:r>
              <a:rPr lang="fr-FR" sz="1400" dirty="0" err="1">
                <a:cs typeface="Courier New" pitchFamily="49" charset="0"/>
              </a:rPr>
              <a:t>sequences</a:t>
            </a:r>
            <a:endParaRPr lang="fr-FR" sz="1400" dirty="0">
              <a:cs typeface="Courier New" pitchFamily="49" charset="0"/>
            </a:endParaRPr>
          </a:p>
          <a:p>
            <a:r>
              <a:rPr lang="fr-FR" sz="1400" dirty="0" err="1">
                <a:cs typeface="Courier New" pitchFamily="49" charset="0"/>
              </a:rPr>
              <a:t>Bio_CHLO.groups</a:t>
            </a:r>
            <a:r>
              <a:rPr lang="fr-FR" sz="1400" dirty="0">
                <a:cs typeface="Courier New" pitchFamily="49" charset="0"/>
              </a:rPr>
              <a:t> :  </a:t>
            </a:r>
            <a:r>
              <a:rPr lang="fr-FR" sz="1400" dirty="0" err="1">
                <a:cs typeface="Courier New" pitchFamily="49" charset="0"/>
              </a:rPr>
              <a:t>sequences</a:t>
            </a:r>
            <a:r>
              <a:rPr lang="fr-FR" sz="1400" dirty="0">
                <a:cs typeface="Courier New" pitchFamily="49" charset="0"/>
              </a:rPr>
              <a:t> -&gt; </a:t>
            </a:r>
            <a:r>
              <a:rPr lang="fr-FR" sz="1400" dirty="0" err="1">
                <a:cs typeface="Courier New" pitchFamily="49" charset="0"/>
              </a:rPr>
              <a:t>samples</a:t>
            </a:r>
            <a:endParaRPr lang="fr-FR" sz="1400" dirty="0"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9444" y="2703959"/>
            <a:ext cx="4608512" cy="348544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Group count: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123.3.V4_Chlo   6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123.4.V4_Chlo   12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135.2.V4_Chlo   41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135.3.V4_Chlo   37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135.4.V4_Chlo   28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135.6.V4_Chlo   51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180.2.V4_Chlo   15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......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 of all groups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1226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fr-F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Output File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Names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Bio_CHLO.trim.fasta</a:t>
            </a:r>
            <a:endParaRPr lang="fr-FR" sz="1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Bio_CHLO.scrap.fasta</a:t>
            </a:r>
            <a:endParaRPr lang="fr-F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Bio_CHLO.groups</a:t>
            </a:r>
            <a:endParaRPr lang="fr-FR" sz="1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4942"/>
          </a:xfrm>
        </p:spPr>
        <p:txBody>
          <a:bodyPr>
            <a:normAutofit/>
          </a:bodyPr>
          <a:lstStyle/>
          <a:p>
            <a:r>
              <a:rPr lang="fr-FR" dirty="0" err="1"/>
              <a:t>Bio_CHLO.group</a:t>
            </a:r>
            <a:r>
              <a:rPr lang="fr-FR" dirty="0"/>
              <a:t> file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914400" y="981075"/>
            <a:ext cx="8229600" cy="57213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000" dirty="0"/>
          </a:p>
          <a:p>
            <a:pPr marL="0" indent="0">
              <a:buNone/>
            </a:pPr>
            <a:r>
              <a:rPr lang="fr-FR" sz="1000" b="1" dirty="0"/>
              <a:t>H9F81JA01BKBTC	38.3.V4_Chlo</a:t>
            </a:r>
          </a:p>
          <a:p>
            <a:pPr marL="0" indent="0">
              <a:buNone/>
            </a:pPr>
            <a:r>
              <a:rPr lang="fr-FR" sz="1000" b="1" dirty="0"/>
              <a:t>H9F81JA01DM63V	38.3.V4_Chlo</a:t>
            </a:r>
          </a:p>
          <a:p>
            <a:pPr marL="0" indent="0">
              <a:buNone/>
            </a:pPr>
            <a:r>
              <a:rPr lang="fr-FR" sz="1000" dirty="0"/>
              <a:t>H9F81JA01EADS1	74.5.V4_Chlo</a:t>
            </a:r>
          </a:p>
          <a:p>
            <a:pPr marL="0" indent="0">
              <a:buNone/>
            </a:pPr>
            <a:r>
              <a:rPr lang="fr-FR" sz="1000" dirty="0"/>
              <a:t>H9F81JA01BVHG6	38.2.V4_Chlo</a:t>
            </a:r>
          </a:p>
          <a:p>
            <a:pPr marL="0" indent="0">
              <a:buNone/>
            </a:pPr>
            <a:r>
              <a:rPr lang="fr-FR" sz="1000" dirty="0"/>
              <a:t>H9F81JA01CLL39	38.4.V4_Chlo</a:t>
            </a:r>
          </a:p>
          <a:p>
            <a:pPr marL="0" indent="0">
              <a:buNone/>
            </a:pPr>
            <a:r>
              <a:rPr lang="fr-FR" sz="1000" b="1" dirty="0"/>
              <a:t>H9F81JA01A37QQ	38.3.V4_Chlo</a:t>
            </a:r>
          </a:p>
          <a:p>
            <a:pPr marL="0" indent="0">
              <a:buNone/>
            </a:pPr>
            <a:r>
              <a:rPr lang="fr-FR" sz="1000" dirty="0"/>
              <a:t>H9F81JA01DXOYJ	38.2.V4_Chlo</a:t>
            </a:r>
          </a:p>
          <a:p>
            <a:pPr marL="0" indent="0">
              <a:buNone/>
            </a:pPr>
            <a:r>
              <a:rPr lang="fr-FR" sz="1000" dirty="0"/>
              <a:t>H9F81JA01CLT90	135.3.V4_Chlo</a:t>
            </a:r>
          </a:p>
          <a:p>
            <a:pPr marL="0" indent="0">
              <a:buNone/>
            </a:pPr>
            <a:r>
              <a:rPr lang="fr-FR" sz="1000" dirty="0"/>
              <a:t>H9F81JA01A1FZ2	135.4.V4_Chlo</a:t>
            </a:r>
          </a:p>
          <a:p>
            <a:pPr marL="0" indent="0">
              <a:buNone/>
            </a:pPr>
            <a:r>
              <a:rPr lang="fr-FR" sz="1000" dirty="0"/>
              <a:t>H9F81JA01DP5D3	38.4.V4_Chlo</a:t>
            </a:r>
          </a:p>
          <a:p>
            <a:pPr marL="0" indent="0">
              <a:buNone/>
            </a:pPr>
            <a:r>
              <a:rPr lang="fr-FR" sz="1000" dirty="0"/>
              <a:t>H9F81JA01CAIMD	123.4.V4_Chlo</a:t>
            </a:r>
          </a:p>
          <a:p>
            <a:pPr marL="0" indent="0">
              <a:buNone/>
            </a:pPr>
            <a:r>
              <a:rPr lang="fr-FR" sz="1000" dirty="0"/>
              <a:t>H9F81JA01D98OV	67.3.V4_Chlo</a:t>
            </a:r>
          </a:p>
          <a:p>
            <a:pPr marL="0" indent="0">
              <a:buNone/>
            </a:pPr>
            <a:r>
              <a:rPr lang="fr-FR" sz="1000" dirty="0"/>
              <a:t>H9F81JA01AMMQR	55.6.V4_Chlo</a:t>
            </a:r>
          </a:p>
          <a:p>
            <a:pPr marL="0" indent="0">
              <a:buNone/>
            </a:pPr>
            <a:r>
              <a:rPr lang="fr-FR" sz="1000" dirty="0"/>
              <a:t>H9F81JA01DMCIZ	38.4.V4_Chlo</a:t>
            </a:r>
          </a:p>
          <a:p>
            <a:pPr marL="0" indent="0">
              <a:buNone/>
            </a:pPr>
            <a:r>
              <a:rPr lang="fr-FR" sz="1000" dirty="0"/>
              <a:t>H9F81JA01DZ5IW	67.6.V4_Chlo</a:t>
            </a:r>
          </a:p>
          <a:p>
            <a:pPr marL="0" indent="0">
              <a:buNone/>
            </a:pPr>
            <a:r>
              <a:rPr lang="fr-FR" sz="1000" dirty="0"/>
              <a:t>H9F81JA01D2V50	74.5.V4_Chlo</a:t>
            </a:r>
          </a:p>
          <a:p>
            <a:pPr marL="0" indent="0">
              <a:buNone/>
            </a:pPr>
            <a:r>
              <a:rPr lang="fr-FR" sz="1000" dirty="0"/>
              <a:t>H9F81JA01EUTG8	180.4.V4_Chlo</a:t>
            </a:r>
          </a:p>
          <a:p>
            <a:pPr marL="0" indent="0">
              <a:buNone/>
            </a:pPr>
            <a:r>
              <a:rPr lang="fr-FR" sz="1000" dirty="0"/>
              <a:t>H9F81JA01CVAL9	55.5.V4_Chlo</a:t>
            </a:r>
          </a:p>
          <a:p>
            <a:pPr marL="0" indent="0">
              <a:buNone/>
            </a:pPr>
            <a:r>
              <a:rPr lang="fr-FR" sz="1000" dirty="0"/>
              <a:t>H9F81JA01B2CIW	135.2.V4_Chlo</a:t>
            </a:r>
          </a:p>
          <a:p>
            <a:pPr marL="0" indent="0">
              <a:buNone/>
            </a:pPr>
            <a:r>
              <a:rPr lang="fr-FR" sz="1000" dirty="0"/>
              <a:t>H9F81JA01BKUF8	135.4.V4_Chlo</a:t>
            </a:r>
          </a:p>
          <a:p>
            <a:pPr marL="0" indent="0">
              <a:buNone/>
            </a:pPr>
            <a:r>
              <a:rPr lang="fr-FR" sz="1000" dirty="0"/>
              <a:t>H9F81JA01DC98D	55.2.V4_Chlo</a:t>
            </a:r>
          </a:p>
          <a:p>
            <a:pPr marL="0" indent="0">
              <a:buNone/>
            </a:pPr>
            <a:r>
              <a:rPr lang="fr-FR" sz="1000" dirty="0"/>
              <a:t>H9F81JA01D7M0S	74.3.V4_Chlo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filtered</a:t>
            </a:r>
            <a:r>
              <a:rPr lang="fr-FR" dirty="0"/>
              <a:t> </a:t>
            </a:r>
            <a:r>
              <a:rPr lang="fr-FR" dirty="0" err="1"/>
              <a:t>samples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251520" y="1600201"/>
            <a:ext cx="8892480" cy="74868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fr-FR" sz="1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remove.groups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(group=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Bio_CHLO.groups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, groups=T4.V4_Euk-T21.V4_Euk-T43.V4_Euk-T65.V4_Euk, 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fasta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Bio_CHLO.trim.fasta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83568" y="4653136"/>
            <a:ext cx="2664296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400" dirty="0" err="1">
                <a:cs typeface="Courier New" pitchFamily="49" charset="0"/>
              </a:rPr>
              <a:t>Bio_CHLO.trim.pick.fasta</a:t>
            </a:r>
            <a:endParaRPr lang="fr-FR" sz="1400" dirty="0">
              <a:cs typeface="Courier New" pitchFamily="49" charset="0"/>
            </a:endParaRPr>
          </a:p>
          <a:p>
            <a:r>
              <a:rPr lang="fr-FR" sz="1400" dirty="0" err="1">
                <a:cs typeface="Courier New" pitchFamily="49" charset="0"/>
              </a:rPr>
              <a:t>Bio_CHLO.pick.groups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067944" y="5445224"/>
            <a:ext cx="475252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Sequences</a:t>
            </a:r>
            <a:r>
              <a:rPr lang="fr-FR" dirty="0"/>
              <a:t> : 1226 -&gt; 1008 (218 </a:t>
            </a:r>
            <a:r>
              <a:rPr lang="fr-FR" dirty="0" err="1"/>
              <a:t>removed</a:t>
            </a:r>
            <a:r>
              <a:rPr lang="fr-FR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611560" y="2563450"/>
            <a:ext cx="4572000" cy="16312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fr-F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Removed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218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sequences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your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fasta file.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Removed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218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sequences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your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group file.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fr-F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Output File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names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Bio_CHLO.trim.pick.fasta</a:t>
            </a:r>
            <a:endParaRPr lang="fr-FR" sz="10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Bio_CHLO.pick.groups</a:t>
            </a:r>
            <a:endParaRPr lang="fr-FR" sz="10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err="1"/>
              <a:t>Raw</a:t>
            </a:r>
            <a:r>
              <a:rPr lang="fr-FR" dirty="0"/>
              <a:t> assignation of </a:t>
            </a:r>
            <a:r>
              <a:rPr lang="fr-FR" dirty="0" err="1"/>
              <a:t>filtered</a:t>
            </a:r>
            <a:r>
              <a:rPr lang="fr-FR" dirty="0"/>
              <a:t> </a:t>
            </a:r>
            <a:r>
              <a:rPr lang="fr-FR" dirty="0" err="1"/>
              <a:t>samples</a:t>
            </a:r>
            <a:endParaRPr lang="fr-FR" dirty="0"/>
          </a:p>
        </p:txBody>
      </p:sp>
      <p:sp>
        <p:nvSpPr>
          <p:cNvPr id="5" name="Organigramme : Alternative 4"/>
          <p:cNvSpPr/>
          <p:nvPr/>
        </p:nvSpPr>
        <p:spPr>
          <a:xfrm>
            <a:off x="3675137" y="3212976"/>
            <a:ext cx="1584176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unique.seqs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4467225" y="2637512"/>
            <a:ext cx="0" cy="575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Document 12"/>
          <p:cNvSpPr/>
          <p:nvPr/>
        </p:nvSpPr>
        <p:spPr>
          <a:xfrm>
            <a:off x="3567125" y="1628800"/>
            <a:ext cx="1800200" cy="1080120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fasta</a:t>
            </a:r>
            <a:r>
              <a:rPr lang="fr-FR" dirty="0"/>
              <a:t> file</a:t>
            </a:r>
          </a:p>
          <a:p>
            <a:pPr algn="ctr"/>
            <a:r>
              <a:rPr lang="fr-FR" dirty="0"/>
              <a:t>group file</a:t>
            </a:r>
          </a:p>
        </p:txBody>
      </p:sp>
      <p:sp>
        <p:nvSpPr>
          <p:cNvPr id="20" name="Organigramme : Alternative 19"/>
          <p:cNvSpPr/>
          <p:nvPr/>
        </p:nvSpPr>
        <p:spPr>
          <a:xfrm>
            <a:off x="3594128" y="5027536"/>
            <a:ext cx="1746194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classify.seqs</a:t>
            </a:r>
            <a:endParaRPr lang="fr-FR" dirty="0"/>
          </a:p>
        </p:txBody>
      </p:sp>
      <p:cxnSp>
        <p:nvCxnSpPr>
          <p:cNvPr id="33" name="Connecteur droit avec flèche 32"/>
          <p:cNvCxnSpPr>
            <a:cxnSpLocks/>
          </p:cNvCxnSpPr>
          <p:nvPr/>
        </p:nvCxnSpPr>
        <p:spPr>
          <a:xfrm flipH="1">
            <a:off x="4462370" y="4638312"/>
            <a:ext cx="9711" cy="38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Alternative 7"/>
          <p:cNvSpPr/>
          <p:nvPr/>
        </p:nvSpPr>
        <p:spPr>
          <a:xfrm>
            <a:off x="3675137" y="4134256"/>
            <a:ext cx="1584176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count.seqs</a:t>
            </a:r>
            <a:endParaRPr lang="fr-FR" dirty="0"/>
          </a:p>
        </p:txBody>
      </p:sp>
      <p:cxnSp>
        <p:nvCxnSpPr>
          <p:cNvPr id="11" name="Connecteur droit avec flèche 10"/>
          <p:cNvCxnSpPr>
            <a:cxnSpLocks/>
          </p:cNvCxnSpPr>
          <p:nvPr/>
        </p:nvCxnSpPr>
        <p:spPr>
          <a:xfrm>
            <a:off x="4465607" y="3717032"/>
            <a:ext cx="3237" cy="417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Agglomerate</a:t>
            </a:r>
            <a:r>
              <a:rPr lang="fr-FR" dirty="0"/>
              <a:t> </a:t>
            </a:r>
            <a:r>
              <a:rPr lang="fr-FR" dirty="0" err="1"/>
              <a:t>sequences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in duplicate</a:t>
            </a:r>
          </a:p>
        </p:txBody>
      </p:sp>
      <p:sp>
        <p:nvSpPr>
          <p:cNvPr id="5" name="Espace réservé du contenu 6"/>
          <p:cNvSpPr txBox="1">
            <a:spLocks/>
          </p:cNvSpPr>
          <p:nvPr/>
        </p:nvSpPr>
        <p:spPr>
          <a:xfrm>
            <a:off x="467544" y="1412776"/>
            <a:ext cx="4176464" cy="748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unique.seqs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fasta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Bio_CHLO.trim.pick.fasta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5656" y="4437112"/>
            <a:ext cx="2664296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400" dirty="0" err="1">
                <a:cs typeface="Courier New" pitchFamily="49" charset="0"/>
              </a:rPr>
              <a:t>Bio_CHLO.trim.pick.unique.fasta</a:t>
            </a:r>
            <a:endParaRPr lang="fr-FR" sz="1400" dirty="0">
              <a:cs typeface="Courier New" pitchFamily="49" charset="0"/>
            </a:endParaRPr>
          </a:p>
          <a:p>
            <a:r>
              <a:rPr lang="fr-FR" sz="1400" dirty="0" err="1">
                <a:cs typeface="Courier New" pitchFamily="49" charset="0"/>
              </a:rPr>
              <a:t>Bio_CHLO.trim.pick.names</a:t>
            </a:r>
            <a:endParaRPr lang="fr-FR" sz="1400" dirty="0">
              <a:cs typeface="Courier New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067944" y="5445224"/>
            <a:ext cx="378040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1008 -&gt; 865 </a:t>
            </a:r>
            <a:r>
              <a:rPr lang="fr-FR" dirty="0" err="1"/>
              <a:t>sequences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57200" y="2449513"/>
            <a:ext cx="4572000" cy="140038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1000    860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1008    865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fr-F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Output File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Names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Bio_CHLO.trim.pick.names</a:t>
            </a:r>
            <a:endParaRPr lang="fr-F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Bio_CHLO.trim.pick.unique.fasta</a:t>
            </a:r>
            <a:endParaRPr lang="fr-F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0" t="8299" r="28459" b="44259"/>
          <a:stretch/>
        </p:blipFill>
        <p:spPr bwMode="auto">
          <a:xfrm>
            <a:off x="611560" y="674606"/>
            <a:ext cx="4429341" cy="297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20072" y="764704"/>
            <a:ext cx="2506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http://www.mothur.org/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520" y="177094"/>
            <a:ext cx="8424936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Metabarcode analysis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75" y="3839829"/>
            <a:ext cx="5005392" cy="25334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576" y="4921893"/>
            <a:ext cx="2809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http://qiime.org/index.html</a:t>
            </a:r>
          </a:p>
        </p:txBody>
      </p:sp>
    </p:spTree>
    <p:extLst>
      <p:ext uri="{BB962C8B-B14F-4D97-AF65-F5344CB8AC3E}">
        <p14:creationId xmlns:p14="http://schemas.microsoft.com/office/powerpoint/2010/main" val="1824367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4942"/>
          </a:xfrm>
        </p:spPr>
        <p:txBody>
          <a:bodyPr>
            <a:normAutofit/>
          </a:bodyPr>
          <a:lstStyle/>
          <a:p>
            <a:r>
              <a:rPr lang="fr-FR" dirty="0" err="1"/>
              <a:t>Bio_CHLO.trim.pick.names</a:t>
            </a:r>
            <a:r>
              <a:rPr lang="fr-FR" dirty="0"/>
              <a:t> file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323528" y="981075"/>
            <a:ext cx="8820472" cy="57213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800" dirty="0"/>
          </a:p>
          <a:p>
            <a:pPr marL="0" indent="0">
              <a:buNone/>
              <a:tabLst>
                <a:tab pos="1165225" algn="l"/>
              </a:tabLst>
            </a:pPr>
            <a:r>
              <a:rPr lang="fr-FR" sz="900" dirty="0"/>
              <a:t>H9F81JA01BKBTC	</a:t>
            </a:r>
            <a:r>
              <a:rPr lang="fr-FR" sz="900" dirty="0" err="1"/>
              <a:t>H9F81JA01BKBTC</a:t>
            </a:r>
            <a:endParaRPr lang="fr-FR" sz="900" dirty="0"/>
          </a:p>
          <a:p>
            <a:pPr marL="0" indent="0">
              <a:buNone/>
              <a:tabLst>
                <a:tab pos="1165225" algn="l"/>
              </a:tabLst>
            </a:pPr>
            <a:r>
              <a:rPr lang="fr-FR" sz="900" dirty="0"/>
              <a:t>H9F81JA01DM63V	</a:t>
            </a:r>
            <a:r>
              <a:rPr lang="fr-FR" sz="900" dirty="0" err="1"/>
              <a:t>H9F81JA01DM63V</a:t>
            </a:r>
            <a:endParaRPr lang="fr-FR" sz="900" dirty="0"/>
          </a:p>
          <a:p>
            <a:pPr marL="0" indent="0">
              <a:buNone/>
              <a:tabLst>
                <a:tab pos="1165225" algn="l"/>
              </a:tabLst>
            </a:pPr>
            <a:r>
              <a:rPr lang="fr-FR" sz="900" dirty="0"/>
              <a:t>H9F81JA01EADS1	</a:t>
            </a:r>
            <a:r>
              <a:rPr lang="fr-FR" sz="900" dirty="0" err="1"/>
              <a:t>H9F81JA01EADS1</a:t>
            </a:r>
            <a:endParaRPr lang="fr-FR" sz="900" dirty="0"/>
          </a:p>
          <a:p>
            <a:pPr marL="0" indent="0">
              <a:buNone/>
              <a:tabLst>
                <a:tab pos="1165225" algn="l"/>
              </a:tabLst>
            </a:pPr>
            <a:r>
              <a:rPr lang="fr-FR" sz="900" dirty="0"/>
              <a:t>H9F81JA01BVHG6	</a:t>
            </a:r>
            <a:r>
              <a:rPr lang="fr-FR" sz="900" dirty="0" err="1"/>
              <a:t>H9F81JA01BVHG6</a:t>
            </a:r>
            <a:endParaRPr lang="fr-FR" sz="900" dirty="0"/>
          </a:p>
          <a:p>
            <a:pPr marL="0" indent="0">
              <a:buNone/>
              <a:tabLst>
                <a:tab pos="1165225" algn="l"/>
              </a:tabLst>
            </a:pPr>
            <a:r>
              <a:rPr lang="fr-FR" sz="900" dirty="0"/>
              <a:t>H9F81JA01CLL39	</a:t>
            </a:r>
            <a:r>
              <a:rPr lang="fr-FR" sz="900" dirty="0" err="1"/>
              <a:t>H9F81JA01CLL39</a:t>
            </a:r>
            <a:endParaRPr lang="fr-FR" sz="900" dirty="0"/>
          </a:p>
          <a:p>
            <a:pPr marL="0" indent="0">
              <a:buNone/>
              <a:tabLst>
                <a:tab pos="1165225" algn="l"/>
              </a:tabLst>
            </a:pPr>
            <a:r>
              <a:rPr lang="fr-FR" sz="900" dirty="0"/>
              <a:t>H9F81JA01A37QQ	</a:t>
            </a:r>
            <a:r>
              <a:rPr lang="fr-FR" sz="900" dirty="0" err="1"/>
              <a:t>H9F81JA01A37QQ</a:t>
            </a:r>
            <a:endParaRPr lang="fr-FR" sz="900" dirty="0"/>
          </a:p>
          <a:p>
            <a:pPr marL="0" indent="0">
              <a:buNone/>
              <a:tabLst>
                <a:tab pos="1165225" algn="l"/>
              </a:tabLst>
            </a:pPr>
            <a:r>
              <a:rPr lang="fr-FR" sz="900" dirty="0"/>
              <a:t>H9F81JA01DXOYJ	</a:t>
            </a:r>
            <a:r>
              <a:rPr lang="fr-FR" sz="900" dirty="0" err="1"/>
              <a:t>H9F81JA01DXOYJ</a:t>
            </a:r>
            <a:endParaRPr lang="fr-FR" sz="900" dirty="0"/>
          </a:p>
          <a:p>
            <a:pPr marL="0" indent="0">
              <a:buNone/>
              <a:tabLst>
                <a:tab pos="1165225" algn="l"/>
              </a:tabLst>
            </a:pPr>
            <a:r>
              <a:rPr lang="fr-FR" sz="900" dirty="0"/>
              <a:t>H9F81JA01CLT90	</a:t>
            </a:r>
            <a:r>
              <a:rPr lang="fr-FR" sz="900" dirty="0" err="1"/>
              <a:t>H9F81JA01CLT90</a:t>
            </a:r>
            <a:endParaRPr lang="fr-FR" sz="900" dirty="0"/>
          </a:p>
          <a:p>
            <a:pPr marL="0" indent="0">
              <a:buNone/>
              <a:tabLst>
                <a:tab pos="1165225" algn="l"/>
              </a:tabLst>
            </a:pPr>
            <a:r>
              <a:rPr lang="fr-FR" sz="900" dirty="0"/>
              <a:t>H9F81JA01A1FZ2	</a:t>
            </a:r>
            <a:r>
              <a:rPr lang="fr-FR" sz="900" dirty="0" err="1"/>
              <a:t>H9F81JA01A1FZ2</a:t>
            </a:r>
            <a:endParaRPr lang="fr-FR" sz="900" dirty="0"/>
          </a:p>
          <a:p>
            <a:pPr marL="0" indent="0">
              <a:buNone/>
              <a:tabLst>
                <a:tab pos="1165225" algn="l"/>
              </a:tabLst>
            </a:pPr>
            <a:r>
              <a:rPr lang="fr-FR" sz="900" b="1" dirty="0"/>
              <a:t>H9F81JA01DP5D3	</a:t>
            </a:r>
            <a:r>
              <a:rPr lang="fr-FR" sz="900" b="1" dirty="0" err="1"/>
              <a:t>H9F81JA01DP5D3</a:t>
            </a:r>
            <a:r>
              <a:rPr lang="fr-FR" sz="900" b="1" dirty="0"/>
              <a:t>,H9F81JA01CNXHS</a:t>
            </a:r>
          </a:p>
          <a:p>
            <a:pPr marL="0" indent="0">
              <a:buNone/>
              <a:tabLst>
                <a:tab pos="1165225" algn="l"/>
              </a:tabLst>
            </a:pPr>
            <a:r>
              <a:rPr lang="fr-FR" sz="900" dirty="0"/>
              <a:t>H9F81JA01CAIMD	</a:t>
            </a:r>
            <a:r>
              <a:rPr lang="fr-FR" sz="900" dirty="0" err="1"/>
              <a:t>H9F81JA01CAIMD</a:t>
            </a:r>
            <a:endParaRPr lang="fr-FR" sz="900" dirty="0"/>
          </a:p>
          <a:p>
            <a:pPr marL="0" indent="0">
              <a:buNone/>
              <a:tabLst>
                <a:tab pos="1165225" algn="l"/>
              </a:tabLst>
            </a:pPr>
            <a:r>
              <a:rPr lang="fr-FR" sz="900" dirty="0"/>
              <a:t>H9F81JA01D98OV	</a:t>
            </a:r>
            <a:r>
              <a:rPr lang="fr-FR" sz="900" dirty="0" err="1"/>
              <a:t>H9F81JA01D98OV</a:t>
            </a:r>
            <a:endParaRPr lang="fr-FR" sz="900" dirty="0"/>
          </a:p>
          <a:p>
            <a:pPr marL="0" indent="0">
              <a:buNone/>
              <a:tabLst>
                <a:tab pos="1165225" algn="l"/>
              </a:tabLst>
            </a:pPr>
            <a:r>
              <a:rPr lang="fr-FR" sz="900" dirty="0"/>
              <a:t>H9F81JA01AMMQR	</a:t>
            </a:r>
            <a:r>
              <a:rPr lang="fr-FR" sz="900" dirty="0" err="1"/>
              <a:t>H9F81JA01AMMQR</a:t>
            </a:r>
            <a:endParaRPr lang="fr-FR" sz="900" dirty="0"/>
          </a:p>
          <a:p>
            <a:pPr marL="0" indent="0">
              <a:buNone/>
              <a:tabLst>
                <a:tab pos="1165225" algn="l"/>
              </a:tabLst>
            </a:pPr>
            <a:r>
              <a:rPr lang="fr-FR" sz="900" dirty="0"/>
              <a:t>H9F81JA01DMCIZ	</a:t>
            </a:r>
            <a:r>
              <a:rPr lang="fr-FR" sz="900" dirty="0" err="1"/>
              <a:t>H9F81JA01DMCIZ</a:t>
            </a:r>
            <a:endParaRPr lang="fr-FR" sz="900" dirty="0"/>
          </a:p>
          <a:p>
            <a:pPr marL="0" indent="0">
              <a:buNone/>
              <a:tabLst>
                <a:tab pos="1165225" algn="l"/>
              </a:tabLst>
            </a:pPr>
            <a:r>
              <a:rPr lang="fr-FR" sz="900" b="1" dirty="0"/>
              <a:t>H9F81JA01DZ5IW</a:t>
            </a:r>
            <a:r>
              <a:rPr lang="fr-FR" sz="900" dirty="0"/>
              <a:t>	</a:t>
            </a:r>
            <a:r>
              <a:rPr lang="fr-FR" sz="900" b="1" dirty="0" err="1"/>
              <a:t>H9F81JA01DZ5IW</a:t>
            </a:r>
            <a:r>
              <a:rPr lang="fr-FR" sz="900" b="1" dirty="0"/>
              <a:t>,H9F81JA01EPMCM,H9F81JA01EA6I5,H9F81JA01EGSLR,H9F81JA01C7DYF,H9F81JA01C36HN,H9F81JA01BN22R</a:t>
            </a:r>
          </a:p>
          <a:p>
            <a:pPr marL="0" indent="0">
              <a:buNone/>
              <a:tabLst>
                <a:tab pos="1165225" algn="l"/>
              </a:tabLst>
            </a:pPr>
            <a:r>
              <a:rPr lang="fr-FR" sz="900" dirty="0"/>
              <a:t>H9F81JA01D2V50	</a:t>
            </a:r>
            <a:r>
              <a:rPr lang="fr-FR" sz="900" dirty="0" err="1"/>
              <a:t>H9F81JA01D2V50</a:t>
            </a:r>
            <a:endParaRPr lang="fr-FR" sz="900" dirty="0"/>
          </a:p>
          <a:p>
            <a:pPr marL="0" indent="0">
              <a:buNone/>
              <a:tabLst>
                <a:tab pos="1165225" algn="l"/>
              </a:tabLst>
            </a:pPr>
            <a:r>
              <a:rPr lang="fr-FR" sz="900" b="1" dirty="0"/>
              <a:t>H9F81JA01EUTG8	</a:t>
            </a:r>
            <a:r>
              <a:rPr lang="fr-FR" sz="900" b="1" dirty="0" err="1"/>
              <a:t>H9F81JA01EUTG8</a:t>
            </a:r>
            <a:r>
              <a:rPr lang="fr-FR" sz="900" b="1" dirty="0"/>
              <a:t>,H9F81JA01BNYTR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Create</a:t>
            </a:r>
            <a:r>
              <a:rPr lang="fr-FR" dirty="0"/>
              <a:t> a count table</a:t>
            </a:r>
          </a:p>
        </p:txBody>
      </p:sp>
      <p:sp>
        <p:nvSpPr>
          <p:cNvPr id="5" name="Espace réservé du contenu 6"/>
          <p:cNvSpPr txBox="1">
            <a:spLocks/>
          </p:cNvSpPr>
          <p:nvPr/>
        </p:nvSpPr>
        <p:spPr>
          <a:xfrm>
            <a:off x="1187624" y="1451657"/>
            <a:ext cx="6048672" cy="748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count.seqs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Bio_CHLO.trim.pick.names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, group=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Bio_CHLO.pick.groups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5656" y="4437112"/>
            <a:ext cx="2664296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cs typeface="Courier New" pitchFamily="49" charset="0"/>
              </a:rPr>
              <a:t>Bio_CHLO.trim.pick.count_table</a:t>
            </a:r>
            <a:endParaRPr lang="en-US" sz="1400" dirty="0"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9265" y="2535069"/>
            <a:ext cx="4572000" cy="140038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 number of sequences: 1008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Output File Names: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Bio_CHLO.trim.pick.count_table</a:t>
            </a:r>
            <a:endParaRPr lang="en-US" sz="10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86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4942"/>
          </a:xfrm>
        </p:spPr>
        <p:txBody>
          <a:bodyPr>
            <a:normAutofit/>
          </a:bodyPr>
          <a:lstStyle/>
          <a:p>
            <a:r>
              <a:rPr lang="en-US" dirty="0" err="1"/>
              <a:t>Bio_CHLO.trim.pick.count_table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41385"/>
              </p:ext>
            </p:extLst>
          </p:nvPr>
        </p:nvGraphicFramePr>
        <p:xfrm>
          <a:off x="539552" y="1556792"/>
          <a:ext cx="7873997" cy="2005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6128">
                  <a:extLst>
                    <a:ext uri="{9D8B030D-6E8A-4147-A177-3AD203B41FA5}">
                      <a16:colId xmlns:a16="http://schemas.microsoft.com/office/drawing/2014/main" val="1476696195"/>
                    </a:ext>
                  </a:extLst>
                </a:gridCol>
                <a:gridCol w="328083">
                  <a:extLst>
                    <a:ext uri="{9D8B030D-6E8A-4147-A177-3AD203B41FA5}">
                      <a16:colId xmlns:a16="http://schemas.microsoft.com/office/drawing/2014/main" val="1714191397"/>
                    </a:ext>
                  </a:extLst>
                </a:gridCol>
                <a:gridCol w="971631">
                  <a:extLst>
                    <a:ext uri="{9D8B030D-6E8A-4147-A177-3AD203B41FA5}">
                      <a16:colId xmlns:a16="http://schemas.microsoft.com/office/drawing/2014/main" val="618539322"/>
                    </a:ext>
                  </a:extLst>
                </a:gridCol>
                <a:gridCol w="971631">
                  <a:extLst>
                    <a:ext uri="{9D8B030D-6E8A-4147-A177-3AD203B41FA5}">
                      <a16:colId xmlns:a16="http://schemas.microsoft.com/office/drawing/2014/main" val="2569272596"/>
                    </a:ext>
                  </a:extLst>
                </a:gridCol>
                <a:gridCol w="971631">
                  <a:extLst>
                    <a:ext uri="{9D8B030D-6E8A-4147-A177-3AD203B41FA5}">
                      <a16:colId xmlns:a16="http://schemas.microsoft.com/office/drawing/2014/main" val="876214327"/>
                    </a:ext>
                  </a:extLst>
                </a:gridCol>
                <a:gridCol w="971631">
                  <a:extLst>
                    <a:ext uri="{9D8B030D-6E8A-4147-A177-3AD203B41FA5}">
                      <a16:colId xmlns:a16="http://schemas.microsoft.com/office/drawing/2014/main" val="2606945399"/>
                    </a:ext>
                  </a:extLst>
                </a:gridCol>
                <a:gridCol w="971631">
                  <a:extLst>
                    <a:ext uri="{9D8B030D-6E8A-4147-A177-3AD203B41FA5}">
                      <a16:colId xmlns:a16="http://schemas.microsoft.com/office/drawing/2014/main" val="524923059"/>
                    </a:ext>
                  </a:extLst>
                </a:gridCol>
                <a:gridCol w="971631">
                  <a:extLst>
                    <a:ext uri="{9D8B030D-6E8A-4147-A177-3AD203B41FA5}">
                      <a16:colId xmlns:a16="http://schemas.microsoft.com/office/drawing/2014/main" val="236288534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Representative_Sequence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total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123.3.V4_Chlo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123.4.V4_Chlo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135.2.V4_Chlo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135.3.V4_Chlo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135.4.V4_Chlo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135.6.V4_Chlo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971714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H9F81JA01DM63V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436095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H9F81JA01EADS1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905259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H9F81JA01BVHG6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469215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H9F81JA01A37QQ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60834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H9F81JA01DXOYJ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709075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H9F81JA01CLT90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318089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H9F81JA01A1FZ2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56480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H9F81JA01DP5D3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91892264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331640" y="4077072"/>
            <a:ext cx="686588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More efficient </a:t>
            </a:r>
            <a:r>
              <a:rPr lang="fr-FR" dirty="0" err="1"/>
              <a:t>way</a:t>
            </a:r>
            <a:r>
              <a:rPr lang="fr-FR" dirty="0"/>
              <a:t> to store the information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names</a:t>
            </a:r>
            <a:r>
              <a:rPr lang="fr-FR" dirty="0"/>
              <a:t> file </a:t>
            </a:r>
            <a:r>
              <a:rPr lang="fr-FR" dirty="0" err="1"/>
              <a:t>especially</a:t>
            </a:r>
            <a:r>
              <a:rPr lang="fr-FR" dirty="0"/>
              <a:t> for large data sets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331640" y="5157192"/>
            <a:ext cx="6865885" cy="92333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At </a:t>
            </a:r>
            <a:r>
              <a:rPr lang="fr-FR" dirty="0" err="1"/>
              <a:t>this</a:t>
            </a:r>
            <a:r>
              <a:rPr lang="fr-FR" dirty="0"/>
              <a:t> stage one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the </a:t>
            </a:r>
            <a:r>
              <a:rPr lang="fr-FR" dirty="0" err="1"/>
              <a:t>sequences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present</a:t>
            </a:r>
            <a:r>
              <a:rPr lang="fr-FR" dirty="0"/>
              <a:t> at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abundance</a:t>
            </a:r>
            <a:r>
              <a:rPr lang="fr-FR" dirty="0"/>
              <a:t> (e.g. singletons or &lt;10). 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good </a:t>
            </a:r>
            <a:r>
              <a:rPr lang="fr-FR" dirty="0" err="1"/>
              <a:t>way</a:t>
            </a:r>
            <a:r>
              <a:rPr lang="fr-FR" dirty="0"/>
              <a:t> to speed up the computation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losing</a:t>
            </a:r>
            <a:r>
              <a:rPr lang="fr-FR" dirty="0"/>
              <a:t> a lot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497106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Assigning</a:t>
            </a:r>
            <a:r>
              <a:rPr lang="fr-FR" dirty="0"/>
              <a:t> </a:t>
            </a:r>
            <a:r>
              <a:rPr lang="fr-FR" dirty="0" err="1"/>
              <a:t>sequences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PR2</a:t>
            </a:r>
          </a:p>
        </p:txBody>
      </p:sp>
      <p:sp>
        <p:nvSpPr>
          <p:cNvPr id="5" name="Espace réservé du contenu 6"/>
          <p:cNvSpPr txBox="1">
            <a:spLocks/>
          </p:cNvSpPr>
          <p:nvPr/>
        </p:nvSpPr>
        <p:spPr>
          <a:xfrm>
            <a:off x="539552" y="1268760"/>
            <a:ext cx="8208912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classify.seqs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(fasta=</a:t>
            </a: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Bio_CHLO.trim.pick.unique.fasta,count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Bio_CHLO.trim.pick.count_table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reference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=pr2.pcr.fasta, </a:t>
            </a: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taxonomy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=pr2.pcr.tax, processors=1, </a:t>
            </a:r>
            <a:r>
              <a:rPr lang="fr-FR" sz="1100" b="1" dirty="0" err="1">
                <a:latin typeface="Courier New" pitchFamily="49" charset="0"/>
                <a:cs typeface="Courier New" pitchFamily="49" charset="0"/>
              </a:rPr>
              <a:t>probs</a:t>
            </a:r>
            <a:r>
              <a:rPr lang="fr-FR" sz="1100" b="1" dirty="0">
                <a:latin typeface="Courier New" pitchFamily="49" charset="0"/>
                <a:cs typeface="Courier New" pitchFamily="49" charset="0"/>
              </a:rPr>
              <a:t>=F)</a:t>
            </a: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4048" y="3933056"/>
            <a:ext cx="396044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400" dirty="0" err="1">
                <a:cs typeface="Courier New" pitchFamily="49" charset="0"/>
              </a:rPr>
              <a:t>Bio_CHLO.trim.pick.unique.pcr.wang.taxonomy</a:t>
            </a:r>
            <a:endParaRPr lang="fr-FR" sz="1400" dirty="0">
              <a:cs typeface="Courier New" pitchFamily="49" charset="0"/>
            </a:endParaRPr>
          </a:p>
          <a:p>
            <a:r>
              <a:rPr lang="fr-FR" sz="1400" dirty="0" err="1">
                <a:cs typeface="Courier New" pitchFamily="49" charset="0"/>
              </a:rPr>
              <a:t>Bio_CHLO.trim.pick.unique.pcr.wang.tax.summary</a:t>
            </a:r>
            <a:endParaRPr lang="fr-FR" sz="1400" dirty="0"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20" y="2924944"/>
            <a:ext cx="4464496" cy="237626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 took 9 secs to classify 865 sequences.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 took 0 secs to create the summary file for 865 sequences.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Output File Names: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Bio_CHLO.trim.pick.unique.pcr.wang.taxonomy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Bio_CHLO.trim.pick.unique.pcr.wang.tax.summary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Bio_CHLO.trim.pick.unique.pcr.wang.flip.accnos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4942"/>
          </a:xfrm>
        </p:spPr>
        <p:txBody>
          <a:bodyPr>
            <a:normAutofit/>
          </a:bodyPr>
          <a:lstStyle/>
          <a:p>
            <a:r>
              <a:rPr lang="fr-FR" dirty="0" err="1"/>
              <a:t>Taxonomy</a:t>
            </a:r>
            <a:r>
              <a:rPr lang="fr-FR" dirty="0"/>
              <a:t> </a:t>
            </a:r>
            <a:r>
              <a:rPr lang="fr-FR" dirty="0" err="1"/>
              <a:t>summary</a:t>
            </a:r>
            <a:r>
              <a:rPr lang="fr-FR" dirty="0"/>
              <a:t> file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067945" y="5445224"/>
            <a:ext cx="23762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/>
              <a:t>Open </a:t>
            </a:r>
            <a:r>
              <a:rPr lang="fr-FR" dirty="0" err="1"/>
              <a:t>with</a:t>
            </a:r>
            <a:r>
              <a:rPr lang="fr-FR" dirty="0"/>
              <a:t> Excel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8893496" cy="2920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4942"/>
          </a:xfrm>
        </p:spPr>
        <p:txBody>
          <a:bodyPr>
            <a:normAutofit/>
          </a:bodyPr>
          <a:lstStyle/>
          <a:p>
            <a:r>
              <a:rPr lang="fr-FR" dirty="0" err="1"/>
              <a:t>Taxonomy</a:t>
            </a:r>
            <a:r>
              <a:rPr lang="fr-FR" dirty="0"/>
              <a:t> </a:t>
            </a:r>
            <a:r>
              <a:rPr lang="fr-FR" dirty="0" err="1"/>
              <a:t>summary</a:t>
            </a:r>
            <a:r>
              <a:rPr lang="fr-FR" dirty="0"/>
              <a:t> file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320311" cy="52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4942"/>
          </a:xfrm>
        </p:spPr>
        <p:txBody>
          <a:bodyPr>
            <a:normAutofit/>
          </a:bodyPr>
          <a:lstStyle/>
          <a:p>
            <a:r>
              <a:rPr lang="fr-FR" dirty="0" err="1"/>
              <a:t>Taxonomy</a:t>
            </a:r>
            <a:r>
              <a:rPr lang="fr-FR" dirty="0"/>
              <a:t> </a:t>
            </a:r>
            <a:r>
              <a:rPr lang="fr-FR" dirty="0" err="1"/>
              <a:t>summary</a:t>
            </a:r>
            <a:r>
              <a:rPr lang="fr-FR" dirty="0"/>
              <a:t> file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564904"/>
            <a:ext cx="8640960" cy="264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323528" y="1556792"/>
            <a:ext cx="612068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err="1"/>
              <a:t>Filter</a:t>
            </a:r>
            <a:r>
              <a:rPr lang="fr-FR" dirty="0"/>
              <a:t> by a </a:t>
            </a:r>
            <a:r>
              <a:rPr lang="fr-FR" dirty="0" err="1"/>
              <a:t>taxonomic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– 4 corresponds to class </a:t>
            </a:r>
            <a:r>
              <a:rPr lang="fr-FR" dirty="0" err="1"/>
              <a:t>level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4942"/>
          </a:xfrm>
        </p:spPr>
        <p:txBody>
          <a:bodyPr>
            <a:normAutofit/>
          </a:bodyPr>
          <a:lstStyle/>
          <a:p>
            <a:r>
              <a:rPr lang="fr-FR" dirty="0" err="1"/>
              <a:t>Taxonomy</a:t>
            </a:r>
            <a:r>
              <a:rPr lang="fr-FR" dirty="0"/>
              <a:t> </a:t>
            </a:r>
            <a:r>
              <a:rPr lang="fr-FR" dirty="0" err="1"/>
              <a:t>summary</a:t>
            </a:r>
            <a:r>
              <a:rPr lang="fr-FR" dirty="0"/>
              <a:t> file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3528" y="1340768"/>
            <a:ext cx="309634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/>
              <a:t>Graph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4913236"/>
            <a:ext cx="3919356" cy="194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625" y="1844824"/>
            <a:ext cx="8606855" cy="296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4942"/>
          </a:xfrm>
        </p:spPr>
        <p:txBody>
          <a:bodyPr>
            <a:normAutofit/>
          </a:bodyPr>
          <a:lstStyle/>
          <a:p>
            <a:r>
              <a:rPr lang="fr-FR" dirty="0" err="1"/>
              <a:t>Taxonomy</a:t>
            </a:r>
            <a:r>
              <a:rPr lang="fr-FR" dirty="0"/>
              <a:t> file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1520" y="981075"/>
            <a:ext cx="8892480" cy="572135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H9F81JA01BKBTC	</a:t>
            </a:r>
            <a:r>
              <a:rPr lang="fr-FR" sz="900" dirty="0" err="1"/>
              <a:t>Eukaryota;Alveolata;Dinophyta;Dinophyceae</a:t>
            </a:r>
            <a:r>
              <a:rPr lang="fr-FR" sz="900" dirty="0"/>
              <a:t>;</a:t>
            </a:r>
            <a:r>
              <a:rPr lang="fr-FR" sz="900" dirty="0" err="1"/>
              <a:t>Dinophyceae_X</a:t>
            </a:r>
            <a:r>
              <a:rPr lang="fr-FR" sz="900" dirty="0"/>
              <a:t>;</a:t>
            </a:r>
            <a:r>
              <a:rPr lang="fr-FR" sz="900" dirty="0" err="1"/>
              <a:t>Dinophyceae_XX;Dino;Dino</a:t>
            </a:r>
            <a:r>
              <a:rPr lang="fr-FR" sz="900" dirty="0"/>
              <a:t>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H9F81JA01DM63V	</a:t>
            </a:r>
            <a:r>
              <a:rPr lang="fr-FR" sz="900" dirty="0" err="1"/>
              <a:t>Eukaryota;Alveolata;Dinophyta;Dinophyceae</a:t>
            </a:r>
            <a:r>
              <a:rPr lang="fr-FR" sz="900" dirty="0"/>
              <a:t>;</a:t>
            </a:r>
            <a:r>
              <a:rPr lang="fr-FR" sz="900" dirty="0" err="1"/>
              <a:t>Dinophyceae_X</a:t>
            </a:r>
            <a:r>
              <a:rPr lang="fr-FR" sz="900" dirty="0"/>
              <a:t>;</a:t>
            </a:r>
            <a:r>
              <a:rPr lang="fr-FR" sz="900" dirty="0" err="1"/>
              <a:t>Dinophyceae_XX;Dino;Dino</a:t>
            </a:r>
            <a:r>
              <a:rPr lang="fr-FR" sz="900" dirty="0"/>
              <a:t>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H9F81JA01EADS1	</a:t>
            </a:r>
            <a:r>
              <a:rPr lang="fr-FR" sz="900" dirty="0" err="1"/>
              <a:t>Eukaryota;Archaeplastida;Chlorophyta;Chlorophyceae</a:t>
            </a:r>
            <a:r>
              <a:rPr lang="fr-FR" sz="900" dirty="0"/>
              <a:t>;</a:t>
            </a:r>
            <a:r>
              <a:rPr lang="fr-FR" sz="900" dirty="0" err="1"/>
              <a:t>Chlorophyceae_X;Oedogoniales;Oedogonium;Oedogonium</a:t>
            </a:r>
            <a:r>
              <a:rPr lang="fr-FR" sz="900" dirty="0"/>
              <a:t>+</a:t>
            </a:r>
            <a:r>
              <a:rPr lang="fr-FR" sz="900" dirty="0" err="1"/>
              <a:t>pakistanense</a:t>
            </a:r>
            <a:r>
              <a:rPr lang="fr-FR" sz="900" dirty="0"/>
              <a:t>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H9F81JA01BVHG6	Eukaryota;Archaeplastida;Chlorophyta;Prasino-Clade-VII;Prasino-Clade-VII</a:t>
            </a:r>
            <a:r>
              <a:rPr lang="fr-FR" sz="900" dirty="0" err="1"/>
              <a:t>_X;Prasino-Clade-VII-B</a:t>
            </a:r>
            <a:r>
              <a:rPr lang="fr-FR" sz="900" dirty="0"/>
              <a:t>;</a:t>
            </a:r>
            <a:r>
              <a:rPr lang="fr-FR" sz="900" dirty="0" err="1"/>
              <a:t>Prasino</a:t>
            </a:r>
            <a:r>
              <a:rPr lang="fr-FR" sz="900" dirty="0"/>
              <a:t>-Clade-VII-</a:t>
            </a:r>
            <a:r>
              <a:rPr lang="fr-FR" sz="900" dirty="0" err="1"/>
              <a:t>B_X;Prasino-Clade-VII-B</a:t>
            </a:r>
            <a:r>
              <a:rPr lang="fr-FR" sz="900" dirty="0"/>
              <a:t>_X+sp.;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H9F81JA01CLL39	</a:t>
            </a:r>
            <a:r>
              <a:rPr lang="fr-FR" sz="900" dirty="0" err="1"/>
              <a:t>Eukaryota;Alveolata;Dinophyta;Dinophyceae</a:t>
            </a:r>
            <a:r>
              <a:rPr lang="fr-FR" sz="900" dirty="0"/>
              <a:t>;</a:t>
            </a:r>
            <a:r>
              <a:rPr lang="fr-FR" sz="900" dirty="0" err="1"/>
              <a:t>Dinophyceae_X</a:t>
            </a:r>
            <a:r>
              <a:rPr lang="fr-FR" sz="900" dirty="0"/>
              <a:t>;</a:t>
            </a:r>
            <a:r>
              <a:rPr lang="fr-FR" sz="900" dirty="0" err="1"/>
              <a:t>Dinophyceae_XX;Dino;Dino</a:t>
            </a:r>
            <a:r>
              <a:rPr lang="fr-FR" sz="900" dirty="0"/>
              <a:t>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H9F81JA01A37QQ	</a:t>
            </a:r>
            <a:r>
              <a:rPr lang="fr-FR" sz="900" dirty="0" err="1"/>
              <a:t>Eukaryota;Alveolata;Dinophyta;Dinophyceae</a:t>
            </a:r>
            <a:r>
              <a:rPr lang="fr-FR" sz="900" dirty="0"/>
              <a:t>;</a:t>
            </a:r>
            <a:r>
              <a:rPr lang="fr-FR" sz="900" dirty="0" err="1"/>
              <a:t>Dinophyceae_X</a:t>
            </a:r>
            <a:r>
              <a:rPr lang="fr-FR" sz="900" dirty="0"/>
              <a:t>;</a:t>
            </a:r>
            <a:r>
              <a:rPr lang="fr-FR" sz="900" dirty="0" err="1"/>
              <a:t>Dinophyceae_XX;Dino;Dino</a:t>
            </a:r>
            <a:r>
              <a:rPr lang="fr-FR" sz="900" dirty="0"/>
              <a:t>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H9F81JA01DXOYJ	</a:t>
            </a:r>
            <a:r>
              <a:rPr lang="fr-FR" sz="900" dirty="0" err="1"/>
              <a:t>Eukaryota;Archaeplastida;Chlorophyta;Chlorophyceae</a:t>
            </a:r>
            <a:r>
              <a:rPr lang="fr-FR" sz="900" dirty="0"/>
              <a:t>;</a:t>
            </a:r>
            <a:r>
              <a:rPr lang="fr-FR" sz="900" dirty="0" err="1"/>
              <a:t>Chlorophyceae_X;Oedogoniales;Oedogonium;Oedogonium</a:t>
            </a:r>
            <a:r>
              <a:rPr lang="fr-FR" sz="900" dirty="0"/>
              <a:t>+</a:t>
            </a:r>
            <a:r>
              <a:rPr lang="fr-FR" sz="900" dirty="0" err="1"/>
              <a:t>pakistanense</a:t>
            </a:r>
            <a:r>
              <a:rPr lang="fr-FR" sz="900" dirty="0"/>
              <a:t>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H9F81JA01CLT90	</a:t>
            </a:r>
            <a:r>
              <a:rPr lang="fr-FR" sz="900" dirty="0" err="1"/>
              <a:t>Eukaryota;Alveolata;Dinophyta;Dinophyceae</a:t>
            </a:r>
            <a:r>
              <a:rPr lang="fr-FR" sz="900" dirty="0"/>
              <a:t>;</a:t>
            </a:r>
            <a:r>
              <a:rPr lang="fr-FR" sz="900" dirty="0" err="1"/>
              <a:t>Dinophyceae_X</a:t>
            </a:r>
            <a:r>
              <a:rPr lang="fr-FR" sz="900" dirty="0"/>
              <a:t>;</a:t>
            </a:r>
            <a:r>
              <a:rPr lang="fr-FR" sz="900" dirty="0" err="1"/>
              <a:t>Dinophyceae_XX;Dino;Dino</a:t>
            </a:r>
            <a:r>
              <a:rPr lang="fr-FR" sz="900" dirty="0"/>
              <a:t>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H9F81JA01A1FZ2	</a:t>
            </a:r>
            <a:r>
              <a:rPr lang="fr-FR" sz="900" dirty="0" err="1"/>
              <a:t>Eukaryota;Archaeplastida;Chlorophyta;Chlorophyceae</a:t>
            </a:r>
            <a:r>
              <a:rPr lang="fr-FR" sz="900" dirty="0"/>
              <a:t>;</a:t>
            </a:r>
            <a:r>
              <a:rPr lang="fr-FR" sz="900" dirty="0" err="1"/>
              <a:t>Chlorophyceae_X;Oedogoniales;Oedogonium;Oedogonium</a:t>
            </a:r>
            <a:r>
              <a:rPr lang="fr-FR" sz="900" dirty="0"/>
              <a:t>+</a:t>
            </a:r>
            <a:r>
              <a:rPr lang="fr-FR" sz="900" dirty="0" err="1"/>
              <a:t>pakistanense</a:t>
            </a:r>
            <a:r>
              <a:rPr lang="fr-FR" sz="900" dirty="0"/>
              <a:t>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H9F81JA01DP5D3	Eukaryota;Archaeplastida;Chlorophyta;Prasino-Clade-VII;Prasino-Clade-VII</a:t>
            </a:r>
            <a:r>
              <a:rPr lang="fr-FR" sz="900" dirty="0" err="1"/>
              <a:t>_X;Prasino-Clade-VII-A;Nannochloris;Nannochloris</a:t>
            </a:r>
            <a:r>
              <a:rPr lang="fr-FR" sz="900" dirty="0"/>
              <a:t>+sp.;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H9F81JA01CAIMD	Eukaryota;Archaeplastida;Chlorophyta;Prasino-Clade-VII;Prasino-Clade-VII</a:t>
            </a:r>
            <a:r>
              <a:rPr lang="fr-FR" sz="900" dirty="0" err="1"/>
              <a:t>_X;Prasino-Clade-VII-A;Nannochloris;Nannochloris</a:t>
            </a:r>
            <a:r>
              <a:rPr lang="fr-FR" sz="900" dirty="0"/>
              <a:t>+sp.;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H9F81JA01D98OV	Eukaryota;Archaeplastida;Chlorophyta;Trebouxiophyceae;Chlorellales;Chlorellales_X;Makinoella;Makinoella+</a:t>
            </a:r>
            <a:r>
              <a:rPr lang="fr-FR" sz="900" dirty="0" err="1"/>
              <a:t>tosaensis</a:t>
            </a:r>
            <a:r>
              <a:rPr lang="fr-FR" sz="900" dirty="0"/>
              <a:t>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H9F81JA01AMMQR	Eukaryota;Archaeplastida;Chlorophyta;Prasino-Clade-VII;Prasino-Clade-VII</a:t>
            </a:r>
            <a:r>
              <a:rPr lang="fr-FR" sz="900" dirty="0" err="1"/>
              <a:t>_X;Prasino-Clade-VII-B</a:t>
            </a:r>
            <a:r>
              <a:rPr lang="fr-FR" sz="900" dirty="0"/>
              <a:t>;</a:t>
            </a:r>
            <a:r>
              <a:rPr lang="fr-FR" sz="900" dirty="0" err="1"/>
              <a:t>Prasino</a:t>
            </a:r>
            <a:r>
              <a:rPr lang="fr-FR" sz="900" dirty="0"/>
              <a:t>-Clade-VII-</a:t>
            </a:r>
            <a:r>
              <a:rPr lang="fr-FR" sz="900" dirty="0" err="1"/>
              <a:t>B_X;Prasino-Clade-VII-B</a:t>
            </a:r>
            <a:r>
              <a:rPr lang="fr-FR" sz="900" dirty="0"/>
              <a:t>_X+sp.;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H9F81JA01DZ5IW	Eukaryota;Archaeplastida;Chlorophyta;Prasino-Clade-I;Prasino-Clade-I</a:t>
            </a:r>
            <a:r>
              <a:rPr lang="fr-FR" sz="900" dirty="0" err="1"/>
              <a:t>_X;Prasino-Clade-I-B</a:t>
            </a:r>
            <a:r>
              <a:rPr lang="fr-FR" sz="900" dirty="0"/>
              <a:t>;</a:t>
            </a:r>
            <a:r>
              <a:rPr lang="fr-FR" sz="900" dirty="0" err="1"/>
              <a:t>Prasino</a:t>
            </a:r>
            <a:r>
              <a:rPr lang="fr-FR" sz="900" dirty="0"/>
              <a:t>-Clade-I-</a:t>
            </a:r>
            <a:r>
              <a:rPr lang="fr-FR" sz="900" dirty="0" err="1"/>
              <a:t>B_X;Prasino-Clade-I-B</a:t>
            </a:r>
            <a:r>
              <a:rPr lang="fr-FR" sz="900" dirty="0"/>
              <a:t>_X+sp.;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H9F81JA01D2V50	Eukaryota;Archaeplastida;Chlorophyta;Pyramimonadales;Pyramimonadales_X;Pyramimonadales_XX;Halosphaera;</a:t>
            </a:r>
            <a:r>
              <a:rPr lang="fr-FR" sz="900" dirty="0" err="1"/>
              <a:t>Halosphaera</a:t>
            </a:r>
            <a:r>
              <a:rPr lang="fr-FR" sz="900" dirty="0"/>
              <a:t>+sp.;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H9F81JA01EUTG8	</a:t>
            </a:r>
            <a:r>
              <a:rPr lang="fr-FR" sz="900" dirty="0" err="1"/>
              <a:t>Eukaryota;Archaeplastida;Chlorophyta;Chlorophyceae</a:t>
            </a:r>
            <a:r>
              <a:rPr lang="fr-FR" sz="900" dirty="0"/>
              <a:t>;</a:t>
            </a:r>
            <a:r>
              <a:rPr lang="fr-FR" sz="900" dirty="0" err="1"/>
              <a:t>Chlorophyceae_X;Oedogoniales;Oedogonium;Oedogonium</a:t>
            </a:r>
            <a:r>
              <a:rPr lang="fr-FR" sz="900" dirty="0"/>
              <a:t>+</a:t>
            </a:r>
            <a:r>
              <a:rPr lang="fr-FR" sz="900" dirty="0" err="1"/>
              <a:t>pakistanense</a:t>
            </a:r>
            <a:r>
              <a:rPr lang="fr-FR" sz="900" dirty="0"/>
              <a:t>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H9F81JA01CVAL9	</a:t>
            </a:r>
            <a:r>
              <a:rPr lang="fr-FR" sz="900" dirty="0" err="1"/>
              <a:t>Eukaryota;Alveolata;Dinophyta;Dinophyceae</a:t>
            </a:r>
            <a:r>
              <a:rPr lang="fr-FR" sz="900" dirty="0"/>
              <a:t>;</a:t>
            </a:r>
            <a:r>
              <a:rPr lang="fr-FR" sz="900" dirty="0" err="1"/>
              <a:t>Dinophyceae_X</a:t>
            </a:r>
            <a:r>
              <a:rPr lang="fr-FR" sz="900" dirty="0"/>
              <a:t>;</a:t>
            </a:r>
            <a:r>
              <a:rPr lang="fr-FR" sz="900" dirty="0" err="1"/>
              <a:t>Dinophyceae_XX;Dino;Dino</a:t>
            </a:r>
            <a:r>
              <a:rPr lang="fr-FR" sz="900" dirty="0"/>
              <a:t>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H9F81JA01B2CIW	</a:t>
            </a:r>
            <a:r>
              <a:rPr lang="fr-FR" sz="900" dirty="0" err="1"/>
              <a:t>Eukaryota;Alveolata;Dinophyta;Dinophyceae</a:t>
            </a:r>
            <a:r>
              <a:rPr lang="fr-FR" sz="900" dirty="0"/>
              <a:t>;</a:t>
            </a:r>
            <a:r>
              <a:rPr lang="fr-FR" sz="900" dirty="0" err="1"/>
              <a:t>Dinophyceae_X</a:t>
            </a:r>
            <a:r>
              <a:rPr lang="fr-FR" sz="900" dirty="0"/>
              <a:t>;</a:t>
            </a:r>
            <a:r>
              <a:rPr lang="fr-FR" sz="900" dirty="0" err="1"/>
              <a:t>Dinophyceae_XX;Dino;Dino</a:t>
            </a:r>
            <a:r>
              <a:rPr lang="fr-FR" sz="900" dirty="0"/>
              <a:t>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H9F81JA01BKUF8	</a:t>
            </a:r>
            <a:r>
              <a:rPr lang="fr-FR" sz="900" dirty="0" err="1"/>
              <a:t>Eukaryota;Alveolata;Dinophyta;Dinophyceae</a:t>
            </a:r>
            <a:r>
              <a:rPr lang="fr-FR" sz="900" dirty="0"/>
              <a:t>;</a:t>
            </a:r>
            <a:r>
              <a:rPr lang="fr-FR" sz="900" dirty="0" err="1"/>
              <a:t>Dinophyceae_X</a:t>
            </a:r>
            <a:r>
              <a:rPr lang="fr-FR" sz="900" dirty="0"/>
              <a:t>;</a:t>
            </a:r>
            <a:r>
              <a:rPr lang="fr-FR" sz="900" dirty="0" err="1"/>
              <a:t>Dinophyceae_XX;Dino;Dino</a:t>
            </a:r>
            <a:r>
              <a:rPr lang="fr-FR" sz="900" dirty="0"/>
              <a:t>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H9F81JA01DC98D	</a:t>
            </a:r>
            <a:r>
              <a:rPr lang="fr-FR" sz="900" dirty="0" err="1"/>
              <a:t>Eukaryota;Alveolata;Dinophyta;Dinophyceae</a:t>
            </a:r>
            <a:r>
              <a:rPr lang="fr-FR" sz="900" dirty="0"/>
              <a:t>;</a:t>
            </a:r>
            <a:r>
              <a:rPr lang="fr-FR" sz="900" dirty="0" err="1"/>
              <a:t>Dinophyceae_X</a:t>
            </a:r>
            <a:r>
              <a:rPr lang="fr-FR" sz="900" dirty="0"/>
              <a:t>;</a:t>
            </a:r>
            <a:r>
              <a:rPr lang="fr-FR" sz="900" dirty="0" err="1"/>
              <a:t>Dinophyceae_XX;Dino;Dino</a:t>
            </a:r>
            <a:r>
              <a:rPr lang="fr-FR" sz="900" dirty="0"/>
              <a:t>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H9F81JA01D7M0S	Eukaryota;Archaeplastida;Chlorophyta;Mamiellophyceae;Mamiellales;Bathycoccaceae;Bathycoccus;Bathycoccus+prasinos;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  <a:tabLst>
                <a:tab pos="1165225" algn="l"/>
              </a:tabLst>
            </a:pPr>
            <a:r>
              <a:rPr lang="fr-FR" sz="900" dirty="0"/>
              <a:t>H9F81JA01C65F1	</a:t>
            </a:r>
            <a:r>
              <a:rPr lang="fr-FR" sz="900" dirty="0" err="1"/>
              <a:t>Eukaryota;Alveolata;Dinophyta;Dinophyceae</a:t>
            </a:r>
            <a:r>
              <a:rPr lang="fr-FR" sz="900" dirty="0"/>
              <a:t>;</a:t>
            </a:r>
            <a:r>
              <a:rPr lang="fr-FR" sz="900" dirty="0" err="1"/>
              <a:t>Dinophyceae_X</a:t>
            </a:r>
            <a:r>
              <a:rPr lang="fr-FR" sz="900" dirty="0"/>
              <a:t>;</a:t>
            </a:r>
            <a:r>
              <a:rPr lang="fr-FR" sz="900" dirty="0" err="1"/>
              <a:t>Dinophyceae_XX;Dino;Dino</a:t>
            </a:r>
            <a:r>
              <a:rPr lang="fr-FR" sz="900" dirty="0"/>
              <a:t>;</a:t>
            </a:r>
            <a:endParaRPr kumimoji="0" lang="fr-FR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/>
              <a:t>OTU analysis</a:t>
            </a:r>
          </a:p>
        </p:txBody>
      </p:sp>
      <p:sp>
        <p:nvSpPr>
          <p:cNvPr id="8" name="Organigramme : Alternative 7"/>
          <p:cNvSpPr/>
          <p:nvPr/>
        </p:nvSpPr>
        <p:spPr>
          <a:xfrm>
            <a:off x="3382237" y="2708920"/>
            <a:ext cx="1584176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align.seqs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13" idx="2"/>
            <a:endCxn id="8" idx="0"/>
          </p:cNvCxnSpPr>
          <p:nvPr/>
        </p:nvCxnSpPr>
        <p:spPr>
          <a:xfrm flipH="1">
            <a:off x="4174325" y="2349480"/>
            <a:ext cx="1631" cy="359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8" idx="2"/>
            <a:endCxn id="24" idx="0"/>
          </p:cNvCxnSpPr>
          <p:nvPr/>
        </p:nvCxnSpPr>
        <p:spPr>
          <a:xfrm>
            <a:off x="4174325" y="32129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Document 12"/>
          <p:cNvSpPr/>
          <p:nvPr/>
        </p:nvSpPr>
        <p:spPr>
          <a:xfrm>
            <a:off x="3275856" y="1340768"/>
            <a:ext cx="1800200" cy="1080120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fasta</a:t>
            </a:r>
            <a:r>
              <a:rPr lang="fr-FR" dirty="0"/>
              <a:t> file</a:t>
            </a:r>
          </a:p>
          <a:p>
            <a:pPr algn="ctr"/>
            <a:r>
              <a:rPr lang="fr-FR" dirty="0"/>
              <a:t>group file</a:t>
            </a:r>
          </a:p>
          <a:p>
            <a:pPr algn="ctr"/>
            <a:r>
              <a:rPr lang="fr-FR" dirty="0" err="1"/>
              <a:t>name</a:t>
            </a:r>
            <a:r>
              <a:rPr lang="fr-FR" dirty="0"/>
              <a:t> file</a:t>
            </a:r>
          </a:p>
        </p:txBody>
      </p:sp>
      <p:sp>
        <p:nvSpPr>
          <p:cNvPr id="24" name="Organigramme : Alternative 23"/>
          <p:cNvSpPr/>
          <p:nvPr/>
        </p:nvSpPr>
        <p:spPr>
          <a:xfrm>
            <a:off x="3301228" y="3501008"/>
            <a:ext cx="1746194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dist.seqs</a:t>
            </a:r>
            <a:endParaRPr lang="fr-FR" dirty="0"/>
          </a:p>
        </p:txBody>
      </p:sp>
      <p:sp>
        <p:nvSpPr>
          <p:cNvPr id="25" name="Organigramme : Alternative 24"/>
          <p:cNvSpPr/>
          <p:nvPr/>
        </p:nvSpPr>
        <p:spPr>
          <a:xfrm>
            <a:off x="3301228" y="4293096"/>
            <a:ext cx="1746194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cluster</a:t>
            </a:r>
          </a:p>
        </p:txBody>
      </p:sp>
      <p:sp>
        <p:nvSpPr>
          <p:cNvPr id="26" name="Organigramme : Alternative 25"/>
          <p:cNvSpPr/>
          <p:nvPr/>
        </p:nvSpPr>
        <p:spPr>
          <a:xfrm>
            <a:off x="3316604" y="5085184"/>
            <a:ext cx="1746194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classify.otu</a:t>
            </a:r>
          </a:p>
        </p:txBody>
      </p:sp>
      <p:sp>
        <p:nvSpPr>
          <p:cNvPr id="27" name="Organigramme : Alternative 26"/>
          <p:cNvSpPr/>
          <p:nvPr/>
        </p:nvSpPr>
        <p:spPr>
          <a:xfrm>
            <a:off x="3316604" y="5805264"/>
            <a:ext cx="1746194" cy="50405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get.oturep</a:t>
            </a:r>
            <a:endParaRPr lang="fr-FR" dirty="0"/>
          </a:p>
        </p:txBody>
      </p:sp>
      <p:cxnSp>
        <p:nvCxnSpPr>
          <p:cNvPr id="23" name="Connecteur droit avec flèche 22"/>
          <p:cNvCxnSpPr>
            <a:stCxn id="24" idx="2"/>
          </p:cNvCxnSpPr>
          <p:nvPr/>
        </p:nvCxnSpPr>
        <p:spPr>
          <a:xfrm>
            <a:off x="4174325" y="40050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4189701" y="501317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4189701" y="479715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4189701" y="558924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46083"/>
            <a:ext cx="8229600" cy="40011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fr-FR" sz="2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one to </a:t>
            </a:r>
            <a:r>
              <a:rPr lang="fr-FR" sz="20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choose</a:t>
            </a:r>
            <a:r>
              <a:rPr lang="fr-FR" sz="20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16" y="1399342"/>
            <a:ext cx="8210550" cy="4095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6960" y="6165304"/>
            <a:ext cx="5762278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fr-FR" dirty="0"/>
              <a:t>http://blog.mothur.org/2016/01/12/mothur-and-qiime/</a:t>
            </a:r>
          </a:p>
        </p:txBody>
      </p:sp>
    </p:spTree>
    <p:extLst>
      <p:ext uri="{BB962C8B-B14F-4D97-AF65-F5344CB8AC3E}">
        <p14:creationId xmlns:p14="http://schemas.microsoft.com/office/powerpoint/2010/main" val="1554076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Align</a:t>
            </a:r>
            <a:r>
              <a:rPr lang="fr-FR" dirty="0"/>
              <a:t> to Silva </a:t>
            </a:r>
            <a:r>
              <a:rPr lang="fr-FR" dirty="0" err="1"/>
              <a:t>seed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alignement</a:t>
            </a:r>
          </a:p>
        </p:txBody>
      </p:sp>
      <p:sp>
        <p:nvSpPr>
          <p:cNvPr id="5" name="Espace réservé du contenu 6"/>
          <p:cNvSpPr txBox="1">
            <a:spLocks/>
          </p:cNvSpPr>
          <p:nvPr/>
        </p:nvSpPr>
        <p:spPr>
          <a:xfrm>
            <a:off x="467544" y="1412776"/>
            <a:ext cx="8208912" cy="748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align.seqs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fasta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Bio_CHLO.trim.pick.unique.fasta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reference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silva.seed.pcr.filter.fasta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, flip=T)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5656" y="5445224"/>
            <a:ext cx="38164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400" dirty="0" err="1">
                <a:cs typeface="Courier New" pitchFamily="49" charset="0"/>
              </a:rPr>
              <a:t>Bio_CHLO.trim.pick.unique.align</a:t>
            </a:r>
            <a:endParaRPr lang="fr-FR" sz="1400" dirty="0">
              <a:cs typeface="Courier New" pitchFamily="49" charset="0"/>
            </a:endParaRPr>
          </a:p>
          <a:p>
            <a:r>
              <a:rPr lang="fr-FR" sz="1400" dirty="0" err="1">
                <a:cs typeface="Courier New" pitchFamily="49" charset="0"/>
              </a:rPr>
              <a:t>Bio_CHLO.trim.pick.unique.align.report</a:t>
            </a:r>
            <a:endParaRPr lang="fr-FR" sz="1400" dirty="0"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2441129"/>
            <a:ext cx="7992888" cy="263149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[WARNING]: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your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sequences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generated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alignments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that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eliminated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too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many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bases, a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</a:t>
            </a:r>
            <a:endParaRPr lang="fr-F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provided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Bio_CHLO.trim.pick.unique.flip.accnos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If the reverse compliment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proved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better</a:t>
            </a:r>
            <a:endParaRPr lang="fr-F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was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reported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took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 secs to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align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865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sequences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fr-F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fr-F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Output File </a:t>
            </a: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Names</a:t>
            </a:r>
            <a:r>
              <a:rPr lang="fr-FR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Bio_CHLO.trim.pick.unique.align</a:t>
            </a:r>
            <a:endParaRPr lang="fr-FR" sz="1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Bio_CHLO.trim.pick.unique.align.report</a:t>
            </a:r>
            <a:endParaRPr lang="fr-FR" sz="10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Bio_CHLO.trim.pick.unique.flip.accnos</a:t>
            </a:r>
            <a:endParaRPr lang="fr-FR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Align</a:t>
            </a:r>
            <a:r>
              <a:rPr lang="fr-FR" dirty="0"/>
              <a:t> to Silva </a:t>
            </a:r>
            <a:r>
              <a:rPr lang="fr-FR" dirty="0" err="1"/>
              <a:t>seed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alignement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11" y="2458390"/>
            <a:ext cx="8854777" cy="184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</a:t>
            </a:r>
            <a:r>
              <a:rPr lang="fr-FR" dirty="0"/>
              <a:t> distances</a:t>
            </a:r>
          </a:p>
        </p:txBody>
      </p:sp>
      <p:sp>
        <p:nvSpPr>
          <p:cNvPr id="5" name="Espace réservé du contenu 6"/>
          <p:cNvSpPr txBox="1">
            <a:spLocks/>
          </p:cNvSpPr>
          <p:nvPr/>
        </p:nvSpPr>
        <p:spPr>
          <a:xfrm>
            <a:off x="467544" y="1412776"/>
            <a:ext cx="8208912" cy="748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dist.seqs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fasta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Bio_CHLO.trim.pick.unique.align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, processors=8)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1680" y="5733256"/>
            <a:ext cx="3816424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400" dirty="0" err="1">
                <a:cs typeface="Courier New" pitchFamily="49" charset="0"/>
              </a:rPr>
              <a:t>Bio_CHLO.trim.pick.unique.dist</a:t>
            </a:r>
            <a:endParaRPr lang="fr-FR" sz="1400" dirty="0"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4" y="2420888"/>
            <a:ext cx="5472608" cy="120389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Output File Names: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Bio_CHLO.trim.pick.unique.dist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 took 1 seconds to calculate the distances for 865 sequences.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4942"/>
          </a:xfrm>
        </p:spPr>
        <p:txBody>
          <a:bodyPr>
            <a:normAutofit/>
          </a:bodyPr>
          <a:lstStyle/>
          <a:p>
            <a:r>
              <a:rPr lang="fr-FR" dirty="0"/>
              <a:t>Distance file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67544" y="1340768"/>
            <a:ext cx="7776864" cy="5145633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H9F81JA01DM63V H9F81JA01BKBTC 0.46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H9F81JA01EADS1 H9F81JA01BKBTC 0.2846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H9F81JA01EADS1 H9F81JA01DM63V 0.3838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H9F81JA01BVHG6 H9F81JA01BKBTC 0.4045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H9F81JA01BVHG6 H9F81JA01DM63V 0.4422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H9F81JA01BVHG6 H9F81JA01EADS1 0.3595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H9F81JA01CLL39 H9F81JA01BKBTC 0.2972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H9F81JA01CLL39 H9F81JA01DM63V 0.4486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H9F81JA01CLL39 H9F81JA01EADS1 0.3232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H9F81JA01CLL39 H9F81JA01BVHG6 0.3552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H9F81JA01A37QQ H9F81JA01BKBTC 0.6075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H9F81JA01A37QQ H9F81JA01DM63V 0.4405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H9F81JA01A37QQ H9F81JA01EADS1 0.5556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H9F81JA01A37QQ H9F81JA01BVHG6 0.4799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H9F81JA01A37QQ H9F81JA01CLL39 0.5363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H9F81JA01DXOYJ H9F81JA01BKBTC 0.4872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H9F81JA01DXOYJ H9F81JA01DM63V 0.458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H9F81JA01DXOYJ H9F81JA01EADS1 0.4501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H9F81JA01DXOYJ H9F81JA01BVHG6 0.4923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 –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OTUs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23528" y="1412776"/>
            <a:ext cx="849694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a distance matrix gets read into mothur, the </a:t>
            </a:r>
            <a:r>
              <a:rPr lang="en-US" sz="1400" b="1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US" sz="140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command can be used to assign sequences to OTUs. Presently, mothur implements three clustering methods:</a:t>
            </a:r>
          </a:p>
          <a:p>
            <a:endParaRPr lang="en-US" sz="1400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analysis</a:t>
            </a:r>
            <a:r>
              <a:rPr lang="en-US" sz="140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(old default)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5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Nearest neighbor</a:t>
            </a:r>
            <a:r>
              <a:rPr lang="en-US" sz="140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Each of the sequences within an OTU are at most X% distant from the most similar sequence in the OTU.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5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Furthest neighbor</a:t>
            </a:r>
            <a:r>
              <a:rPr lang="en-US" sz="140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All of the sequences within an OTU are at most X% distant from all of the other sequences within the OTU.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5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neighbor</a:t>
            </a:r>
            <a:r>
              <a:rPr lang="en-US" sz="140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This method is a middle ground between the other two algorithms.</a:t>
            </a:r>
          </a:p>
          <a:p>
            <a:endParaRPr lang="en-US" sz="1400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5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AGC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abundance-based greedy clustering (DGC)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A5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DGC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distance-based greedy clustering</a:t>
            </a:r>
            <a:endParaRPr lang="en-US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A5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Opticlust</a:t>
            </a:r>
            <a:r>
              <a:rPr lang="en-US" sz="1400" dirty="0">
                <a:solidFill>
                  <a:srgbClr val="A5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1400" dirty="0">
                <a:solidFill>
                  <a:srgbClr val="A5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 dirty="0">
                <a:solidFill>
                  <a:srgbClr val="2525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OTUs are assembled using metrics to determine the quality of clustering.</a:t>
            </a:r>
            <a:endParaRPr lang="en-US" sz="1400" b="0" i="0" dirty="0">
              <a:solidFill>
                <a:srgbClr val="2525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55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Cluster –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OTUs</a:t>
            </a:r>
            <a:r>
              <a:rPr lang="fr-FR" dirty="0"/>
              <a:t> - </a:t>
            </a:r>
            <a:r>
              <a:rPr lang="fr-FR" dirty="0" err="1"/>
              <a:t>Opticlust</a:t>
            </a:r>
            <a:endParaRPr lang="fr-FR" dirty="0"/>
          </a:p>
        </p:txBody>
      </p:sp>
      <p:sp>
        <p:nvSpPr>
          <p:cNvPr id="5" name="Espace réservé du contenu 6"/>
          <p:cNvSpPr txBox="1">
            <a:spLocks/>
          </p:cNvSpPr>
          <p:nvPr/>
        </p:nvSpPr>
        <p:spPr>
          <a:xfrm>
            <a:off x="467544" y="1412776"/>
            <a:ext cx="8208912" cy="748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b="1" dirty="0">
                <a:latin typeface="Courier New" pitchFamily="49" charset="0"/>
                <a:cs typeface="Courier New" pitchFamily="49" charset="0"/>
              </a:rPr>
              <a:t>cluster(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Bio_CHLO.trim.pick.unique.dist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, count=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Bio_CHLO.trim.pick.count_table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4" y="2420888"/>
            <a:ext cx="5472608" cy="201622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 took 3 seconds to cluster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Output File Names: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Bio_CHLO.trim.pick.unique.opti_mcc.list</a:t>
            </a:r>
            <a:endParaRPr lang="en-US" sz="10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Bio_CHLO.trim.pick.unique.opti_mcc.steps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Bio_CHLO.trim.pick.unique.opti_mcc.sensspec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92080" y="5013176"/>
            <a:ext cx="31683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default distance = 0.03 (97%)</a:t>
            </a:r>
          </a:p>
        </p:txBody>
      </p:sp>
    </p:spTree>
    <p:extLst>
      <p:ext uri="{BB962C8B-B14F-4D97-AF65-F5344CB8AC3E}">
        <p14:creationId xmlns:p14="http://schemas.microsoft.com/office/powerpoint/2010/main" val="1274830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Bio_CHLO.trim.pick.unique.opti_mcc.list</a:t>
            </a:r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457200" y="1536700"/>
          <a:ext cx="8229598" cy="37857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9507">
                  <a:extLst>
                    <a:ext uri="{9D8B030D-6E8A-4147-A177-3AD203B41FA5}">
                      <a16:colId xmlns:a16="http://schemas.microsoft.com/office/drawing/2014/main" val="3699921078"/>
                    </a:ext>
                  </a:extLst>
                </a:gridCol>
                <a:gridCol w="599507">
                  <a:extLst>
                    <a:ext uri="{9D8B030D-6E8A-4147-A177-3AD203B41FA5}">
                      <a16:colId xmlns:a16="http://schemas.microsoft.com/office/drawing/2014/main" val="2386112775"/>
                    </a:ext>
                  </a:extLst>
                </a:gridCol>
                <a:gridCol w="1171764">
                  <a:extLst>
                    <a:ext uri="{9D8B030D-6E8A-4147-A177-3AD203B41FA5}">
                      <a16:colId xmlns:a16="http://schemas.microsoft.com/office/drawing/2014/main" val="3346142122"/>
                    </a:ext>
                  </a:extLst>
                </a:gridCol>
                <a:gridCol w="1171764">
                  <a:extLst>
                    <a:ext uri="{9D8B030D-6E8A-4147-A177-3AD203B41FA5}">
                      <a16:colId xmlns:a16="http://schemas.microsoft.com/office/drawing/2014/main" val="1578480788"/>
                    </a:ext>
                  </a:extLst>
                </a:gridCol>
                <a:gridCol w="1171764">
                  <a:extLst>
                    <a:ext uri="{9D8B030D-6E8A-4147-A177-3AD203B41FA5}">
                      <a16:colId xmlns:a16="http://schemas.microsoft.com/office/drawing/2014/main" val="2676196033"/>
                    </a:ext>
                  </a:extLst>
                </a:gridCol>
                <a:gridCol w="1171764">
                  <a:extLst>
                    <a:ext uri="{9D8B030D-6E8A-4147-A177-3AD203B41FA5}">
                      <a16:colId xmlns:a16="http://schemas.microsoft.com/office/drawing/2014/main" val="2932227014"/>
                    </a:ext>
                  </a:extLst>
                </a:gridCol>
                <a:gridCol w="1171764">
                  <a:extLst>
                    <a:ext uri="{9D8B030D-6E8A-4147-A177-3AD203B41FA5}">
                      <a16:colId xmlns:a16="http://schemas.microsoft.com/office/drawing/2014/main" val="4122789500"/>
                    </a:ext>
                  </a:extLst>
                </a:gridCol>
                <a:gridCol w="1171764">
                  <a:extLst>
                    <a:ext uri="{9D8B030D-6E8A-4147-A177-3AD203B41FA5}">
                      <a16:colId xmlns:a16="http://schemas.microsoft.com/office/drawing/2014/main" val="1221979885"/>
                    </a:ext>
                  </a:extLst>
                </a:gridCol>
              </a:tblGrid>
              <a:tr h="159414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label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3" marR="6813" marT="6813" marB="3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numOtus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3" marR="6813" marT="6813" marB="3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Otu001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3" marR="6813" marT="6813" marB="3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Otu002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3" marR="6813" marT="6813" marB="3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Otu003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3" marR="6813" marT="6813" marB="3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Otu004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3" marR="6813" marT="6813" marB="3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Otu005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3" marR="6813" marT="6813" marB="3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Otu006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3" marR="6813" marT="6813" marB="32700" anchor="b"/>
                </a:tc>
                <a:extLst>
                  <a:ext uri="{0D108BD9-81ED-4DB2-BD59-A6C34878D82A}">
                    <a16:rowId xmlns:a16="http://schemas.microsoft.com/office/drawing/2014/main" val="907161932"/>
                  </a:ext>
                </a:extLst>
              </a:tr>
              <a:tr h="3624294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>
                          <a:effectLst/>
                        </a:rPr>
                        <a:t>0.03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3" marR="6813" marT="6813" marB="327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u="none" strike="noStrike" dirty="0">
                          <a:effectLst/>
                        </a:rPr>
                        <a:t>568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3" marR="6813" marT="6813" marB="3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H9F81JA01A4E8Q,H9F81JA01A8MGW,H9F81JA01AVNPC,H9F81JA01EVZRB,H9F81JA01BZMVC,H9F81JA01DZQUW,H9F81JA01ESED5,H9F81JA01AEZRG,H9F81JA01DSD2H,H9F81JA01D2PBD,H9F81JA01BEQL1,H9F81JA01EA8SW,H9F81JA01AWIQL,H9F81JA01BOILE,H9F81JA01BU12P,H9F81JA01AMMQR,H9F81JA01CGZ3W,H9F81JA01DAIOT,H9F81JA01CRTMW,H9F81JA01CH0JW,H9F81JA01C1ADY,H9F81JA01CATKG,H9F81JA01DISLN,H9F81JA01B1WS9,H9F81JA01CANMQ,H9F81JA01BBP7L,H9F81JA01B7FVS,H9F81JA01D2DF5,H9F81JA01AHTGW,H9F81JA01AMS3U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3" marR="6813" marT="6813" marB="3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H9F81JA01B2EQR,H9F81JA01CS66J,H9F81JA01DWBBX,H9F81JA01BWWVU,H9F81JA01C65F1,H9F81JA01EKLR8,H9F81JA01BCSZA,H9F81JA01BO2M9,H9F81JA01EEEM8,H9F81JA01C330R,H9F81JA01BQH98,H9F81JA01CTX9A,H9F81JA01CUZGA,H9F81JA01CQD72,H9F81JA01CJA8V,H9F81JA01DS2B8,H9F81JA01C7L1R,H9F81JA01CNUDY,H9F81JA01EPYTP,H9F81JA01BHUMS,H9F81JA01DWWXP,H9F81JA01D7X43,H9F81JA01DWMIY,H9F81JA01B5YGC,H9F81JA01AZU1O,H9F81JA01BM35E,H9F81JA01EA9ZR,H9F81JA01C74DO,H9F81JA01CKU0J,H9F81JA01D9M1E,H9F81JA01DGPG7,H9F81JA01CYB8I,H9F81JA01DA8XH,H9F81JA01BKE12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3" marR="6813" marT="6813" marB="3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H9F81JA01A8CVT,H9F81JA01B0T11,H9F81JA01DVKJF,H9F81JA01EHY77,H9F81JA01EACHX,H9F81JA01ARXQC,H9F81JA01CN0N6,H9F81JA01EPMCM,H9F81JA01DXZ8K,H9F81JA01EUM2T,H9F81JA01AOHGZ,H9F81JA01AR6TQ,H9F81JA01C9USP,H9F81JA01AFR4T,H9F81JA01C09EU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3" marR="6813" marT="6813" marB="3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H9F81JA01AI0U3,H9F81JA01B9515,H9F81JA01ELG4B,H9F81JA01BC8B4,H9F81JA01B72EW,H9F81JA01DGS8K,H9F81JA01D7M0S,H9F81JA01CZMW1,H9F81JA01DM2M0,H9F81JA01BDIHS,H9F81JA01BNQMU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3" marR="6813" marT="6813" marB="3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H9F81JA01AVCM0,H9F81JA01DZS2H,H9F81JA01CJ7R5,H9F81JA01BAJIV,H9F81JA01BFHQO,H9F81JA01C9XHL,H9F81JA01EC2CR,H9F81JA01DEJ9H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3" marR="6813" marT="6813" marB="3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H9F81JA01A6Q72,H9F81JA01C4MJ4,H9F81JA01EADS1,H9F81JA01CCXB5,H9F81JA01BFYQZ,H9F81JA01ARR7C,H9F81JA01B6C36,H9F81JA01DYD9R,H9F81JA01D2UVC,H9F81JA01ARTYZ,H9F81JA01DR88S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3" marR="6813" marT="6813" marB="32700" anchor="b"/>
                </a:tc>
                <a:extLst>
                  <a:ext uri="{0D108BD9-81ED-4DB2-BD59-A6C34878D82A}">
                    <a16:rowId xmlns:a16="http://schemas.microsoft.com/office/drawing/2014/main" val="489750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647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Cluster –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OTUs</a:t>
            </a:r>
            <a:r>
              <a:rPr lang="fr-FR" dirty="0"/>
              <a:t> - 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err="1"/>
              <a:t>Neighbor</a:t>
            </a:r>
            <a:endParaRPr lang="fr-FR" dirty="0"/>
          </a:p>
        </p:txBody>
      </p:sp>
      <p:sp>
        <p:nvSpPr>
          <p:cNvPr id="5" name="Espace réservé du contenu 6"/>
          <p:cNvSpPr txBox="1">
            <a:spLocks/>
          </p:cNvSpPr>
          <p:nvPr/>
        </p:nvSpPr>
        <p:spPr>
          <a:xfrm>
            <a:off x="467544" y="1412776"/>
            <a:ext cx="8424936" cy="748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b="1" dirty="0">
                <a:latin typeface="Courier New" pitchFamily="49" charset="0"/>
                <a:cs typeface="Courier New" pitchFamily="49" charset="0"/>
              </a:rPr>
              <a:t>cluster(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Bio_CHLO.trim.pick.unique.dist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, count=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Bio_CHLO.trim.pick.count_table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nearest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cutoff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=0.30)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2420888"/>
            <a:ext cx="5472608" cy="201622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 took 2 seconds to cluster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Output File Names: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Bio_CHLO.trim.pick.unique.nn.unique_list.list</a:t>
            </a:r>
            <a:endParaRPr lang="en-US" sz="10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err="1"/>
              <a:t>Bio_CHLO.trim.pick.unique.nn.unique_list.list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412776"/>
            <a:ext cx="7068382" cy="490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57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OTUs</a:t>
            </a:r>
            <a:r>
              <a:rPr lang="fr-FR" dirty="0"/>
              <a:t> vs. distance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F1A9D219-B88D-4D2A-B645-4AE59F52A2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413846"/>
              </p:ext>
            </p:extLst>
          </p:nvPr>
        </p:nvGraphicFramePr>
        <p:xfrm>
          <a:off x="1043608" y="1412776"/>
          <a:ext cx="6838950" cy="4643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5"/>
            <a:ext cx="5904656" cy="1683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95536" y="79691"/>
            <a:ext cx="8424936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Mothur</a:t>
            </a: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15415"/>
            <a:ext cx="7200800" cy="22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536" y="5301207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Mothur</a:t>
            </a:r>
            <a:r>
              <a:rPr lang="en-US" dirty="0"/>
              <a:t> aims to be a comprehensive software package that allows users to use a single piece of software to analyze community sequence data (…) As a case study, more than 222,000 sequences (454 </a:t>
            </a:r>
            <a:r>
              <a:rPr lang="en-US" dirty="0" err="1"/>
              <a:t>pyrosequences</a:t>
            </a:r>
            <a:r>
              <a:rPr lang="en-US" dirty="0"/>
              <a:t>) was completed in less than 2 h with a laptop computer.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4"/>
          <a:stretch/>
        </p:blipFill>
        <p:spPr bwMode="auto">
          <a:xfrm>
            <a:off x="6516216" y="650332"/>
            <a:ext cx="2089200" cy="203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3282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Classify</a:t>
            </a:r>
            <a:r>
              <a:rPr lang="fr-FR" dirty="0"/>
              <a:t> </a:t>
            </a:r>
            <a:r>
              <a:rPr lang="fr-FR" dirty="0" err="1"/>
              <a:t>OTUs</a:t>
            </a:r>
            <a:r>
              <a:rPr lang="fr-FR" dirty="0"/>
              <a:t> (0.02 </a:t>
            </a:r>
            <a:r>
              <a:rPr lang="fr-FR" dirty="0" err="1"/>
              <a:t>level</a:t>
            </a:r>
            <a:r>
              <a:rPr lang="fr-FR" dirty="0"/>
              <a:t>)</a:t>
            </a:r>
          </a:p>
        </p:txBody>
      </p:sp>
      <p:sp>
        <p:nvSpPr>
          <p:cNvPr id="5" name="Espace réservé du contenu 6"/>
          <p:cNvSpPr txBox="1">
            <a:spLocks/>
          </p:cNvSpPr>
          <p:nvPr/>
        </p:nvSpPr>
        <p:spPr>
          <a:xfrm>
            <a:off x="467544" y="1412776"/>
            <a:ext cx="8208912" cy="748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classify.otu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taxonomy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Bio_CHLO.trim.pick.unique.pcr.wang.taxonomy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, count=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Bio_CHLO.trim.pick.count_table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Bio_CHLO.trim.pick.unique.nn.unique_list.list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, label=0.02, 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probs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=f, basis=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sequence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2420888"/>
            <a:ext cx="5472608" cy="201622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Output File Names: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Bio_CHLO.trim.pick.unique.nn.unique_list.0.02.cons.taxonomy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Bio_CHLO.trim.pick.unique.nn.unique_list.0.02.cons.tax.summary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4942"/>
          </a:xfrm>
        </p:spPr>
        <p:txBody>
          <a:bodyPr>
            <a:normAutofit/>
          </a:bodyPr>
          <a:lstStyle/>
          <a:p>
            <a:r>
              <a:rPr lang="fr-FR" dirty="0" err="1"/>
              <a:t>OTUs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taxonomy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4" y="1772816"/>
            <a:ext cx="8640960" cy="201501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representative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OTU (0.02 </a:t>
            </a:r>
            <a:r>
              <a:rPr lang="fr-FR" dirty="0" err="1"/>
              <a:t>level</a:t>
            </a:r>
            <a:r>
              <a:rPr lang="fr-FR" dirty="0"/>
              <a:t>)</a:t>
            </a:r>
          </a:p>
        </p:txBody>
      </p:sp>
      <p:sp>
        <p:nvSpPr>
          <p:cNvPr id="5" name="Espace réservé du contenu 6"/>
          <p:cNvSpPr txBox="1">
            <a:spLocks/>
          </p:cNvSpPr>
          <p:nvPr/>
        </p:nvSpPr>
        <p:spPr>
          <a:xfrm>
            <a:off x="467544" y="1412776"/>
            <a:ext cx="8208912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get.oturep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Bio_CHLO.trim.pick.unique.dist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, count=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Bio_CHLO.trim.pick.count_table,list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Bio_CHLO.trim.pick.unique.nn.unique_list.list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, label=0.02, fasta=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Bio_CHLO.trim.pick.unique.fasta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abundance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2420888"/>
            <a:ext cx="5472608" cy="201622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[WARNING]: A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phylip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or column file is not needed to use the abundance method, ignoring.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0.02    590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Output File Names: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Bio_CHLO.trim.pick.unique.nn.unique_list.0.02.rep.count_table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Bio_CHLO.trim.pick.unique.nn.unique_list.0.02.rep.fasta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4942"/>
          </a:xfrm>
        </p:spPr>
        <p:txBody>
          <a:bodyPr>
            <a:normAutofit/>
          </a:bodyPr>
          <a:lstStyle/>
          <a:p>
            <a:r>
              <a:rPr lang="fr-FR" dirty="0" err="1"/>
              <a:t>Representative</a:t>
            </a:r>
            <a:r>
              <a:rPr lang="fr-FR" dirty="0"/>
              <a:t> </a:t>
            </a:r>
            <a:r>
              <a:rPr lang="fr-FR" dirty="0" err="1"/>
              <a:t>sequences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1520" y="1340768"/>
            <a:ext cx="8712968" cy="5145633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03920" y="1493168"/>
            <a:ext cx="8712968" cy="5145633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&gt;H9F81JA01C74DO	Otu001|60|123.4.V4_Chlo-135.2.V4_Chlo-135.3.V4_Chlo-135.6.V4_Chlo-192.2.V4_Chlo-192.3.V4_Chlo-38.2.V4_Chlo-38.3.V4_Chlo-38.4.V4_Chlo-55.2.V4_Chlo-55.4.V4_Chlo-67.3.V4_Chlo-74.3.V4_Chlo-74.5.V4_Chlo-82.5.V4_Chlo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AGCTCCAATAGCGTATATTAAAGTTGTTGCGGTTAAAAGCTCGTAGTTGGATTTCTGCCGAGGACGACCGGTCCGCCCTCTGGGTGAGCATCTGGATCGGCCTGGGCATCCTCTTGGGGAACGTAGCTGCACTTGACTGTGTGGTGCGGTATCCAGGACTTTTACTTTGAGGAAATTAGAGTGTTTCAAGCAGGCTTCCGCCTTGAATACATTAGCATGGAATAATAAGATAGGACCTCGGTTCTATTTTGTTGGTTTCTAGAGCTGAGGTAATGATTAATAGGGATAGTTGGGGGCATTCGTATTTAACTGTCAGAGGTGAAATTCTTGGATTTGTTAAAGACGGACTACTGCGAAAGCATTTGCCAAGGATGTTTTCATTGATCAAGAAC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&gt;H9F81JA01D2DF5	Otu002|41|180.4.V4_Chlo-192.3.V4_Chlo-38.2.V4_Chlo-38.4.V4_Chlo-38.5.V4_Chlo-55.5.V4_Chlo-55.6.V4_Chlo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AGCTCCAATAGCGTATATTTAAGTTGTTGCAGTTAAAAGCTCGTAGTTGGATTTCGGGCCCAGGTGACCGGTCCGCCGTTTCGGTGTGCACTGGTTAGCTCGGTCTTTCTGCCGGGGACGCGCTCCGTCTTGATTGCCGGACGCGGAGTCGGCGATGTTACTTTGAAAAATTAGAGTGTTCAAAGCAGGCTTACGCTCTGAATACTATAGCATGGAATAACACGATAGGACTCCGAGCCTATTTTGTTGGTCTTCGGGACCGGAGTAATGATTAAGAGGGACAGTTGGGGGCATTCGTATTACGGTGTCAGAGGTGAAATTCTTGGATTTCCGTAAGACGAACTTCTGCGAAAGCATTTGCCAAGGATGTTTTCATTAATCAAGAAC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&gt;H9F81JA01C9XHL	Otu003|30|123.4.V4_Chlo-135.3.V4_Chlo-135.4.V4_Chlo-180.4.V4_Chlo-38.3.V4_Chlo-38.4.V4_Chlo-38.5.V4_Chlo-55.4.V4_Chlo-55.5.V4_Chlo-55.6.V4_Chlo-74.3.V4_Chlo-82.5.V4_Chlo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AGCTCCAATAGCGTATACTAATGTTGTTGCAGTTAAAAAGCTCGTAGTCGGATTTCAGTAGGCTCAGTTTAGTCTTCATTGTAAGATCTATATGGGCCTGCTTCTTTGACAGAAACTTCTATGTTATTCATTTAGCGTGGGCAGCGACTGTCTCTTTTACTTTGAGAAAATTAGAGTGTTCAAAGCAGGTAGATGCCTGAATATTACTCTTGGAATAATGCTATAAGACTTTGGTTCTAATGTATTGGTGATTGGGACCAGAGTAATGATTGATAGGGACGGTTGGGGTCTTACGTACTGCAAAGCGAGAGGTGAAATTCTTGGACCTTTGTATGACGAACAACTGCGAAAGCATTGGACTAGGACGTTCCCGTTGATCAAGAAC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&gt;H9F81JA01DZ5IW	Otu004|28|38.2.V4_Chlo-38.3.V4_Chlo-38.4.V4_Chlo-38.5.V4_Chlo-55.4.V4_Chlo-55.5.V4_Chlo-55.6.V4_Chlo-67.6.V4_Chlo-74.5.V4_Chlo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AGCTCCAATAGCGTATATTTAAGTTGTTGCAGTTAAAAGCTCGTAGTTGGATTTCGGGTAGGGGGCGCCGGTCCGCTTCGGTGTGCACTGGCGGCCCATACCTTCTTGTCGGGGATGCGCTCTGGTATTGATTTATCGGACGCAGAGTCGGCGCAGTTACTTTGAAAAATTAGAGTGTTCAAAGCAGGCTTTCGCTTGAATACATTAGCATGGAATAACATGATAGGACTCCGGTTCCATTGTGTTGGTCTTCGGGACTGGAGTAATGATTAAGAGGGACAGTTGGGGGCATTCGTATTTCATTGTCAGAGGTGAAATTCTTGGATTTATGAAAGACGAACTTCTGCGAAAGCATTTGCCAAGGATGTTTTCATTAATCAAGAAC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&gt;H9F81JA01CZMW1	Otu005|25|123.4.V4_Chlo-135.3.V4_Chlo-135.4.V4_Chlo-192.1.V4_Chlo-192.3.V4_Chlo-55.2.V4_Chlo-74.2.V4_Chlo-74.3.V4_Chlo-82.5.V4_Chlo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AGCTCCAATAGCGTATATTTAAGTTGTTGCAGTTAAAAGCTCGTAGTTGGATTTTGGTTAAGAGGGCGCGGTCGGCCGTTTGGTCTGTACTGCGTTGTCTTGACTTCCTGATGAGGACATGCTCTTGGTTAACGCTGAGACATGGAGTCATCGTGGTTACTTTGAAAAAATTAGAGTGTTCAAAGCGGGCTTACGCTTGAATATATTAGCATGGAATAACACTATAGGACTCCTGTCCTATCTCGTTGGTCTCGGGATGGGAGTAATGATTAAGAGGAACAGTTGGGGGCATTCGTATTTCATTGTCAGAGGTGAAATTCTTGGATTTATGAAAGACGAACTTCTGCGAAAGCATTTGCCAAGGATGTTTTCATTAATCAAGAAC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&gt;H9F81JA01CYXLE	Otu006|23|135.2.V4_Chlo-135.3.V4_Chlo-135.4.V4_Chlo-135.6.V4_Chlo-38.2.V4_Chlo-38.3.V4_Chlo-55.2.V4_Chlo-74.5.V4_Chlo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800" dirty="0">
                <a:latin typeface="Courier New" pitchFamily="49" charset="0"/>
                <a:cs typeface="Courier New" pitchFamily="49" charset="0"/>
              </a:rPr>
              <a:t>AGCTCCAATAGCGTATATTAAAGTTGTTGCGGTTAAAAAGCTCGTAGTTGGAGTTCTGCCAGGTGCCGCCTGTCCGCCCCAGTGGTGAGTACGTGGCGCGCATTTGGCCCTTTCAAGGGGAGCGTATCTGCACTTTATTGTGTGGTGCGGGATCCTTGACTTTTACTTTGAGGAAATAGGAGTGTTCCAAGCAGGCTCTCGTCGTGCACAGCTCAGCATGGAATAATAGCATTGGACCTCGATTCTAAGCTGTTGGTTGCCAGAAGCGAGGTAATGATGAAGAGGGATAGTTGGGGGCATTCGTATTTAACTGTCAGAGGTGAAATTCTTGGATTTGTTAAAGACGGACTACTGCGAAAGCATCTGCCATGGATGTTTTCATTGATCAAGAAC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Putting </a:t>
            </a:r>
            <a:r>
              <a:rPr lang="fr-FR" dirty="0" err="1"/>
              <a:t>it</a:t>
            </a:r>
            <a:r>
              <a:rPr lang="fr-FR" dirty="0"/>
              <a:t> all </a:t>
            </a:r>
            <a:r>
              <a:rPr lang="fr-FR" dirty="0" err="1"/>
              <a:t>together</a:t>
            </a:r>
            <a:r>
              <a:rPr lang="fr-FR" dirty="0"/>
              <a:t> (final file)</a:t>
            </a:r>
          </a:p>
        </p:txBody>
      </p:sp>
      <p:sp>
        <p:nvSpPr>
          <p:cNvPr id="5" name="Espace réservé du contenu 6"/>
          <p:cNvSpPr txBox="1">
            <a:spLocks/>
          </p:cNvSpPr>
          <p:nvPr/>
        </p:nvSpPr>
        <p:spPr>
          <a:xfrm>
            <a:off x="467544" y="1412776"/>
            <a:ext cx="8208912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create.database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Bio_CHLO.trim.pick.unique.nn.unique_list.list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, count=Bio_CHLO.trim.pick.unique.nn.unique_list.0.02.rep.count_table, label=0.02, 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repfasta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=Bio_CHLO.trim.pick.unique.nn.unique_list.0.02.rep.fasta , 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constaxonomy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=Bio_CHLO.trim.pick.unique.nn.unique_list.0.02.cons.taxonomy)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2420888"/>
            <a:ext cx="5472608" cy="13681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Output File Names: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Bio_CHLO.trim.pick.unique.nn.unique_list.database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518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4942"/>
          </a:xfrm>
        </p:spPr>
        <p:txBody>
          <a:bodyPr>
            <a:normAutofit/>
          </a:bodyPr>
          <a:lstStyle/>
          <a:p>
            <a:r>
              <a:rPr lang="fr-FR" dirty="0"/>
              <a:t>Final "</a:t>
            </a:r>
            <a:r>
              <a:rPr lang="fr-FR" dirty="0" err="1"/>
              <a:t>database</a:t>
            </a:r>
            <a:r>
              <a:rPr lang="fr-FR" dirty="0"/>
              <a:t>"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51520" y="1340768"/>
            <a:ext cx="8712968" cy="5145633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5" y="2060848"/>
            <a:ext cx="8567053" cy="262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4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Rarefaction</a:t>
            </a:r>
            <a:r>
              <a:rPr lang="fr-FR" dirty="0"/>
              <a:t> </a:t>
            </a:r>
            <a:r>
              <a:rPr lang="fr-FR" dirty="0" err="1"/>
              <a:t>curves</a:t>
            </a:r>
            <a:endParaRPr lang="fr-FR" dirty="0"/>
          </a:p>
        </p:txBody>
      </p:sp>
      <p:sp>
        <p:nvSpPr>
          <p:cNvPr id="5" name="Espace réservé du contenu 6"/>
          <p:cNvSpPr txBox="1">
            <a:spLocks/>
          </p:cNvSpPr>
          <p:nvPr/>
        </p:nvSpPr>
        <p:spPr>
          <a:xfrm>
            <a:off x="467544" y="1412776"/>
            <a:ext cx="482453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rarefaction.single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=Bio_CHLO.trim.pick.unique.an.</a:t>
            </a:r>
            <a:r>
              <a:rPr lang="fr-FR" sz="1000" b="1" dirty="0" err="1">
                <a:latin typeface="Courier New" pitchFamily="49" charset="0"/>
                <a:cs typeface="Courier New" pitchFamily="49" charset="0"/>
              </a:rPr>
              <a:t>list</a:t>
            </a:r>
            <a:r>
              <a:rPr lang="fr-FR" sz="1000" b="1" dirty="0"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2420888"/>
            <a:ext cx="5472608" cy="273630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0.21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0.22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0.23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0.24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0.25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0.26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0.27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0.29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Output File Names: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Bio_CHLO.trim.pick.unique.nn.unique_list.rarefaction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1281"/>
            <a:ext cx="7400925" cy="2162175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Rarefaction</a:t>
            </a:r>
            <a:r>
              <a:rPr lang="fr-FR" dirty="0"/>
              <a:t> </a:t>
            </a:r>
            <a:r>
              <a:rPr lang="fr-FR" dirty="0" err="1"/>
              <a:t>curves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312" y="2219498"/>
            <a:ext cx="6192688" cy="45753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0" t="8299" r="28459" b="44259"/>
          <a:stretch/>
        </p:blipFill>
        <p:spPr bwMode="auto">
          <a:xfrm>
            <a:off x="179512" y="260648"/>
            <a:ext cx="4704205" cy="315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lipse 1"/>
          <p:cNvSpPr/>
          <p:nvPr/>
        </p:nvSpPr>
        <p:spPr>
          <a:xfrm>
            <a:off x="1043608" y="692696"/>
            <a:ext cx="576064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3" b="36319"/>
          <a:stretch/>
        </p:blipFill>
        <p:spPr bwMode="auto">
          <a:xfrm>
            <a:off x="216119" y="3573016"/>
            <a:ext cx="873498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264" r="1371"/>
          <a:stretch/>
        </p:blipFill>
        <p:spPr bwMode="auto">
          <a:xfrm>
            <a:off x="11915" y="908720"/>
            <a:ext cx="893919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r="29443" b="45519"/>
          <a:stretch/>
        </p:blipFill>
        <p:spPr bwMode="auto">
          <a:xfrm>
            <a:off x="467544" y="1556792"/>
            <a:ext cx="7278911" cy="286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51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0" t="8299" r="28459" b="44259"/>
          <a:stretch/>
        </p:blipFill>
        <p:spPr bwMode="auto">
          <a:xfrm>
            <a:off x="179512" y="260648"/>
            <a:ext cx="4704205" cy="315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lipse 2"/>
          <p:cNvSpPr/>
          <p:nvPr/>
        </p:nvSpPr>
        <p:spPr>
          <a:xfrm>
            <a:off x="1763688" y="692696"/>
            <a:ext cx="576064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8" r="1499" b="7844"/>
          <a:stretch/>
        </p:blipFill>
        <p:spPr bwMode="auto">
          <a:xfrm>
            <a:off x="22900" y="980728"/>
            <a:ext cx="8910767" cy="454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59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– BIOSOPE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67544" y="1844824"/>
            <a:ext cx="8229600" cy="3240360"/>
          </a:xfrm>
        </p:spPr>
        <p:txBody>
          <a:bodyPr/>
          <a:lstStyle/>
          <a:p>
            <a:r>
              <a:rPr lang="fr-FR" dirty="0"/>
              <a:t>18S </a:t>
            </a:r>
            <a:r>
              <a:rPr lang="fr-FR" dirty="0" err="1"/>
              <a:t>rRNA</a:t>
            </a:r>
            <a:r>
              <a:rPr lang="fr-FR" dirty="0"/>
              <a:t> : V4 </a:t>
            </a:r>
            <a:r>
              <a:rPr lang="fr-FR" dirty="0" err="1"/>
              <a:t>region</a:t>
            </a:r>
            <a:endParaRPr lang="fr-FR" dirty="0"/>
          </a:p>
          <a:p>
            <a:pPr lvl="1"/>
            <a:r>
              <a:rPr lang="fr-FR" dirty="0" err="1"/>
              <a:t>Filters</a:t>
            </a:r>
            <a:r>
              <a:rPr lang="fr-FR" dirty="0"/>
              <a:t> -&gt; Chlorophyta </a:t>
            </a:r>
            <a:r>
              <a:rPr lang="fr-FR" dirty="0" err="1"/>
              <a:t>primers</a:t>
            </a:r>
            <a:endParaRPr lang="fr-FR" dirty="0"/>
          </a:p>
          <a:p>
            <a:pPr lvl="1"/>
            <a:r>
              <a:rPr lang="fr-FR" dirty="0" err="1"/>
              <a:t>Sorted</a:t>
            </a:r>
            <a:r>
              <a:rPr lang="fr-FR" dirty="0"/>
              <a:t> -&gt; </a:t>
            </a:r>
            <a:r>
              <a:rPr lang="fr-FR" dirty="0" err="1"/>
              <a:t>Eukaryotic</a:t>
            </a:r>
            <a:r>
              <a:rPr lang="fr-FR" dirty="0"/>
              <a:t> </a:t>
            </a:r>
            <a:r>
              <a:rPr lang="fr-FR" dirty="0" err="1"/>
              <a:t>primers</a:t>
            </a:r>
            <a:endParaRPr lang="fr-FR" dirty="0"/>
          </a:p>
          <a:p>
            <a:r>
              <a:rPr lang="fr-FR" dirty="0"/>
              <a:t>454 </a:t>
            </a:r>
            <a:r>
              <a:rPr lang="fr-FR" dirty="0" err="1"/>
              <a:t>sequencer</a:t>
            </a:r>
            <a:r>
              <a:rPr lang="fr-FR" dirty="0"/>
              <a:t> (</a:t>
            </a:r>
            <a:r>
              <a:rPr lang="fr-FR" dirty="0" err="1"/>
              <a:t>Beckman</a:t>
            </a:r>
            <a:r>
              <a:rPr lang="fr-FR" dirty="0"/>
              <a:t> Coulter)</a:t>
            </a:r>
          </a:p>
          <a:p>
            <a:r>
              <a:rPr lang="fr-FR" dirty="0"/>
              <a:t>About 1.2 million </a:t>
            </a:r>
            <a:r>
              <a:rPr lang="fr-FR" dirty="0" err="1"/>
              <a:t>sequences</a:t>
            </a:r>
            <a:r>
              <a:rPr lang="fr-FR" dirty="0"/>
              <a:t> for 36 </a:t>
            </a:r>
            <a:r>
              <a:rPr lang="fr-FR" dirty="0" err="1"/>
              <a:t>samples</a:t>
            </a:r>
            <a:endParaRPr lang="fr-FR" dirty="0"/>
          </a:p>
          <a:p>
            <a:r>
              <a:rPr lang="fr-FR" dirty="0" err="1"/>
              <a:t>Subsample</a:t>
            </a:r>
            <a:r>
              <a:rPr lang="fr-FR" dirty="0"/>
              <a:t> 10,000 </a:t>
            </a:r>
            <a:r>
              <a:rPr lang="fr-FR" dirty="0" err="1"/>
              <a:t>sequences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912" y="188640"/>
            <a:ext cx="406337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683568" y="6381328"/>
            <a:ext cx="346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Lopes dos Santos, </a:t>
            </a:r>
            <a:r>
              <a:rPr lang="fr-FR" dirty="0" err="1"/>
              <a:t>unpublished</a:t>
            </a:r>
            <a:r>
              <a:rPr lang="fr-FR" dirty="0"/>
              <a:t>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Format </a:t>
            </a:r>
            <a:r>
              <a:rPr lang="fr-FR" sz="2000" dirty="0" err="1"/>
              <a:t>reference</a:t>
            </a:r>
            <a:r>
              <a:rPr lang="fr-FR" sz="2000" dirty="0"/>
              <a:t> </a:t>
            </a:r>
            <a:r>
              <a:rPr lang="fr-FR" sz="2000" dirty="0" err="1"/>
              <a:t>database</a:t>
            </a:r>
            <a:r>
              <a:rPr lang="fr-FR" sz="2000" dirty="0"/>
              <a:t> to </a:t>
            </a:r>
            <a:r>
              <a:rPr lang="fr-FR" sz="2000" dirty="0" err="1"/>
              <a:t>extract</a:t>
            </a:r>
            <a:r>
              <a:rPr lang="fr-FR" sz="2000" dirty="0"/>
              <a:t> </a:t>
            </a:r>
            <a:r>
              <a:rPr lang="fr-FR" sz="2000" dirty="0" err="1"/>
              <a:t>only</a:t>
            </a:r>
            <a:r>
              <a:rPr lang="fr-FR" sz="2000" dirty="0"/>
              <a:t> V4 </a:t>
            </a:r>
            <a:r>
              <a:rPr lang="fr-FR" sz="2000" dirty="0" err="1"/>
              <a:t>region</a:t>
            </a:r>
            <a:endParaRPr lang="fr-FR" sz="2000" dirty="0"/>
          </a:p>
          <a:p>
            <a:pPr lvl="1"/>
            <a:r>
              <a:rPr lang="fr-FR" sz="1800" dirty="0"/>
              <a:t>PR2 : extensive but not </a:t>
            </a:r>
            <a:r>
              <a:rPr lang="fr-FR" sz="1800" dirty="0" err="1"/>
              <a:t>aligned</a:t>
            </a:r>
            <a:endParaRPr lang="fr-FR" sz="1800" dirty="0"/>
          </a:p>
          <a:p>
            <a:pPr lvl="1"/>
            <a:r>
              <a:rPr lang="fr-FR" sz="1800" dirty="0"/>
              <a:t>Silva </a:t>
            </a:r>
            <a:r>
              <a:rPr lang="fr-FR" sz="1800" dirty="0" err="1"/>
              <a:t>reference</a:t>
            </a:r>
            <a:r>
              <a:rPr lang="fr-FR" sz="1800" dirty="0"/>
              <a:t> alignement (</a:t>
            </a:r>
            <a:r>
              <a:rPr lang="fr-FR" sz="1800" dirty="0" err="1"/>
              <a:t>necessary</a:t>
            </a:r>
            <a:r>
              <a:rPr lang="fr-FR" sz="1800" dirty="0"/>
              <a:t> for OTU formation)</a:t>
            </a:r>
          </a:p>
          <a:p>
            <a:r>
              <a:rPr lang="fr-FR" sz="2000" dirty="0" err="1"/>
              <a:t>Demultiplex</a:t>
            </a:r>
            <a:r>
              <a:rPr lang="fr-FR" sz="2000" dirty="0"/>
              <a:t> </a:t>
            </a:r>
            <a:r>
              <a:rPr lang="fr-FR" sz="2000" dirty="0" err="1"/>
              <a:t>sequences</a:t>
            </a:r>
            <a:endParaRPr lang="fr-FR" sz="2000" dirty="0"/>
          </a:p>
          <a:p>
            <a:pPr lvl="1"/>
            <a:r>
              <a:rPr lang="fr-FR" sz="1800" dirty="0" err="1"/>
              <a:t>Remove</a:t>
            </a:r>
            <a:r>
              <a:rPr lang="fr-FR" sz="1800" dirty="0"/>
              <a:t> </a:t>
            </a:r>
            <a:r>
              <a:rPr lang="fr-FR" sz="1800" dirty="0" err="1"/>
              <a:t>primers</a:t>
            </a:r>
            <a:endParaRPr lang="fr-FR" sz="1800" dirty="0"/>
          </a:p>
          <a:p>
            <a:pPr lvl="1"/>
            <a:r>
              <a:rPr lang="fr-FR" sz="1800" dirty="0" err="1"/>
              <a:t>Assign</a:t>
            </a:r>
            <a:r>
              <a:rPr lang="fr-FR" sz="1800" dirty="0"/>
              <a:t> </a:t>
            </a:r>
            <a:r>
              <a:rPr lang="fr-FR" sz="1800" dirty="0" err="1"/>
              <a:t>sequences</a:t>
            </a:r>
            <a:r>
              <a:rPr lang="fr-FR" sz="1800" dirty="0"/>
              <a:t> to </a:t>
            </a:r>
            <a:r>
              <a:rPr lang="fr-FR" sz="1800" dirty="0" err="1"/>
              <a:t>sample</a:t>
            </a:r>
            <a:r>
              <a:rPr lang="fr-FR" sz="1800" dirty="0"/>
              <a:t> </a:t>
            </a:r>
            <a:r>
              <a:rPr lang="fr-FR" sz="1800" dirty="0" err="1"/>
              <a:t>based</a:t>
            </a:r>
            <a:r>
              <a:rPr lang="fr-FR" sz="1800" dirty="0"/>
              <a:t> on </a:t>
            </a:r>
            <a:r>
              <a:rPr lang="fr-FR" sz="1800" dirty="0" err="1"/>
              <a:t>combination</a:t>
            </a:r>
            <a:r>
              <a:rPr lang="fr-FR" sz="1800" dirty="0"/>
              <a:t> of </a:t>
            </a:r>
            <a:r>
              <a:rPr lang="fr-FR" sz="1800" dirty="0" err="1"/>
              <a:t>primers</a:t>
            </a:r>
            <a:r>
              <a:rPr lang="fr-FR" sz="1800" dirty="0"/>
              <a:t> and </a:t>
            </a:r>
            <a:r>
              <a:rPr lang="fr-FR" sz="1800" dirty="0" err="1"/>
              <a:t>barcodes</a:t>
            </a:r>
            <a:endParaRPr lang="fr-FR" sz="1800" dirty="0"/>
          </a:p>
          <a:p>
            <a:r>
              <a:rPr lang="fr-FR" sz="2000" dirty="0" err="1"/>
              <a:t>Dereplicate</a:t>
            </a:r>
            <a:r>
              <a:rPr lang="fr-FR" sz="2000" dirty="0"/>
              <a:t> </a:t>
            </a:r>
            <a:r>
              <a:rPr lang="fr-FR" sz="2000" dirty="0" err="1"/>
              <a:t>sequences</a:t>
            </a:r>
            <a:endParaRPr lang="fr-FR" sz="2000" dirty="0"/>
          </a:p>
          <a:p>
            <a:pPr lvl="1"/>
            <a:r>
              <a:rPr lang="fr-FR" sz="1800" dirty="0" err="1"/>
              <a:t>Keep</a:t>
            </a:r>
            <a:r>
              <a:rPr lang="fr-FR" sz="1800" dirty="0"/>
              <a:t> </a:t>
            </a:r>
            <a:r>
              <a:rPr lang="fr-FR" sz="1800" dirty="0" err="1"/>
              <a:t>only</a:t>
            </a:r>
            <a:r>
              <a:rPr lang="fr-FR" sz="1800" dirty="0"/>
              <a:t> unique </a:t>
            </a:r>
            <a:r>
              <a:rPr lang="fr-FR" sz="1800" dirty="0" err="1"/>
              <a:t>sequences</a:t>
            </a:r>
            <a:endParaRPr lang="fr-FR" sz="1800" dirty="0"/>
          </a:p>
          <a:p>
            <a:r>
              <a:rPr lang="fr-FR" sz="2000" dirty="0"/>
              <a:t>Quick </a:t>
            </a:r>
            <a:r>
              <a:rPr lang="fr-FR" sz="2000" dirty="0" err="1"/>
              <a:t>sequences</a:t>
            </a:r>
            <a:r>
              <a:rPr lang="fr-FR" sz="2000" dirty="0"/>
              <a:t> </a:t>
            </a:r>
            <a:r>
              <a:rPr lang="fr-FR" sz="2000" dirty="0" err="1"/>
              <a:t>assignment</a:t>
            </a:r>
            <a:endParaRPr lang="fr-FR" sz="2000" dirty="0"/>
          </a:p>
          <a:p>
            <a:pPr lvl="1"/>
            <a:r>
              <a:rPr lang="fr-FR" sz="1800" dirty="0"/>
              <a:t>Use PR2 </a:t>
            </a:r>
            <a:r>
              <a:rPr lang="fr-FR" sz="1800" dirty="0" err="1"/>
              <a:t>database</a:t>
            </a:r>
            <a:endParaRPr lang="fr-FR" sz="1800" dirty="0"/>
          </a:p>
          <a:p>
            <a:r>
              <a:rPr lang="fr-FR" sz="2100" dirty="0" err="1"/>
              <a:t>Determine</a:t>
            </a:r>
            <a:r>
              <a:rPr lang="fr-FR" sz="2100" dirty="0"/>
              <a:t> </a:t>
            </a:r>
            <a:r>
              <a:rPr lang="fr-FR" sz="2100" dirty="0" err="1"/>
              <a:t>OTUs</a:t>
            </a:r>
            <a:endParaRPr lang="fr-FR" sz="2100" dirty="0"/>
          </a:p>
          <a:p>
            <a:pPr lvl="1"/>
            <a:r>
              <a:rPr lang="fr-FR" sz="1800" dirty="0"/>
              <a:t>Alignement</a:t>
            </a:r>
          </a:p>
          <a:p>
            <a:pPr lvl="1"/>
            <a:r>
              <a:rPr lang="fr-FR" sz="1800" dirty="0" err="1"/>
              <a:t>OTUs</a:t>
            </a:r>
            <a:r>
              <a:rPr lang="fr-FR" sz="1800" dirty="0"/>
              <a:t> computation for </a:t>
            </a:r>
            <a:r>
              <a:rPr lang="fr-FR" sz="1800" dirty="0" err="1"/>
              <a:t>different</a:t>
            </a:r>
            <a:r>
              <a:rPr lang="fr-FR" sz="1800" dirty="0"/>
              <a:t> </a:t>
            </a:r>
            <a:r>
              <a:rPr lang="fr-FR" sz="1800" dirty="0" err="1"/>
              <a:t>similiarity</a:t>
            </a:r>
            <a:r>
              <a:rPr lang="fr-FR" sz="1800" dirty="0"/>
              <a:t> </a:t>
            </a:r>
            <a:r>
              <a:rPr lang="fr-FR" sz="1800" dirty="0" err="1"/>
              <a:t>levels</a:t>
            </a:r>
            <a:endParaRPr lang="fr-FR" sz="1800" dirty="0"/>
          </a:p>
          <a:p>
            <a:pPr lvl="1"/>
            <a:endParaRPr lang="fr-FR" sz="1800" dirty="0"/>
          </a:p>
          <a:p>
            <a:pPr lvl="1"/>
            <a:endParaRPr lang="fr-FR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6375</TotalTime>
  <Words>2647</Words>
  <Application>Microsoft Office PowerPoint</Application>
  <PresentationFormat>Affichage à l'écran (4:3)</PresentationFormat>
  <Paragraphs>570</Paragraphs>
  <Slides>57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64" baseType="lpstr">
      <vt:lpstr>Arial</vt:lpstr>
      <vt:lpstr>Bookman Old Style</vt:lpstr>
      <vt:lpstr>Courier New</vt:lpstr>
      <vt:lpstr>Gill Sans MT</vt:lpstr>
      <vt:lpstr>Wingdings</vt:lpstr>
      <vt:lpstr>Wingdings 3</vt:lpstr>
      <vt:lpstr>Origin</vt:lpstr>
      <vt:lpstr>Introduction to Mothur</vt:lpstr>
      <vt:lpstr>Présentation PowerPoint</vt:lpstr>
      <vt:lpstr>Présentation PowerPoint</vt:lpstr>
      <vt:lpstr>Which one to choose ?</vt:lpstr>
      <vt:lpstr>Présentation PowerPoint</vt:lpstr>
      <vt:lpstr>Présentation PowerPoint</vt:lpstr>
      <vt:lpstr>Présentation PowerPoint</vt:lpstr>
      <vt:lpstr>Dataset – BIOSOPE</vt:lpstr>
      <vt:lpstr>Summary</vt:lpstr>
      <vt:lpstr>Preparation</vt:lpstr>
      <vt:lpstr>Launch Mothur</vt:lpstr>
      <vt:lpstr>Create V4 database</vt:lpstr>
      <vt:lpstr>Create V4 databases</vt:lpstr>
      <vt:lpstr>PR2</vt:lpstr>
      <vt:lpstr>Silva seed alignement</vt:lpstr>
      <vt:lpstr>Oligo file</vt:lpstr>
      <vt:lpstr>Create database for V4 region – PR2</vt:lpstr>
      <vt:lpstr>pcr.seqs</vt:lpstr>
      <vt:lpstr>Create database for V4 region for Silva seed</vt:lpstr>
      <vt:lpstr>filter.seqs</vt:lpstr>
      <vt:lpstr>filter.seqs</vt:lpstr>
      <vt:lpstr>Process set of samples</vt:lpstr>
      <vt:lpstr>Oligo file</vt:lpstr>
      <vt:lpstr>Demultiplexing</vt:lpstr>
      <vt:lpstr>Demultiplex : assign sequences to samples</vt:lpstr>
      <vt:lpstr>Bio_CHLO.group file</vt:lpstr>
      <vt:lpstr>Keep only filtered samples</vt:lpstr>
      <vt:lpstr>Raw assignation of filtered samples</vt:lpstr>
      <vt:lpstr>Agglomerate sequences that are in duplicate</vt:lpstr>
      <vt:lpstr>Bio_CHLO.trim.pick.names file</vt:lpstr>
      <vt:lpstr>Create a count table</vt:lpstr>
      <vt:lpstr>Bio_CHLO.trim.pick.count_table</vt:lpstr>
      <vt:lpstr>Assigning sequences based on PR2</vt:lpstr>
      <vt:lpstr>Taxonomy summary file</vt:lpstr>
      <vt:lpstr>Taxonomy summary file</vt:lpstr>
      <vt:lpstr>Taxonomy summary file</vt:lpstr>
      <vt:lpstr>Taxonomy summary file</vt:lpstr>
      <vt:lpstr>Taxonomy file</vt:lpstr>
      <vt:lpstr>OTU analysis</vt:lpstr>
      <vt:lpstr>Align to Silva seed reference alignement</vt:lpstr>
      <vt:lpstr>Align to Silva seed reference alignement</vt:lpstr>
      <vt:lpstr>Compute distances</vt:lpstr>
      <vt:lpstr>Distance file</vt:lpstr>
      <vt:lpstr>Cluster – Create OTUs</vt:lpstr>
      <vt:lpstr>Cluster – Create OTUs - Opticlust</vt:lpstr>
      <vt:lpstr>Bio_CHLO.trim.pick.unique.opti_mcc.list</vt:lpstr>
      <vt:lpstr>Cluster – Create OTUs - Nearest Neighbor</vt:lpstr>
      <vt:lpstr>Bio_CHLO.trim.pick.unique.nn.unique_list.list</vt:lpstr>
      <vt:lpstr>Number of OTUs vs. distance</vt:lpstr>
      <vt:lpstr>Classify OTUs (0.02 level)</vt:lpstr>
      <vt:lpstr>OTUs with taxonomy</vt:lpstr>
      <vt:lpstr>Get representative of each OTU (0.02 level)</vt:lpstr>
      <vt:lpstr>Representative sequences</vt:lpstr>
      <vt:lpstr>Putting it all together (final file)</vt:lpstr>
      <vt:lpstr>Final "database"</vt:lpstr>
      <vt:lpstr>Rarefaction curves</vt:lpstr>
      <vt:lpstr>Rarefaction curves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Daniel Vaulot</dc:creator>
  <cp:lastModifiedBy>Daniel Vaulot</cp:lastModifiedBy>
  <cp:revision>94</cp:revision>
  <dcterms:created xsi:type="dcterms:W3CDTF">2014-01-20T15:56:24Z</dcterms:created>
  <dcterms:modified xsi:type="dcterms:W3CDTF">2017-06-07T15:54:06Z</dcterms:modified>
</cp:coreProperties>
</file>