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HK Modular" panose="020B0604020202020204" charset="0"/>
      <p:regular r:id="rId9"/>
    </p:embeddedFont>
    <p:embeddedFont>
      <p:font typeface="Horizon" panose="020B0604020202020204" charset="0"/>
      <p:regular r:id="rId10"/>
    </p:embeddedFont>
    <p:embeddedFont>
      <p:font typeface="Poppins" panose="00000500000000000000" pitchFamily="2" charset="0"/>
      <p:regular r:id="rId11"/>
    </p:embeddedFont>
    <p:embeddedFont>
      <p:font typeface="Poppins Light" panose="00000400000000000000" pitchFamily="2" charset="0"/>
      <p:regular r:id="rId12"/>
    </p:embeddedFont>
    <p:embeddedFont>
      <p:font typeface="Poppins Medium" panose="00000600000000000000" pitchFamily="2" charset="0"/>
      <p:regular r:id="rId13"/>
    </p:embeddedFont>
    <p:embeddedFont>
      <p:font typeface="Poppins Medium Italics" panose="020B0604020202020204" charset="0"/>
      <p:regular r:id="rId14"/>
    </p:embeddedFont>
    <p:embeddedFont>
      <p:font typeface="Poppins Semi-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25" d="100"/>
          <a:sy n="25" d="100"/>
        </p:scale>
        <p:origin x="1740" y="4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sv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13.sv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github.com/samruddhid5/DDoS-Detection-using-Machine-Learning" TargetMode="Externa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hyperlink" Target="https://doi.org/10.1002/eng2.12697" TargetMode="External"/><Relationship Id="rId5" Type="http://schemas.openxmlformats.org/officeDocument/2006/relationships/hyperlink" Target="https://www.kaggle.com" TargetMode="Externa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228600" y="0"/>
            <a:ext cx="18516600" cy="120777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US"/>
          </a:p>
        </p:txBody>
      </p:sp>
      <p:grpSp>
        <p:nvGrpSpPr>
          <p:cNvPr id="3" name="Group 3"/>
          <p:cNvGrpSpPr/>
          <p:nvPr/>
        </p:nvGrpSpPr>
        <p:grpSpPr>
          <a:xfrm>
            <a:off x="4569988" y="17948"/>
            <a:ext cx="9030960" cy="12077700"/>
            <a:chOff x="0" y="0"/>
            <a:chExt cx="2378524" cy="2935816"/>
          </a:xfrm>
        </p:grpSpPr>
        <p:sp>
          <p:nvSpPr>
            <p:cNvPr id="4" name="Freeform 4"/>
            <p:cNvSpPr/>
            <p:nvPr/>
          </p:nvSpPr>
          <p:spPr>
            <a:xfrm>
              <a:off x="0" y="0"/>
              <a:ext cx="2378524" cy="2935816"/>
            </a:xfrm>
            <a:custGeom>
              <a:avLst/>
              <a:gdLst/>
              <a:ahLst/>
              <a:cxnLst/>
              <a:rect l="l" t="t" r="r" b="b"/>
              <a:pathLst>
                <a:path w="2378524" h="2935816">
                  <a:moveTo>
                    <a:pt x="0" y="0"/>
                  </a:moveTo>
                  <a:lnTo>
                    <a:pt x="2378524" y="0"/>
                  </a:lnTo>
                  <a:lnTo>
                    <a:pt x="2378524" y="2935816"/>
                  </a:lnTo>
                  <a:lnTo>
                    <a:pt x="0" y="2935816"/>
                  </a:lnTo>
                  <a:close/>
                </a:path>
              </a:pathLst>
            </a:custGeom>
            <a:gradFill rotWithShape="1">
              <a:gsLst>
                <a:gs pos="0">
                  <a:srgbClr val="071121">
                    <a:alpha val="100000"/>
                  </a:srgbClr>
                </a:gs>
                <a:gs pos="50000">
                  <a:srgbClr val="060F1F">
                    <a:alpha val="78500"/>
                  </a:srgbClr>
                </a:gs>
                <a:gs pos="100000">
                  <a:srgbClr val="060F1F">
                    <a:alpha val="0"/>
                  </a:srgbClr>
                </a:gs>
              </a:gsLst>
              <a:lin ang="0"/>
            </a:gradFill>
          </p:spPr>
          <p:txBody>
            <a:bodyPr/>
            <a:lstStyle/>
            <a:p>
              <a:endParaRPr lang="en-US" dirty="0"/>
            </a:p>
          </p:txBody>
        </p:sp>
        <p:sp>
          <p:nvSpPr>
            <p:cNvPr id="5" name="TextBox 5"/>
            <p:cNvSpPr txBox="1"/>
            <p:nvPr/>
          </p:nvSpPr>
          <p:spPr>
            <a:xfrm>
              <a:off x="0" y="0"/>
              <a:ext cx="2378524" cy="2935816"/>
            </a:xfrm>
            <a:prstGeom prst="rect">
              <a:avLst/>
            </a:prstGeom>
          </p:spPr>
          <p:txBody>
            <a:bodyPr lIns="50800" tIns="50800" rIns="50800" bIns="50800" rtlCol="0" anchor="ctr"/>
            <a:lstStyle/>
            <a:p>
              <a:pPr algn="ctr">
                <a:lnSpc>
                  <a:spcPts val="1917"/>
                </a:lnSpc>
              </a:pPr>
              <a:endParaRPr/>
            </a:p>
          </p:txBody>
        </p:sp>
      </p:grpSp>
      <p:grpSp>
        <p:nvGrpSpPr>
          <p:cNvPr id="6" name="Group 6"/>
          <p:cNvGrpSpPr/>
          <p:nvPr/>
        </p:nvGrpSpPr>
        <p:grpSpPr>
          <a:xfrm>
            <a:off x="2092719" y="3995095"/>
            <a:ext cx="14371257" cy="2061703"/>
            <a:chOff x="0" y="0"/>
            <a:chExt cx="3785022" cy="543000"/>
          </a:xfrm>
        </p:grpSpPr>
        <p:sp>
          <p:nvSpPr>
            <p:cNvPr id="7" name="Freeform 7"/>
            <p:cNvSpPr/>
            <p:nvPr/>
          </p:nvSpPr>
          <p:spPr>
            <a:xfrm>
              <a:off x="0" y="0"/>
              <a:ext cx="3785022" cy="543000"/>
            </a:xfrm>
            <a:custGeom>
              <a:avLst/>
              <a:gdLst/>
              <a:ahLst/>
              <a:cxnLst/>
              <a:rect l="l" t="t" r="r" b="b"/>
              <a:pathLst>
                <a:path w="3785022" h="543000">
                  <a:moveTo>
                    <a:pt x="0" y="0"/>
                  </a:moveTo>
                  <a:lnTo>
                    <a:pt x="3785022" y="0"/>
                  </a:lnTo>
                  <a:lnTo>
                    <a:pt x="3785022" y="543000"/>
                  </a:lnTo>
                  <a:lnTo>
                    <a:pt x="0" y="543000"/>
                  </a:lnTo>
                  <a:close/>
                </a:path>
              </a:pathLst>
            </a:custGeom>
            <a:solidFill>
              <a:srgbClr val="000000">
                <a:alpha val="0"/>
              </a:srgbClr>
            </a:solidFill>
            <a:ln w="19050" cap="sq">
              <a:gradFill>
                <a:gsLst>
                  <a:gs pos="0">
                    <a:srgbClr val="FFFFFF">
                      <a:alpha val="100000"/>
                    </a:srgbClr>
                  </a:gs>
                  <a:gs pos="100000">
                    <a:srgbClr val="FFC1C1">
                      <a:alpha val="2500"/>
                    </a:srgbClr>
                  </a:gs>
                </a:gsLst>
                <a:lin ang="0"/>
              </a:gradFill>
              <a:prstDash val="solid"/>
              <a:miter/>
            </a:ln>
          </p:spPr>
          <p:txBody>
            <a:bodyPr/>
            <a:lstStyle/>
            <a:p>
              <a:endParaRPr lang="en-US"/>
            </a:p>
          </p:txBody>
        </p:sp>
        <p:sp>
          <p:nvSpPr>
            <p:cNvPr id="8" name="TextBox 8"/>
            <p:cNvSpPr txBox="1"/>
            <p:nvPr/>
          </p:nvSpPr>
          <p:spPr>
            <a:xfrm>
              <a:off x="0" y="0"/>
              <a:ext cx="3785022" cy="543000"/>
            </a:xfrm>
            <a:prstGeom prst="rect">
              <a:avLst/>
            </a:prstGeom>
          </p:spPr>
          <p:txBody>
            <a:bodyPr lIns="50800" tIns="50800" rIns="50800" bIns="50800" rtlCol="0" anchor="ctr"/>
            <a:lstStyle/>
            <a:p>
              <a:pPr algn="ctr">
                <a:lnSpc>
                  <a:spcPts val="1917"/>
                </a:lnSpc>
              </a:pPr>
              <a:endParaRPr/>
            </a:p>
          </p:txBody>
        </p:sp>
      </p:grpSp>
      <p:sp>
        <p:nvSpPr>
          <p:cNvPr id="9" name="Freeform 9"/>
          <p:cNvSpPr/>
          <p:nvPr/>
        </p:nvSpPr>
        <p:spPr>
          <a:xfrm>
            <a:off x="6978445" y="2698354"/>
            <a:ext cx="476426" cy="476426"/>
          </a:xfrm>
          <a:custGeom>
            <a:avLst/>
            <a:gdLst/>
            <a:ahLst/>
            <a:cxnLst/>
            <a:rect l="l" t="t" r="r" b="b"/>
            <a:pathLst>
              <a:path w="476426" h="476426">
                <a:moveTo>
                  <a:pt x="0" y="0"/>
                </a:moveTo>
                <a:lnTo>
                  <a:pt x="476427" y="0"/>
                </a:lnTo>
                <a:lnTo>
                  <a:pt x="476427" y="476426"/>
                </a:lnTo>
                <a:lnTo>
                  <a:pt x="0" y="476426"/>
                </a:lnTo>
                <a:lnTo>
                  <a:pt x="0" y="0"/>
                </a:lnTo>
                <a:close/>
              </a:path>
            </a:pathLst>
          </a:custGeom>
          <a:blipFill>
            <a:blip r:embed="rId3">
              <a:alphaModFix amt="68000"/>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0" name="Group 10"/>
          <p:cNvGrpSpPr/>
          <p:nvPr/>
        </p:nvGrpSpPr>
        <p:grpSpPr>
          <a:xfrm>
            <a:off x="862708" y="795954"/>
            <a:ext cx="331984" cy="202810"/>
            <a:chOff x="0" y="0"/>
            <a:chExt cx="442646" cy="270414"/>
          </a:xfrm>
        </p:grpSpPr>
        <p:grpSp>
          <p:nvGrpSpPr>
            <p:cNvPr id="11" name="Group 11"/>
            <p:cNvGrpSpPr/>
            <p:nvPr/>
          </p:nvGrpSpPr>
          <p:grpSpPr>
            <a:xfrm>
              <a:off x="0" y="0"/>
              <a:ext cx="442646" cy="63500"/>
              <a:chOff x="0" y="0"/>
              <a:chExt cx="87436" cy="12543"/>
            </a:xfrm>
          </p:grpSpPr>
          <p:sp>
            <p:nvSpPr>
              <p:cNvPr id="12" name="Freeform 12"/>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13" name="TextBox 13"/>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14" name="Group 14"/>
            <p:cNvGrpSpPr/>
            <p:nvPr/>
          </p:nvGrpSpPr>
          <p:grpSpPr>
            <a:xfrm>
              <a:off x="0" y="105314"/>
              <a:ext cx="442646" cy="63500"/>
              <a:chOff x="0" y="0"/>
              <a:chExt cx="87436" cy="12543"/>
            </a:xfrm>
          </p:grpSpPr>
          <p:sp>
            <p:nvSpPr>
              <p:cNvPr id="15" name="Freeform 15"/>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16" name="TextBox 16"/>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17" name="Group 17"/>
            <p:cNvGrpSpPr/>
            <p:nvPr/>
          </p:nvGrpSpPr>
          <p:grpSpPr>
            <a:xfrm>
              <a:off x="0" y="206914"/>
              <a:ext cx="442646" cy="63500"/>
              <a:chOff x="0" y="0"/>
              <a:chExt cx="87436" cy="12543"/>
            </a:xfrm>
          </p:grpSpPr>
          <p:sp>
            <p:nvSpPr>
              <p:cNvPr id="18" name="Freeform 18"/>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19" name="TextBox 19"/>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sp>
        <p:nvSpPr>
          <p:cNvPr id="20" name="Freeform 20"/>
          <p:cNvSpPr/>
          <p:nvPr/>
        </p:nvSpPr>
        <p:spPr>
          <a:xfrm>
            <a:off x="16927006" y="746082"/>
            <a:ext cx="332294" cy="302554"/>
          </a:xfrm>
          <a:custGeom>
            <a:avLst/>
            <a:gdLst/>
            <a:ahLst/>
            <a:cxnLst/>
            <a:rect l="l" t="t" r="r" b="b"/>
            <a:pathLst>
              <a:path w="332294" h="302554">
                <a:moveTo>
                  <a:pt x="0" y="0"/>
                </a:moveTo>
                <a:lnTo>
                  <a:pt x="332294" y="0"/>
                </a:lnTo>
                <a:lnTo>
                  <a:pt x="332294" y="302554"/>
                </a:lnTo>
                <a:lnTo>
                  <a:pt x="0" y="3025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1" name="TextBox 21"/>
          <p:cNvSpPr txBox="1"/>
          <p:nvPr/>
        </p:nvSpPr>
        <p:spPr>
          <a:xfrm>
            <a:off x="7563971" y="7429007"/>
            <a:ext cx="3160058" cy="2439386"/>
          </a:xfrm>
          <a:prstGeom prst="rect">
            <a:avLst/>
          </a:prstGeom>
        </p:spPr>
        <p:txBody>
          <a:bodyPr lIns="0" tIns="0" rIns="0" bIns="0" rtlCol="0" anchor="t">
            <a:spAutoFit/>
          </a:bodyPr>
          <a:lstStyle/>
          <a:p>
            <a:pPr algn="ctr">
              <a:lnSpc>
                <a:spcPts val="1917"/>
              </a:lnSpc>
              <a:spcBef>
                <a:spcPct val="0"/>
              </a:spcBef>
            </a:pPr>
            <a:endParaRPr lang="en-US" sz="1775" dirty="0">
              <a:solidFill>
                <a:srgbClr val="FFFFFF"/>
              </a:solidFill>
              <a:latin typeface="Poppins Light"/>
              <a:ea typeface="Poppins Light"/>
              <a:cs typeface="Poppins Light"/>
              <a:sym typeface="Poppins Light"/>
            </a:endParaRPr>
          </a:p>
          <a:p>
            <a:pPr algn="ctr">
              <a:lnSpc>
                <a:spcPts val="1917"/>
              </a:lnSpc>
              <a:spcBef>
                <a:spcPct val="0"/>
              </a:spcBef>
            </a:pPr>
            <a:r>
              <a:rPr lang="en-US" sz="1775" dirty="0">
                <a:solidFill>
                  <a:srgbClr val="FFFFFF"/>
                </a:solidFill>
                <a:latin typeface="Poppins Light"/>
                <a:ea typeface="Poppins Light"/>
                <a:cs typeface="Poppins Light"/>
                <a:sym typeface="Poppins Light"/>
              </a:rPr>
              <a:t>American University of Phnom Penh</a:t>
            </a:r>
          </a:p>
          <a:p>
            <a:pPr algn="ctr">
              <a:lnSpc>
                <a:spcPts val="1917"/>
              </a:lnSpc>
              <a:spcBef>
                <a:spcPct val="0"/>
              </a:spcBef>
            </a:pPr>
            <a:endParaRPr lang="en-US" sz="1775" dirty="0">
              <a:solidFill>
                <a:srgbClr val="FFFFFF"/>
              </a:solidFill>
              <a:latin typeface="Poppins Light"/>
              <a:ea typeface="Poppins Light"/>
              <a:cs typeface="Poppins Light"/>
              <a:sym typeface="Poppins Light"/>
            </a:endParaRPr>
          </a:p>
          <a:p>
            <a:pPr algn="ctr">
              <a:lnSpc>
                <a:spcPts val="1917"/>
              </a:lnSpc>
              <a:spcBef>
                <a:spcPct val="0"/>
              </a:spcBef>
            </a:pPr>
            <a:r>
              <a:rPr lang="en-US" sz="1775" dirty="0">
                <a:solidFill>
                  <a:srgbClr val="FFFFFF"/>
                </a:solidFill>
                <a:latin typeface="Poppins Light"/>
                <a:ea typeface="Poppins Light"/>
                <a:cs typeface="Poppins Light"/>
                <a:sym typeface="Poppins Light"/>
              </a:rPr>
              <a:t>COSC 221 001 - Computer Science B</a:t>
            </a:r>
          </a:p>
          <a:p>
            <a:pPr algn="ctr">
              <a:lnSpc>
                <a:spcPts val="1917"/>
              </a:lnSpc>
              <a:spcBef>
                <a:spcPct val="0"/>
              </a:spcBef>
            </a:pPr>
            <a:endParaRPr lang="en-US" sz="1775" dirty="0">
              <a:solidFill>
                <a:srgbClr val="FFFFFF"/>
              </a:solidFill>
              <a:latin typeface="Poppins Light"/>
              <a:ea typeface="Poppins Light"/>
              <a:cs typeface="Poppins Light"/>
              <a:sym typeface="Poppins Light"/>
            </a:endParaRPr>
          </a:p>
          <a:p>
            <a:pPr algn="ctr">
              <a:lnSpc>
                <a:spcPts val="1917"/>
              </a:lnSpc>
              <a:spcBef>
                <a:spcPct val="0"/>
              </a:spcBef>
            </a:pPr>
            <a:r>
              <a:rPr lang="en-US" sz="1775" dirty="0">
                <a:solidFill>
                  <a:srgbClr val="FFFFFF"/>
                </a:solidFill>
                <a:latin typeface="Poppins Light"/>
                <a:ea typeface="Poppins Light"/>
                <a:cs typeface="Poppins Light"/>
                <a:sym typeface="Poppins Light"/>
              </a:rPr>
              <a:t>Dr. Abdallah Altrad</a:t>
            </a:r>
          </a:p>
          <a:p>
            <a:pPr algn="ctr">
              <a:lnSpc>
                <a:spcPts val="1917"/>
              </a:lnSpc>
              <a:spcBef>
                <a:spcPct val="0"/>
              </a:spcBef>
            </a:pPr>
            <a:endParaRPr lang="en-US" sz="1775" dirty="0">
              <a:solidFill>
                <a:srgbClr val="FFFFFF"/>
              </a:solidFill>
              <a:latin typeface="Poppins Light"/>
              <a:ea typeface="Poppins Light"/>
              <a:cs typeface="Poppins Light"/>
              <a:sym typeface="Poppins Light"/>
            </a:endParaRPr>
          </a:p>
          <a:p>
            <a:pPr algn="ctr">
              <a:lnSpc>
                <a:spcPts val="1917"/>
              </a:lnSpc>
              <a:spcBef>
                <a:spcPct val="0"/>
              </a:spcBef>
            </a:pPr>
            <a:r>
              <a:rPr lang="en-US" sz="1775" dirty="0">
                <a:solidFill>
                  <a:srgbClr val="FFFFFF"/>
                </a:solidFill>
                <a:latin typeface="Poppins Light"/>
                <a:ea typeface="Poppins Light"/>
                <a:cs typeface="Poppins Light"/>
                <a:sym typeface="Poppins Light"/>
              </a:rPr>
              <a:t>December 2, 2024</a:t>
            </a:r>
          </a:p>
        </p:txBody>
      </p:sp>
      <p:sp>
        <p:nvSpPr>
          <p:cNvPr id="22" name="TextBox 22"/>
          <p:cNvSpPr txBox="1"/>
          <p:nvPr/>
        </p:nvSpPr>
        <p:spPr>
          <a:xfrm>
            <a:off x="2485525" y="4658973"/>
            <a:ext cx="13585644" cy="1054799"/>
          </a:xfrm>
          <a:prstGeom prst="rect">
            <a:avLst/>
          </a:prstGeom>
        </p:spPr>
        <p:txBody>
          <a:bodyPr lIns="0" tIns="0" rIns="0" bIns="0" rtlCol="0" anchor="t">
            <a:spAutoFit/>
          </a:bodyPr>
          <a:lstStyle/>
          <a:p>
            <a:pPr algn="ctr">
              <a:lnSpc>
                <a:spcPts val="8137"/>
              </a:lnSpc>
              <a:spcBef>
                <a:spcPct val="0"/>
              </a:spcBef>
            </a:pPr>
            <a:r>
              <a:rPr lang="en-US" sz="7534" spc="949" dirty="0" err="1">
                <a:solidFill>
                  <a:srgbClr val="FFFFFF"/>
                </a:solidFill>
                <a:latin typeface="HK Modular"/>
                <a:ea typeface="HK Modular"/>
                <a:cs typeface="HK Modular"/>
                <a:sym typeface="HK Modular"/>
              </a:rPr>
              <a:t>ddos</a:t>
            </a:r>
            <a:r>
              <a:rPr lang="en-US" sz="7534" spc="949" dirty="0">
                <a:solidFill>
                  <a:srgbClr val="FFFFFF"/>
                </a:solidFill>
                <a:latin typeface="HK Modular"/>
                <a:ea typeface="HK Modular"/>
                <a:cs typeface="HK Modular"/>
                <a:sym typeface="HK Modular"/>
              </a:rPr>
              <a:t> detection</a:t>
            </a:r>
          </a:p>
        </p:txBody>
      </p:sp>
      <p:sp>
        <p:nvSpPr>
          <p:cNvPr id="24" name="TextBox 24"/>
          <p:cNvSpPr txBox="1"/>
          <p:nvPr/>
        </p:nvSpPr>
        <p:spPr>
          <a:xfrm>
            <a:off x="1391939" y="859732"/>
            <a:ext cx="528063" cy="139032"/>
          </a:xfrm>
          <a:prstGeom prst="rect">
            <a:avLst/>
          </a:prstGeom>
        </p:spPr>
        <p:txBody>
          <a:bodyPr lIns="0" tIns="0" rIns="0" bIns="0" rtlCol="0" anchor="t">
            <a:spAutoFit/>
          </a:bodyPr>
          <a:lstStyle/>
          <a:p>
            <a:pPr algn="l">
              <a:lnSpc>
                <a:spcPts val="1077"/>
              </a:lnSpc>
              <a:spcBef>
                <a:spcPct val="0"/>
              </a:spcBef>
            </a:pPr>
            <a:r>
              <a:rPr lang="en-US" sz="997">
                <a:solidFill>
                  <a:srgbClr val="FFFFFF"/>
                </a:solidFill>
                <a:latin typeface="Poppins Light"/>
                <a:ea typeface="Poppins Light"/>
                <a:cs typeface="Poppins Light"/>
                <a:sym typeface="Poppins Light"/>
              </a:rPr>
              <a:t>PAGE 1</a:t>
            </a:r>
          </a:p>
        </p:txBody>
      </p:sp>
      <p:sp>
        <p:nvSpPr>
          <p:cNvPr id="25" name="TextBox 25"/>
          <p:cNvSpPr txBox="1"/>
          <p:nvPr/>
        </p:nvSpPr>
        <p:spPr>
          <a:xfrm>
            <a:off x="4715718" y="6216770"/>
            <a:ext cx="10207215" cy="497436"/>
          </a:xfrm>
          <a:prstGeom prst="rect">
            <a:avLst/>
          </a:prstGeom>
        </p:spPr>
        <p:txBody>
          <a:bodyPr lIns="0" tIns="0" rIns="0" bIns="0" rtlCol="0" anchor="t">
            <a:spAutoFit/>
          </a:bodyPr>
          <a:lstStyle/>
          <a:p>
            <a:pPr algn="l">
              <a:lnSpc>
                <a:spcPts val="3523"/>
              </a:lnSpc>
              <a:spcBef>
                <a:spcPct val="0"/>
              </a:spcBef>
            </a:pPr>
            <a:r>
              <a:rPr lang="en-US" sz="3262" dirty="0">
                <a:solidFill>
                  <a:srgbClr val="FFFFFF">
                    <a:alpha val="80784"/>
                  </a:srgbClr>
                </a:solidFill>
                <a:latin typeface="Horizon"/>
                <a:ea typeface="Horizon"/>
                <a:cs typeface="Horizon"/>
                <a:sym typeface="Horizon"/>
              </a:rPr>
              <a:t>USING  MACHINE  LEARNING </a:t>
            </a:r>
          </a:p>
        </p:txBody>
      </p:sp>
      <p:sp>
        <p:nvSpPr>
          <p:cNvPr id="26" name="TextBox 21">
            <a:extLst>
              <a:ext uri="{FF2B5EF4-FFF2-40B4-BE49-F238E27FC236}">
                <a16:creationId xmlns:a16="http://schemas.microsoft.com/office/drawing/2014/main" id="{31AD461F-1731-014A-0807-B2373723ED0A}"/>
              </a:ext>
            </a:extLst>
          </p:cNvPr>
          <p:cNvSpPr txBox="1"/>
          <p:nvPr/>
        </p:nvSpPr>
        <p:spPr>
          <a:xfrm>
            <a:off x="7543800" y="2839622"/>
            <a:ext cx="3160058" cy="246478"/>
          </a:xfrm>
          <a:prstGeom prst="rect">
            <a:avLst/>
          </a:prstGeom>
        </p:spPr>
        <p:txBody>
          <a:bodyPr lIns="0" tIns="0" rIns="0" bIns="0" rtlCol="0" anchor="t">
            <a:spAutoFit/>
          </a:bodyPr>
          <a:lstStyle/>
          <a:p>
            <a:pPr algn="ctr">
              <a:lnSpc>
                <a:spcPts val="1917"/>
              </a:lnSpc>
              <a:spcBef>
                <a:spcPct val="0"/>
              </a:spcBef>
            </a:pPr>
            <a:r>
              <a:rPr lang="en-US" sz="1775" dirty="0">
                <a:solidFill>
                  <a:srgbClr val="FFFFFF"/>
                </a:solidFill>
                <a:latin typeface="Poppins Light"/>
                <a:ea typeface="Poppins Light"/>
                <a:cs typeface="Poppins Light"/>
                <a:sym typeface="Poppins Light"/>
              </a:rPr>
              <a:t>Sophal Vaung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US"/>
          </a:p>
        </p:txBody>
      </p:sp>
      <p:grpSp>
        <p:nvGrpSpPr>
          <p:cNvPr id="3" name="Group 3"/>
          <p:cNvGrpSpPr/>
          <p:nvPr/>
        </p:nvGrpSpPr>
        <p:grpSpPr>
          <a:xfrm>
            <a:off x="862708" y="795954"/>
            <a:ext cx="331984" cy="202810"/>
            <a:chOff x="0" y="0"/>
            <a:chExt cx="442646" cy="270414"/>
          </a:xfrm>
        </p:grpSpPr>
        <p:grpSp>
          <p:nvGrpSpPr>
            <p:cNvPr id="4" name="Group 4"/>
            <p:cNvGrpSpPr/>
            <p:nvPr/>
          </p:nvGrpSpPr>
          <p:grpSpPr>
            <a:xfrm>
              <a:off x="0" y="0"/>
              <a:ext cx="442646" cy="63500"/>
              <a:chOff x="0" y="0"/>
              <a:chExt cx="87436" cy="12543"/>
            </a:xfrm>
          </p:grpSpPr>
          <p:sp>
            <p:nvSpPr>
              <p:cNvPr id="5" name="Freeform 5"/>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6" name="TextBox 6"/>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7" name="Group 7"/>
            <p:cNvGrpSpPr/>
            <p:nvPr/>
          </p:nvGrpSpPr>
          <p:grpSpPr>
            <a:xfrm>
              <a:off x="0" y="105314"/>
              <a:ext cx="442646" cy="63500"/>
              <a:chOff x="0" y="0"/>
              <a:chExt cx="87436" cy="12543"/>
            </a:xfrm>
          </p:grpSpPr>
          <p:sp>
            <p:nvSpPr>
              <p:cNvPr id="8" name="Freeform 8"/>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9" name="TextBox 9"/>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10" name="Group 10"/>
            <p:cNvGrpSpPr/>
            <p:nvPr/>
          </p:nvGrpSpPr>
          <p:grpSpPr>
            <a:xfrm>
              <a:off x="0" y="206914"/>
              <a:ext cx="442646" cy="63500"/>
              <a:chOff x="0" y="0"/>
              <a:chExt cx="87436" cy="12543"/>
            </a:xfrm>
          </p:grpSpPr>
          <p:sp>
            <p:nvSpPr>
              <p:cNvPr id="11" name="Freeform 11"/>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12" name="TextBox 12"/>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sp>
        <p:nvSpPr>
          <p:cNvPr id="13" name="Freeform 13"/>
          <p:cNvSpPr/>
          <p:nvPr/>
        </p:nvSpPr>
        <p:spPr>
          <a:xfrm>
            <a:off x="16927006" y="746082"/>
            <a:ext cx="332294" cy="302554"/>
          </a:xfrm>
          <a:custGeom>
            <a:avLst/>
            <a:gdLst/>
            <a:ahLst/>
            <a:cxnLst/>
            <a:rect l="l" t="t" r="r" b="b"/>
            <a:pathLst>
              <a:path w="332294" h="30255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4" name="Group 14"/>
          <p:cNvGrpSpPr/>
          <p:nvPr/>
        </p:nvGrpSpPr>
        <p:grpSpPr>
          <a:xfrm>
            <a:off x="10691948" y="1930161"/>
            <a:ext cx="6401205" cy="7448674"/>
            <a:chOff x="0" y="0"/>
            <a:chExt cx="698500" cy="812800"/>
          </a:xfrm>
        </p:grpSpPr>
        <p:sp>
          <p:nvSpPr>
            <p:cNvPr id="15" name="Freeform 1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blipFill>
              <a:blip r:embed="rId5"/>
              <a:stretch>
                <a:fillRect l="-94728" r="-15004"/>
              </a:stretch>
            </a:blipFill>
            <a:ln w="66675" cap="sq">
              <a:gradFill>
                <a:gsLst>
                  <a:gs pos="0">
                    <a:srgbClr val="4274C3">
                      <a:alpha val="100000"/>
                    </a:srgbClr>
                  </a:gs>
                  <a:gs pos="50000">
                    <a:srgbClr val="FFFFFF">
                      <a:alpha val="78500"/>
                    </a:srgbClr>
                  </a:gs>
                  <a:gs pos="100000">
                    <a:srgbClr val="060F1F">
                      <a:alpha val="0"/>
                    </a:srgbClr>
                  </a:gs>
                </a:gsLst>
                <a:lin ang="0"/>
              </a:gradFill>
              <a:prstDash val="solid"/>
              <a:miter/>
            </a:ln>
          </p:spPr>
          <p:txBody>
            <a:bodyPr/>
            <a:lstStyle/>
            <a:p>
              <a:endParaRPr lang="en-US"/>
            </a:p>
          </p:txBody>
        </p:sp>
      </p:grpSp>
      <p:sp>
        <p:nvSpPr>
          <p:cNvPr id="16" name="Freeform 16"/>
          <p:cNvSpPr/>
          <p:nvPr/>
        </p:nvSpPr>
        <p:spPr>
          <a:xfrm>
            <a:off x="15152804" y="1909465"/>
            <a:ext cx="5798308" cy="2033701"/>
          </a:xfrm>
          <a:custGeom>
            <a:avLst/>
            <a:gdLst/>
            <a:ahLst/>
            <a:cxnLst/>
            <a:rect l="l" t="t" r="r" b="b"/>
            <a:pathLst>
              <a:path w="5798308" h="2033701">
                <a:moveTo>
                  <a:pt x="0" y="0"/>
                </a:moveTo>
                <a:lnTo>
                  <a:pt x="5798308" y="0"/>
                </a:lnTo>
                <a:lnTo>
                  <a:pt x="5798308" y="2033701"/>
                </a:lnTo>
                <a:lnTo>
                  <a:pt x="0" y="2033701"/>
                </a:lnTo>
                <a:lnTo>
                  <a:pt x="0" y="0"/>
                </a:lnTo>
                <a:close/>
              </a:path>
            </a:pathLst>
          </a:custGeom>
          <a:blipFill>
            <a:blip r:embed="rId6">
              <a:alphaModFix amt="31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7"/>
          <p:cNvSpPr txBox="1"/>
          <p:nvPr/>
        </p:nvSpPr>
        <p:spPr>
          <a:xfrm>
            <a:off x="1391939" y="1696447"/>
            <a:ext cx="9971499" cy="885869"/>
          </a:xfrm>
          <a:prstGeom prst="rect">
            <a:avLst/>
          </a:prstGeom>
        </p:spPr>
        <p:txBody>
          <a:bodyPr lIns="0" tIns="0" rIns="0" bIns="0" rtlCol="0" anchor="t">
            <a:spAutoFit/>
          </a:bodyPr>
          <a:lstStyle/>
          <a:p>
            <a:pPr algn="l">
              <a:lnSpc>
                <a:spcPts val="6753"/>
              </a:lnSpc>
              <a:spcBef>
                <a:spcPct val="0"/>
              </a:spcBef>
            </a:pPr>
            <a:r>
              <a:rPr lang="en-US" sz="6252" spc="787">
                <a:solidFill>
                  <a:srgbClr val="FFFFFF"/>
                </a:solidFill>
                <a:latin typeface="HK Modular"/>
                <a:ea typeface="HK Modular"/>
                <a:cs typeface="HK Modular"/>
                <a:sym typeface="HK Modular"/>
              </a:rPr>
              <a:t>introduction</a:t>
            </a:r>
          </a:p>
        </p:txBody>
      </p:sp>
      <p:sp>
        <p:nvSpPr>
          <p:cNvPr id="18" name="TextBox 18"/>
          <p:cNvSpPr txBox="1"/>
          <p:nvPr/>
        </p:nvSpPr>
        <p:spPr>
          <a:xfrm>
            <a:off x="1391939" y="859732"/>
            <a:ext cx="528063" cy="139032"/>
          </a:xfrm>
          <a:prstGeom prst="rect">
            <a:avLst/>
          </a:prstGeom>
        </p:spPr>
        <p:txBody>
          <a:bodyPr lIns="0" tIns="0" rIns="0" bIns="0" rtlCol="0" anchor="t">
            <a:spAutoFit/>
          </a:bodyPr>
          <a:lstStyle/>
          <a:p>
            <a:pPr algn="l">
              <a:lnSpc>
                <a:spcPts val="1077"/>
              </a:lnSpc>
              <a:spcBef>
                <a:spcPct val="0"/>
              </a:spcBef>
            </a:pPr>
            <a:r>
              <a:rPr lang="en-US" sz="997">
                <a:solidFill>
                  <a:srgbClr val="FFFFFF"/>
                </a:solidFill>
                <a:latin typeface="Poppins Light"/>
                <a:ea typeface="Poppins Light"/>
                <a:cs typeface="Poppins Light"/>
                <a:sym typeface="Poppins Light"/>
              </a:rPr>
              <a:t>PAGE 2</a:t>
            </a:r>
          </a:p>
        </p:txBody>
      </p:sp>
      <p:sp>
        <p:nvSpPr>
          <p:cNvPr id="19" name="Freeform 19"/>
          <p:cNvSpPr/>
          <p:nvPr/>
        </p:nvSpPr>
        <p:spPr>
          <a:xfrm>
            <a:off x="9144000" y="6838882"/>
            <a:ext cx="5798308" cy="2033701"/>
          </a:xfrm>
          <a:custGeom>
            <a:avLst/>
            <a:gdLst/>
            <a:ahLst/>
            <a:cxnLst/>
            <a:rect l="l" t="t" r="r" b="b"/>
            <a:pathLst>
              <a:path w="5798308" h="2033701">
                <a:moveTo>
                  <a:pt x="0" y="0"/>
                </a:moveTo>
                <a:lnTo>
                  <a:pt x="5798308" y="0"/>
                </a:lnTo>
                <a:lnTo>
                  <a:pt x="5798308" y="2033701"/>
                </a:lnTo>
                <a:lnTo>
                  <a:pt x="0" y="2033701"/>
                </a:lnTo>
                <a:lnTo>
                  <a:pt x="0" y="0"/>
                </a:lnTo>
                <a:close/>
              </a:path>
            </a:pathLst>
          </a:custGeom>
          <a:blipFill>
            <a:blip r:embed="rId6">
              <a:alphaModFix amt="31000"/>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2586749" y="8993119"/>
            <a:ext cx="3160058" cy="265181"/>
          </a:xfrm>
          <a:prstGeom prst="rect">
            <a:avLst/>
          </a:prstGeom>
        </p:spPr>
        <p:txBody>
          <a:bodyPr lIns="0" tIns="0" rIns="0" bIns="0" rtlCol="0" anchor="t">
            <a:spAutoFit/>
          </a:bodyPr>
          <a:lstStyle/>
          <a:p>
            <a:pPr algn="ctr">
              <a:lnSpc>
                <a:spcPts val="1917"/>
              </a:lnSpc>
              <a:spcBef>
                <a:spcPct val="0"/>
              </a:spcBef>
            </a:pPr>
            <a:r>
              <a:rPr lang="en-US" sz="1775">
                <a:solidFill>
                  <a:srgbClr val="FFFFFF"/>
                </a:solidFill>
                <a:latin typeface="Poppins Light"/>
                <a:ea typeface="Poppins Light"/>
                <a:cs typeface="Poppins Light"/>
                <a:sym typeface="Poppins Light"/>
              </a:rPr>
              <a:t>SOPHAL VUANG</a:t>
            </a:r>
          </a:p>
        </p:txBody>
      </p:sp>
      <p:sp>
        <p:nvSpPr>
          <p:cNvPr id="21" name="TextBox 21"/>
          <p:cNvSpPr txBox="1"/>
          <p:nvPr/>
        </p:nvSpPr>
        <p:spPr>
          <a:xfrm>
            <a:off x="567620" y="3258591"/>
            <a:ext cx="9663248" cy="4715615"/>
          </a:xfrm>
          <a:prstGeom prst="rect">
            <a:avLst/>
          </a:prstGeom>
        </p:spPr>
        <p:txBody>
          <a:bodyPr lIns="0" tIns="0" rIns="0" bIns="0" rtlCol="0" anchor="t">
            <a:spAutoFit/>
          </a:bodyPr>
          <a:lstStyle/>
          <a:p>
            <a:pPr algn="l">
              <a:lnSpc>
                <a:spcPts val="4159"/>
              </a:lnSpc>
              <a:spcBef>
                <a:spcPct val="0"/>
              </a:spcBef>
            </a:pPr>
            <a:r>
              <a:rPr lang="en-US" sz="2970" b="1" dirty="0">
                <a:solidFill>
                  <a:srgbClr val="FFFFFF"/>
                </a:solidFill>
                <a:latin typeface="Poppins Medium"/>
                <a:ea typeface="Poppins Medium"/>
                <a:cs typeface="Poppins Medium"/>
                <a:sym typeface="Poppins Medium"/>
              </a:rPr>
              <a:t>Distributed Denial of Service (DDoS) attacks are a major concern in cybersecurity, because they flood networks with too much traffic, causing services to stop working. To deal with this concern, I built a project uses machine learning to detect and classify these attacks. To make it easier for users, I created a user-friendly interface using </a:t>
            </a:r>
            <a:r>
              <a:rPr lang="en-US" sz="2970" b="1" dirty="0" err="1">
                <a:solidFill>
                  <a:srgbClr val="FFFFFF"/>
                </a:solidFill>
                <a:latin typeface="Poppins Medium"/>
                <a:ea typeface="Poppins Medium"/>
                <a:cs typeface="Poppins Medium"/>
                <a:sym typeface="Poppins Medium"/>
              </a:rPr>
              <a:t>Streamlit</a:t>
            </a:r>
            <a:r>
              <a:rPr lang="en-US" sz="2970" b="1" dirty="0">
                <a:solidFill>
                  <a:srgbClr val="FFFFFF"/>
                </a:solidFill>
                <a:latin typeface="Poppins Medium"/>
                <a:ea typeface="Poppins Medium"/>
                <a:cs typeface="Poppins Medium"/>
                <a:sym typeface="Poppins Medium"/>
              </a:rPr>
              <a:t> UI that allows real-time analysis of network traffic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US"/>
          </a:p>
        </p:txBody>
      </p:sp>
      <p:grpSp>
        <p:nvGrpSpPr>
          <p:cNvPr id="3" name="Group 3"/>
          <p:cNvGrpSpPr/>
          <p:nvPr/>
        </p:nvGrpSpPr>
        <p:grpSpPr>
          <a:xfrm>
            <a:off x="862708" y="795954"/>
            <a:ext cx="331984" cy="202810"/>
            <a:chOff x="0" y="0"/>
            <a:chExt cx="442646" cy="270414"/>
          </a:xfrm>
        </p:grpSpPr>
        <p:grpSp>
          <p:nvGrpSpPr>
            <p:cNvPr id="4" name="Group 4"/>
            <p:cNvGrpSpPr/>
            <p:nvPr/>
          </p:nvGrpSpPr>
          <p:grpSpPr>
            <a:xfrm>
              <a:off x="0" y="0"/>
              <a:ext cx="442646" cy="63500"/>
              <a:chOff x="0" y="0"/>
              <a:chExt cx="87436" cy="12543"/>
            </a:xfrm>
          </p:grpSpPr>
          <p:sp>
            <p:nvSpPr>
              <p:cNvPr id="5" name="Freeform 5"/>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6" name="TextBox 6"/>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7" name="Group 7"/>
            <p:cNvGrpSpPr/>
            <p:nvPr/>
          </p:nvGrpSpPr>
          <p:grpSpPr>
            <a:xfrm>
              <a:off x="0" y="105314"/>
              <a:ext cx="442646" cy="63500"/>
              <a:chOff x="0" y="0"/>
              <a:chExt cx="87436" cy="12543"/>
            </a:xfrm>
          </p:grpSpPr>
          <p:sp>
            <p:nvSpPr>
              <p:cNvPr id="8" name="Freeform 8"/>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9" name="TextBox 9"/>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10" name="Group 10"/>
            <p:cNvGrpSpPr/>
            <p:nvPr/>
          </p:nvGrpSpPr>
          <p:grpSpPr>
            <a:xfrm>
              <a:off x="0" y="206914"/>
              <a:ext cx="442646" cy="63500"/>
              <a:chOff x="0" y="0"/>
              <a:chExt cx="87436" cy="12543"/>
            </a:xfrm>
          </p:grpSpPr>
          <p:sp>
            <p:nvSpPr>
              <p:cNvPr id="11" name="Freeform 11"/>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12" name="TextBox 12"/>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sp>
        <p:nvSpPr>
          <p:cNvPr id="13" name="Freeform 13"/>
          <p:cNvSpPr/>
          <p:nvPr/>
        </p:nvSpPr>
        <p:spPr>
          <a:xfrm>
            <a:off x="16927006" y="746082"/>
            <a:ext cx="332294" cy="302554"/>
          </a:xfrm>
          <a:custGeom>
            <a:avLst/>
            <a:gdLst/>
            <a:ahLst/>
            <a:cxnLst/>
            <a:rect l="l" t="t" r="r" b="b"/>
            <a:pathLst>
              <a:path w="332294" h="30255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4" name="TextBox 14"/>
          <p:cNvSpPr txBox="1"/>
          <p:nvPr/>
        </p:nvSpPr>
        <p:spPr>
          <a:xfrm>
            <a:off x="1391939" y="859732"/>
            <a:ext cx="528063" cy="138996"/>
          </a:xfrm>
          <a:prstGeom prst="rect">
            <a:avLst/>
          </a:prstGeom>
        </p:spPr>
        <p:txBody>
          <a:bodyPr lIns="0" tIns="0" rIns="0" bIns="0" rtlCol="0" anchor="t">
            <a:spAutoFit/>
          </a:bodyPr>
          <a:lstStyle/>
          <a:p>
            <a:pPr algn="l">
              <a:lnSpc>
                <a:spcPts val="1077"/>
              </a:lnSpc>
              <a:spcBef>
                <a:spcPct val="0"/>
              </a:spcBef>
            </a:pPr>
            <a:r>
              <a:rPr lang="en-US" sz="997">
                <a:solidFill>
                  <a:srgbClr val="FFFFFF"/>
                </a:solidFill>
                <a:latin typeface="Poppins Light"/>
                <a:ea typeface="Poppins Light"/>
                <a:cs typeface="Poppins Light"/>
                <a:sym typeface="Poppins Light"/>
              </a:rPr>
              <a:t>PAGE 3</a:t>
            </a:r>
          </a:p>
        </p:txBody>
      </p:sp>
      <p:sp>
        <p:nvSpPr>
          <p:cNvPr id="15" name="TextBox 15"/>
          <p:cNvSpPr txBox="1"/>
          <p:nvPr/>
        </p:nvSpPr>
        <p:spPr>
          <a:xfrm>
            <a:off x="7389197" y="1929888"/>
            <a:ext cx="7773423" cy="885869"/>
          </a:xfrm>
          <a:prstGeom prst="rect">
            <a:avLst/>
          </a:prstGeom>
        </p:spPr>
        <p:txBody>
          <a:bodyPr lIns="0" tIns="0" rIns="0" bIns="0" rtlCol="0" anchor="t">
            <a:spAutoFit/>
          </a:bodyPr>
          <a:lstStyle/>
          <a:p>
            <a:pPr algn="l">
              <a:lnSpc>
                <a:spcPts val="6753"/>
              </a:lnSpc>
              <a:spcBef>
                <a:spcPct val="0"/>
              </a:spcBef>
            </a:pPr>
            <a:r>
              <a:rPr lang="en-US" sz="6252" spc="787">
                <a:solidFill>
                  <a:srgbClr val="FFFFFF"/>
                </a:solidFill>
                <a:latin typeface="HK Modular"/>
                <a:ea typeface="HK Modular"/>
                <a:cs typeface="HK Modular"/>
                <a:sym typeface="HK Modular"/>
              </a:rPr>
              <a:t>Objective</a:t>
            </a:r>
          </a:p>
        </p:txBody>
      </p:sp>
      <p:grpSp>
        <p:nvGrpSpPr>
          <p:cNvPr id="16" name="Group 16"/>
          <p:cNvGrpSpPr/>
          <p:nvPr/>
        </p:nvGrpSpPr>
        <p:grpSpPr>
          <a:xfrm>
            <a:off x="4166778" y="3101878"/>
            <a:ext cx="14121222" cy="6023832"/>
            <a:chOff x="0" y="0"/>
            <a:chExt cx="5390069" cy="1586524"/>
          </a:xfrm>
        </p:grpSpPr>
        <p:sp>
          <p:nvSpPr>
            <p:cNvPr id="17" name="Freeform 17"/>
            <p:cNvSpPr/>
            <p:nvPr/>
          </p:nvSpPr>
          <p:spPr>
            <a:xfrm>
              <a:off x="0" y="0"/>
              <a:ext cx="5390069" cy="1586524"/>
            </a:xfrm>
            <a:custGeom>
              <a:avLst/>
              <a:gdLst/>
              <a:ahLst/>
              <a:cxnLst/>
              <a:rect l="l" t="t" r="r" b="b"/>
              <a:pathLst>
                <a:path w="5390069" h="1586524">
                  <a:moveTo>
                    <a:pt x="0" y="0"/>
                  </a:moveTo>
                  <a:lnTo>
                    <a:pt x="5390069" y="0"/>
                  </a:lnTo>
                  <a:lnTo>
                    <a:pt x="5390069" y="1586524"/>
                  </a:lnTo>
                  <a:lnTo>
                    <a:pt x="0" y="1586524"/>
                  </a:lnTo>
                  <a:close/>
                </a:path>
              </a:pathLst>
            </a:custGeom>
            <a:gradFill rotWithShape="1">
              <a:gsLst>
                <a:gs pos="0">
                  <a:srgbClr val="071121">
                    <a:alpha val="100000"/>
                  </a:srgbClr>
                </a:gs>
                <a:gs pos="50000">
                  <a:srgbClr val="4F5661">
                    <a:alpha val="78500"/>
                  </a:srgbClr>
                </a:gs>
                <a:gs pos="100000">
                  <a:srgbClr val="060F1F">
                    <a:alpha val="0"/>
                  </a:srgbClr>
                </a:gs>
              </a:gsLst>
              <a:lin ang="0"/>
            </a:gradFill>
          </p:spPr>
          <p:txBody>
            <a:bodyPr/>
            <a:lstStyle/>
            <a:p>
              <a:endParaRPr lang="en-US"/>
            </a:p>
          </p:txBody>
        </p:sp>
        <p:sp>
          <p:nvSpPr>
            <p:cNvPr id="18" name="TextBox 18"/>
            <p:cNvSpPr txBox="1"/>
            <p:nvPr/>
          </p:nvSpPr>
          <p:spPr>
            <a:xfrm>
              <a:off x="0" y="0"/>
              <a:ext cx="5390069" cy="1586524"/>
            </a:xfrm>
            <a:prstGeom prst="rect">
              <a:avLst/>
            </a:prstGeom>
          </p:spPr>
          <p:txBody>
            <a:bodyPr lIns="50800" tIns="50800" rIns="50800" bIns="50800" rtlCol="0" anchor="ctr"/>
            <a:lstStyle/>
            <a:p>
              <a:pPr algn="ctr">
                <a:lnSpc>
                  <a:spcPts val="1917"/>
                </a:lnSpc>
              </a:pPr>
              <a:endParaRPr/>
            </a:p>
          </p:txBody>
        </p:sp>
      </p:grpSp>
      <p:sp>
        <p:nvSpPr>
          <p:cNvPr id="19" name="Freeform 19"/>
          <p:cNvSpPr/>
          <p:nvPr/>
        </p:nvSpPr>
        <p:spPr>
          <a:xfrm>
            <a:off x="-412207" y="3402318"/>
            <a:ext cx="3487675" cy="1223269"/>
          </a:xfrm>
          <a:custGeom>
            <a:avLst/>
            <a:gdLst/>
            <a:ahLst/>
            <a:cxnLst/>
            <a:rect l="l" t="t" r="r" b="b"/>
            <a:pathLst>
              <a:path w="3487675" h="1223269">
                <a:moveTo>
                  <a:pt x="0" y="0"/>
                </a:moveTo>
                <a:lnTo>
                  <a:pt x="3487676" y="0"/>
                </a:lnTo>
                <a:lnTo>
                  <a:pt x="3487676" y="1223269"/>
                </a:lnTo>
                <a:lnTo>
                  <a:pt x="0" y="1223269"/>
                </a:lnTo>
                <a:lnTo>
                  <a:pt x="0" y="0"/>
                </a:lnTo>
                <a:close/>
              </a:path>
            </a:pathLst>
          </a:custGeom>
          <a:blipFill>
            <a:blip r:embed="rId5">
              <a:alphaModFix amt="18999"/>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0" name="TextBox 20"/>
          <p:cNvSpPr txBox="1"/>
          <p:nvPr/>
        </p:nvSpPr>
        <p:spPr>
          <a:xfrm>
            <a:off x="842580" y="9903516"/>
            <a:ext cx="3160058" cy="265181"/>
          </a:xfrm>
          <a:prstGeom prst="rect">
            <a:avLst/>
          </a:prstGeom>
        </p:spPr>
        <p:txBody>
          <a:bodyPr lIns="0" tIns="0" rIns="0" bIns="0" rtlCol="0" anchor="t">
            <a:spAutoFit/>
          </a:bodyPr>
          <a:lstStyle/>
          <a:p>
            <a:pPr algn="ctr">
              <a:lnSpc>
                <a:spcPts val="1917"/>
              </a:lnSpc>
              <a:spcBef>
                <a:spcPct val="0"/>
              </a:spcBef>
            </a:pPr>
            <a:r>
              <a:rPr lang="en-US" sz="1775" dirty="0">
                <a:solidFill>
                  <a:srgbClr val="FFFFFF"/>
                </a:solidFill>
                <a:latin typeface="Poppins Light"/>
                <a:ea typeface="Poppins Light"/>
                <a:cs typeface="Poppins Light"/>
                <a:sym typeface="Poppins Light"/>
              </a:rPr>
              <a:t>SOPHAL VAUNG</a:t>
            </a:r>
          </a:p>
        </p:txBody>
      </p:sp>
      <p:sp>
        <p:nvSpPr>
          <p:cNvPr id="21" name="TextBox 21"/>
          <p:cNvSpPr txBox="1"/>
          <p:nvPr/>
        </p:nvSpPr>
        <p:spPr>
          <a:xfrm>
            <a:off x="7293947" y="3371984"/>
            <a:ext cx="10407553" cy="5452974"/>
          </a:xfrm>
          <a:prstGeom prst="rect">
            <a:avLst/>
          </a:prstGeom>
        </p:spPr>
        <p:txBody>
          <a:bodyPr lIns="0" tIns="0" rIns="0" bIns="0" rtlCol="0" anchor="t">
            <a:spAutoFit/>
          </a:bodyPr>
          <a:lstStyle/>
          <a:p>
            <a:pPr algn="l">
              <a:lnSpc>
                <a:spcPts val="3921"/>
              </a:lnSpc>
            </a:pPr>
            <a:r>
              <a:rPr lang="en-US" sz="2862" dirty="0">
                <a:solidFill>
                  <a:srgbClr val="FFFFFF"/>
                </a:solidFill>
                <a:latin typeface="Poppins Light"/>
                <a:ea typeface="Poppins Light"/>
                <a:cs typeface="Poppins Light"/>
                <a:sym typeface="Poppins Light"/>
              </a:rPr>
              <a:t>The primary objective of this project is to develop an efficient and scalable machine learning-based system for the detection and classification of DDoS attacks. By analyzing key features from network traffic, the system aims to show the difference between normal and harmful patterns with high accuracy. The project also focuses on building a simple interface that makes it easy to upload data, choose a model, and see the results. This includes preparing the data, selecting the best features, and testing the system to make sure it works well and can be used in real-life cybersecurity situations.</a:t>
            </a:r>
          </a:p>
        </p:txBody>
      </p:sp>
      <p:grpSp>
        <p:nvGrpSpPr>
          <p:cNvPr id="22" name="Group 22"/>
          <p:cNvGrpSpPr>
            <a:grpSpLocks noChangeAspect="1"/>
          </p:cNvGrpSpPr>
          <p:nvPr/>
        </p:nvGrpSpPr>
        <p:grpSpPr>
          <a:xfrm>
            <a:off x="1194692" y="2168013"/>
            <a:ext cx="4915148" cy="4915148"/>
            <a:chOff x="0" y="0"/>
            <a:chExt cx="14840029" cy="14840029"/>
          </a:xfrm>
        </p:grpSpPr>
        <p:sp>
          <p:nvSpPr>
            <p:cNvPr id="23" name="Freeform 23"/>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68F8FF">
                    <a:alpha val="100000"/>
                  </a:srgbClr>
                </a:gs>
                <a:gs pos="100000">
                  <a:srgbClr val="4612B6">
                    <a:alpha val="100000"/>
                  </a:srgbClr>
                </a:gs>
              </a:gsLst>
              <a:lin ang="2700000"/>
            </a:gradFill>
          </p:spPr>
          <p:txBody>
            <a:bodyPr/>
            <a:lstStyle/>
            <a:p>
              <a:endParaRPr lang="en-US"/>
            </a:p>
          </p:txBody>
        </p:sp>
        <p:sp>
          <p:nvSpPr>
            <p:cNvPr id="24" name="Freeform 24"/>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en-US"/>
            </a:p>
          </p:txBody>
        </p:sp>
        <p:sp>
          <p:nvSpPr>
            <p:cNvPr id="25" name="Freeform 25"/>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7"/>
              <a:stretch>
                <a:fillRect l="-24665" r="-24665"/>
              </a:stretch>
            </a:blipFill>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US"/>
          </a:p>
        </p:txBody>
      </p:sp>
      <p:grpSp>
        <p:nvGrpSpPr>
          <p:cNvPr id="3" name="Group 3"/>
          <p:cNvGrpSpPr/>
          <p:nvPr/>
        </p:nvGrpSpPr>
        <p:grpSpPr>
          <a:xfrm>
            <a:off x="862708" y="795954"/>
            <a:ext cx="331984" cy="202810"/>
            <a:chOff x="0" y="0"/>
            <a:chExt cx="442646" cy="270414"/>
          </a:xfrm>
        </p:grpSpPr>
        <p:grpSp>
          <p:nvGrpSpPr>
            <p:cNvPr id="4" name="Group 4"/>
            <p:cNvGrpSpPr/>
            <p:nvPr/>
          </p:nvGrpSpPr>
          <p:grpSpPr>
            <a:xfrm>
              <a:off x="0" y="0"/>
              <a:ext cx="442646" cy="63500"/>
              <a:chOff x="0" y="0"/>
              <a:chExt cx="87436" cy="12543"/>
            </a:xfrm>
          </p:grpSpPr>
          <p:sp>
            <p:nvSpPr>
              <p:cNvPr id="5" name="Freeform 5"/>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6" name="TextBox 6"/>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7" name="Group 7"/>
            <p:cNvGrpSpPr/>
            <p:nvPr/>
          </p:nvGrpSpPr>
          <p:grpSpPr>
            <a:xfrm>
              <a:off x="0" y="105314"/>
              <a:ext cx="442646" cy="63500"/>
              <a:chOff x="0" y="0"/>
              <a:chExt cx="87436" cy="12543"/>
            </a:xfrm>
          </p:grpSpPr>
          <p:sp>
            <p:nvSpPr>
              <p:cNvPr id="8" name="Freeform 8"/>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9" name="TextBox 9"/>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10" name="Group 10"/>
            <p:cNvGrpSpPr/>
            <p:nvPr/>
          </p:nvGrpSpPr>
          <p:grpSpPr>
            <a:xfrm>
              <a:off x="0" y="206914"/>
              <a:ext cx="442646" cy="63500"/>
              <a:chOff x="0" y="0"/>
              <a:chExt cx="87436" cy="12543"/>
            </a:xfrm>
          </p:grpSpPr>
          <p:sp>
            <p:nvSpPr>
              <p:cNvPr id="11" name="Freeform 11"/>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12" name="TextBox 12"/>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sp>
        <p:nvSpPr>
          <p:cNvPr id="13" name="Freeform 13"/>
          <p:cNvSpPr/>
          <p:nvPr/>
        </p:nvSpPr>
        <p:spPr>
          <a:xfrm>
            <a:off x="16927006" y="746082"/>
            <a:ext cx="332294" cy="302554"/>
          </a:xfrm>
          <a:custGeom>
            <a:avLst/>
            <a:gdLst/>
            <a:ahLst/>
            <a:cxnLst/>
            <a:rect l="l" t="t" r="r" b="b"/>
            <a:pathLst>
              <a:path w="332294" h="30255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4" name="Group 14"/>
          <p:cNvGrpSpPr/>
          <p:nvPr/>
        </p:nvGrpSpPr>
        <p:grpSpPr>
          <a:xfrm>
            <a:off x="5672852" y="2173896"/>
            <a:ext cx="12615148" cy="1637823"/>
            <a:chOff x="0" y="0"/>
            <a:chExt cx="5390069" cy="431361"/>
          </a:xfrm>
        </p:grpSpPr>
        <p:sp>
          <p:nvSpPr>
            <p:cNvPr id="15" name="Freeform 15"/>
            <p:cNvSpPr/>
            <p:nvPr/>
          </p:nvSpPr>
          <p:spPr>
            <a:xfrm>
              <a:off x="0" y="0"/>
              <a:ext cx="5390069" cy="431361"/>
            </a:xfrm>
            <a:custGeom>
              <a:avLst/>
              <a:gdLst/>
              <a:ahLst/>
              <a:cxnLst/>
              <a:rect l="l" t="t" r="r" b="b"/>
              <a:pathLst>
                <a:path w="5390069" h="431361">
                  <a:moveTo>
                    <a:pt x="0" y="0"/>
                  </a:moveTo>
                  <a:lnTo>
                    <a:pt x="5390069" y="0"/>
                  </a:lnTo>
                  <a:lnTo>
                    <a:pt x="5390069" y="431361"/>
                  </a:lnTo>
                  <a:lnTo>
                    <a:pt x="0" y="431361"/>
                  </a:lnTo>
                  <a:close/>
                </a:path>
              </a:pathLst>
            </a:custGeom>
            <a:gradFill rotWithShape="1">
              <a:gsLst>
                <a:gs pos="0">
                  <a:srgbClr val="060F1F">
                    <a:alpha val="0"/>
                  </a:srgbClr>
                </a:gs>
                <a:gs pos="33333">
                  <a:srgbClr val="071121">
                    <a:alpha val="100000"/>
                  </a:srgbClr>
                </a:gs>
                <a:gs pos="66667">
                  <a:srgbClr val="4F5661">
                    <a:alpha val="78500"/>
                  </a:srgbClr>
                </a:gs>
                <a:gs pos="100000">
                  <a:srgbClr val="060F1F">
                    <a:alpha val="0"/>
                  </a:srgbClr>
                </a:gs>
              </a:gsLst>
              <a:lin ang="0"/>
            </a:gradFill>
          </p:spPr>
          <p:txBody>
            <a:bodyPr/>
            <a:lstStyle/>
            <a:p>
              <a:endParaRPr lang="en-US"/>
            </a:p>
          </p:txBody>
        </p:sp>
        <p:sp>
          <p:nvSpPr>
            <p:cNvPr id="16" name="TextBox 16"/>
            <p:cNvSpPr txBox="1"/>
            <p:nvPr/>
          </p:nvSpPr>
          <p:spPr>
            <a:xfrm>
              <a:off x="0" y="0"/>
              <a:ext cx="5390069" cy="431361"/>
            </a:xfrm>
            <a:prstGeom prst="rect">
              <a:avLst/>
            </a:prstGeom>
          </p:spPr>
          <p:txBody>
            <a:bodyPr lIns="50800" tIns="50800" rIns="50800" bIns="50800" rtlCol="0" anchor="ctr"/>
            <a:lstStyle/>
            <a:p>
              <a:pPr algn="ctr">
                <a:lnSpc>
                  <a:spcPts val="1917"/>
                </a:lnSpc>
              </a:pPr>
              <a:endParaRPr/>
            </a:p>
          </p:txBody>
        </p:sp>
      </p:grpSp>
      <p:grpSp>
        <p:nvGrpSpPr>
          <p:cNvPr id="17" name="Group 17"/>
          <p:cNvGrpSpPr>
            <a:grpSpLocks noChangeAspect="1"/>
          </p:cNvGrpSpPr>
          <p:nvPr/>
        </p:nvGrpSpPr>
        <p:grpSpPr>
          <a:xfrm>
            <a:off x="1391939" y="2651299"/>
            <a:ext cx="2481768" cy="2481768"/>
            <a:chOff x="0" y="0"/>
            <a:chExt cx="14840029" cy="14840029"/>
          </a:xfrm>
        </p:grpSpPr>
        <p:sp>
          <p:nvSpPr>
            <p:cNvPr id="18" name="Freeform 18"/>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4274C3">
                    <a:alpha val="100000"/>
                  </a:srgbClr>
                </a:gs>
                <a:gs pos="50000">
                  <a:srgbClr val="4F5661">
                    <a:alpha val="78500"/>
                  </a:srgbClr>
                </a:gs>
                <a:gs pos="100000">
                  <a:srgbClr val="060F1F">
                    <a:alpha val="0"/>
                  </a:srgbClr>
                </a:gs>
              </a:gsLst>
              <a:lin ang="0"/>
            </a:gradFill>
          </p:spPr>
          <p:txBody>
            <a:bodyPr/>
            <a:lstStyle/>
            <a:p>
              <a:endParaRPr lang="en-US"/>
            </a:p>
          </p:txBody>
        </p:sp>
        <p:sp>
          <p:nvSpPr>
            <p:cNvPr id="19" name="Freeform 19"/>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en-US"/>
            </a:p>
          </p:txBody>
        </p:sp>
        <p:sp>
          <p:nvSpPr>
            <p:cNvPr id="20" name="Freeform 20"/>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38492" r="-38492"/>
              </a:stretch>
            </a:blipFill>
          </p:spPr>
          <p:txBody>
            <a:bodyPr/>
            <a:lstStyle/>
            <a:p>
              <a:endParaRPr lang="en-US"/>
            </a:p>
          </p:txBody>
        </p:sp>
      </p:grpSp>
      <p:sp>
        <p:nvSpPr>
          <p:cNvPr id="21" name="Freeform 21"/>
          <p:cNvSpPr/>
          <p:nvPr/>
        </p:nvSpPr>
        <p:spPr>
          <a:xfrm>
            <a:off x="2420937" y="2224367"/>
            <a:ext cx="6503829" cy="2772807"/>
          </a:xfrm>
          <a:custGeom>
            <a:avLst/>
            <a:gdLst/>
            <a:ahLst/>
            <a:cxnLst/>
            <a:rect l="l" t="t" r="r" b="b"/>
            <a:pathLst>
              <a:path w="6503829" h="2772807">
                <a:moveTo>
                  <a:pt x="0" y="0"/>
                </a:moveTo>
                <a:lnTo>
                  <a:pt x="6503830" y="0"/>
                </a:lnTo>
                <a:lnTo>
                  <a:pt x="6503830" y="2772807"/>
                </a:lnTo>
                <a:lnTo>
                  <a:pt x="0" y="2772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22" name="Group 22"/>
          <p:cNvGrpSpPr>
            <a:grpSpLocks noChangeAspect="1"/>
          </p:cNvGrpSpPr>
          <p:nvPr/>
        </p:nvGrpSpPr>
        <p:grpSpPr>
          <a:xfrm>
            <a:off x="862708" y="6785601"/>
            <a:ext cx="2481768" cy="2481768"/>
            <a:chOff x="0" y="0"/>
            <a:chExt cx="14840029" cy="14840029"/>
          </a:xfrm>
        </p:grpSpPr>
        <p:sp>
          <p:nvSpPr>
            <p:cNvPr id="23" name="Freeform 23"/>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4274C3">
                    <a:alpha val="100000"/>
                  </a:srgbClr>
                </a:gs>
                <a:gs pos="50000">
                  <a:srgbClr val="4F5661">
                    <a:alpha val="78500"/>
                  </a:srgbClr>
                </a:gs>
                <a:gs pos="100000">
                  <a:srgbClr val="060F1F">
                    <a:alpha val="0"/>
                  </a:srgbClr>
                </a:gs>
              </a:gsLst>
              <a:lin ang="0"/>
            </a:gradFill>
          </p:spPr>
          <p:txBody>
            <a:bodyPr/>
            <a:lstStyle/>
            <a:p>
              <a:endParaRPr lang="en-US"/>
            </a:p>
          </p:txBody>
        </p:sp>
        <p:sp>
          <p:nvSpPr>
            <p:cNvPr id="24" name="Freeform 24"/>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en-US"/>
            </a:p>
          </p:txBody>
        </p:sp>
        <p:sp>
          <p:nvSpPr>
            <p:cNvPr id="25" name="Freeform 25"/>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32961" r="-32961"/>
              </a:stretch>
            </a:blipFill>
          </p:spPr>
          <p:txBody>
            <a:bodyPr/>
            <a:lstStyle/>
            <a:p>
              <a:endParaRPr lang="en-US"/>
            </a:p>
          </p:txBody>
        </p:sp>
      </p:grpSp>
      <p:sp>
        <p:nvSpPr>
          <p:cNvPr id="26" name="TextBox 26"/>
          <p:cNvSpPr txBox="1"/>
          <p:nvPr/>
        </p:nvSpPr>
        <p:spPr>
          <a:xfrm>
            <a:off x="10766860" y="2515053"/>
            <a:ext cx="6997029" cy="1296666"/>
          </a:xfrm>
          <a:prstGeom prst="rect">
            <a:avLst/>
          </a:prstGeom>
        </p:spPr>
        <p:txBody>
          <a:bodyPr lIns="0" tIns="0" rIns="0" bIns="0" rtlCol="0" anchor="t">
            <a:spAutoFit/>
          </a:bodyPr>
          <a:lstStyle/>
          <a:p>
            <a:pPr algn="l">
              <a:lnSpc>
                <a:spcPts val="5016"/>
              </a:lnSpc>
              <a:spcBef>
                <a:spcPct val="0"/>
              </a:spcBef>
            </a:pPr>
            <a:r>
              <a:rPr lang="en-US" sz="4644" spc="585">
                <a:solidFill>
                  <a:srgbClr val="FFFFFF"/>
                </a:solidFill>
                <a:latin typeface="HK Modular"/>
                <a:ea typeface="HK Modular"/>
                <a:cs typeface="HK Modular"/>
                <a:sym typeface="HK Modular"/>
              </a:rPr>
              <a:t>Technology used</a:t>
            </a:r>
          </a:p>
        </p:txBody>
      </p:sp>
      <p:sp>
        <p:nvSpPr>
          <p:cNvPr id="27" name="TextBox 27"/>
          <p:cNvSpPr txBox="1"/>
          <p:nvPr/>
        </p:nvSpPr>
        <p:spPr>
          <a:xfrm>
            <a:off x="1391939" y="859732"/>
            <a:ext cx="528063" cy="138996"/>
          </a:xfrm>
          <a:prstGeom prst="rect">
            <a:avLst/>
          </a:prstGeom>
        </p:spPr>
        <p:txBody>
          <a:bodyPr lIns="0" tIns="0" rIns="0" bIns="0" rtlCol="0" anchor="t">
            <a:spAutoFit/>
          </a:bodyPr>
          <a:lstStyle/>
          <a:p>
            <a:pPr algn="l">
              <a:lnSpc>
                <a:spcPts val="1077"/>
              </a:lnSpc>
              <a:spcBef>
                <a:spcPct val="0"/>
              </a:spcBef>
            </a:pPr>
            <a:r>
              <a:rPr lang="en-US" sz="997">
                <a:solidFill>
                  <a:srgbClr val="FFFFFF"/>
                </a:solidFill>
                <a:latin typeface="Poppins Light"/>
                <a:ea typeface="Poppins Light"/>
                <a:cs typeface="Poppins Light"/>
                <a:sym typeface="Poppins Light"/>
              </a:rPr>
              <a:t>PAGE 4</a:t>
            </a:r>
          </a:p>
        </p:txBody>
      </p:sp>
      <p:sp>
        <p:nvSpPr>
          <p:cNvPr id="28" name="TextBox 28"/>
          <p:cNvSpPr txBox="1"/>
          <p:nvPr/>
        </p:nvSpPr>
        <p:spPr>
          <a:xfrm>
            <a:off x="523562" y="9875253"/>
            <a:ext cx="3160058" cy="265181"/>
          </a:xfrm>
          <a:prstGeom prst="rect">
            <a:avLst/>
          </a:prstGeom>
        </p:spPr>
        <p:txBody>
          <a:bodyPr lIns="0" tIns="0" rIns="0" bIns="0" rtlCol="0" anchor="t">
            <a:spAutoFit/>
          </a:bodyPr>
          <a:lstStyle/>
          <a:p>
            <a:pPr algn="ctr">
              <a:lnSpc>
                <a:spcPts val="1917"/>
              </a:lnSpc>
              <a:spcBef>
                <a:spcPct val="0"/>
              </a:spcBef>
            </a:pPr>
            <a:r>
              <a:rPr lang="en-US" sz="1775" dirty="0">
                <a:solidFill>
                  <a:srgbClr val="FFFFFF"/>
                </a:solidFill>
                <a:latin typeface="Poppins Light"/>
                <a:ea typeface="Poppins Light"/>
                <a:cs typeface="Poppins Light"/>
                <a:sym typeface="Poppins Light"/>
              </a:rPr>
              <a:t>VAUNG SOPHAL</a:t>
            </a:r>
          </a:p>
        </p:txBody>
      </p:sp>
      <p:sp>
        <p:nvSpPr>
          <p:cNvPr id="29" name="Freeform 29"/>
          <p:cNvSpPr/>
          <p:nvPr/>
        </p:nvSpPr>
        <p:spPr>
          <a:xfrm>
            <a:off x="1920002" y="4578083"/>
            <a:ext cx="10355802" cy="4415036"/>
          </a:xfrm>
          <a:custGeom>
            <a:avLst/>
            <a:gdLst/>
            <a:ahLst/>
            <a:cxnLst/>
            <a:rect l="l" t="t" r="r" b="b"/>
            <a:pathLst>
              <a:path w="10355802" h="4415036">
                <a:moveTo>
                  <a:pt x="0" y="0"/>
                </a:moveTo>
                <a:lnTo>
                  <a:pt x="10355801" y="0"/>
                </a:lnTo>
                <a:lnTo>
                  <a:pt x="10355801" y="4415036"/>
                </a:lnTo>
                <a:lnTo>
                  <a:pt x="0" y="4415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0" name="TextBox 30"/>
          <p:cNvSpPr txBox="1"/>
          <p:nvPr/>
        </p:nvSpPr>
        <p:spPr>
          <a:xfrm>
            <a:off x="4800471" y="2486478"/>
            <a:ext cx="4138737" cy="330392"/>
          </a:xfrm>
          <a:prstGeom prst="rect">
            <a:avLst/>
          </a:prstGeom>
        </p:spPr>
        <p:txBody>
          <a:bodyPr lIns="0" tIns="0" rIns="0" bIns="0" rtlCol="0" anchor="t">
            <a:spAutoFit/>
          </a:bodyPr>
          <a:lstStyle/>
          <a:p>
            <a:pPr algn="ctr">
              <a:lnSpc>
                <a:spcPts val="2487"/>
              </a:lnSpc>
              <a:spcBef>
                <a:spcPct val="0"/>
              </a:spcBef>
            </a:pPr>
            <a:r>
              <a:rPr lang="en-US" sz="2303" b="1">
                <a:solidFill>
                  <a:srgbClr val="FFFFFF"/>
                </a:solidFill>
                <a:latin typeface="Poppins Semi-Bold"/>
                <a:ea typeface="Poppins Semi-Bold"/>
                <a:cs typeface="Poppins Semi-Bold"/>
                <a:sym typeface="Poppins Semi-Bold"/>
              </a:rPr>
              <a:t>PROGTAMING LANGAUGE</a:t>
            </a:r>
          </a:p>
        </p:txBody>
      </p:sp>
      <p:sp>
        <p:nvSpPr>
          <p:cNvPr id="31" name="TextBox 31"/>
          <p:cNvSpPr txBox="1"/>
          <p:nvPr/>
        </p:nvSpPr>
        <p:spPr>
          <a:xfrm>
            <a:off x="5241758" y="4716357"/>
            <a:ext cx="3601141" cy="734960"/>
          </a:xfrm>
          <a:prstGeom prst="rect">
            <a:avLst/>
          </a:prstGeom>
        </p:spPr>
        <p:txBody>
          <a:bodyPr lIns="0" tIns="0" rIns="0" bIns="0" rtlCol="0" anchor="t">
            <a:spAutoFit/>
          </a:bodyPr>
          <a:lstStyle/>
          <a:p>
            <a:pPr algn="ctr">
              <a:lnSpc>
                <a:spcPts val="2811"/>
              </a:lnSpc>
            </a:pPr>
            <a:r>
              <a:rPr lang="en-US" sz="2603" b="1">
                <a:solidFill>
                  <a:srgbClr val="FFFFFF"/>
                </a:solidFill>
                <a:latin typeface="Poppins Semi-Bold"/>
                <a:ea typeface="Poppins Semi-Bold"/>
                <a:cs typeface="Poppins Semi-Bold"/>
                <a:sym typeface="Poppins Semi-Bold"/>
              </a:rPr>
              <a:t>LIBRARIES: </a:t>
            </a:r>
          </a:p>
          <a:p>
            <a:pPr algn="ctr">
              <a:lnSpc>
                <a:spcPts val="2811"/>
              </a:lnSpc>
              <a:spcBef>
                <a:spcPct val="0"/>
              </a:spcBef>
            </a:pPr>
            <a:endParaRPr lang="en-US" sz="2603" b="1">
              <a:solidFill>
                <a:srgbClr val="FFFFFF"/>
              </a:solidFill>
              <a:latin typeface="Poppins Semi-Bold"/>
              <a:ea typeface="Poppins Semi-Bold"/>
              <a:cs typeface="Poppins Semi-Bold"/>
              <a:sym typeface="Poppins Semi-Bold"/>
            </a:endParaRPr>
          </a:p>
        </p:txBody>
      </p:sp>
      <p:sp>
        <p:nvSpPr>
          <p:cNvPr id="32" name="TextBox 32"/>
          <p:cNvSpPr txBox="1"/>
          <p:nvPr/>
        </p:nvSpPr>
        <p:spPr>
          <a:xfrm>
            <a:off x="5108408" y="3001761"/>
            <a:ext cx="3332363" cy="416149"/>
          </a:xfrm>
          <a:prstGeom prst="rect">
            <a:avLst/>
          </a:prstGeom>
        </p:spPr>
        <p:txBody>
          <a:bodyPr lIns="0" tIns="0" rIns="0" bIns="0" rtlCol="0" anchor="t">
            <a:spAutoFit/>
          </a:bodyPr>
          <a:lstStyle/>
          <a:p>
            <a:pPr algn="l">
              <a:lnSpc>
                <a:spcPts val="3208"/>
              </a:lnSpc>
            </a:pPr>
            <a:r>
              <a:rPr lang="en-US" sz="2341">
                <a:solidFill>
                  <a:srgbClr val="FFFFFF"/>
                </a:solidFill>
                <a:latin typeface="Poppins"/>
                <a:ea typeface="Poppins"/>
                <a:cs typeface="Poppins"/>
                <a:sym typeface="Poppins"/>
              </a:rPr>
              <a:t>-PYTHON</a:t>
            </a:r>
          </a:p>
        </p:txBody>
      </p:sp>
      <p:sp>
        <p:nvSpPr>
          <p:cNvPr id="33" name="TextBox 33"/>
          <p:cNvSpPr txBox="1"/>
          <p:nvPr/>
        </p:nvSpPr>
        <p:spPr>
          <a:xfrm>
            <a:off x="5556256" y="5313035"/>
            <a:ext cx="6710023" cy="2675751"/>
          </a:xfrm>
          <a:prstGeom prst="rect">
            <a:avLst/>
          </a:prstGeom>
        </p:spPr>
        <p:txBody>
          <a:bodyPr lIns="0" tIns="0" rIns="0" bIns="0" rtlCol="0" anchor="t">
            <a:spAutoFit/>
          </a:bodyPr>
          <a:lstStyle/>
          <a:p>
            <a:pPr algn="l">
              <a:lnSpc>
                <a:spcPts val="3071"/>
              </a:lnSpc>
            </a:pPr>
            <a:r>
              <a:rPr lang="en-US" sz="2241">
                <a:solidFill>
                  <a:srgbClr val="FFFFFF"/>
                </a:solidFill>
                <a:latin typeface="Poppins Light"/>
                <a:ea typeface="Poppins Light"/>
                <a:cs typeface="Poppins Light"/>
                <a:sym typeface="Poppins Light"/>
              </a:rPr>
              <a:t>- Streamlit for the user interface</a:t>
            </a:r>
          </a:p>
          <a:p>
            <a:pPr algn="l">
              <a:lnSpc>
                <a:spcPts val="3071"/>
              </a:lnSpc>
            </a:pPr>
            <a:r>
              <a:rPr lang="en-US" sz="2241">
                <a:solidFill>
                  <a:srgbClr val="FFFFFF"/>
                </a:solidFill>
                <a:latin typeface="Poppins Light"/>
                <a:ea typeface="Poppins Light"/>
                <a:cs typeface="Poppins Light"/>
                <a:sym typeface="Poppins Light"/>
              </a:rPr>
              <a:t>- Scikit-learn for machine learning models and metrics</a:t>
            </a:r>
          </a:p>
          <a:p>
            <a:pPr algn="l">
              <a:lnSpc>
                <a:spcPts val="3071"/>
              </a:lnSpc>
            </a:pPr>
            <a:r>
              <a:rPr lang="en-US" sz="2241">
                <a:solidFill>
                  <a:srgbClr val="FFFFFF"/>
                </a:solidFill>
                <a:latin typeface="Poppins Light"/>
                <a:ea typeface="Poppins Light"/>
                <a:cs typeface="Poppins Light"/>
                <a:sym typeface="Poppins Light"/>
              </a:rPr>
              <a:t>- Pandas and NumPy for data manipulation</a:t>
            </a:r>
          </a:p>
          <a:p>
            <a:pPr algn="l">
              <a:lnSpc>
                <a:spcPts val="3071"/>
              </a:lnSpc>
            </a:pPr>
            <a:r>
              <a:rPr lang="en-US" sz="2241">
                <a:solidFill>
                  <a:srgbClr val="FFFFFF"/>
                </a:solidFill>
                <a:latin typeface="Poppins Light"/>
                <a:ea typeface="Poppins Light"/>
                <a:cs typeface="Poppins Light"/>
                <a:sym typeface="Poppins Light"/>
              </a:rPr>
              <a:t>- Matplotlib and Seaborn for visualization</a:t>
            </a:r>
          </a:p>
          <a:p>
            <a:pPr algn="l">
              <a:lnSpc>
                <a:spcPts val="3071"/>
              </a:lnSpc>
            </a:pPr>
            <a:r>
              <a:rPr lang="en-US" sz="2241">
                <a:solidFill>
                  <a:srgbClr val="FFFFFF"/>
                </a:solidFill>
                <a:latin typeface="Poppins Light"/>
                <a:ea typeface="Poppins Light"/>
                <a:cs typeface="Poppins Light"/>
                <a:sym typeface="Poppins Light"/>
              </a:rPr>
              <a:t>- Joblib for model saving/loading</a:t>
            </a:r>
          </a:p>
          <a:p>
            <a:pPr algn="l">
              <a:lnSpc>
                <a:spcPts val="3071"/>
              </a:lnSpc>
            </a:pPr>
            <a:endParaRPr lang="en-US" sz="2241">
              <a:solidFill>
                <a:srgbClr val="FFFFFF"/>
              </a:solidFill>
              <a:latin typeface="Poppins Light"/>
              <a:ea typeface="Poppins Light"/>
              <a:cs typeface="Poppins Light"/>
              <a:sym typeface="Poppi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US"/>
          </a:p>
        </p:txBody>
      </p:sp>
      <p:grpSp>
        <p:nvGrpSpPr>
          <p:cNvPr id="3" name="Group 3"/>
          <p:cNvGrpSpPr/>
          <p:nvPr/>
        </p:nvGrpSpPr>
        <p:grpSpPr>
          <a:xfrm>
            <a:off x="862708" y="795954"/>
            <a:ext cx="331984" cy="202810"/>
            <a:chOff x="0" y="0"/>
            <a:chExt cx="442646" cy="270414"/>
          </a:xfrm>
        </p:grpSpPr>
        <p:grpSp>
          <p:nvGrpSpPr>
            <p:cNvPr id="4" name="Group 4"/>
            <p:cNvGrpSpPr/>
            <p:nvPr/>
          </p:nvGrpSpPr>
          <p:grpSpPr>
            <a:xfrm>
              <a:off x="0" y="0"/>
              <a:ext cx="442646" cy="63500"/>
              <a:chOff x="0" y="0"/>
              <a:chExt cx="87436" cy="12543"/>
            </a:xfrm>
          </p:grpSpPr>
          <p:sp>
            <p:nvSpPr>
              <p:cNvPr id="5" name="Freeform 5"/>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6" name="TextBox 6"/>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7" name="Group 7"/>
            <p:cNvGrpSpPr/>
            <p:nvPr/>
          </p:nvGrpSpPr>
          <p:grpSpPr>
            <a:xfrm>
              <a:off x="0" y="105314"/>
              <a:ext cx="442646" cy="63500"/>
              <a:chOff x="0" y="0"/>
              <a:chExt cx="87436" cy="12543"/>
            </a:xfrm>
          </p:grpSpPr>
          <p:sp>
            <p:nvSpPr>
              <p:cNvPr id="8" name="Freeform 8"/>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9" name="TextBox 9"/>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10" name="Group 10"/>
            <p:cNvGrpSpPr/>
            <p:nvPr/>
          </p:nvGrpSpPr>
          <p:grpSpPr>
            <a:xfrm>
              <a:off x="0" y="206914"/>
              <a:ext cx="442646" cy="63500"/>
              <a:chOff x="0" y="0"/>
              <a:chExt cx="87436" cy="12543"/>
            </a:xfrm>
          </p:grpSpPr>
          <p:sp>
            <p:nvSpPr>
              <p:cNvPr id="11" name="Freeform 11"/>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12" name="TextBox 12"/>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sp>
        <p:nvSpPr>
          <p:cNvPr id="13" name="Freeform 13"/>
          <p:cNvSpPr/>
          <p:nvPr/>
        </p:nvSpPr>
        <p:spPr>
          <a:xfrm>
            <a:off x="16927006" y="746082"/>
            <a:ext cx="332294" cy="302554"/>
          </a:xfrm>
          <a:custGeom>
            <a:avLst/>
            <a:gdLst/>
            <a:ahLst/>
            <a:cxnLst/>
            <a:rect l="l" t="t" r="r" b="b"/>
            <a:pathLst>
              <a:path w="332294" h="30255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5" name="TextBox 25"/>
          <p:cNvSpPr txBox="1"/>
          <p:nvPr/>
        </p:nvSpPr>
        <p:spPr>
          <a:xfrm>
            <a:off x="1391939" y="859732"/>
            <a:ext cx="528063" cy="138996"/>
          </a:xfrm>
          <a:prstGeom prst="rect">
            <a:avLst/>
          </a:prstGeom>
        </p:spPr>
        <p:txBody>
          <a:bodyPr lIns="0" tIns="0" rIns="0" bIns="0" rtlCol="0" anchor="t">
            <a:spAutoFit/>
          </a:bodyPr>
          <a:lstStyle/>
          <a:p>
            <a:pPr algn="l">
              <a:lnSpc>
                <a:spcPts val="1077"/>
              </a:lnSpc>
              <a:spcBef>
                <a:spcPct val="0"/>
              </a:spcBef>
            </a:pPr>
            <a:r>
              <a:rPr lang="en-US" sz="997">
                <a:solidFill>
                  <a:srgbClr val="FFFFFF"/>
                </a:solidFill>
                <a:latin typeface="Poppins Light"/>
                <a:ea typeface="Poppins Light"/>
                <a:cs typeface="Poppins Light"/>
                <a:sym typeface="Poppins Light"/>
              </a:rPr>
              <a:t>PAGE 5</a:t>
            </a:r>
          </a:p>
        </p:txBody>
      </p:sp>
      <p:sp>
        <p:nvSpPr>
          <p:cNvPr id="26" name="TextBox 26"/>
          <p:cNvSpPr txBox="1"/>
          <p:nvPr/>
        </p:nvSpPr>
        <p:spPr>
          <a:xfrm>
            <a:off x="5948210" y="219428"/>
            <a:ext cx="7540350" cy="885869"/>
          </a:xfrm>
          <a:prstGeom prst="rect">
            <a:avLst/>
          </a:prstGeom>
        </p:spPr>
        <p:txBody>
          <a:bodyPr lIns="0" tIns="0" rIns="0" bIns="0" rtlCol="0" anchor="t">
            <a:spAutoFit/>
          </a:bodyPr>
          <a:lstStyle/>
          <a:p>
            <a:pPr algn="l">
              <a:lnSpc>
                <a:spcPts val="6753"/>
              </a:lnSpc>
              <a:spcBef>
                <a:spcPct val="0"/>
              </a:spcBef>
            </a:pPr>
            <a:r>
              <a:rPr lang="en-US" sz="6252" spc="787">
                <a:solidFill>
                  <a:srgbClr val="FFFFFF"/>
                </a:solidFill>
                <a:latin typeface="HK Modular"/>
                <a:ea typeface="HK Modular"/>
                <a:cs typeface="HK Modular"/>
                <a:sym typeface="HK Modular"/>
              </a:rPr>
              <a:t>FLOWCHART</a:t>
            </a:r>
          </a:p>
        </p:txBody>
      </p:sp>
      <p:sp>
        <p:nvSpPr>
          <p:cNvPr id="28" name="TextBox 28">
            <a:extLst>
              <a:ext uri="{FF2B5EF4-FFF2-40B4-BE49-F238E27FC236}">
                <a16:creationId xmlns:a16="http://schemas.microsoft.com/office/drawing/2014/main" id="{A5368A31-2319-7B9D-76CC-BD4D119B4D02}"/>
              </a:ext>
            </a:extLst>
          </p:cNvPr>
          <p:cNvSpPr txBox="1"/>
          <p:nvPr/>
        </p:nvSpPr>
        <p:spPr>
          <a:xfrm>
            <a:off x="685800" y="9983435"/>
            <a:ext cx="3160058" cy="265181"/>
          </a:xfrm>
          <a:prstGeom prst="rect">
            <a:avLst/>
          </a:prstGeom>
        </p:spPr>
        <p:txBody>
          <a:bodyPr lIns="0" tIns="0" rIns="0" bIns="0" rtlCol="0" anchor="t">
            <a:spAutoFit/>
          </a:bodyPr>
          <a:lstStyle/>
          <a:p>
            <a:pPr algn="ctr">
              <a:lnSpc>
                <a:spcPts val="1917"/>
              </a:lnSpc>
              <a:spcBef>
                <a:spcPct val="0"/>
              </a:spcBef>
            </a:pPr>
            <a:r>
              <a:rPr lang="en-US" sz="1775" dirty="0">
                <a:solidFill>
                  <a:srgbClr val="FFFFFF"/>
                </a:solidFill>
                <a:latin typeface="Poppins Light"/>
                <a:ea typeface="Poppins Light"/>
                <a:cs typeface="Poppins Light"/>
                <a:sym typeface="Poppins Light"/>
              </a:rPr>
              <a:t>VAUNG SOPHAL</a:t>
            </a:r>
          </a:p>
        </p:txBody>
      </p:sp>
      <p:pic>
        <p:nvPicPr>
          <p:cNvPr id="30" name="Picture 29">
            <a:extLst>
              <a:ext uri="{FF2B5EF4-FFF2-40B4-BE49-F238E27FC236}">
                <a16:creationId xmlns:a16="http://schemas.microsoft.com/office/drawing/2014/main" id="{69576884-ECC2-6E31-3277-2034DC044519}"/>
              </a:ext>
            </a:extLst>
          </p:cNvPr>
          <p:cNvPicPr>
            <a:picLocks noChangeAspect="1"/>
          </p:cNvPicPr>
          <p:nvPr/>
        </p:nvPicPr>
        <p:blipFill>
          <a:blip r:embed="rId5"/>
          <a:stretch>
            <a:fillRect/>
          </a:stretch>
        </p:blipFill>
        <p:spPr>
          <a:xfrm>
            <a:off x="152401" y="1248155"/>
            <a:ext cx="17986898" cy="86337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35943" y="-32824"/>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US"/>
          </a:p>
        </p:txBody>
      </p:sp>
      <p:grpSp>
        <p:nvGrpSpPr>
          <p:cNvPr id="3" name="Group 3"/>
          <p:cNvGrpSpPr/>
          <p:nvPr/>
        </p:nvGrpSpPr>
        <p:grpSpPr>
          <a:xfrm>
            <a:off x="862708" y="795954"/>
            <a:ext cx="331984" cy="202810"/>
            <a:chOff x="0" y="0"/>
            <a:chExt cx="442646" cy="270414"/>
          </a:xfrm>
        </p:grpSpPr>
        <p:grpSp>
          <p:nvGrpSpPr>
            <p:cNvPr id="4" name="Group 4"/>
            <p:cNvGrpSpPr/>
            <p:nvPr/>
          </p:nvGrpSpPr>
          <p:grpSpPr>
            <a:xfrm>
              <a:off x="0" y="0"/>
              <a:ext cx="442646" cy="63500"/>
              <a:chOff x="0" y="0"/>
              <a:chExt cx="87436" cy="12543"/>
            </a:xfrm>
          </p:grpSpPr>
          <p:sp>
            <p:nvSpPr>
              <p:cNvPr id="5" name="Freeform 5"/>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6" name="TextBox 6"/>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7" name="Group 7"/>
            <p:cNvGrpSpPr/>
            <p:nvPr/>
          </p:nvGrpSpPr>
          <p:grpSpPr>
            <a:xfrm>
              <a:off x="0" y="105314"/>
              <a:ext cx="442646" cy="63500"/>
              <a:chOff x="0" y="0"/>
              <a:chExt cx="87436" cy="12543"/>
            </a:xfrm>
          </p:grpSpPr>
          <p:sp>
            <p:nvSpPr>
              <p:cNvPr id="8" name="Freeform 8"/>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9" name="TextBox 9"/>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10" name="Group 10"/>
            <p:cNvGrpSpPr/>
            <p:nvPr/>
          </p:nvGrpSpPr>
          <p:grpSpPr>
            <a:xfrm>
              <a:off x="0" y="206914"/>
              <a:ext cx="442646" cy="63500"/>
              <a:chOff x="0" y="0"/>
              <a:chExt cx="87436" cy="12543"/>
            </a:xfrm>
          </p:grpSpPr>
          <p:sp>
            <p:nvSpPr>
              <p:cNvPr id="11" name="Freeform 11"/>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12" name="TextBox 12"/>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sp>
        <p:nvSpPr>
          <p:cNvPr id="13" name="Freeform 13"/>
          <p:cNvSpPr/>
          <p:nvPr/>
        </p:nvSpPr>
        <p:spPr>
          <a:xfrm>
            <a:off x="16927006" y="746082"/>
            <a:ext cx="332294" cy="302554"/>
          </a:xfrm>
          <a:custGeom>
            <a:avLst/>
            <a:gdLst/>
            <a:ahLst/>
            <a:cxnLst/>
            <a:rect l="l" t="t" r="r" b="b"/>
            <a:pathLst>
              <a:path w="332294" h="30255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4" name="TextBox 14"/>
          <p:cNvSpPr txBox="1"/>
          <p:nvPr/>
        </p:nvSpPr>
        <p:spPr>
          <a:xfrm>
            <a:off x="1391939" y="859732"/>
            <a:ext cx="623313" cy="138996"/>
          </a:xfrm>
          <a:prstGeom prst="rect">
            <a:avLst/>
          </a:prstGeom>
        </p:spPr>
        <p:txBody>
          <a:bodyPr lIns="0" tIns="0" rIns="0" bIns="0" rtlCol="0" anchor="t">
            <a:spAutoFit/>
          </a:bodyPr>
          <a:lstStyle/>
          <a:p>
            <a:pPr algn="l">
              <a:lnSpc>
                <a:spcPts val="1077"/>
              </a:lnSpc>
              <a:spcBef>
                <a:spcPct val="0"/>
              </a:spcBef>
            </a:pPr>
            <a:r>
              <a:rPr lang="en-US" sz="997">
                <a:solidFill>
                  <a:srgbClr val="FFFFFF"/>
                </a:solidFill>
                <a:latin typeface="Poppins Light"/>
                <a:ea typeface="Poppins Light"/>
                <a:cs typeface="Poppins Light"/>
                <a:sym typeface="Poppins Light"/>
              </a:rPr>
              <a:t>PAGE 6</a:t>
            </a:r>
          </a:p>
        </p:txBody>
      </p:sp>
      <p:sp>
        <p:nvSpPr>
          <p:cNvPr id="15" name="TextBox 15"/>
          <p:cNvSpPr txBox="1"/>
          <p:nvPr/>
        </p:nvSpPr>
        <p:spPr>
          <a:xfrm>
            <a:off x="3628799" y="4197366"/>
            <a:ext cx="11030402" cy="913310"/>
          </a:xfrm>
          <a:prstGeom prst="rect">
            <a:avLst/>
          </a:prstGeom>
        </p:spPr>
        <p:txBody>
          <a:bodyPr lIns="0" tIns="0" rIns="0" bIns="0" rtlCol="0" anchor="t">
            <a:spAutoFit/>
          </a:bodyPr>
          <a:lstStyle/>
          <a:p>
            <a:pPr algn="ctr">
              <a:lnSpc>
                <a:spcPts val="6947"/>
              </a:lnSpc>
            </a:pPr>
            <a:r>
              <a:rPr lang="en-US" sz="6433" spc="810" dirty="0">
                <a:solidFill>
                  <a:srgbClr val="FFFFFF"/>
                </a:solidFill>
                <a:latin typeface="HK Modular"/>
                <a:ea typeface="HK Modular"/>
                <a:cs typeface="HK Modular"/>
                <a:sym typeface="HK Modular"/>
              </a:rPr>
              <a:t>CODE DEMO</a:t>
            </a:r>
          </a:p>
        </p:txBody>
      </p:sp>
      <p:sp>
        <p:nvSpPr>
          <p:cNvPr id="16" name="TextBox 16"/>
          <p:cNvSpPr txBox="1"/>
          <p:nvPr/>
        </p:nvSpPr>
        <p:spPr>
          <a:xfrm>
            <a:off x="7563971" y="7027557"/>
            <a:ext cx="3160058" cy="503306"/>
          </a:xfrm>
          <a:prstGeom prst="rect">
            <a:avLst/>
          </a:prstGeom>
        </p:spPr>
        <p:txBody>
          <a:bodyPr lIns="0" tIns="0" rIns="0" bIns="0" rtlCol="0" anchor="t">
            <a:spAutoFit/>
          </a:bodyPr>
          <a:lstStyle/>
          <a:p>
            <a:pPr algn="ctr">
              <a:lnSpc>
                <a:spcPts val="1917"/>
              </a:lnSpc>
              <a:spcBef>
                <a:spcPct val="0"/>
              </a:spcBef>
            </a:pPr>
            <a:r>
              <a:rPr lang="en-US" sz="1775" dirty="0">
                <a:solidFill>
                  <a:srgbClr val="FFFFFF"/>
                </a:solidFill>
                <a:latin typeface="Poppins Light"/>
                <a:ea typeface="Poppins Light"/>
                <a:cs typeface="Poppins Light"/>
                <a:sym typeface="Poppins Light"/>
              </a:rPr>
              <a:t>AMERICAN UNIVERSITY OF PHNOM PENH</a:t>
            </a:r>
          </a:p>
        </p:txBody>
      </p:sp>
      <p:sp>
        <p:nvSpPr>
          <p:cNvPr id="17" name="Freeform 17"/>
          <p:cNvSpPr/>
          <p:nvPr/>
        </p:nvSpPr>
        <p:spPr>
          <a:xfrm>
            <a:off x="6732584" y="2736454"/>
            <a:ext cx="476426" cy="476426"/>
          </a:xfrm>
          <a:custGeom>
            <a:avLst/>
            <a:gdLst/>
            <a:ahLst/>
            <a:cxnLst/>
            <a:rect l="l" t="t" r="r" b="b"/>
            <a:pathLst>
              <a:path w="476426" h="476426">
                <a:moveTo>
                  <a:pt x="0" y="0"/>
                </a:moveTo>
                <a:lnTo>
                  <a:pt x="476426" y="0"/>
                </a:lnTo>
                <a:lnTo>
                  <a:pt x="476426" y="476426"/>
                </a:lnTo>
                <a:lnTo>
                  <a:pt x="0" y="476426"/>
                </a:lnTo>
                <a:lnTo>
                  <a:pt x="0" y="0"/>
                </a:lnTo>
                <a:close/>
              </a:path>
            </a:pathLst>
          </a:custGeom>
          <a:blipFill>
            <a:blip r:embed="rId5">
              <a:alphaModFix amt="68000"/>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TextBox 16">
            <a:extLst>
              <a:ext uri="{FF2B5EF4-FFF2-40B4-BE49-F238E27FC236}">
                <a16:creationId xmlns:a16="http://schemas.microsoft.com/office/drawing/2014/main" id="{FAE9CDF4-F574-FB97-D8B5-57FF1E3D9077}"/>
              </a:ext>
            </a:extLst>
          </p:cNvPr>
          <p:cNvSpPr txBox="1"/>
          <p:nvPr/>
        </p:nvSpPr>
        <p:spPr>
          <a:xfrm>
            <a:off x="7563971" y="2933700"/>
            <a:ext cx="3160058" cy="246478"/>
          </a:xfrm>
          <a:prstGeom prst="rect">
            <a:avLst/>
          </a:prstGeom>
        </p:spPr>
        <p:txBody>
          <a:bodyPr lIns="0" tIns="0" rIns="0" bIns="0" rtlCol="0" anchor="t">
            <a:spAutoFit/>
          </a:bodyPr>
          <a:lstStyle/>
          <a:p>
            <a:pPr algn="ctr">
              <a:lnSpc>
                <a:spcPts val="1917"/>
              </a:lnSpc>
              <a:spcBef>
                <a:spcPct val="0"/>
              </a:spcBef>
            </a:pPr>
            <a:r>
              <a:rPr lang="en-US" sz="1775" dirty="0">
                <a:solidFill>
                  <a:srgbClr val="FFFFFF"/>
                </a:solidFill>
                <a:latin typeface="Poppins Light"/>
                <a:ea typeface="Poppins Light"/>
                <a:cs typeface="Poppins Light"/>
                <a:sym typeface="Poppins Light"/>
              </a:rPr>
              <a:t>Sophal Vaung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4" y="14932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US" dirty="0"/>
          </a:p>
        </p:txBody>
      </p:sp>
      <p:grpSp>
        <p:nvGrpSpPr>
          <p:cNvPr id="3" name="Group 3"/>
          <p:cNvGrpSpPr/>
          <p:nvPr/>
        </p:nvGrpSpPr>
        <p:grpSpPr>
          <a:xfrm>
            <a:off x="-4" y="129743"/>
            <a:ext cx="10280779" cy="2365115"/>
            <a:chOff x="0" y="0"/>
            <a:chExt cx="8613027" cy="833162"/>
          </a:xfrm>
        </p:grpSpPr>
        <p:sp>
          <p:nvSpPr>
            <p:cNvPr id="4" name="Freeform 4"/>
            <p:cNvSpPr/>
            <p:nvPr/>
          </p:nvSpPr>
          <p:spPr>
            <a:xfrm>
              <a:off x="3222958" y="266334"/>
              <a:ext cx="5390069" cy="566828"/>
            </a:xfrm>
            <a:custGeom>
              <a:avLst/>
              <a:gdLst/>
              <a:ahLst/>
              <a:cxnLst/>
              <a:rect l="l" t="t" r="r" b="b"/>
              <a:pathLst>
                <a:path w="5390069" h="566828">
                  <a:moveTo>
                    <a:pt x="0" y="0"/>
                  </a:moveTo>
                  <a:lnTo>
                    <a:pt x="5390069" y="0"/>
                  </a:lnTo>
                  <a:lnTo>
                    <a:pt x="5390069" y="566828"/>
                  </a:lnTo>
                  <a:lnTo>
                    <a:pt x="0" y="566828"/>
                  </a:lnTo>
                  <a:close/>
                </a:path>
              </a:pathLst>
            </a:custGeom>
            <a:gradFill rotWithShape="1">
              <a:gsLst>
                <a:gs pos="0">
                  <a:srgbClr val="060F1F">
                    <a:alpha val="0"/>
                  </a:srgbClr>
                </a:gs>
                <a:gs pos="33333">
                  <a:srgbClr val="071121">
                    <a:alpha val="100000"/>
                  </a:srgbClr>
                </a:gs>
                <a:gs pos="66667">
                  <a:srgbClr val="4F5661">
                    <a:alpha val="78500"/>
                  </a:srgbClr>
                </a:gs>
                <a:gs pos="100000">
                  <a:srgbClr val="060F1F">
                    <a:alpha val="0"/>
                  </a:srgbClr>
                </a:gs>
              </a:gsLst>
              <a:lin ang="0"/>
            </a:gradFill>
          </p:spPr>
          <p:txBody>
            <a:bodyPr/>
            <a:lstStyle/>
            <a:p>
              <a:endParaRPr lang="en-US"/>
            </a:p>
          </p:txBody>
        </p:sp>
        <p:sp>
          <p:nvSpPr>
            <p:cNvPr id="5" name="TextBox 5"/>
            <p:cNvSpPr txBox="1"/>
            <p:nvPr/>
          </p:nvSpPr>
          <p:spPr>
            <a:xfrm>
              <a:off x="0" y="0"/>
              <a:ext cx="5390069" cy="566828"/>
            </a:xfrm>
            <a:prstGeom prst="rect">
              <a:avLst/>
            </a:prstGeom>
          </p:spPr>
          <p:txBody>
            <a:bodyPr lIns="50800" tIns="50800" rIns="50800" bIns="50800" rtlCol="0" anchor="ctr"/>
            <a:lstStyle/>
            <a:p>
              <a:pPr algn="ctr">
                <a:lnSpc>
                  <a:spcPts val="1917"/>
                </a:lnSpc>
              </a:pPr>
              <a:endParaRPr/>
            </a:p>
          </p:txBody>
        </p:sp>
      </p:grpSp>
      <p:sp>
        <p:nvSpPr>
          <p:cNvPr id="6" name="Freeform 6"/>
          <p:cNvSpPr/>
          <p:nvPr/>
        </p:nvSpPr>
        <p:spPr>
          <a:xfrm>
            <a:off x="-4" y="16699"/>
            <a:ext cx="3114165" cy="2033701"/>
          </a:xfrm>
          <a:custGeom>
            <a:avLst/>
            <a:gdLst/>
            <a:ahLst/>
            <a:cxnLst/>
            <a:rect l="l" t="t" r="r" b="b"/>
            <a:pathLst>
              <a:path w="5798308" h="2033701">
                <a:moveTo>
                  <a:pt x="0" y="0"/>
                </a:moveTo>
                <a:lnTo>
                  <a:pt x="5798308" y="0"/>
                </a:lnTo>
                <a:lnTo>
                  <a:pt x="5798308" y="2033701"/>
                </a:lnTo>
                <a:lnTo>
                  <a:pt x="0" y="2033701"/>
                </a:lnTo>
                <a:lnTo>
                  <a:pt x="0" y="0"/>
                </a:lnTo>
                <a:close/>
              </a:path>
            </a:pathLst>
          </a:custGeom>
          <a:blipFill>
            <a:blip r:embed="rId3">
              <a:alphaModFix amt="31000"/>
              <a:extLst>
                <a:ext uri="{96DAC541-7B7A-43D3-8B79-37D633B846F1}">
                  <asvg:svgBlip xmlns:asvg="http://schemas.microsoft.com/office/drawing/2016/SVG/main" r:embed="rId4"/>
                </a:ext>
              </a:extLst>
            </a:blip>
            <a:stretch>
              <a:fillRect/>
            </a:stretch>
          </a:blipFill>
        </p:spPr>
        <p:txBody>
          <a:bodyPr/>
          <a:lstStyle/>
          <a:p>
            <a:endParaRPr lang="en-US" dirty="0"/>
          </a:p>
        </p:txBody>
      </p:sp>
      <p:grpSp>
        <p:nvGrpSpPr>
          <p:cNvPr id="7" name="Group 7"/>
          <p:cNvGrpSpPr/>
          <p:nvPr/>
        </p:nvGrpSpPr>
        <p:grpSpPr>
          <a:xfrm>
            <a:off x="215008" y="795954"/>
            <a:ext cx="331984" cy="202810"/>
            <a:chOff x="0" y="0"/>
            <a:chExt cx="442646" cy="270414"/>
          </a:xfrm>
        </p:grpSpPr>
        <p:grpSp>
          <p:nvGrpSpPr>
            <p:cNvPr id="8" name="Group 8"/>
            <p:cNvGrpSpPr/>
            <p:nvPr/>
          </p:nvGrpSpPr>
          <p:grpSpPr>
            <a:xfrm>
              <a:off x="0" y="0"/>
              <a:ext cx="442646" cy="63500"/>
              <a:chOff x="0" y="0"/>
              <a:chExt cx="87436" cy="12543"/>
            </a:xfrm>
          </p:grpSpPr>
          <p:sp>
            <p:nvSpPr>
              <p:cNvPr id="9" name="Freeform 9"/>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10" name="TextBox 10"/>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11" name="Group 11"/>
            <p:cNvGrpSpPr/>
            <p:nvPr/>
          </p:nvGrpSpPr>
          <p:grpSpPr>
            <a:xfrm>
              <a:off x="0" y="105314"/>
              <a:ext cx="442646" cy="63500"/>
              <a:chOff x="0" y="0"/>
              <a:chExt cx="87436" cy="12543"/>
            </a:xfrm>
          </p:grpSpPr>
          <p:sp>
            <p:nvSpPr>
              <p:cNvPr id="12" name="Freeform 12"/>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13" name="TextBox 13"/>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nvGrpSpPr>
            <p:cNvPr id="14" name="Group 14"/>
            <p:cNvGrpSpPr/>
            <p:nvPr/>
          </p:nvGrpSpPr>
          <p:grpSpPr>
            <a:xfrm>
              <a:off x="0" y="206914"/>
              <a:ext cx="442646" cy="63500"/>
              <a:chOff x="0" y="0"/>
              <a:chExt cx="87436" cy="12543"/>
            </a:xfrm>
          </p:grpSpPr>
          <p:sp>
            <p:nvSpPr>
              <p:cNvPr id="15" name="Freeform 15"/>
              <p:cNvSpPr/>
              <p:nvPr/>
            </p:nvSpPr>
            <p:spPr>
              <a:xfrm>
                <a:off x="0" y="0"/>
                <a:ext cx="87436" cy="12543"/>
              </a:xfrm>
              <a:custGeom>
                <a:avLst/>
                <a:gdLst/>
                <a:ahLst/>
                <a:cxnLst/>
                <a:rect l="l" t="t" r="r" b="b"/>
                <a:pathLst>
                  <a:path w="87436" h="12543">
                    <a:moveTo>
                      <a:pt x="0" y="0"/>
                    </a:moveTo>
                    <a:lnTo>
                      <a:pt x="87436" y="0"/>
                    </a:lnTo>
                    <a:lnTo>
                      <a:pt x="87436" y="12543"/>
                    </a:lnTo>
                    <a:lnTo>
                      <a:pt x="0" y="12543"/>
                    </a:lnTo>
                    <a:close/>
                  </a:path>
                </a:pathLst>
              </a:custGeom>
              <a:solidFill>
                <a:srgbClr val="FFFFFF"/>
              </a:solidFill>
            </p:spPr>
            <p:txBody>
              <a:bodyPr/>
              <a:lstStyle/>
              <a:p>
                <a:endParaRPr lang="en-US"/>
              </a:p>
            </p:txBody>
          </p:sp>
          <p:sp>
            <p:nvSpPr>
              <p:cNvPr id="16" name="TextBox 16"/>
              <p:cNvSpPr txBox="1"/>
              <p:nvPr/>
            </p:nvSpPr>
            <p:spPr>
              <a:xfrm>
                <a:off x="0" y="0"/>
                <a:ext cx="87436" cy="12543"/>
              </a:xfrm>
              <a:prstGeom prst="rect">
                <a:avLst/>
              </a:prstGeom>
            </p:spPr>
            <p:txBody>
              <a:bodyPr lIns="50800" tIns="50800" rIns="50800" bIns="50800" rtlCol="0" anchor="ctr"/>
              <a:lstStyle/>
              <a:p>
                <a:pPr algn="ctr">
                  <a:lnSpc>
                    <a:spcPts val="1917"/>
                  </a:lnSpc>
                </a:pPr>
                <a:endParaRPr/>
              </a:p>
            </p:txBody>
          </p:sp>
        </p:grpSp>
      </p:grpSp>
      <p:sp>
        <p:nvSpPr>
          <p:cNvPr id="17" name="TextBox 17"/>
          <p:cNvSpPr txBox="1"/>
          <p:nvPr/>
        </p:nvSpPr>
        <p:spPr>
          <a:xfrm>
            <a:off x="744239" y="859732"/>
            <a:ext cx="528063" cy="138996"/>
          </a:xfrm>
          <a:prstGeom prst="rect">
            <a:avLst/>
          </a:prstGeom>
        </p:spPr>
        <p:txBody>
          <a:bodyPr lIns="0" tIns="0" rIns="0" bIns="0" rtlCol="0" anchor="t">
            <a:spAutoFit/>
          </a:bodyPr>
          <a:lstStyle/>
          <a:p>
            <a:pPr algn="l">
              <a:lnSpc>
                <a:spcPts val="1077"/>
              </a:lnSpc>
              <a:spcBef>
                <a:spcPct val="0"/>
              </a:spcBef>
            </a:pPr>
            <a:r>
              <a:rPr lang="en-US" sz="997">
                <a:solidFill>
                  <a:srgbClr val="FFFFFF"/>
                </a:solidFill>
                <a:latin typeface="Poppins Light"/>
                <a:ea typeface="Poppins Light"/>
                <a:cs typeface="Poppins Light"/>
                <a:sym typeface="Poppins Light"/>
              </a:rPr>
              <a:t>PAGE 7</a:t>
            </a:r>
          </a:p>
        </p:txBody>
      </p:sp>
      <p:grpSp>
        <p:nvGrpSpPr>
          <p:cNvPr id="18" name="Group 18"/>
          <p:cNvGrpSpPr/>
          <p:nvPr/>
        </p:nvGrpSpPr>
        <p:grpSpPr>
          <a:xfrm rot="-10800000" flipH="1">
            <a:off x="12344400" y="7733313"/>
            <a:ext cx="5943596" cy="2650286"/>
            <a:chOff x="0" y="0"/>
            <a:chExt cx="5199334" cy="637377"/>
          </a:xfrm>
        </p:grpSpPr>
        <p:sp>
          <p:nvSpPr>
            <p:cNvPr id="19" name="Freeform 19"/>
            <p:cNvSpPr/>
            <p:nvPr/>
          </p:nvSpPr>
          <p:spPr>
            <a:xfrm>
              <a:off x="0" y="0"/>
              <a:ext cx="5199334" cy="637377"/>
            </a:xfrm>
            <a:custGeom>
              <a:avLst/>
              <a:gdLst/>
              <a:ahLst/>
              <a:cxnLst/>
              <a:rect l="l" t="t" r="r" b="b"/>
              <a:pathLst>
                <a:path w="5199334" h="637377">
                  <a:moveTo>
                    <a:pt x="0" y="0"/>
                  </a:moveTo>
                  <a:lnTo>
                    <a:pt x="5199334" y="0"/>
                  </a:lnTo>
                  <a:lnTo>
                    <a:pt x="5199334" y="637377"/>
                  </a:lnTo>
                  <a:lnTo>
                    <a:pt x="0" y="637377"/>
                  </a:lnTo>
                  <a:close/>
                </a:path>
              </a:pathLst>
            </a:custGeom>
            <a:gradFill rotWithShape="1">
              <a:gsLst>
                <a:gs pos="0">
                  <a:srgbClr val="060F1F">
                    <a:alpha val="0"/>
                  </a:srgbClr>
                </a:gs>
                <a:gs pos="33333">
                  <a:srgbClr val="071121">
                    <a:alpha val="100000"/>
                  </a:srgbClr>
                </a:gs>
                <a:gs pos="66667">
                  <a:srgbClr val="4F5661">
                    <a:alpha val="78500"/>
                  </a:srgbClr>
                </a:gs>
                <a:gs pos="100000">
                  <a:srgbClr val="060F1F">
                    <a:alpha val="0"/>
                  </a:srgbClr>
                </a:gs>
              </a:gsLst>
              <a:lin ang="0"/>
            </a:gradFill>
          </p:spPr>
          <p:txBody>
            <a:bodyPr/>
            <a:lstStyle/>
            <a:p>
              <a:endParaRPr lang="en-US"/>
            </a:p>
          </p:txBody>
        </p:sp>
        <p:sp>
          <p:nvSpPr>
            <p:cNvPr id="20" name="TextBox 20"/>
            <p:cNvSpPr txBox="1"/>
            <p:nvPr/>
          </p:nvSpPr>
          <p:spPr>
            <a:xfrm>
              <a:off x="0" y="0"/>
              <a:ext cx="5199334" cy="637377"/>
            </a:xfrm>
            <a:prstGeom prst="rect">
              <a:avLst/>
            </a:prstGeom>
          </p:spPr>
          <p:txBody>
            <a:bodyPr lIns="50800" tIns="50800" rIns="50800" bIns="50800" rtlCol="0" anchor="ctr"/>
            <a:lstStyle/>
            <a:p>
              <a:pPr algn="ctr">
                <a:lnSpc>
                  <a:spcPts val="1917"/>
                </a:lnSpc>
              </a:pPr>
              <a:endParaRPr/>
            </a:p>
          </p:txBody>
        </p:sp>
      </p:grpSp>
      <p:sp>
        <p:nvSpPr>
          <p:cNvPr id="27" name="TextBox 27"/>
          <p:cNvSpPr txBox="1"/>
          <p:nvPr/>
        </p:nvSpPr>
        <p:spPr>
          <a:xfrm>
            <a:off x="1804483" y="488841"/>
            <a:ext cx="8298520" cy="885869"/>
          </a:xfrm>
          <a:prstGeom prst="rect">
            <a:avLst/>
          </a:prstGeom>
        </p:spPr>
        <p:txBody>
          <a:bodyPr lIns="0" tIns="0" rIns="0" bIns="0" rtlCol="0" anchor="t">
            <a:spAutoFit/>
          </a:bodyPr>
          <a:lstStyle/>
          <a:p>
            <a:pPr algn="l">
              <a:lnSpc>
                <a:spcPts val="6753"/>
              </a:lnSpc>
              <a:spcBef>
                <a:spcPct val="0"/>
              </a:spcBef>
            </a:pPr>
            <a:r>
              <a:rPr lang="en-US" sz="6252" spc="787" dirty="0">
                <a:solidFill>
                  <a:srgbClr val="FFFFFF"/>
                </a:solidFill>
                <a:latin typeface="HK Modular"/>
                <a:ea typeface="HK Modular"/>
                <a:cs typeface="HK Modular"/>
                <a:sym typeface="HK Modular"/>
              </a:rPr>
              <a:t>REFERENCES</a:t>
            </a:r>
          </a:p>
        </p:txBody>
      </p:sp>
      <p:sp>
        <p:nvSpPr>
          <p:cNvPr id="28" name="TextBox 28"/>
          <p:cNvSpPr txBox="1"/>
          <p:nvPr/>
        </p:nvSpPr>
        <p:spPr>
          <a:xfrm>
            <a:off x="1391939" y="2635499"/>
            <a:ext cx="16896061" cy="4172903"/>
          </a:xfrm>
          <a:prstGeom prst="rect">
            <a:avLst/>
          </a:prstGeom>
        </p:spPr>
        <p:txBody>
          <a:bodyPr lIns="0" tIns="0" rIns="0" bIns="0" rtlCol="0" anchor="t">
            <a:spAutoFit/>
          </a:bodyPr>
          <a:lstStyle/>
          <a:p>
            <a:pPr algn="l">
              <a:lnSpc>
                <a:spcPts val="3536"/>
              </a:lnSpc>
              <a:spcBef>
                <a:spcPct val="0"/>
              </a:spcBef>
            </a:pPr>
            <a:r>
              <a:rPr lang="en-US" sz="2526" b="1" i="1" dirty="0">
                <a:solidFill>
                  <a:srgbClr val="FFFFFF"/>
                </a:solidFill>
                <a:latin typeface="Poppins Medium Italics"/>
                <a:ea typeface="Poppins Medium Italics"/>
                <a:cs typeface="Poppins Medium Italics"/>
                <a:sym typeface="Poppins Medium Italics"/>
              </a:rPr>
              <a:t>These references refer to the project idea, concept code, and datasets explored.</a:t>
            </a:r>
          </a:p>
          <a:p>
            <a:pPr algn="l">
              <a:lnSpc>
                <a:spcPts val="3536"/>
              </a:lnSpc>
              <a:spcBef>
                <a:spcPct val="0"/>
              </a:spcBef>
            </a:pPr>
            <a:r>
              <a:rPr lang="en-US" sz="2526" b="1" i="1" dirty="0">
                <a:solidFill>
                  <a:srgbClr val="FFFFFF"/>
                </a:solidFill>
                <a:latin typeface="Poppins Medium Italics"/>
                <a:ea typeface="Poppins Medium Italics"/>
                <a:cs typeface="Poppins Medium Italics"/>
                <a:sym typeface="Poppins Medium Italics"/>
              </a:rPr>
              <a:t> </a:t>
            </a:r>
          </a:p>
          <a:p>
            <a:pPr algn="l">
              <a:lnSpc>
                <a:spcPts val="3676"/>
              </a:lnSpc>
              <a:spcBef>
                <a:spcPct val="0"/>
              </a:spcBef>
            </a:pPr>
            <a:r>
              <a:rPr lang="en-US" sz="2626" b="1" i="1" dirty="0">
                <a:solidFill>
                  <a:srgbClr val="FFFFFF"/>
                </a:solidFill>
                <a:latin typeface="Poppins Medium Italics"/>
                <a:ea typeface="Poppins Medium Italics"/>
                <a:cs typeface="Poppins Medium Italics"/>
                <a:sym typeface="Poppins Medium Italics"/>
              </a:rPr>
              <a:t>    </a:t>
            </a:r>
            <a:r>
              <a:rPr lang="en-US" sz="2626" i="1" dirty="0">
                <a:solidFill>
                  <a:srgbClr val="FFFFFF"/>
                </a:solidFill>
                <a:latin typeface="Poppins Medium Italics"/>
                <a:ea typeface="Poppins Medium Italics"/>
                <a:cs typeface="Poppins Medium Italics"/>
                <a:sym typeface="Poppins Medium Italics"/>
              </a:rPr>
              <a:t>        Kaggle: Your machine learning and data science community. (n.d.). Retrieved from </a:t>
            </a:r>
            <a:r>
              <a:rPr lang="en-US" sz="2626" i="1" u="sng" dirty="0">
                <a:solidFill>
                  <a:srgbClr val="FFFFFF"/>
                </a:solidFill>
                <a:latin typeface="Poppins Medium Italics"/>
                <a:ea typeface="Poppins Medium Italics"/>
                <a:cs typeface="Poppins Medium Italics"/>
                <a:sym typeface="Poppins Medium Italics"/>
                <a:hlinkClick r:id="rId5" tooltip="https://www.kaggle.com"/>
              </a:rPr>
              <a:t>https://www.kaggle.com/</a:t>
            </a:r>
            <a:r>
              <a:rPr lang="en-US" sz="2626" i="1" dirty="0">
                <a:solidFill>
                  <a:srgbClr val="FFFFFF"/>
                </a:solidFill>
                <a:latin typeface="Poppins Medium Italics"/>
                <a:ea typeface="Poppins Medium Italics"/>
                <a:cs typeface="Poppins Medium Italics"/>
                <a:sym typeface="Poppins Medium Italics"/>
              </a:rPr>
              <a:t> </a:t>
            </a:r>
          </a:p>
          <a:p>
            <a:pPr algn="l">
              <a:lnSpc>
                <a:spcPts val="3676"/>
              </a:lnSpc>
              <a:spcBef>
                <a:spcPct val="0"/>
              </a:spcBef>
            </a:pPr>
            <a:r>
              <a:rPr lang="en-US" sz="2626" i="1" dirty="0">
                <a:solidFill>
                  <a:srgbClr val="FFFFFF"/>
                </a:solidFill>
                <a:latin typeface="Poppins Medium Italics"/>
                <a:ea typeface="Poppins Medium Italics"/>
                <a:cs typeface="Poppins Medium Italics"/>
                <a:sym typeface="Poppins Medium Italics"/>
              </a:rPr>
              <a:t>            </a:t>
            </a:r>
            <a:r>
              <a:rPr lang="en-US" sz="2626" i="1" dirty="0" err="1">
                <a:solidFill>
                  <a:srgbClr val="FFFFFF"/>
                </a:solidFill>
                <a:latin typeface="Poppins Medium Italics"/>
                <a:ea typeface="Poppins Medium Italics"/>
                <a:cs typeface="Poppins Medium Italics"/>
                <a:sym typeface="Poppins Medium Italics"/>
              </a:rPr>
              <a:t>Najafimehr</a:t>
            </a:r>
            <a:r>
              <a:rPr lang="en-US" sz="2626" i="1" dirty="0">
                <a:solidFill>
                  <a:srgbClr val="FFFFFF"/>
                </a:solidFill>
                <a:latin typeface="Poppins Medium Italics"/>
                <a:ea typeface="Poppins Medium Italics"/>
                <a:cs typeface="Poppins Medium Italics"/>
                <a:sym typeface="Poppins Medium Italics"/>
              </a:rPr>
              <a:t>, M., </a:t>
            </a:r>
            <a:r>
              <a:rPr lang="en-US" sz="2626" i="1" dirty="0" err="1">
                <a:solidFill>
                  <a:srgbClr val="FFFFFF"/>
                </a:solidFill>
                <a:latin typeface="Poppins Medium Italics"/>
                <a:ea typeface="Poppins Medium Italics"/>
                <a:cs typeface="Poppins Medium Italics"/>
                <a:sym typeface="Poppins Medium Italics"/>
              </a:rPr>
              <a:t>Zarifzadeh</a:t>
            </a:r>
            <a:r>
              <a:rPr lang="en-US" sz="2626" i="1" dirty="0">
                <a:solidFill>
                  <a:srgbClr val="FFFFFF"/>
                </a:solidFill>
                <a:latin typeface="Poppins Medium Italics"/>
                <a:ea typeface="Poppins Medium Italics"/>
                <a:cs typeface="Poppins Medium Italics"/>
                <a:sym typeface="Poppins Medium Italics"/>
              </a:rPr>
              <a:t>, S., &amp; </a:t>
            </a:r>
            <a:r>
              <a:rPr lang="en-US" sz="2626" i="1" dirty="0" err="1">
                <a:solidFill>
                  <a:srgbClr val="FFFFFF"/>
                </a:solidFill>
                <a:latin typeface="Poppins Medium Italics"/>
                <a:ea typeface="Poppins Medium Italics"/>
                <a:cs typeface="Poppins Medium Italics"/>
                <a:sym typeface="Poppins Medium Italics"/>
              </a:rPr>
              <a:t>Mostafavi</a:t>
            </a:r>
            <a:r>
              <a:rPr lang="en-US" sz="2626" i="1" dirty="0">
                <a:solidFill>
                  <a:srgbClr val="FFFFFF"/>
                </a:solidFill>
                <a:latin typeface="Poppins Medium Italics"/>
                <a:ea typeface="Poppins Medium Italics"/>
                <a:cs typeface="Poppins Medium Italics"/>
                <a:sym typeface="Poppins Medium Italics"/>
              </a:rPr>
              <a:t>, S. (2023). DDoS attacks and machine‐learning‐based detection methods: A survey and taxonomy. Engineering Reports, 5(12). </a:t>
            </a:r>
            <a:r>
              <a:rPr lang="en-US" sz="2626" i="1" u="sng" dirty="0">
                <a:solidFill>
                  <a:srgbClr val="FFFFFF"/>
                </a:solidFill>
                <a:latin typeface="Poppins Medium Italics"/>
                <a:ea typeface="Poppins Medium Italics"/>
                <a:cs typeface="Poppins Medium Italics"/>
                <a:sym typeface="Poppins Medium Italics"/>
                <a:hlinkClick r:id="rId6" tooltip="https://doi.org/10.1002/eng2.12697"/>
              </a:rPr>
              <a:t>https://doi.org/10.1002/eng2.12697 </a:t>
            </a:r>
          </a:p>
          <a:p>
            <a:pPr algn="l">
              <a:lnSpc>
                <a:spcPts val="3676"/>
              </a:lnSpc>
              <a:spcBef>
                <a:spcPct val="0"/>
              </a:spcBef>
            </a:pPr>
            <a:r>
              <a:rPr lang="en-US" sz="2626" i="1" dirty="0">
                <a:solidFill>
                  <a:srgbClr val="FFFFFF"/>
                </a:solidFill>
                <a:latin typeface="Poppins Medium Italics"/>
                <a:ea typeface="Poppins Medium Italics"/>
                <a:cs typeface="Poppins Medium Italics"/>
                <a:sym typeface="Poppins Medium Italics"/>
              </a:rPr>
              <a:t>             </a:t>
            </a:r>
            <a:r>
              <a:rPr lang="en-US" sz="2626" i="1" dirty="0" err="1">
                <a:solidFill>
                  <a:srgbClr val="FFFFFF"/>
                </a:solidFill>
                <a:latin typeface="Poppins Medium Italics"/>
                <a:ea typeface="Poppins Medium Italics"/>
                <a:cs typeface="Poppins Medium Italics"/>
                <a:sym typeface="Poppins Medium Italics"/>
              </a:rPr>
              <a:t>Samruddhid</a:t>
            </a:r>
            <a:r>
              <a:rPr lang="en-US" sz="2626" i="1" dirty="0">
                <a:solidFill>
                  <a:srgbClr val="FFFFFF"/>
                </a:solidFill>
                <a:latin typeface="Poppins Medium Italics"/>
                <a:ea typeface="Poppins Medium Italics"/>
                <a:cs typeface="Poppins Medium Italics"/>
                <a:sym typeface="Poppins Medium Italics"/>
              </a:rPr>
              <a:t>. (n.d.). GitHub - DDoS Detection using Machine Learning. Retrieved from </a:t>
            </a:r>
            <a:r>
              <a:rPr lang="en-US" sz="2626" i="1" u="sng" dirty="0">
                <a:solidFill>
                  <a:srgbClr val="FFFFFF"/>
                </a:solidFill>
                <a:latin typeface="Poppins Medium Italics"/>
                <a:ea typeface="Poppins Medium Italics"/>
                <a:cs typeface="Poppins Medium Italics"/>
                <a:sym typeface="Poppins Medium Italics"/>
                <a:hlinkClick r:id="rId7" tooltip="https://github.com/samruddhid5/DDoS-Detection-using-Machine-Learning"/>
              </a:rPr>
              <a:t>https://github.com/samruddhid5/DDoS-Detection-using-Machine-Learning</a:t>
            </a:r>
          </a:p>
        </p:txBody>
      </p:sp>
      <p:sp>
        <p:nvSpPr>
          <p:cNvPr id="29" name="TextBox 29"/>
          <p:cNvSpPr txBox="1"/>
          <p:nvPr/>
        </p:nvSpPr>
        <p:spPr>
          <a:xfrm>
            <a:off x="1028700" y="7988820"/>
            <a:ext cx="5600700" cy="1744067"/>
          </a:xfrm>
          <a:prstGeom prst="rect">
            <a:avLst/>
          </a:prstGeom>
        </p:spPr>
        <p:txBody>
          <a:bodyPr wrap="square" lIns="0" tIns="0" rIns="0" bIns="0" rtlCol="0" anchor="t">
            <a:spAutoFit/>
          </a:bodyPr>
          <a:lstStyle/>
          <a:p>
            <a:pPr algn="l">
              <a:lnSpc>
                <a:spcPts val="6753"/>
              </a:lnSpc>
              <a:spcBef>
                <a:spcPct val="0"/>
              </a:spcBef>
            </a:pPr>
            <a:r>
              <a:rPr lang="en-US" sz="6252" spc="787" dirty="0">
                <a:solidFill>
                  <a:srgbClr val="FFFFFF"/>
                </a:solidFill>
                <a:latin typeface="HK Modular"/>
                <a:ea typeface="HK Modular"/>
                <a:cs typeface="HK Modular"/>
                <a:sym typeface="HK Modular"/>
              </a:rPr>
              <a:t>THANK YOU</a:t>
            </a:r>
          </a:p>
        </p:txBody>
      </p:sp>
      <p:sp>
        <p:nvSpPr>
          <p:cNvPr id="30" name="TextBox 30"/>
          <p:cNvSpPr txBox="1"/>
          <p:nvPr/>
        </p:nvSpPr>
        <p:spPr>
          <a:xfrm>
            <a:off x="1095375" y="8065020"/>
            <a:ext cx="5991225" cy="1744067"/>
          </a:xfrm>
          <a:prstGeom prst="rect">
            <a:avLst/>
          </a:prstGeom>
        </p:spPr>
        <p:txBody>
          <a:bodyPr wrap="square" lIns="0" tIns="0" rIns="0" bIns="0" rtlCol="0" anchor="t">
            <a:spAutoFit/>
          </a:bodyPr>
          <a:lstStyle/>
          <a:p>
            <a:pPr algn="l">
              <a:lnSpc>
                <a:spcPts val="6753"/>
              </a:lnSpc>
              <a:spcBef>
                <a:spcPct val="0"/>
              </a:spcBef>
            </a:pPr>
            <a:r>
              <a:rPr lang="en-US" sz="6252" spc="787" dirty="0">
                <a:solidFill>
                  <a:srgbClr val="FFFFFF"/>
                </a:solidFill>
                <a:latin typeface="HK Modular"/>
                <a:ea typeface="HK Modular"/>
                <a:cs typeface="HK Modular"/>
                <a:sym typeface="HK Modular"/>
              </a:rPr>
              <a:t>THANK YOU</a:t>
            </a:r>
          </a:p>
        </p:txBody>
      </p:sp>
      <p:sp>
        <p:nvSpPr>
          <p:cNvPr id="31" name="TextBox 31"/>
          <p:cNvSpPr txBox="1"/>
          <p:nvPr/>
        </p:nvSpPr>
        <p:spPr>
          <a:xfrm>
            <a:off x="13407119" y="8665876"/>
            <a:ext cx="3160058" cy="246478"/>
          </a:xfrm>
          <a:prstGeom prst="rect">
            <a:avLst/>
          </a:prstGeom>
        </p:spPr>
        <p:txBody>
          <a:bodyPr lIns="0" tIns="0" rIns="0" bIns="0" rtlCol="0" anchor="t">
            <a:spAutoFit/>
          </a:bodyPr>
          <a:lstStyle/>
          <a:p>
            <a:pPr algn="ctr">
              <a:lnSpc>
                <a:spcPts val="1917"/>
              </a:lnSpc>
              <a:spcBef>
                <a:spcPct val="0"/>
              </a:spcBef>
            </a:pPr>
            <a:endParaRPr lang="en-US" sz="1775" dirty="0">
              <a:solidFill>
                <a:srgbClr val="FFFFFF"/>
              </a:solidFill>
              <a:latin typeface="Poppins Light"/>
              <a:ea typeface="Poppins Light"/>
              <a:cs typeface="Poppins Light"/>
              <a:sym typeface="Poppins Light"/>
            </a:endParaRPr>
          </a:p>
        </p:txBody>
      </p:sp>
      <p:sp>
        <p:nvSpPr>
          <p:cNvPr id="32" name="TextBox 32"/>
          <p:cNvSpPr txBox="1"/>
          <p:nvPr/>
        </p:nvSpPr>
        <p:spPr>
          <a:xfrm>
            <a:off x="11887200" y="7733314"/>
            <a:ext cx="5600701" cy="2439386"/>
          </a:xfrm>
          <a:prstGeom prst="rect">
            <a:avLst/>
          </a:prstGeom>
        </p:spPr>
        <p:txBody>
          <a:bodyPr wrap="square" lIns="0" tIns="0" rIns="0" bIns="0" rtlCol="0" anchor="t">
            <a:spAutoFit/>
          </a:bodyPr>
          <a:lstStyle/>
          <a:p>
            <a:pPr algn="ctr">
              <a:lnSpc>
                <a:spcPts val="1917"/>
              </a:lnSpc>
              <a:spcBef>
                <a:spcPct val="0"/>
              </a:spcBef>
            </a:pPr>
            <a:endParaRPr lang="en-US" sz="1775" b="1" dirty="0">
              <a:solidFill>
                <a:srgbClr val="FFFFFF"/>
              </a:solidFill>
              <a:latin typeface="Poppins Light"/>
              <a:ea typeface="Poppins Light"/>
              <a:cs typeface="Poppins Light"/>
              <a:sym typeface="Poppins Light"/>
            </a:endParaRPr>
          </a:p>
          <a:p>
            <a:pPr algn="ctr">
              <a:lnSpc>
                <a:spcPts val="1917"/>
              </a:lnSpc>
              <a:spcBef>
                <a:spcPct val="0"/>
              </a:spcBef>
            </a:pPr>
            <a:r>
              <a:rPr lang="en-US" sz="1775" b="1" dirty="0">
                <a:solidFill>
                  <a:srgbClr val="FFFFFF"/>
                </a:solidFill>
                <a:latin typeface="Poppins Light"/>
                <a:ea typeface="Poppins Light"/>
                <a:cs typeface="Poppins Light"/>
                <a:sym typeface="Poppins Light"/>
              </a:rPr>
              <a:t>Sophal Vaung</a:t>
            </a:r>
          </a:p>
          <a:p>
            <a:pPr algn="ctr">
              <a:lnSpc>
                <a:spcPts val="1917"/>
              </a:lnSpc>
              <a:spcBef>
                <a:spcPct val="0"/>
              </a:spcBef>
            </a:pPr>
            <a:endParaRPr lang="en-US" sz="1775" b="1" dirty="0">
              <a:solidFill>
                <a:srgbClr val="FFFFFF"/>
              </a:solidFill>
              <a:latin typeface="Poppins Light"/>
              <a:ea typeface="Poppins Light"/>
              <a:cs typeface="Poppins Light"/>
              <a:sym typeface="Poppins Light"/>
            </a:endParaRPr>
          </a:p>
          <a:p>
            <a:pPr algn="ctr">
              <a:lnSpc>
                <a:spcPts val="1917"/>
              </a:lnSpc>
              <a:spcBef>
                <a:spcPct val="0"/>
              </a:spcBef>
            </a:pPr>
            <a:r>
              <a:rPr lang="en-US" sz="1775" b="1" dirty="0">
                <a:solidFill>
                  <a:srgbClr val="FFFFFF"/>
                </a:solidFill>
                <a:latin typeface="Poppins Light"/>
                <a:ea typeface="Poppins Light"/>
                <a:cs typeface="Poppins Light"/>
                <a:sym typeface="Poppins Light"/>
              </a:rPr>
              <a:t>American University of Phnom Penh</a:t>
            </a:r>
          </a:p>
          <a:p>
            <a:pPr algn="ctr">
              <a:lnSpc>
                <a:spcPts val="1917"/>
              </a:lnSpc>
              <a:spcBef>
                <a:spcPct val="0"/>
              </a:spcBef>
            </a:pPr>
            <a:endParaRPr lang="en-US" sz="1775" b="1" dirty="0">
              <a:solidFill>
                <a:srgbClr val="FFFFFF"/>
              </a:solidFill>
              <a:latin typeface="Poppins Light"/>
              <a:ea typeface="Poppins Light"/>
              <a:cs typeface="Poppins Light"/>
              <a:sym typeface="Poppins Light"/>
            </a:endParaRPr>
          </a:p>
          <a:p>
            <a:pPr algn="ctr">
              <a:lnSpc>
                <a:spcPts val="1917"/>
              </a:lnSpc>
              <a:spcBef>
                <a:spcPct val="0"/>
              </a:spcBef>
            </a:pPr>
            <a:r>
              <a:rPr lang="en-US" sz="1775" b="1" dirty="0">
                <a:solidFill>
                  <a:srgbClr val="FFFFFF"/>
                </a:solidFill>
                <a:latin typeface="Poppins Light"/>
                <a:ea typeface="Poppins Light"/>
                <a:cs typeface="Poppins Light"/>
                <a:sym typeface="Poppins Light"/>
              </a:rPr>
              <a:t>COSC 221 001 - Computer Science B</a:t>
            </a:r>
          </a:p>
          <a:p>
            <a:pPr algn="ctr">
              <a:lnSpc>
                <a:spcPts val="1917"/>
              </a:lnSpc>
              <a:spcBef>
                <a:spcPct val="0"/>
              </a:spcBef>
            </a:pPr>
            <a:endParaRPr lang="en-US" sz="1775" b="1" dirty="0">
              <a:solidFill>
                <a:srgbClr val="FFFFFF"/>
              </a:solidFill>
              <a:latin typeface="Poppins Light"/>
              <a:ea typeface="Poppins Light"/>
              <a:cs typeface="Poppins Light"/>
              <a:sym typeface="Poppins Light"/>
            </a:endParaRPr>
          </a:p>
          <a:p>
            <a:pPr algn="ctr">
              <a:lnSpc>
                <a:spcPts val="1917"/>
              </a:lnSpc>
              <a:spcBef>
                <a:spcPct val="0"/>
              </a:spcBef>
            </a:pPr>
            <a:r>
              <a:rPr lang="en-US" sz="1775" b="1" dirty="0">
                <a:solidFill>
                  <a:srgbClr val="FFFFFF"/>
                </a:solidFill>
                <a:latin typeface="Poppins Light"/>
                <a:ea typeface="Poppins Light"/>
                <a:cs typeface="Poppins Light"/>
                <a:sym typeface="Poppins Light"/>
              </a:rPr>
              <a:t>Dr. Abdallah Altrad</a:t>
            </a:r>
          </a:p>
          <a:p>
            <a:pPr algn="ctr">
              <a:lnSpc>
                <a:spcPts val="1917"/>
              </a:lnSpc>
              <a:spcBef>
                <a:spcPct val="0"/>
              </a:spcBef>
            </a:pPr>
            <a:endParaRPr lang="en-US" sz="1775" b="1" dirty="0">
              <a:solidFill>
                <a:srgbClr val="FFFFFF"/>
              </a:solidFill>
              <a:latin typeface="Poppins Light"/>
              <a:ea typeface="Poppins Light"/>
              <a:cs typeface="Poppins Light"/>
              <a:sym typeface="Poppins Light"/>
            </a:endParaRPr>
          </a:p>
          <a:p>
            <a:pPr algn="ctr">
              <a:lnSpc>
                <a:spcPts val="1917"/>
              </a:lnSpc>
              <a:spcBef>
                <a:spcPct val="0"/>
              </a:spcBef>
            </a:pPr>
            <a:r>
              <a:rPr lang="en-US" sz="1775" b="1" dirty="0">
                <a:solidFill>
                  <a:srgbClr val="FFFFFF"/>
                </a:solidFill>
                <a:latin typeface="Poppins Light"/>
                <a:ea typeface="Poppins Light"/>
                <a:cs typeface="Poppins Light"/>
                <a:sym typeface="Poppins Light"/>
              </a:rPr>
              <a:t>December 2, 2024</a:t>
            </a:r>
          </a:p>
        </p:txBody>
      </p:sp>
      <p:sp>
        <p:nvSpPr>
          <p:cNvPr id="33" name="Freeform 6">
            <a:extLst>
              <a:ext uri="{FF2B5EF4-FFF2-40B4-BE49-F238E27FC236}">
                <a16:creationId xmlns:a16="http://schemas.microsoft.com/office/drawing/2014/main" id="{1A11E662-E483-C8CA-B91E-079AB7DE149E}"/>
              </a:ext>
            </a:extLst>
          </p:cNvPr>
          <p:cNvSpPr/>
          <p:nvPr/>
        </p:nvSpPr>
        <p:spPr>
          <a:xfrm rot="10800000">
            <a:off x="15583834" y="8349900"/>
            <a:ext cx="2737234" cy="2033701"/>
          </a:xfrm>
          <a:custGeom>
            <a:avLst/>
            <a:gdLst/>
            <a:ahLst/>
            <a:cxnLst/>
            <a:rect l="l" t="t" r="r" b="b"/>
            <a:pathLst>
              <a:path w="5798308" h="2033701">
                <a:moveTo>
                  <a:pt x="0" y="0"/>
                </a:moveTo>
                <a:lnTo>
                  <a:pt x="5798308" y="0"/>
                </a:lnTo>
                <a:lnTo>
                  <a:pt x="5798308" y="2033701"/>
                </a:lnTo>
                <a:lnTo>
                  <a:pt x="0" y="2033701"/>
                </a:lnTo>
                <a:lnTo>
                  <a:pt x="0" y="0"/>
                </a:lnTo>
                <a:close/>
              </a:path>
            </a:pathLst>
          </a:custGeom>
          <a:blipFill>
            <a:blip r:embed="rId3">
              <a:alphaModFix amt="31000"/>
              <a:extLst>
                <a:ext uri="{96DAC541-7B7A-43D3-8B79-37D633B846F1}">
                  <asvg:svgBlip xmlns:asvg="http://schemas.microsoft.com/office/drawing/2016/SVG/main" r:embed="rId4"/>
                </a:ext>
              </a:extLst>
            </a:blip>
            <a:stretch>
              <a:fillRect/>
            </a:stretch>
          </a:blipFill>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425</Words>
  <Application>Microsoft Office PowerPoint</Application>
  <PresentationFormat>Custom</PresentationFormat>
  <Paragraphs>57</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Poppins Medium Italics</vt:lpstr>
      <vt:lpstr>HK Modular</vt:lpstr>
      <vt:lpstr>Poppins Medium</vt:lpstr>
      <vt:lpstr>Poppins Semi-Bold</vt:lpstr>
      <vt:lpstr>Poppins Light</vt:lpstr>
      <vt:lpstr>Arial</vt:lpstr>
      <vt:lpstr>Calibri</vt:lpstr>
      <vt:lpstr>Horizon</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Futuristic Cyber Security Presentation</dc:title>
  <dc:creator>VAUNG, Sophal</dc:creator>
  <cp:lastModifiedBy>VAUNG, Sophal</cp:lastModifiedBy>
  <cp:revision>2</cp:revision>
  <dcterms:created xsi:type="dcterms:W3CDTF">2006-08-16T00:00:00Z</dcterms:created>
  <dcterms:modified xsi:type="dcterms:W3CDTF">2024-12-03T19:03:22Z</dcterms:modified>
  <dc:identifier>DAGYQcA9bqk</dc:identifier>
</cp:coreProperties>
</file>