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875" r:id="rId2"/>
  </p:sldMasterIdLst>
  <p:notesMasterIdLst>
    <p:notesMasterId r:id="rId16"/>
  </p:notesMasterIdLst>
  <p:handoutMasterIdLst>
    <p:handoutMasterId r:id="rId17"/>
  </p:handoutMasterIdLst>
  <p:sldIdLst>
    <p:sldId id="889" r:id="rId3"/>
    <p:sldId id="935" r:id="rId4"/>
    <p:sldId id="936" r:id="rId5"/>
    <p:sldId id="934" r:id="rId6"/>
    <p:sldId id="926" r:id="rId7"/>
    <p:sldId id="927" r:id="rId8"/>
    <p:sldId id="929" r:id="rId9"/>
    <p:sldId id="928" r:id="rId10"/>
    <p:sldId id="931" r:id="rId11"/>
    <p:sldId id="930" r:id="rId12"/>
    <p:sldId id="932" r:id="rId13"/>
    <p:sldId id="933" r:id="rId14"/>
    <p:sldId id="937" r:id="rId15"/>
  </p:sldIdLst>
  <p:sldSz cx="9144000" cy="6858000" type="letter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7C434C-7D47-C045-BFF0-2513FDB8728B}">
          <p14:sldIdLst>
            <p14:sldId id="889"/>
            <p14:sldId id="935"/>
            <p14:sldId id="936"/>
            <p14:sldId id="934"/>
            <p14:sldId id="926"/>
          </p14:sldIdLst>
        </p14:section>
        <p14:section name="Untitled Section" id="{682F13ED-6B36-4424-A12D-0E07E09C4557}">
          <p14:sldIdLst>
            <p14:sldId id="927"/>
            <p14:sldId id="929"/>
            <p14:sldId id="928"/>
            <p14:sldId id="931"/>
            <p14:sldId id="930"/>
            <p14:sldId id="932"/>
            <p14:sldId id="933"/>
            <p14:sldId id="9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224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5616">
          <p15:clr>
            <a:srgbClr val="A4A3A4"/>
          </p15:clr>
        </p15:guide>
        <p15:guide id="5" pos="288">
          <p15:clr>
            <a:srgbClr val="A4A3A4"/>
          </p15:clr>
        </p15:guide>
        <p15:guide id="6" pos="2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84E"/>
    <a:srgbClr val="E3E4E4"/>
    <a:srgbClr val="A2BB39"/>
    <a:srgbClr val="349545"/>
    <a:srgbClr val="800000"/>
    <a:srgbClr val="B7CD5B"/>
    <a:srgbClr val="00B9F2"/>
    <a:srgbClr val="FFFFFF"/>
    <a:srgbClr val="A638B2"/>
    <a:srgbClr val="FDA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5" autoAdjust="0"/>
    <p:restoredTop sz="90135" autoAdjust="0"/>
  </p:normalViewPr>
  <p:slideViewPr>
    <p:cSldViewPr snapToGrid="0">
      <p:cViewPr varScale="1">
        <p:scale>
          <a:sx n="62" d="100"/>
          <a:sy n="62" d="100"/>
        </p:scale>
        <p:origin x="1254" y="60"/>
      </p:cViewPr>
      <p:guideLst>
        <p:guide orient="horz" pos="264"/>
        <p:guide orient="horz" pos="4224"/>
        <p:guide orient="horz" pos="3968"/>
        <p:guide pos="5616"/>
        <p:guide pos="288"/>
        <p:guide pos="2581"/>
      </p:guideLst>
    </p:cSldViewPr>
  </p:slideViewPr>
  <p:outlineViewPr>
    <p:cViewPr>
      <p:scale>
        <a:sx n="33" d="100"/>
        <a:sy n="33" d="100"/>
      </p:scale>
      <p:origin x="0" y="5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768" y="-78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4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B735A55-471D-4793-9D19-E8628F5F7B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07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4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44" tIns="46575" rIns="93144" bIns="465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6526054-4C3F-445C-8B9D-EBBE1D0EC6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402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54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21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44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60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60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79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45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97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68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73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89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B22FE-F869-4CFE-92A0-938D0E41CC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19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jpg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ntApp_Integration_ppt_layout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 bwMode="auto">
          <a:xfrm>
            <a:off x="457200" y="3886200"/>
            <a:ext cx="80772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normAutofit/>
          </a:bodyPr>
          <a:lstStyle>
            <a:lvl1pPr algn="ctr">
              <a:defRPr sz="4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>
              <a:solidFill>
                <a:prstClr val="white"/>
              </a:solidFill>
              <a:latin typeface="Franklin Gothic Book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2" y="5969000"/>
            <a:ext cx="286940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44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1" y="1268413"/>
            <a:ext cx="4176712" cy="4752975"/>
          </a:xfrm>
        </p:spPr>
        <p:txBody>
          <a:bodyPr/>
          <a:lstStyle>
            <a:lvl1pPr algn="l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43438" y="1268413"/>
            <a:ext cx="4176712" cy="4752975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424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52800" y="1775069"/>
            <a:ext cx="7017314" cy="1011238"/>
          </a:xfrm>
        </p:spPr>
        <p:txBody>
          <a:bodyPr bIns="0"/>
          <a:lstStyle>
            <a:lvl1pPr>
              <a:defRPr sz="3500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0547" y="4026716"/>
            <a:ext cx="339115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Integrated Services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  <p:pic>
        <p:nvPicPr>
          <p:cNvPr id="6" name="Bild 14"/>
          <p:cNvPicPr>
            <a:picLocks noChangeAspect="1"/>
          </p:cNvPicPr>
          <p:nvPr userDrawn="1"/>
        </p:nvPicPr>
        <p:blipFill>
          <a:blip r:embed="rId2">
            <a:alphaModFix/>
          </a:blip>
          <a:srcRect l="12533" b="39031"/>
          <a:stretch>
            <a:fillRect/>
          </a:stretch>
        </p:blipFill>
        <p:spPr>
          <a:xfrm>
            <a:off x="0" y="3681664"/>
            <a:ext cx="4556860" cy="317633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14" name="Picture 4" descr="I:\_GregW\1322550 WBGIS - ITS Sub Branding\WBGIS-ITS_logo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67741" y="400359"/>
            <a:ext cx="4168772" cy="110314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493057"/>
            <a:ext cx="4271110" cy="8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4"/>
          <p:cNvPicPr>
            <a:picLocks noChangeAspect="1"/>
          </p:cNvPicPr>
          <p:nvPr userDrawn="1"/>
        </p:nvPicPr>
        <p:blipFill>
          <a:blip r:embed="rId2">
            <a:alphaModFix/>
          </a:blip>
          <a:srcRect l="12533" b="39031"/>
          <a:stretch>
            <a:fillRect/>
          </a:stretch>
        </p:blipFill>
        <p:spPr>
          <a:xfrm>
            <a:off x="0" y="3681664"/>
            <a:ext cx="4556860" cy="317633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9" name="Picture 4" descr="I:\_GregW\1322550 WBGIS - ITS Sub Branding\WBGIS-ITS_logo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67741" y="400359"/>
            <a:ext cx="4168772" cy="11031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493057"/>
            <a:ext cx="4271110" cy="8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0527" y="381001"/>
            <a:ext cx="7788275" cy="6461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90525" y="1295401"/>
            <a:ext cx="8229600" cy="4929187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56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0527" y="381001"/>
            <a:ext cx="7788275" cy="6461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6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tApp_Integration_ppt_layout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33400" y="1981200"/>
            <a:ext cx="4038600" cy="3657600"/>
          </a:xfrm>
        </p:spPr>
        <p:txBody>
          <a:bodyPr anchor="ctr" anchorCtr="0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5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44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780674"/>
            <a:ext cx="9144000" cy="136358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9074" y="3980753"/>
            <a:ext cx="4384288" cy="1011238"/>
          </a:xfrm>
        </p:spPr>
        <p:txBody>
          <a:bodyPr bIns="0"/>
          <a:lstStyle>
            <a:lvl1pPr>
              <a:defRPr sz="35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This is a </a:t>
            </a:r>
            <a:r>
              <a:rPr lang="en-US" noProof="0" dirty="0" err="1"/>
              <a:t>mastertitle</a:t>
            </a:r>
            <a:endParaRPr 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88042" y="5153080"/>
            <a:ext cx="4034590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4588042" y="6453187"/>
            <a:ext cx="1511412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Minion Pro"/>
                <a:ea typeface="ＭＳ Ｐゴシック" charset="0"/>
                <a:cs typeface="Minion Pro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kumimoji="0" lang="en-US" dirty="0">
                <a:solidFill>
                  <a:prstClr val="white"/>
                </a:solidFill>
                <a:latin typeface="Arial"/>
                <a:cs typeface="Arial"/>
              </a:rPr>
              <a:t>Strictly Confidential</a:t>
            </a:r>
            <a:r>
              <a:rPr kumimoji="0" lang="de-DE" dirty="0">
                <a:solidFill>
                  <a:prstClr val="white"/>
                </a:solidFill>
                <a:latin typeface="Arial"/>
                <a:cs typeface="Arial"/>
              </a:rPr>
              <a:t> © 2013</a:t>
            </a:r>
            <a:endParaRPr kumimoji="0"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13" name="Picture 4" descr="I:\_GregW\1322550 WBGIS - ITS Sub Branding\WBGIS-ITS_logo.png"/>
          <p:cNvPicPr>
            <a:picLocks noChangeAspect="1" noChangeArrowheads="1"/>
          </p:cNvPicPr>
          <p:nvPr userDrawn="1"/>
        </p:nvPicPr>
        <p:blipFill>
          <a:blip r:embed="rId3"/>
          <a:srcRect b="11957"/>
          <a:stretch>
            <a:fillRect/>
          </a:stretch>
        </p:blipFill>
        <p:spPr bwMode="auto">
          <a:xfrm>
            <a:off x="467741" y="400360"/>
            <a:ext cx="4168772" cy="97124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 userDrawn="1"/>
        </p:nvSpPr>
        <p:spPr>
          <a:xfrm>
            <a:off x="0" y="168442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9" name="Bild 14"/>
          <p:cNvPicPr>
            <a:picLocks noChangeAspect="1"/>
          </p:cNvPicPr>
          <p:nvPr userDrawn="1"/>
        </p:nvPicPr>
        <p:blipFill>
          <a:blip r:embed="rId4">
            <a:alphaModFix/>
          </a:blip>
          <a:srcRect l="12533" b="39031"/>
          <a:stretch>
            <a:fillRect/>
          </a:stretch>
        </p:blipFill>
        <p:spPr>
          <a:xfrm>
            <a:off x="0" y="3681664"/>
            <a:ext cx="4556860" cy="31763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493057"/>
            <a:ext cx="4271110" cy="8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1065327" y="6453187"/>
            <a:ext cx="4175874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Minion Pro"/>
                <a:ea typeface="ＭＳ Ｐゴシック" charset="0"/>
                <a:cs typeface="Minion Pro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kumimoji="0" lang="en-US" dirty="0">
                <a:solidFill>
                  <a:prstClr val="white"/>
                </a:solidFill>
                <a:latin typeface="Arial"/>
                <a:cs typeface="Arial"/>
              </a:rPr>
              <a:t>Strictly Confidential</a:t>
            </a:r>
            <a:r>
              <a:rPr kumimoji="0" lang="de-DE" dirty="0">
                <a:solidFill>
                  <a:prstClr val="white"/>
                </a:solidFill>
                <a:latin typeface="Arial"/>
                <a:cs typeface="Arial"/>
              </a:rPr>
              <a:t> © 2013</a:t>
            </a:r>
            <a:endParaRPr kumimoji="0"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9" y="964839"/>
            <a:ext cx="7538185" cy="1011238"/>
          </a:xfrm>
        </p:spPr>
        <p:txBody>
          <a:bodyPr bIns="0"/>
          <a:lstStyle>
            <a:lvl1pPr>
              <a:defRPr sz="3500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This is a </a:t>
            </a:r>
            <a:r>
              <a:rPr lang="en-US" noProof="0" dirty="0" err="1"/>
              <a:t>mastertitle</a:t>
            </a:r>
            <a:endParaRPr lang="en-US" noProof="0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9" y="213716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  <p:pic>
        <p:nvPicPr>
          <p:cNvPr id="6" name="Bild 14"/>
          <p:cNvPicPr>
            <a:picLocks noChangeAspect="1"/>
          </p:cNvPicPr>
          <p:nvPr userDrawn="1"/>
        </p:nvPicPr>
        <p:blipFill>
          <a:blip r:embed="rId2">
            <a:alphaModFix/>
          </a:blip>
          <a:srcRect l="12533" b="39031"/>
          <a:stretch>
            <a:fillRect/>
          </a:stretch>
        </p:blipFill>
        <p:spPr>
          <a:xfrm>
            <a:off x="0" y="3681664"/>
            <a:ext cx="4556860" cy="317633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86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0" y="3716339"/>
            <a:ext cx="8496300" cy="2305049"/>
          </a:xfrm>
        </p:spPr>
        <p:txBody>
          <a:bodyPr anchor="ctr" anchorCtr="1"/>
          <a:lstStyle>
            <a:lvl1pPr algn="ctr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68414"/>
            <a:ext cx="8496300" cy="2305049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7658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7" y="381001"/>
            <a:ext cx="7788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629401"/>
            <a:ext cx="9144000" cy="2286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896995" y="6613526"/>
            <a:ext cx="95731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sz="1000" dirty="0">
                <a:solidFill>
                  <a:srgbClr val="FFFFFF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sz="1000" dirty="0">
                <a:solidFill>
                  <a:srgbClr val="FFFFFF"/>
                </a:solidFill>
                <a:latin typeface="Arial" charset="0"/>
              </a:rPr>
              <a:t>IntApp, Inc.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222250" y="6645274"/>
            <a:ext cx="38735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EA02A9F-9D9F-47D7-8B1D-3BA5F7D9D9CC}" type="slidenum">
              <a:rPr kumimoji="0" lang="en-US" sz="900">
                <a:solidFill>
                  <a:srgbClr val="FFFFFF"/>
                </a:solidFill>
                <a:latin typeface="Franklin Gothic Book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sz="900" dirty="0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457200" y="1020763"/>
            <a:ext cx="8229600" cy="0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295401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362200" y="6581001"/>
            <a:ext cx="396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300" b="1" dirty="0">
                <a:solidFill>
                  <a:srgbClr val="000000"/>
                </a:solidFill>
                <a:latin typeface="Franklin Gothic Book"/>
              </a:rPr>
              <a:t>Confidential -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3368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9pPr>
    </p:titleStyle>
    <p:bodyStyle>
      <a:lvl1pPr marL="346075" indent="-346075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61938" algn="l" rtl="0" eaLnBrk="0" fontAlgn="base" hangingPunct="0">
        <a:spcBef>
          <a:spcPct val="5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84238" indent="-254000" algn="l" rtl="0" eaLnBrk="0" fontAlgn="base" hangingPunct="0">
        <a:spcBef>
          <a:spcPct val="5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_GregW\1322550 WBGIS - ITS Sub Branding\WBGIS_ITS-PPT_footer-06.jpg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-1" y="6096000"/>
            <a:ext cx="9144000" cy="761998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2"/>
            <a:ext cx="8496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5179" y="6360101"/>
            <a:ext cx="4133210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3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EF62D93A-3BA0-8848-BFA3-D7046C1B555D}" type="slidenum">
              <a:rPr kumimoji="0"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496300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99748"/>
            <a:ext cx="9144000" cy="91441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248400"/>
            <a:ext cx="2381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ct val="20000"/>
        </a:spcBef>
        <a:buFont typeface="Arial"/>
        <a:buNone/>
        <a:defRPr sz="3000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361950" indent="-361950" algn="l" defTabSz="457200" rtl="0" eaLnBrk="1" latinLnBrk="0" hangingPunct="1">
        <a:spcBef>
          <a:spcPct val="20000"/>
        </a:spcBef>
        <a:buFont typeface="Wingdings" charset="2"/>
        <a:buChar char="§"/>
        <a:defRPr sz="2500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715963" indent="-354013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1077913" indent="-361950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431925" indent="-354013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azevedo@worldbank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fs.worldbank.org/tfs/Custom%20Applications/_git/ITSTI-PovertyPhyton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vsts/git/gitquickstart?view=vsts&amp;tabs=command-lin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92438" y="3004457"/>
            <a:ext cx="8662145" cy="558745"/>
          </a:xfrm>
        </p:spPr>
        <p:txBody>
          <a:bodyPr/>
          <a:lstStyle/>
          <a:p>
            <a:pPr algn="r"/>
            <a:r>
              <a:rPr lang="de-DE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Datalibweb in Python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37F58-FCE7-4DB1-94F8-AA381FF4B523}"/>
              </a:ext>
            </a:extLst>
          </p:cNvPr>
          <p:cNvSpPr txBox="1"/>
          <p:nvPr/>
        </p:nvSpPr>
        <p:spPr>
          <a:xfrm>
            <a:off x="7392692" y="5997843"/>
            <a:ext cx="175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Mahendra Raja </a:t>
            </a:r>
          </a:p>
          <a:p>
            <a:r>
              <a:rPr lang="en-US" b="1" dirty="0"/>
              <a:t>ITSOC</a:t>
            </a:r>
          </a:p>
        </p:txBody>
      </p:sp>
    </p:spTree>
    <p:extLst>
      <p:ext uri="{BB962C8B-B14F-4D97-AF65-F5344CB8AC3E}">
        <p14:creationId xmlns:p14="http://schemas.microsoft.com/office/powerpoint/2010/main" val="542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getRAWFileList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Parameters</a:t>
            </a:r>
          </a:p>
          <a:p>
            <a:pPr lvl="1"/>
            <a:endParaRPr lang="en-US" sz="2400" b="1" i="1" dirty="0"/>
          </a:p>
          <a:p>
            <a:pPr lvl="1"/>
            <a:r>
              <a:rPr lang="en-US" sz="2400" i="1" dirty="0"/>
              <a:t>Server – Scalar value</a:t>
            </a:r>
          </a:p>
          <a:p>
            <a:pPr lvl="1"/>
            <a:r>
              <a:rPr lang="en-US" sz="2400" i="1" dirty="0"/>
              <a:t>country – get files for the country </a:t>
            </a:r>
          </a:p>
          <a:p>
            <a:pPr lvl="1"/>
            <a:r>
              <a:rPr lang="en-US" sz="2400" i="1" dirty="0"/>
              <a:t>Year  - gets files for the given year</a:t>
            </a:r>
          </a:p>
          <a:p>
            <a:endParaRPr lang="en-US" sz="2400" b="1" i="1" dirty="0"/>
          </a:p>
          <a:p>
            <a:r>
              <a:rPr lang="en-US" sz="2400" b="1" i="1" dirty="0"/>
              <a:t>Optional Parameter</a:t>
            </a:r>
          </a:p>
          <a:p>
            <a:r>
              <a:rPr lang="en-US" sz="2400" i="1" dirty="0"/>
              <a:t> 	</a:t>
            </a:r>
            <a:r>
              <a:rPr lang="en-US" sz="2400" i="1" dirty="0" err="1"/>
              <a:t>fileExtFilter</a:t>
            </a:r>
            <a:r>
              <a:rPr lang="en-US" sz="2400" i="1" dirty="0"/>
              <a:t> – Filter by extension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3472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loadFile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Parameter</a:t>
            </a:r>
          </a:p>
          <a:p>
            <a:pPr lvl="1"/>
            <a:r>
              <a:rPr lang="en-US" sz="2400" i="1" dirty="0"/>
              <a:t>Server – scalar value</a:t>
            </a:r>
          </a:p>
          <a:p>
            <a:pPr lvl="1"/>
            <a:r>
              <a:rPr lang="en-US" sz="2400" i="1" dirty="0" err="1"/>
              <a:t>Sharedpath</a:t>
            </a:r>
            <a:r>
              <a:rPr lang="en-US" sz="2400" i="1" dirty="0"/>
              <a:t> – complete shared path</a:t>
            </a:r>
          </a:p>
          <a:p>
            <a:pPr lvl="1"/>
            <a:endParaRPr lang="en-US" sz="2400" b="1" i="1" dirty="0"/>
          </a:p>
          <a:p>
            <a:r>
              <a:rPr lang="en-US" sz="2400" b="1" i="1" dirty="0"/>
              <a:t>Optional parameter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download_path</a:t>
            </a:r>
            <a:r>
              <a:rPr lang="en-US" sz="2400" i="1" dirty="0"/>
              <a:t> – where to download in the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75704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GINI Index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2069638"/>
            <a:ext cx="905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7200" b="1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515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2069638"/>
            <a:ext cx="905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b="1" i="1" dirty="0"/>
              <a:t>Contact : </a:t>
            </a:r>
            <a:r>
              <a:rPr lang="pt-BR" sz="3600" b="1" i="1" dirty="0"/>
              <a:t>Joao Pedro Wagner De Azevedo </a:t>
            </a:r>
            <a:r>
              <a:rPr lang="pt-BR" sz="3600" b="1" i="1" dirty="0">
                <a:hlinkClick r:id="rId3"/>
              </a:rPr>
              <a:t>jazevedo@worldbank.org</a:t>
            </a:r>
            <a:endParaRPr lang="pt-BR" sz="3600" b="1" i="1" dirty="0"/>
          </a:p>
        </p:txBody>
      </p:sp>
    </p:spTree>
    <p:extLst>
      <p:ext uri="{BB962C8B-B14F-4D97-AF65-F5344CB8AC3E}">
        <p14:creationId xmlns:p14="http://schemas.microsoft.com/office/powerpoint/2010/main" val="12098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</a:p>
          <a:p>
            <a:pPr algn="ctr">
              <a:defRPr/>
            </a:pP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Disclaimer/Future plan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Alpha stage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Code tested with very limited number of countries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Working on aligning  Python &amp; R experience similar to R.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Naming convention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Interactive mode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Documentation.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Performance comparison between all three platforms (Stata, Python and 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Package for easier installation.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Create automated unit test cases.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Continuous integration (DevOps)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Setting up World Bank package repository (</a:t>
            </a:r>
            <a:r>
              <a:rPr lang="en-US" sz="2400" dirty="0" err="1"/>
              <a:t>devpi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5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900" dirty="0">
                <a:latin typeface="+mn-lt"/>
              </a:rPr>
              <a:t>DataLibWeb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A0FB7-480E-43C0-92A4-26374C55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" y="53271"/>
            <a:ext cx="9139772" cy="58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7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CAEC6-5F2F-49A0-ABDD-D46AA795554E}"/>
              </a:ext>
            </a:extLst>
          </p:cNvPr>
          <p:cNvSpPr txBox="1"/>
          <p:nvPr/>
        </p:nvSpPr>
        <p:spPr>
          <a:xfrm>
            <a:off x="123986" y="278971"/>
            <a:ext cx="893338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Language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Python 3.5+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C#</a:t>
            </a:r>
            <a:endParaRPr lang="en-US" sz="3200" dirty="0"/>
          </a:p>
          <a:p>
            <a:endParaRPr lang="en-US" sz="3200" b="1" dirty="0"/>
          </a:p>
          <a:p>
            <a:r>
              <a:rPr lang="en-US" sz="3200" dirty="0"/>
              <a:t>Development tools (Anaconda)</a:t>
            </a:r>
          </a:p>
          <a:p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Spyder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Jupyter Notebook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Visual Studio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800" dirty="0"/>
              <a:t>Source Control (git)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TFS </a:t>
            </a:r>
            <a:r>
              <a:rPr lang="en-US" sz="2000" i="1" dirty="0"/>
              <a:t>(https://tfs.worldbank.org/tfs/Custom Applications/_git/ITSTI-</a:t>
            </a:r>
            <a:r>
              <a:rPr lang="en-US" sz="2000" i="1" dirty="0" err="1"/>
              <a:t>PovertyPhytonCode</a:t>
            </a:r>
            <a:r>
              <a:rPr lang="en-US" sz="2000" i="1" dirty="0"/>
              <a:t>)</a:t>
            </a:r>
          </a:p>
          <a:p>
            <a:pPr lvl="1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4442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Prerequisites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Numpy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JSON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xml.etree.ElementTree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Requests </a:t>
            </a:r>
            <a:r>
              <a:rPr lang="en-US" sz="2000" i="1" dirty="0"/>
              <a:t>(Optional)</a:t>
            </a:r>
            <a:endParaRPr lang="en-US" sz="2400" i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Time </a:t>
            </a:r>
            <a:r>
              <a:rPr lang="en-US" sz="2000" i="1" dirty="0"/>
              <a:t>(Optional)</a:t>
            </a:r>
            <a:endParaRPr lang="en-US" sz="2400" i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OS </a:t>
            </a:r>
          </a:p>
          <a:p>
            <a:endParaRPr lang="en-US" dirty="0"/>
          </a:p>
          <a:p>
            <a:r>
              <a:rPr lang="en-US" sz="2400" dirty="0" err="1"/>
              <a:t>.Net</a:t>
            </a:r>
            <a:r>
              <a:rPr lang="en-US" sz="2400" dirty="0"/>
              <a:t> Framework 4.2</a:t>
            </a:r>
          </a:p>
          <a:p>
            <a:endParaRPr lang="en-US" sz="2400" dirty="0"/>
          </a:p>
          <a:p>
            <a:r>
              <a:rPr lang="en-US" sz="2400" dirty="0"/>
              <a:t>Source Control : TFS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Git for windows </a:t>
            </a:r>
            <a:r>
              <a:rPr lang="en-US" sz="2000" i="1" dirty="0"/>
              <a:t>(</a:t>
            </a:r>
            <a:r>
              <a:rPr lang="en-US" sz="2000" i="1" dirty="0">
                <a:hlinkClick r:id="rId3"/>
              </a:rPr>
              <a:t>https://git-scm.com/download/win</a:t>
            </a:r>
            <a:r>
              <a:rPr lang="en-US" sz="2000" i="1" dirty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866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900" dirty="0">
                <a:latin typeface="+mn-lt"/>
              </a:rPr>
              <a:t>One Content Management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Set up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Clone from source</a:t>
            </a:r>
            <a:endParaRPr lang="en-US" b="1" dirty="0"/>
          </a:p>
          <a:p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https://tfs.worldbank.org/tfs/Custom%20Applications/_git/ITSTI-PovertyPhytonCode</a:t>
            </a:r>
            <a:endParaRPr lang="en-US" sz="2000" dirty="0"/>
          </a:p>
          <a:p>
            <a:endParaRPr lang="en-US" sz="2400" dirty="0"/>
          </a:p>
          <a:p>
            <a:r>
              <a:rPr lang="en-US" sz="2000" b="1" dirty="0"/>
              <a:t>Commit changes</a:t>
            </a:r>
          </a:p>
          <a:p>
            <a:r>
              <a:rPr lang="en-US" sz="2000" dirty="0"/>
              <a:t>git add –all</a:t>
            </a:r>
          </a:p>
          <a:p>
            <a:r>
              <a:rPr lang="en-US" sz="2000" dirty="0"/>
              <a:t>git commit -m “comment - changes"</a:t>
            </a:r>
          </a:p>
          <a:p>
            <a:r>
              <a:rPr lang="en-US" sz="2000" dirty="0"/>
              <a:t>git push origin master</a:t>
            </a:r>
          </a:p>
          <a:p>
            <a:endParaRPr lang="en-US" sz="2000" dirty="0"/>
          </a:p>
          <a:p>
            <a:r>
              <a:rPr lang="en-US" sz="2000" b="1" dirty="0"/>
              <a:t>Optional: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.</a:t>
            </a:r>
          </a:p>
          <a:p>
            <a:r>
              <a:rPr lang="en-US" sz="2000" dirty="0"/>
              <a:t>git remote add origin </a:t>
            </a:r>
            <a:r>
              <a:rPr lang="en-US" sz="2000" dirty="0">
                <a:hlinkClick r:id="rId3"/>
              </a:rPr>
              <a:t>https://tfs.worldbank.org/tfs/Custom%20Applications/_git/ITSTI-PovertyPhytonCode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More information:</a:t>
            </a:r>
          </a:p>
          <a:p>
            <a:r>
              <a:rPr lang="en-US" dirty="0">
                <a:hlinkClick r:id="rId4"/>
              </a:rPr>
              <a:t>https://docs.microsoft.com/en-us/vsts/git/gitquickstart?view=vsts&amp;tabs=command-line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1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Datalibweb</a:t>
            </a:r>
            <a:r>
              <a:rPr lang="en-US" sz="3200" dirty="0"/>
              <a:t> – Python methods/commands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getFileCollection</a:t>
            </a:r>
            <a:endParaRPr lang="en-US" sz="2400" dirty="0"/>
          </a:p>
          <a:p>
            <a:r>
              <a:rPr lang="en-US" sz="2400" dirty="0"/>
              <a:t>	To retrieve </a:t>
            </a:r>
            <a:r>
              <a:rPr lang="en-US" sz="2400" dirty="0" err="1"/>
              <a:t>dta</a:t>
            </a:r>
            <a:r>
              <a:rPr lang="en-US" sz="2400" dirty="0"/>
              <a:t> file lists excluding other binary file formats.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getRecords</a:t>
            </a:r>
            <a:endParaRPr lang="en-US" sz="2400" dirty="0"/>
          </a:p>
          <a:p>
            <a:pPr lvl="1"/>
            <a:r>
              <a:rPr lang="en-US" sz="2400" dirty="0"/>
              <a:t>	To retrieve data, merge based on user inputs.</a:t>
            </a:r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getRAWFileList</a:t>
            </a:r>
            <a:endParaRPr lang="en-US" sz="2400" dirty="0"/>
          </a:p>
          <a:p>
            <a:pPr lvl="1"/>
            <a:r>
              <a:rPr lang="en-US" sz="2400" dirty="0"/>
              <a:t>	To retrieve all the files including other binary formats</a:t>
            </a:r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loadFile</a:t>
            </a:r>
            <a:endParaRPr lang="en-US" sz="2400" dirty="0"/>
          </a:p>
          <a:p>
            <a:r>
              <a:rPr lang="en-US" sz="2400" dirty="0"/>
              <a:t>	Downloads specific file to local system and loads in it’s native client.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5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getFileCollection</a:t>
            </a:r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Parameters:</a:t>
            </a:r>
          </a:p>
          <a:p>
            <a:pPr lvl="1"/>
            <a:r>
              <a:rPr lang="en-US" sz="2400" i="1" dirty="0"/>
              <a:t>Server - Scalar value. 	</a:t>
            </a:r>
          </a:p>
          <a:p>
            <a:pPr lvl="1"/>
            <a:r>
              <a:rPr lang="en-US" sz="2400" i="1" dirty="0"/>
              <a:t>Country  - country data to retrieve</a:t>
            </a:r>
          </a:p>
          <a:p>
            <a:pPr lvl="1"/>
            <a:r>
              <a:rPr lang="en-US" sz="2400" i="1" dirty="0"/>
              <a:t>Year – array, years to data to retrieve</a:t>
            </a:r>
          </a:p>
          <a:p>
            <a:pPr lvl="1"/>
            <a:r>
              <a:rPr lang="en-US" sz="2400" i="1" dirty="0"/>
              <a:t>Collection – scalar value. </a:t>
            </a:r>
          </a:p>
          <a:p>
            <a:endParaRPr lang="en-US" sz="2400" b="1" i="1" dirty="0"/>
          </a:p>
          <a:p>
            <a:r>
              <a:rPr lang="en-US" sz="2400" b="1" i="1" dirty="0"/>
              <a:t>Optional parameters</a:t>
            </a:r>
          </a:p>
          <a:p>
            <a:pPr lvl="1"/>
            <a:r>
              <a:rPr lang="en-US" sz="2400" i="1" dirty="0"/>
              <a:t>modules</a:t>
            </a:r>
          </a:p>
          <a:p>
            <a:pPr lvl="1"/>
            <a:r>
              <a:rPr lang="en-US" sz="2400" i="1" dirty="0"/>
              <a:t>latest</a:t>
            </a:r>
          </a:p>
          <a:p>
            <a:pPr lvl="1"/>
            <a:r>
              <a:rPr lang="en-US" sz="2400" i="1" dirty="0" err="1"/>
              <a:t>majver</a:t>
            </a:r>
            <a:r>
              <a:rPr lang="en-US" sz="2400" i="1" dirty="0"/>
              <a:t>, </a:t>
            </a:r>
          </a:p>
          <a:p>
            <a:pPr lvl="1"/>
            <a:r>
              <a:rPr lang="en-US" sz="2400" i="1" dirty="0" err="1"/>
              <a:t>minver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0564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2735179" y="6360101"/>
            <a:ext cx="4133210" cy="215901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dirty="0"/>
              <a:t>DataLibWeb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3629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getRecords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D47E-666C-4230-94CA-69ACC8C88126}"/>
              </a:ext>
            </a:extLst>
          </p:cNvPr>
          <p:cNvSpPr txBox="1"/>
          <p:nvPr/>
        </p:nvSpPr>
        <p:spPr>
          <a:xfrm>
            <a:off x="0" y="922763"/>
            <a:ext cx="9057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Parameters</a:t>
            </a:r>
          </a:p>
          <a:p>
            <a:pPr lvl="1"/>
            <a:r>
              <a:rPr lang="en-US" sz="2400" dirty="0"/>
              <a:t>Server (Scalar)</a:t>
            </a:r>
          </a:p>
          <a:p>
            <a:pPr lvl="1"/>
            <a:r>
              <a:rPr lang="en-US" sz="2400" dirty="0"/>
              <a:t>countries (Array)</a:t>
            </a:r>
          </a:p>
          <a:p>
            <a:pPr lvl="1"/>
            <a:r>
              <a:rPr lang="en-US" sz="2400" dirty="0"/>
              <a:t>years (Array)</a:t>
            </a:r>
          </a:p>
          <a:p>
            <a:pPr lvl="1"/>
            <a:r>
              <a:rPr lang="en-US" sz="2400" dirty="0"/>
              <a:t>collection (Scalar)</a:t>
            </a:r>
          </a:p>
          <a:p>
            <a:pPr lvl="1"/>
            <a:endParaRPr lang="en-US" sz="2400" b="1" i="1" dirty="0"/>
          </a:p>
          <a:p>
            <a:pPr lvl="1"/>
            <a:r>
              <a:rPr lang="en-US" sz="2400" b="1" dirty="0"/>
              <a:t>Optional parameters</a:t>
            </a:r>
          </a:p>
          <a:p>
            <a:pPr lvl="1"/>
            <a:r>
              <a:rPr lang="en-US" sz="2400" dirty="0" err="1"/>
              <a:t>include_cpi</a:t>
            </a:r>
            <a:r>
              <a:rPr lang="en-US" sz="2400" dirty="0"/>
              <a:t> (Boolean)</a:t>
            </a:r>
          </a:p>
          <a:p>
            <a:pPr lvl="1"/>
            <a:r>
              <a:rPr lang="en-US" sz="2400" dirty="0"/>
              <a:t>Modules (Array of modules)</a:t>
            </a:r>
          </a:p>
          <a:p>
            <a:pPr lvl="1"/>
            <a:r>
              <a:rPr lang="en-US" sz="2400" dirty="0" err="1"/>
              <a:t>Majorversion</a:t>
            </a:r>
            <a:r>
              <a:rPr lang="en-US" sz="2400" dirty="0"/>
              <a:t> (</a:t>
            </a:r>
            <a:r>
              <a:rPr lang="en-US" sz="2400" dirty="0" err="1"/>
              <a:t>dta</a:t>
            </a:r>
            <a:r>
              <a:rPr lang="en-US" sz="2400" dirty="0"/>
              <a:t> version to retrieve) Default value is latest.</a:t>
            </a:r>
          </a:p>
          <a:p>
            <a:pPr lvl="1"/>
            <a:r>
              <a:rPr lang="en-US" sz="2400" dirty="0" err="1"/>
              <a:t>Minorversion</a:t>
            </a:r>
            <a:r>
              <a:rPr lang="en-US" sz="2400" dirty="0"/>
              <a:t> (</a:t>
            </a:r>
            <a:r>
              <a:rPr lang="en-US" sz="2400" dirty="0" err="1"/>
              <a:t>dta</a:t>
            </a:r>
            <a:r>
              <a:rPr lang="en-US" sz="2400" dirty="0"/>
              <a:t> version to retrieve) (which version to retrieve)</a:t>
            </a:r>
          </a:p>
          <a:p>
            <a:pPr lvl="1"/>
            <a:r>
              <a:rPr lang="en-US" sz="2400" dirty="0"/>
              <a:t>Latest (To retrieve all files or latest version). Default value is True.</a:t>
            </a:r>
          </a:p>
        </p:txBody>
      </p:sp>
    </p:spTree>
    <p:extLst>
      <p:ext uri="{BB962C8B-B14F-4D97-AF65-F5344CB8AC3E}">
        <p14:creationId xmlns:p14="http://schemas.microsoft.com/office/powerpoint/2010/main" val="3494448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ntApp 2010">
      <a:dk1>
        <a:srgbClr val="000000"/>
      </a:dk1>
      <a:lt1>
        <a:srgbClr val="FFFFFF"/>
      </a:lt1>
      <a:dk2>
        <a:srgbClr val="0C479D"/>
      </a:dk2>
      <a:lt2>
        <a:srgbClr val="FFFFFF"/>
      </a:lt2>
      <a:accent1>
        <a:srgbClr val="06244C"/>
      </a:accent1>
      <a:accent2>
        <a:srgbClr val="BFD8FA"/>
      </a:accent2>
      <a:accent3>
        <a:srgbClr val="999999"/>
      </a:accent3>
      <a:accent4>
        <a:srgbClr val="262626"/>
      </a:accent4>
      <a:accent5>
        <a:srgbClr val="406222"/>
      </a:accent5>
      <a:accent6>
        <a:srgbClr val="632523"/>
      </a:accent6>
      <a:hlink>
        <a:srgbClr val="0C479D"/>
      </a:hlink>
      <a:folHlink>
        <a:srgbClr val="0C479D"/>
      </a:folHlink>
    </a:clrScheme>
    <a:fontScheme name="Default Design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99CC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8AB98A"/>
        </a:accent6>
        <a:hlink>
          <a:srgbClr val="FFCC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Benutzerdefiniert 53">
      <a:dk1>
        <a:sysClr val="windowText" lastClr="000000"/>
      </a:dk1>
      <a:lt1>
        <a:sysClr val="window" lastClr="FFFFFF"/>
      </a:lt1>
      <a:dk2>
        <a:srgbClr val="002345"/>
      </a:dk2>
      <a:lt2>
        <a:srgbClr val="FFFFFF"/>
      </a:lt2>
      <a:accent1>
        <a:srgbClr val="002345"/>
      </a:accent1>
      <a:accent2>
        <a:srgbClr val="00ADE4"/>
      </a:accent2>
      <a:accent3>
        <a:srgbClr val="FF6600"/>
      </a:accent3>
      <a:accent4>
        <a:srgbClr val="31859C"/>
      </a:accent4>
      <a:accent5>
        <a:srgbClr val="660066"/>
      </a:accent5>
      <a:accent6>
        <a:srgbClr val="BEDA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BOX_16x9_Corporate_Template_White</Template>
  <TotalTime>19891</TotalTime>
  <Words>434</Words>
  <Application>Microsoft Office PowerPoint</Application>
  <PresentationFormat>Letter Paper (8.5x11 in)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新細明體</vt:lpstr>
      <vt:lpstr>新細明體</vt:lpstr>
      <vt:lpstr>Arial</vt:lpstr>
      <vt:lpstr>Calibri</vt:lpstr>
      <vt:lpstr>Franklin Gothic Book</vt:lpstr>
      <vt:lpstr>Verdana</vt:lpstr>
      <vt:lpstr>Wingdings</vt:lpstr>
      <vt:lpstr>Default Design</vt:lpstr>
      <vt:lpstr>Office-Design</vt:lpstr>
      <vt:lpstr>Datalibweb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Template and Guidelines</dc:title>
  <dc:creator>ynaas</dc:creator>
  <cp:lastModifiedBy>Mahendra Raja Raju</cp:lastModifiedBy>
  <cp:revision>425</cp:revision>
  <cp:lastPrinted>2014-02-25T22:07:18Z</cp:lastPrinted>
  <dcterms:created xsi:type="dcterms:W3CDTF">2013-05-21T19:38:38Z</dcterms:created>
  <dcterms:modified xsi:type="dcterms:W3CDTF">2018-07-13T15:32:44Z</dcterms:modified>
</cp:coreProperties>
</file>