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DA7F-B73C-455C-8510-ADA5254D3BE7}"/>
              </a:ext>
            </a:extLst>
          </p:cNvPr>
          <p:cNvSpPr>
            <a:spLocks noGrp="1"/>
          </p:cNvSpPr>
          <p:nvPr>
            <p:ph type="ctrTitle"/>
          </p:nvPr>
        </p:nvSpPr>
        <p:spPr>
          <a:xfrm>
            <a:off x="922790" y="402671"/>
            <a:ext cx="9653442" cy="4374709"/>
          </a:xfrm>
        </p:spPr>
        <p:txBody>
          <a:bodyPr/>
          <a:lstStyle/>
          <a:p>
            <a:pPr algn="ctr"/>
            <a:r>
              <a:rPr lang="en-US" dirty="0"/>
              <a:t>Software Development Methodology</a:t>
            </a:r>
            <a:endParaRPr lang="ru-RU" dirty="0"/>
          </a:p>
        </p:txBody>
      </p:sp>
    </p:spTree>
    <p:extLst>
      <p:ext uri="{BB962C8B-B14F-4D97-AF65-F5344CB8AC3E}">
        <p14:creationId xmlns:p14="http://schemas.microsoft.com/office/powerpoint/2010/main" val="64642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1182-0571-403A-AC43-9077CE43524D}"/>
              </a:ext>
            </a:extLst>
          </p:cNvPr>
          <p:cNvSpPr>
            <a:spLocks noGrp="1"/>
          </p:cNvSpPr>
          <p:nvPr>
            <p:ph type="title"/>
          </p:nvPr>
        </p:nvSpPr>
        <p:spPr/>
        <p:txBody>
          <a:bodyPr/>
          <a:lstStyle/>
          <a:p>
            <a:pPr algn="ctr"/>
            <a:r>
              <a:rPr lang="en-US" dirty="0"/>
              <a:t>Agile Model Weaknesses</a:t>
            </a:r>
            <a:endParaRPr lang="ru-RU" dirty="0"/>
          </a:p>
        </p:txBody>
      </p:sp>
      <p:sp>
        <p:nvSpPr>
          <p:cNvPr id="3" name="Content Placeholder 2">
            <a:extLst>
              <a:ext uri="{FF2B5EF4-FFF2-40B4-BE49-F238E27FC236}">
                <a16:creationId xmlns:a16="http://schemas.microsoft.com/office/drawing/2014/main" id="{3011C2BF-5265-45B4-8C0F-A4E1FDE9AAB8}"/>
              </a:ext>
            </a:extLst>
          </p:cNvPr>
          <p:cNvSpPr>
            <a:spLocks noGrp="1"/>
          </p:cNvSpPr>
          <p:nvPr>
            <p:ph idx="1"/>
          </p:nvPr>
        </p:nvSpPr>
        <p:spPr>
          <a:xfrm>
            <a:off x="1103312" y="1504950"/>
            <a:ext cx="9164638" cy="4743449"/>
          </a:xfrm>
        </p:spPr>
        <p:txBody>
          <a:bodyPr/>
          <a:lstStyle/>
          <a:p>
            <a:pPr marL="285750" indent="-285750" algn="just">
              <a:buFont typeface="Arial" panose="020B0604020202020204" pitchFamily="34" charset="0"/>
              <a:buChar char="•"/>
            </a:pPr>
            <a:r>
              <a:rPr lang="en-US" dirty="0"/>
              <a:t>For larger projects, it is difficult to judge the efforts and the time required for the project in the SDLC.</a:t>
            </a:r>
          </a:p>
          <a:p>
            <a:pPr marL="285750" indent="-285750" algn="just">
              <a:buFont typeface="Arial" panose="020B0604020202020204" pitchFamily="34" charset="0"/>
              <a:buChar char="•"/>
            </a:pPr>
            <a:r>
              <a:rPr lang="en-US" dirty="0"/>
              <a:t>Since the requirements are ever changing, there is hardly any emphasis, which is laid on designing and documentation. Therefore, chances of the project going off the track easily are much more</a:t>
            </a:r>
          </a:p>
          <a:p>
            <a:pPr marL="285750" indent="-285750" algn="just">
              <a:buFont typeface="Arial" panose="020B0604020202020204" pitchFamily="34" charset="0"/>
              <a:buChar char="•"/>
            </a:pPr>
            <a:r>
              <a:rPr lang="en-US" dirty="0"/>
              <a:t>Not suitable for handling complex dependencies</a:t>
            </a:r>
          </a:p>
          <a:p>
            <a:pPr marL="285750" indent="-285750" algn="just">
              <a:buFont typeface="Arial" panose="020B0604020202020204" pitchFamily="34" charset="0"/>
              <a:buChar char="•"/>
            </a:pPr>
            <a:r>
              <a:rPr lang="en-US" dirty="0"/>
              <a:t>Depends heavily on customer interaction, so if customer is not clear, team can be driven in the wrong direction.</a:t>
            </a:r>
          </a:p>
          <a:p>
            <a:pPr marL="285750" indent="-285750" algn="just">
              <a:buFont typeface="Arial" panose="020B0604020202020204" pitchFamily="34" charset="0"/>
              <a:buChar char="•"/>
            </a:pPr>
            <a:r>
              <a:rPr lang="en-US" dirty="0"/>
              <a:t>Transfer of technology to new team members may be quite challenging due to lack of documentation</a:t>
            </a:r>
            <a:endParaRPr lang="ru-RU" dirty="0"/>
          </a:p>
          <a:p>
            <a:endParaRPr lang="ru-RU" dirty="0"/>
          </a:p>
        </p:txBody>
      </p:sp>
    </p:spTree>
    <p:extLst>
      <p:ext uri="{BB962C8B-B14F-4D97-AF65-F5344CB8AC3E}">
        <p14:creationId xmlns:p14="http://schemas.microsoft.com/office/powerpoint/2010/main" val="141778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7657-3CFD-4C9B-A49F-8E98B3ED6617}"/>
              </a:ext>
            </a:extLst>
          </p:cNvPr>
          <p:cNvSpPr>
            <a:spLocks noGrp="1"/>
          </p:cNvSpPr>
          <p:nvPr>
            <p:ph type="title"/>
          </p:nvPr>
        </p:nvSpPr>
        <p:spPr/>
        <p:txBody>
          <a:bodyPr/>
          <a:lstStyle/>
          <a:p>
            <a:pPr algn="ctr"/>
            <a:r>
              <a:rPr lang="en-US" dirty="0"/>
              <a:t>Scrum Model</a:t>
            </a:r>
            <a:br>
              <a:rPr lang="en-US" dirty="0"/>
            </a:br>
            <a:endParaRPr lang="ru-RU" dirty="0"/>
          </a:p>
        </p:txBody>
      </p:sp>
      <p:pic>
        <p:nvPicPr>
          <p:cNvPr id="5" name="Content Placeholder 4">
            <a:extLst>
              <a:ext uri="{FF2B5EF4-FFF2-40B4-BE49-F238E27FC236}">
                <a16:creationId xmlns:a16="http://schemas.microsoft.com/office/drawing/2014/main" id="{3212A383-C4A8-4E9E-9271-BF9CE4A476E9}"/>
              </a:ext>
            </a:extLst>
          </p:cNvPr>
          <p:cNvPicPr>
            <a:picLocks noGrp="1" noChangeAspect="1"/>
          </p:cNvPicPr>
          <p:nvPr>
            <p:ph idx="1"/>
          </p:nvPr>
        </p:nvPicPr>
        <p:blipFill>
          <a:blip r:embed="rId2"/>
          <a:stretch>
            <a:fillRect/>
          </a:stretch>
        </p:blipFill>
        <p:spPr>
          <a:xfrm>
            <a:off x="1720590" y="1152983"/>
            <a:ext cx="8055863" cy="4195762"/>
          </a:xfrm>
        </p:spPr>
      </p:pic>
      <p:sp>
        <p:nvSpPr>
          <p:cNvPr id="6" name="Rectangle 5">
            <a:extLst>
              <a:ext uri="{FF2B5EF4-FFF2-40B4-BE49-F238E27FC236}">
                <a16:creationId xmlns:a16="http://schemas.microsoft.com/office/drawing/2014/main" id="{ABFE2ABE-6A58-4D55-B2A0-368C3E17A35A}"/>
              </a:ext>
            </a:extLst>
          </p:cNvPr>
          <p:cNvSpPr/>
          <p:nvPr/>
        </p:nvSpPr>
        <p:spPr>
          <a:xfrm>
            <a:off x="1396738" y="5387290"/>
            <a:ext cx="8985512" cy="1015663"/>
          </a:xfrm>
          <a:prstGeom prst="rect">
            <a:avLst/>
          </a:prstGeom>
        </p:spPr>
        <p:txBody>
          <a:bodyPr wrap="square">
            <a:spAutoFit/>
          </a:bodyPr>
          <a:lstStyle/>
          <a:p>
            <a:r>
              <a:rPr lang="en-US" sz="2000" dirty="0">
                <a:latin typeface="+mj-lt"/>
              </a:rPr>
              <a:t>Scrum is an agile method for project </a:t>
            </a:r>
            <a:r>
              <a:rPr lang="en-US" sz="2000" u="sng" dirty="0">
                <a:latin typeface="+mj-lt"/>
              </a:rPr>
              <a:t>management</a:t>
            </a:r>
            <a:r>
              <a:rPr lang="en-US" sz="2000" dirty="0">
                <a:latin typeface="+mj-lt"/>
              </a:rPr>
              <a:t> developed by Ken </a:t>
            </a:r>
            <a:r>
              <a:rPr lang="en-US" sz="2000" dirty="0" err="1">
                <a:latin typeface="+mj-lt"/>
              </a:rPr>
              <a:t>Schwaber</a:t>
            </a:r>
            <a:r>
              <a:rPr lang="en-US" sz="2000" dirty="0">
                <a:latin typeface="+mj-lt"/>
              </a:rPr>
              <a:t>. Its goal is to dramatically improve productivity in teams previously paralyzed by heavier, process-laden methodologies.</a:t>
            </a:r>
            <a:endParaRPr lang="ru-RU" sz="2000" dirty="0">
              <a:latin typeface="+mj-lt"/>
            </a:endParaRPr>
          </a:p>
        </p:txBody>
      </p:sp>
    </p:spTree>
    <p:extLst>
      <p:ext uri="{BB962C8B-B14F-4D97-AF65-F5344CB8AC3E}">
        <p14:creationId xmlns:p14="http://schemas.microsoft.com/office/powerpoint/2010/main" val="291525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3712-7B54-4415-A009-FECDCCE73478}"/>
              </a:ext>
            </a:extLst>
          </p:cNvPr>
          <p:cNvSpPr>
            <a:spLocks noGrp="1"/>
          </p:cNvSpPr>
          <p:nvPr>
            <p:ph type="title"/>
          </p:nvPr>
        </p:nvSpPr>
        <p:spPr/>
        <p:txBody>
          <a:bodyPr/>
          <a:lstStyle/>
          <a:p>
            <a:pPr algn="ctr"/>
            <a:r>
              <a:rPr lang="en-US" dirty="0"/>
              <a:t>Scrum Model</a:t>
            </a:r>
            <a:endParaRPr lang="ru-RU" dirty="0"/>
          </a:p>
        </p:txBody>
      </p:sp>
      <p:sp>
        <p:nvSpPr>
          <p:cNvPr id="3" name="Content Placeholder 2">
            <a:extLst>
              <a:ext uri="{FF2B5EF4-FFF2-40B4-BE49-F238E27FC236}">
                <a16:creationId xmlns:a16="http://schemas.microsoft.com/office/drawing/2014/main" id="{265789F9-0D2F-4EB6-BC30-F4D75A01AA95}"/>
              </a:ext>
            </a:extLst>
          </p:cNvPr>
          <p:cNvSpPr>
            <a:spLocks noGrp="1"/>
          </p:cNvSpPr>
          <p:nvPr>
            <p:ph idx="1"/>
          </p:nvPr>
        </p:nvSpPr>
        <p:spPr>
          <a:xfrm>
            <a:off x="1180493" y="1152983"/>
            <a:ext cx="8946541" cy="4605057"/>
          </a:xfrm>
        </p:spPr>
        <p:txBody>
          <a:bodyPr>
            <a:noAutofit/>
          </a:bodyPr>
          <a:lstStyle/>
          <a:p>
            <a:r>
              <a:rPr lang="en-US" dirty="0"/>
              <a:t>Scrum is characterized by:</a:t>
            </a:r>
          </a:p>
          <a:p>
            <a:pPr lvl="1"/>
            <a:r>
              <a:rPr lang="en-US" sz="2000" dirty="0"/>
              <a:t>A living backlog of prioritized work to be done.</a:t>
            </a:r>
          </a:p>
          <a:p>
            <a:pPr lvl="1"/>
            <a:r>
              <a:rPr lang="en-US" sz="2000" dirty="0"/>
              <a:t>Completion of a largely fixed set of backlog items in a series of short iterations or sprints.</a:t>
            </a:r>
          </a:p>
          <a:p>
            <a:pPr lvl="1"/>
            <a:r>
              <a:rPr lang="en-US" sz="2000" dirty="0"/>
              <a:t>A brief daily meeting (called a scrum), at which progress is explained, upcoming work is described, and obstacles are raised.</a:t>
            </a:r>
          </a:p>
          <a:p>
            <a:pPr lvl="1"/>
            <a:r>
              <a:rPr lang="en-US" sz="2000" dirty="0"/>
              <a:t>A brief planning session in which the backlog items for the sprint will be defined.</a:t>
            </a:r>
          </a:p>
          <a:p>
            <a:pPr lvl="1"/>
            <a:r>
              <a:rPr lang="en-US" sz="2000" dirty="0"/>
              <a:t>A brief heartbeat retrospective, at which all team members reflect about the past sprint.</a:t>
            </a:r>
          </a:p>
          <a:p>
            <a:pPr marL="0" indent="0">
              <a:buNone/>
            </a:pPr>
            <a:r>
              <a:rPr lang="en-US" dirty="0"/>
              <a:t>Scrum is facilitated by a scrum master, whose primary job is to remove impediments to the ability of the team to deliver the sprint goal. The scrum master is not the leader of the team (as they are self-organizing) but acts as a productivity buffer between the team and any destabilizing influences.</a:t>
            </a:r>
          </a:p>
          <a:p>
            <a:endParaRPr lang="ru-RU" dirty="0"/>
          </a:p>
        </p:txBody>
      </p:sp>
    </p:spTree>
    <p:extLst>
      <p:ext uri="{BB962C8B-B14F-4D97-AF65-F5344CB8AC3E}">
        <p14:creationId xmlns:p14="http://schemas.microsoft.com/office/powerpoint/2010/main" val="121288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6FE7-9EA4-477F-8FCB-24B4C4CFEA6E}"/>
              </a:ext>
            </a:extLst>
          </p:cNvPr>
          <p:cNvSpPr>
            <a:spLocks noGrp="1"/>
          </p:cNvSpPr>
          <p:nvPr>
            <p:ph type="title"/>
          </p:nvPr>
        </p:nvSpPr>
        <p:spPr>
          <a:xfrm>
            <a:off x="931861" y="464166"/>
            <a:ext cx="9404723" cy="1400530"/>
          </a:xfrm>
        </p:spPr>
        <p:txBody>
          <a:bodyPr/>
          <a:lstStyle/>
          <a:p>
            <a:pPr algn="ctr"/>
            <a:r>
              <a:rPr lang="en-US" dirty="0"/>
              <a:t>Kanban Model</a:t>
            </a:r>
            <a:endParaRPr lang="ru-RU" dirty="0"/>
          </a:p>
        </p:txBody>
      </p:sp>
      <p:sp>
        <p:nvSpPr>
          <p:cNvPr id="3" name="Content Placeholder 2">
            <a:extLst>
              <a:ext uri="{FF2B5EF4-FFF2-40B4-BE49-F238E27FC236}">
                <a16:creationId xmlns:a16="http://schemas.microsoft.com/office/drawing/2014/main" id="{3D4697E4-6384-442C-851A-3F002DD27FAC}"/>
              </a:ext>
            </a:extLst>
          </p:cNvPr>
          <p:cNvSpPr>
            <a:spLocks noGrp="1"/>
          </p:cNvSpPr>
          <p:nvPr>
            <p:ph idx="1"/>
          </p:nvPr>
        </p:nvSpPr>
        <p:spPr>
          <a:xfrm>
            <a:off x="1317928" y="4829175"/>
            <a:ext cx="8946541" cy="1343024"/>
          </a:xfrm>
        </p:spPr>
        <p:txBody>
          <a:bodyPr/>
          <a:lstStyle/>
          <a:p>
            <a:pPr marL="0" indent="0">
              <a:buNone/>
            </a:pPr>
            <a:r>
              <a:rPr lang="en-US" dirty="0"/>
              <a:t>Kanban is a method for managing the creation of products with an emphasis on continual delivery while not overburdening the development team. Like Scrum, Kanban is a process designed to help teams work together more effectively.</a:t>
            </a:r>
            <a:endParaRPr lang="ru-RU" dirty="0"/>
          </a:p>
        </p:txBody>
      </p:sp>
      <p:pic>
        <p:nvPicPr>
          <p:cNvPr id="5" name="Picture 4">
            <a:extLst>
              <a:ext uri="{FF2B5EF4-FFF2-40B4-BE49-F238E27FC236}">
                <a16:creationId xmlns:a16="http://schemas.microsoft.com/office/drawing/2014/main" id="{C421F9DE-5B75-42F5-A01C-177525B55BC8}"/>
              </a:ext>
            </a:extLst>
          </p:cNvPr>
          <p:cNvPicPr>
            <a:picLocks noChangeAspect="1"/>
          </p:cNvPicPr>
          <p:nvPr/>
        </p:nvPicPr>
        <p:blipFill>
          <a:blip r:embed="rId2"/>
          <a:stretch>
            <a:fillRect/>
          </a:stretch>
        </p:blipFill>
        <p:spPr>
          <a:xfrm>
            <a:off x="1662112" y="1347787"/>
            <a:ext cx="8258175" cy="3114675"/>
          </a:xfrm>
          <a:prstGeom prst="rect">
            <a:avLst/>
          </a:prstGeom>
        </p:spPr>
      </p:pic>
    </p:spTree>
    <p:extLst>
      <p:ext uri="{BB962C8B-B14F-4D97-AF65-F5344CB8AC3E}">
        <p14:creationId xmlns:p14="http://schemas.microsoft.com/office/powerpoint/2010/main" val="214354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E36-6F23-4C37-A2D9-D55EF30D766C}"/>
              </a:ext>
            </a:extLst>
          </p:cNvPr>
          <p:cNvSpPr>
            <a:spLocks noGrp="1"/>
          </p:cNvSpPr>
          <p:nvPr>
            <p:ph type="title"/>
          </p:nvPr>
        </p:nvSpPr>
        <p:spPr/>
        <p:txBody>
          <a:bodyPr/>
          <a:lstStyle/>
          <a:p>
            <a:pPr algn="ctr"/>
            <a:r>
              <a:rPr lang="en-US" dirty="0">
                <a:latin typeface="+mn-lt"/>
              </a:rPr>
              <a:t>Kanban Three Basic Principles</a:t>
            </a:r>
            <a:br>
              <a:rPr lang="en-US" dirty="0"/>
            </a:br>
            <a:endParaRPr lang="ru-RU" dirty="0"/>
          </a:p>
        </p:txBody>
      </p:sp>
      <p:sp>
        <p:nvSpPr>
          <p:cNvPr id="3" name="Content Placeholder 2">
            <a:extLst>
              <a:ext uri="{FF2B5EF4-FFF2-40B4-BE49-F238E27FC236}">
                <a16:creationId xmlns:a16="http://schemas.microsoft.com/office/drawing/2014/main" id="{8A594EBE-A5C3-4460-8CDB-703C94813D0E}"/>
              </a:ext>
            </a:extLst>
          </p:cNvPr>
          <p:cNvSpPr>
            <a:spLocks noGrp="1"/>
          </p:cNvSpPr>
          <p:nvPr>
            <p:ph idx="1"/>
          </p:nvPr>
        </p:nvSpPr>
        <p:spPr/>
        <p:txBody>
          <a:bodyPr/>
          <a:lstStyle/>
          <a:p>
            <a:r>
              <a:rPr lang="en-US" b="1" dirty="0"/>
              <a:t>Visualize what you do today (workflow):</a:t>
            </a:r>
            <a:r>
              <a:rPr lang="en-US" dirty="0"/>
              <a:t> seeing all the items in context of each other can be very informative</a:t>
            </a:r>
          </a:p>
          <a:p>
            <a:r>
              <a:rPr lang="en-US" b="1" dirty="0"/>
              <a:t>Limit the amount of work in progress (WIP):</a:t>
            </a:r>
            <a:r>
              <a:rPr lang="en-US" dirty="0"/>
              <a:t> this helps balance the flow-based approach so </a:t>
            </a:r>
            <a:r>
              <a:rPr lang="en-US"/>
              <a:t>teams don’t and </a:t>
            </a:r>
            <a:r>
              <a:rPr lang="en-US" dirty="0"/>
              <a:t>commit to too much work at once</a:t>
            </a:r>
          </a:p>
          <a:p>
            <a:r>
              <a:rPr lang="en-US" b="1" dirty="0"/>
              <a:t>Enhance flow:</a:t>
            </a:r>
            <a:r>
              <a:rPr lang="en-US" dirty="0"/>
              <a:t> when something is finished, the next highest thing from the backlog is pulled into play</a:t>
            </a:r>
          </a:p>
          <a:p>
            <a:endParaRPr lang="ru-RU" dirty="0"/>
          </a:p>
        </p:txBody>
      </p:sp>
    </p:spTree>
    <p:extLst>
      <p:ext uri="{BB962C8B-B14F-4D97-AF65-F5344CB8AC3E}">
        <p14:creationId xmlns:p14="http://schemas.microsoft.com/office/powerpoint/2010/main" val="368768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6E0-4760-4DF6-B65E-7CADC69DB142}"/>
              </a:ext>
            </a:extLst>
          </p:cNvPr>
          <p:cNvSpPr>
            <a:spLocks noGrp="1"/>
          </p:cNvSpPr>
          <p:nvPr>
            <p:ph type="title"/>
          </p:nvPr>
        </p:nvSpPr>
        <p:spPr/>
        <p:txBody>
          <a:bodyPr/>
          <a:lstStyle/>
          <a:p>
            <a:pPr algn="ctr"/>
            <a:r>
              <a:rPr lang="en-US" dirty="0"/>
              <a:t>Kanban Model Strengths</a:t>
            </a:r>
            <a:endParaRPr lang="ru-RU" dirty="0"/>
          </a:p>
        </p:txBody>
      </p:sp>
      <p:sp>
        <p:nvSpPr>
          <p:cNvPr id="4" name="Rectangle 3">
            <a:extLst>
              <a:ext uri="{FF2B5EF4-FFF2-40B4-BE49-F238E27FC236}">
                <a16:creationId xmlns:a16="http://schemas.microsoft.com/office/drawing/2014/main" id="{1DE01B78-404C-4849-BFD4-302297C1CF36}"/>
              </a:ext>
            </a:extLst>
          </p:cNvPr>
          <p:cNvSpPr/>
          <p:nvPr/>
        </p:nvSpPr>
        <p:spPr>
          <a:xfrm>
            <a:off x="1181100" y="1853248"/>
            <a:ext cx="9305926" cy="3170099"/>
          </a:xfrm>
          <a:prstGeom prst="rect">
            <a:avLst/>
          </a:prstGeom>
        </p:spPr>
        <p:txBody>
          <a:bodyPr wrap="square">
            <a:spAutoFit/>
          </a:bodyPr>
          <a:lstStyle/>
          <a:p>
            <a:pPr>
              <a:buFont typeface="Arial" panose="020B0604020202020204" pitchFamily="34" charset="0"/>
              <a:buChar char="•"/>
            </a:pPr>
            <a:r>
              <a:rPr lang="en-US" sz="2000" dirty="0">
                <a:latin typeface="+mj-lt"/>
              </a:rPr>
              <a:t> Shorter cycle times can deliver features faster.</a:t>
            </a:r>
          </a:p>
          <a:p>
            <a:pPr>
              <a:buFont typeface="Arial" panose="020B0604020202020204" pitchFamily="34" charset="0"/>
              <a:buChar char="•"/>
            </a:pPr>
            <a:r>
              <a:rPr lang="en-US" sz="2000" dirty="0">
                <a:latin typeface="+mj-lt"/>
              </a:rPr>
              <a:t> Responsiveness to Change:</a:t>
            </a:r>
          </a:p>
          <a:p>
            <a:pPr>
              <a:buFont typeface="Arial" panose="020B0604020202020204" pitchFamily="34" charset="0"/>
              <a:buChar char="•"/>
            </a:pPr>
            <a:r>
              <a:rPr lang="en-US" sz="2000" dirty="0">
                <a:latin typeface="+mj-lt"/>
              </a:rPr>
              <a:t> When priorities change very frequently, Kanban is ideal.</a:t>
            </a:r>
          </a:p>
          <a:p>
            <a:pPr>
              <a:buFont typeface="Arial" panose="020B0604020202020204" pitchFamily="34" charset="0"/>
              <a:buChar char="•"/>
            </a:pPr>
            <a:r>
              <a:rPr lang="en-US" sz="2000" dirty="0">
                <a:latin typeface="+mj-lt"/>
              </a:rPr>
              <a:t> Balancing demand against throughput guarantees that most the customer-centric features are always being worked.</a:t>
            </a:r>
          </a:p>
          <a:p>
            <a:pPr>
              <a:buFont typeface="Arial" panose="020B0604020202020204" pitchFamily="34" charset="0"/>
              <a:buChar char="•"/>
            </a:pPr>
            <a:r>
              <a:rPr lang="en-US" sz="2000" dirty="0">
                <a:latin typeface="+mj-lt"/>
              </a:rPr>
              <a:t> Requires fewer organization / room set-up changes to get started</a:t>
            </a:r>
          </a:p>
          <a:p>
            <a:pPr>
              <a:buFont typeface="Arial" panose="020B0604020202020204" pitchFamily="34" charset="0"/>
              <a:buChar char="•"/>
            </a:pPr>
            <a:r>
              <a:rPr lang="en-US" sz="2000" dirty="0">
                <a:latin typeface="+mj-lt"/>
              </a:rPr>
              <a:t> Reducing waste and removing activities that dont add value to the team/department/organization</a:t>
            </a:r>
          </a:p>
          <a:p>
            <a:pPr>
              <a:buFont typeface="Arial" panose="020B0604020202020204" pitchFamily="34" charset="0"/>
              <a:buChar char="•"/>
            </a:pPr>
            <a:r>
              <a:rPr lang="en-US" sz="2000" dirty="0">
                <a:latin typeface="+mj-lt"/>
              </a:rPr>
              <a:t> Rapid feedback loops improve the chances of more motivated, empowered and higher-performing team members</a:t>
            </a:r>
            <a:endParaRPr lang="en-US" sz="2000" b="0" i="0" dirty="0">
              <a:effectLst/>
              <a:latin typeface="+mj-lt"/>
            </a:endParaRPr>
          </a:p>
        </p:txBody>
      </p:sp>
    </p:spTree>
    <p:extLst>
      <p:ext uri="{BB962C8B-B14F-4D97-AF65-F5344CB8AC3E}">
        <p14:creationId xmlns:p14="http://schemas.microsoft.com/office/powerpoint/2010/main" val="108613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ABEF0-B061-4AE0-BEE4-3C39474B2FCA}"/>
              </a:ext>
            </a:extLst>
          </p:cNvPr>
          <p:cNvSpPr>
            <a:spLocks noGrp="1"/>
          </p:cNvSpPr>
          <p:nvPr>
            <p:ph idx="1"/>
          </p:nvPr>
        </p:nvSpPr>
        <p:spPr>
          <a:xfrm>
            <a:off x="1388538" y="1031846"/>
            <a:ext cx="8946541" cy="4353886"/>
          </a:xfrm>
        </p:spPr>
        <p:txBody>
          <a:bodyPr>
            <a:normAutofit/>
          </a:bodyPr>
          <a:lstStyle/>
          <a:p>
            <a:r>
              <a:rPr lang="en-US" dirty="0"/>
              <a:t>A </a:t>
            </a:r>
            <a:r>
              <a:rPr lang="en-US" b="1" dirty="0"/>
              <a:t>software development methodology </a:t>
            </a:r>
            <a:r>
              <a:rPr lang="en-US" dirty="0"/>
              <a:t>or system development methodology in software engineering is a framework that is used to structure, plan, and control the process of developing an information system.</a:t>
            </a:r>
          </a:p>
          <a:p>
            <a:r>
              <a:rPr lang="en-US" dirty="0"/>
              <a:t>There are the following methodologies:</a:t>
            </a:r>
          </a:p>
          <a:p>
            <a:pPr marL="685800" lvl="1" algn="just">
              <a:buFont typeface="Arial" panose="020B0604020202020204" pitchFamily="34" charset="0"/>
              <a:buChar char="•"/>
            </a:pPr>
            <a:r>
              <a:rPr lang="en-US" dirty="0"/>
              <a:t>Waterfall model</a:t>
            </a:r>
          </a:p>
          <a:p>
            <a:pPr marL="685800" lvl="1" algn="just">
              <a:buFont typeface="Arial" panose="020B0604020202020204" pitchFamily="34" charset="0"/>
              <a:buChar char="•"/>
            </a:pPr>
            <a:r>
              <a:rPr lang="en-US" dirty="0"/>
              <a:t>Agile model</a:t>
            </a:r>
          </a:p>
          <a:p>
            <a:pPr marL="685800" lvl="1" algn="just">
              <a:buFont typeface="Arial" panose="020B0604020202020204" pitchFamily="34" charset="0"/>
              <a:buChar char="•"/>
            </a:pPr>
            <a:r>
              <a:rPr lang="en-US" dirty="0"/>
              <a:t>Scrum model</a:t>
            </a:r>
          </a:p>
          <a:p>
            <a:pPr marL="685800" lvl="1" algn="just">
              <a:buFont typeface="Arial" panose="020B0604020202020204" pitchFamily="34" charset="0"/>
              <a:buChar char="•"/>
            </a:pPr>
            <a:r>
              <a:rPr lang="en-US" dirty="0"/>
              <a:t>Kanban model	</a:t>
            </a:r>
            <a:endParaRPr lang="ru-RU" dirty="0"/>
          </a:p>
        </p:txBody>
      </p:sp>
    </p:spTree>
    <p:extLst>
      <p:ext uri="{BB962C8B-B14F-4D97-AF65-F5344CB8AC3E}">
        <p14:creationId xmlns:p14="http://schemas.microsoft.com/office/powerpoint/2010/main" val="353666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E122-4AA7-45FD-A774-82E88EDFEA83}"/>
              </a:ext>
            </a:extLst>
          </p:cNvPr>
          <p:cNvSpPr>
            <a:spLocks noGrp="1"/>
          </p:cNvSpPr>
          <p:nvPr>
            <p:ph type="title"/>
          </p:nvPr>
        </p:nvSpPr>
        <p:spPr>
          <a:xfrm>
            <a:off x="646111" y="452718"/>
            <a:ext cx="9404723" cy="1198282"/>
          </a:xfrm>
        </p:spPr>
        <p:txBody>
          <a:bodyPr/>
          <a:lstStyle/>
          <a:p>
            <a:pPr marL="685800" lvl="1" algn="ctr"/>
            <a:r>
              <a:rPr lang="en-US" sz="5400" dirty="0"/>
              <a:t>Waterfall model</a:t>
            </a:r>
          </a:p>
        </p:txBody>
      </p:sp>
      <p:pic>
        <p:nvPicPr>
          <p:cNvPr id="13" name="Content Placeholder 12">
            <a:extLst>
              <a:ext uri="{FF2B5EF4-FFF2-40B4-BE49-F238E27FC236}">
                <a16:creationId xmlns:a16="http://schemas.microsoft.com/office/drawing/2014/main" id="{2FC4E718-41B5-4B83-830A-C77D5C26D4F8}"/>
              </a:ext>
            </a:extLst>
          </p:cNvPr>
          <p:cNvPicPr>
            <a:picLocks noGrp="1" noChangeAspect="1"/>
          </p:cNvPicPr>
          <p:nvPr>
            <p:ph idx="1"/>
          </p:nvPr>
        </p:nvPicPr>
        <p:blipFill>
          <a:blip r:embed="rId2"/>
          <a:stretch>
            <a:fillRect/>
          </a:stretch>
        </p:blipFill>
        <p:spPr>
          <a:xfrm>
            <a:off x="3173061" y="1256412"/>
            <a:ext cx="5331527" cy="3563237"/>
          </a:xfrm>
        </p:spPr>
      </p:pic>
      <p:sp>
        <p:nvSpPr>
          <p:cNvPr id="14" name="Rectangle 13">
            <a:extLst>
              <a:ext uri="{FF2B5EF4-FFF2-40B4-BE49-F238E27FC236}">
                <a16:creationId xmlns:a16="http://schemas.microsoft.com/office/drawing/2014/main" id="{E3BAF995-0023-4A5A-9FBC-6BFC6A014CA7}"/>
              </a:ext>
            </a:extLst>
          </p:cNvPr>
          <p:cNvSpPr/>
          <p:nvPr/>
        </p:nvSpPr>
        <p:spPr>
          <a:xfrm>
            <a:off x="790574" y="4919008"/>
            <a:ext cx="10096500" cy="1938992"/>
          </a:xfrm>
          <a:prstGeom prst="rect">
            <a:avLst/>
          </a:prstGeom>
        </p:spPr>
        <p:txBody>
          <a:bodyPr wrap="square">
            <a:spAutoFit/>
          </a:bodyPr>
          <a:lstStyle/>
          <a:p>
            <a:r>
              <a:rPr lang="en-US" sz="2000" dirty="0">
                <a:latin typeface="+mj-lt"/>
              </a:rPr>
              <a:t>The waterfall model is a popular version of the systems development life cycle model for software engineering. Often considered the classic approach to the systems development life cycle, the waterfall model describes a development method that is rigid and linear. Waterfall development has distinct goals for each phase of development where each phase is completed for the next one is started and there is no turning back.</a:t>
            </a:r>
            <a:endParaRPr lang="ru-RU" sz="2000" dirty="0">
              <a:latin typeface="+mj-lt"/>
            </a:endParaRPr>
          </a:p>
        </p:txBody>
      </p:sp>
    </p:spTree>
    <p:extLst>
      <p:ext uri="{BB962C8B-B14F-4D97-AF65-F5344CB8AC3E}">
        <p14:creationId xmlns:p14="http://schemas.microsoft.com/office/powerpoint/2010/main" val="160229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2D1-6EAD-41FE-A3DC-FA1B57CE7677}"/>
              </a:ext>
            </a:extLst>
          </p:cNvPr>
          <p:cNvSpPr>
            <a:spLocks noGrp="1"/>
          </p:cNvSpPr>
          <p:nvPr>
            <p:ph type="title"/>
          </p:nvPr>
        </p:nvSpPr>
        <p:spPr/>
        <p:txBody>
          <a:bodyPr/>
          <a:lstStyle/>
          <a:p>
            <a:pPr algn="ctr"/>
            <a:r>
              <a:rPr lang="en-US" sz="5400" dirty="0"/>
              <a:t>Waterfall Model Strengths</a:t>
            </a:r>
            <a:endParaRPr lang="ru-RU" sz="5400" dirty="0"/>
          </a:p>
        </p:txBody>
      </p:sp>
      <p:sp>
        <p:nvSpPr>
          <p:cNvPr id="3" name="Content Placeholder 2">
            <a:extLst>
              <a:ext uri="{FF2B5EF4-FFF2-40B4-BE49-F238E27FC236}">
                <a16:creationId xmlns:a16="http://schemas.microsoft.com/office/drawing/2014/main" id="{795DA09F-3245-4ADF-82FB-A9B75B9F9A84}"/>
              </a:ext>
            </a:extLst>
          </p:cNvPr>
          <p:cNvSpPr>
            <a:spLocks noGrp="1"/>
          </p:cNvSpPr>
          <p:nvPr>
            <p:ph idx="1"/>
          </p:nvPr>
        </p:nvSpPr>
        <p:spPr>
          <a:xfrm>
            <a:off x="875201" y="1853248"/>
            <a:ext cx="8946541" cy="4195481"/>
          </a:xfrm>
        </p:spPr>
        <p:txBody>
          <a:bodyPr/>
          <a:lstStyle/>
          <a:p>
            <a:pPr marL="285750" indent="-285750" algn="just">
              <a:buFont typeface="Arial" panose="020B0604020202020204" pitchFamily="34" charset="0"/>
              <a:buChar char="•"/>
            </a:pPr>
            <a:r>
              <a:rPr lang="en-US" dirty="0"/>
              <a:t>Easy to understand, easy to use</a:t>
            </a:r>
          </a:p>
          <a:p>
            <a:pPr marL="285750" indent="-285750" algn="just">
              <a:buFont typeface="Arial" panose="020B0604020202020204" pitchFamily="34" charset="0"/>
              <a:buChar char="•"/>
            </a:pPr>
            <a:r>
              <a:rPr lang="en-US" dirty="0"/>
              <a:t>Easy to manage, each phase has specific deliverables and a review process.</a:t>
            </a:r>
          </a:p>
          <a:p>
            <a:pPr marL="285750" indent="-285750" algn="just">
              <a:buFont typeface="Arial" panose="020B0604020202020204" pitchFamily="34" charset="0"/>
              <a:buChar char="•"/>
            </a:pPr>
            <a:r>
              <a:rPr lang="en-US" dirty="0"/>
              <a:t>Milestones are well understood</a:t>
            </a:r>
          </a:p>
          <a:p>
            <a:pPr marL="285750" indent="-285750" algn="just">
              <a:buFont typeface="Arial" panose="020B0604020202020204" pitchFamily="34" charset="0"/>
              <a:buChar char="•"/>
            </a:pPr>
            <a:r>
              <a:rPr lang="en-US" dirty="0"/>
              <a:t>Sets requirements stability</a:t>
            </a:r>
          </a:p>
          <a:p>
            <a:pPr marL="285750" indent="-285750" algn="just">
              <a:buFont typeface="Arial" panose="020B0604020202020204" pitchFamily="34" charset="0"/>
              <a:buChar char="•"/>
            </a:pPr>
            <a:r>
              <a:rPr lang="en-US" dirty="0"/>
              <a:t>Good for management control (plan, staff, track)</a:t>
            </a:r>
          </a:p>
          <a:p>
            <a:pPr marL="285750" indent="-285750" algn="just">
              <a:buFont typeface="Arial" panose="020B0604020202020204" pitchFamily="34" charset="0"/>
              <a:buChar char="•"/>
            </a:pPr>
            <a:r>
              <a:rPr lang="en-US" dirty="0"/>
              <a:t>Works well when quality is more important than cost or schedule</a:t>
            </a:r>
            <a:endParaRPr lang="ru-RU" dirty="0"/>
          </a:p>
          <a:p>
            <a:pPr marL="0" indent="0">
              <a:buNone/>
            </a:pPr>
            <a:endParaRPr lang="ru-RU" dirty="0"/>
          </a:p>
        </p:txBody>
      </p:sp>
    </p:spTree>
    <p:extLst>
      <p:ext uri="{BB962C8B-B14F-4D97-AF65-F5344CB8AC3E}">
        <p14:creationId xmlns:p14="http://schemas.microsoft.com/office/powerpoint/2010/main" val="266910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C1C5-9656-4F68-8565-A7A1555A15B8}"/>
              </a:ext>
            </a:extLst>
          </p:cNvPr>
          <p:cNvSpPr>
            <a:spLocks noGrp="1"/>
          </p:cNvSpPr>
          <p:nvPr>
            <p:ph type="title"/>
          </p:nvPr>
        </p:nvSpPr>
        <p:spPr>
          <a:xfrm>
            <a:off x="875201" y="424143"/>
            <a:ext cx="9404723" cy="1400530"/>
          </a:xfrm>
        </p:spPr>
        <p:txBody>
          <a:bodyPr/>
          <a:lstStyle/>
          <a:p>
            <a:pPr algn="ctr"/>
            <a:r>
              <a:rPr lang="en-US" dirty="0"/>
              <a:t>WATERFALL Model Weaknesses</a:t>
            </a:r>
            <a:endParaRPr lang="ru-RU" dirty="0"/>
          </a:p>
        </p:txBody>
      </p:sp>
      <p:sp>
        <p:nvSpPr>
          <p:cNvPr id="3" name="Content Placeholder 2">
            <a:extLst>
              <a:ext uri="{FF2B5EF4-FFF2-40B4-BE49-F238E27FC236}">
                <a16:creationId xmlns:a16="http://schemas.microsoft.com/office/drawing/2014/main" id="{769323A6-80E9-4953-A98C-8E24086D4711}"/>
              </a:ext>
            </a:extLst>
          </p:cNvPr>
          <p:cNvSpPr>
            <a:spLocks noGrp="1"/>
          </p:cNvSpPr>
          <p:nvPr>
            <p:ph idx="1"/>
          </p:nvPr>
        </p:nvSpPr>
        <p:spPr>
          <a:xfrm>
            <a:off x="1104293" y="1710018"/>
            <a:ext cx="8946541" cy="4195481"/>
          </a:xfrm>
        </p:spPr>
        <p:txBody>
          <a:bodyPr/>
          <a:lstStyle/>
          <a:p>
            <a:pPr marL="285750" indent="-285750" algn="just">
              <a:buFont typeface="Arial" panose="020B0604020202020204" pitchFamily="34" charset="0"/>
              <a:buChar char="•"/>
            </a:pPr>
            <a:r>
              <a:rPr lang="en-US" dirty="0"/>
              <a:t>All requirements must be fully specified upfront</a:t>
            </a:r>
          </a:p>
          <a:p>
            <a:pPr marL="285750" indent="-285750" algn="just">
              <a:buFont typeface="Arial" panose="020B0604020202020204" pitchFamily="34" charset="0"/>
              <a:buChar char="•"/>
            </a:pPr>
            <a:r>
              <a:rPr lang="en-US" dirty="0"/>
              <a:t>Deliverables created for each phase are considered frozen – inhibits flexibility</a:t>
            </a:r>
          </a:p>
          <a:p>
            <a:pPr marL="285750" indent="-285750" algn="just">
              <a:buFont typeface="Arial" panose="020B0604020202020204" pitchFamily="34" charset="0"/>
              <a:buChar char="•"/>
            </a:pPr>
            <a:r>
              <a:rPr lang="en-US" dirty="0"/>
              <a:t>Can give a false impression of progress</a:t>
            </a:r>
          </a:p>
          <a:p>
            <a:pPr marL="285750" indent="-285750" algn="just">
              <a:buFont typeface="Arial" panose="020B0604020202020204" pitchFamily="34" charset="0"/>
              <a:buChar char="•"/>
            </a:pPr>
            <a:r>
              <a:rPr lang="en-US" dirty="0"/>
              <a:t>Does not reflect problem-solving nature of software development – iterations of phases</a:t>
            </a:r>
          </a:p>
          <a:p>
            <a:pPr marL="285750" indent="-285750" algn="just">
              <a:buFont typeface="Arial" panose="020B0604020202020204" pitchFamily="34" charset="0"/>
              <a:buChar char="•"/>
            </a:pPr>
            <a:r>
              <a:rPr lang="en-US" dirty="0"/>
              <a:t>Integration is one big bang at the end</a:t>
            </a:r>
          </a:p>
          <a:p>
            <a:pPr marL="285750" indent="-285750" algn="just">
              <a:buFont typeface="Arial" panose="020B0604020202020204" pitchFamily="34" charset="0"/>
              <a:buChar char="•"/>
            </a:pPr>
            <a:r>
              <a:rPr lang="en-US" dirty="0"/>
              <a:t>Little opportunity for customer to preview the system (until it may be too late)</a:t>
            </a:r>
            <a:endParaRPr lang="ru-RU" dirty="0"/>
          </a:p>
          <a:p>
            <a:pPr marL="0" indent="0">
              <a:buNone/>
            </a:pPr>
            <a:endParaRPr lang="ru-RU" dirty="0"/>
          </a:p>
        </p:txBody>
      </p:sp>
    </p:spTree>
    <p:extLst>
      <p:ext uri="{BB962C8B-B14F-4D97-AF65-F5344CB8AC3E}">
        <p14:creationId xmlns:p14="http://schemas.microsoft.com/office/powerpoint/2010/main" val="53917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CBBF-03B3-4FAF-9971-98AB5F058CAD}"/>
              </a:ext>
            </a:extLst>
          </p:cNvPr>
          <p:cNvSpPr>
            <a:spLocks noGrp="1"/>
          </p:cNvSpPr>
          <p:nvPr>
            <p:ph type="title"/>
          </p:nvPr>
        </p:nvSpPr>
        <p:spPr/>
        <p:txBody>
          <a:bodyPr/>
          <a:lstStyle/>
          <a:p>
            <a:r>
              <a:rPr lang="en-US" dirty="0"/>
              <a:t>When to use the WATERFALL Model</a:t>
            </a:r>
            <a:endParaRPr lang="ru-RU" dirty="0"/>
          </a:p>
        </p:txBody>
      </p:sp>
      <p:sp>
        <p:nvSpPr>
          <p:cNvPr id="3" name="Content Placeholder 2">
            <a:extLst>
              <a:ext uri="{FF2B5EF4-FFF2-40B4-BE49-F238E27FC236}">
                <a16:creationId xmlns:a16="http://schemas.microsoft.com/office/drawing/2014/main" id="{D5DE48B4-13AE-4FDC-8D10-D4D11E822937}"/>
              </a:ext>
            </a:extLst>
          </p:cNvPr>
          <p:cNvSpPr>
            <a:spLocks noGrp="1"/>
          </p:cNvSpPr>
          <p:nvPr>
            <p:ph idx="1"/>
          </p:nvPr>
        </p:nvSpPr>
        <p:spPr/>
        <p:txBody>
          <a:bodyPr/>
          <a:lstStyle/>
          <a:p>
            <a:pPr marL="285750" indent="-285750" algn="just">
              <a:buFont typeface="Arial" panose="020B0604020202020204" pitchFamily="34" charset="0"/>
              <a:buChar char="•"/>
            </a:pPr>
            <a:r>
              <a:rPr lang="en-US" dirty="0"/>
              <a:t>Requirements are very well known</a:t>
            </a:r>
          </a:p>
          <a:p>
            <a:pPr marL="285750" indent="-285750" algn="just">
              <a:buFont typeface="Arial" panose="020B0604020202020204" pitchFamily="34" charset="0"/>
              <a:buChar char="•"/>
            </a:pPr>
            <a:r>
              <a:rPr lang="en-US" dirty="0"/>
              <a:t>Product definition is stable</a:t>
            </a:r>
          </a:p>
          <a:p>
            <a:pPr marL="285750" indent="-285750" algn="just">
              <a:buFont typeface="Arial" panose="020B0604020202020204" pitchFamily="34" charset="0"/>
              <a:buChar char="•"/>
            </a:pPr>
            <a:r>
              <a:rPr lang="en-US" dirty="0"/>
              <a:t>Technology is understood</a:t>
            </a:r>
          </a:p>
          <a:p>
            <a:pPr marL="285750" indent="-285750" algn="just">
              <a:buFont typeface="Arial" panose="020B0604020202020204" pitchFamily="34" charset="0"/>
              <a:buChar char="•"/>
            </a:pPr>
            <a:r>
              <a:rPr lang="en-US" dirty="0"/>
              <a:t>New version of an existing product</a:t>
            </a:r>
          </a:p>
          <a:p>
            <a:pPr marL="285750" indent="-285750" algn="just">
              <a:buFont typeface="Arial" panose="020B0604020202020204" pitchFamily="34" charset="0"/>
              <a:buChar char="•"/>
            </a:pPr>
            <a:r>
              <a:rPr lang="en-US" dirty="0"/>
              <a:t>Porting an existing product to a new platform.</a:t>
            </a:r>
            <a:endParaRPr lang="ru-RU" dirty="0"/>
          </a:p>
          <a:p>
            <a:pPr marL="0" indent="0">
              <a:buNone/>
            </a:pPr>
            <a:endParaRPr lang="ru-RU" dirty="0"/>
          </a:p>
        </p:txBody>
      </p:sp>
    </p:spTree>
    <p:extLst>
      <p:ext uri="{BB962C8B-B14F-4D97-AF65-F5344CB8AC3E}">
        <p14:creationId xmlns:p14="http://schemas.microsoft.com/office/powerpoint/2010/main" val="310501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04CC-2E1D-4410-B73F-54B48545084A}"/>
              </a:ext>
            </a:extLst>
          </p:cNvPr>
          <p:cNvSpPr>
            <a:spLocks noGrp="1"/>
          </p:cNvSpPr>
          <p:nvPr>
            <p:ph type="title"/>
          </p:nvPr>
        </p:nvSpPr>
        <p:spPr>
          <a:xfrm>
            <a:off x="712786" y="176573"/>
            <a:ext cx="9404723" cy="1400530"/>
          </a:xfrm>
        </p:spPr>
        <p:txBody>
          <a:bodyPr/>
          <a:lstStyle/>
          <a:p>
            <a:pPr marL="685800" lvl="1" algn="ctr"/>
            <a:r>
              <a:rPr lang="en-US" sz="4200" dirty="0"/>
              <a:t>Agile Model</a:t>
            </a:r>
          </a:p>
        </p:txBody>
      </p:sp>
      <p:sp>
        <p:nvSpPr>
          <p:cNvPr id="5" name="Rectangle 4">
            <a:extLst>
              <a:ext uri="{FF2B5EF4-FFF2-40B4-BE49-F238E27FC236}">
                <a16:creationId xmlns:a16="http://schemas.microsoft.com/office/drawing/2014/main" id="{3096CED7-3A35-4573-9FAC-93F92CFC6B0C}"/>
              </a:ext>
            </a:extLst>
          </p:cNvPr>
          <p:cNvSpPr/>
          <p:nvPr/>
        </p:nvSpPr>
        <p:spPr>
          <a:xfrm>
            <a:off x="1238251" y="4092432"/>
            <a:ext cx="9729874" cy="2554545"/>
          </a:xfrm>
          <a:prstGeom prst="rect">
            <a:avLst/>
          </a:prstGeom>
        </p:spPr>
        <p:txBody>
          <a:bodyPr wrap="square">
            <a:spAutoFit/>
          </a:bodyPr>
          <a:lstStyle/>
          <a:p>
            <a:r>
              <a:rPr lang="en-US" sz="2000" dirty="0"/>
              <a:t>Agile </a:t>
            </a:r>
            <a:r>
              <a:rPr lang="en-US" sz="2000" b="1" dirty="0"/>
              <a:t>software development</a:t>
            </a:r>
            <a:r>
              <a:rPr lang="en-US" sz="2000" dirty="0"/>
              <a:t> is a conceptual framework for undertaking software engineering projects. There are a number of </a:t>
            </a:r>
            <a:r>
              <a:rPr lang="en-US" sz="2000" dirty="0" err="1"/>
              <a:t>agilesoftware</a:t>
            </a:r>
            <a:r>
              <a:rPr lang="en-US" sz="2000" dirty="0"/>
              <a:t> development methodologies e.g. Crystal Methods, Dynamic Systems Development Model (DSDM), and Scrum.</a:t>
            </a:r>
          </a:p>
          <a:p>
            <a:r>
              <a:rPr lang="en-US" sz="2000" dirty="0"/>
              <a:t>Most agile methods attempt to minimize risk by developing software in short timeboxes, called iterations, which typically last one to four weeks. Each iteration is like a miniature software project of its own, and includes all the tasks necessary to release the mini-increment of new functionality</a:t>
            </a:r>
            <a:endParaRPr lang="en-US" sz="2000" b="0" i="0" dirty="0">
              <a:effectLst/>
            </a:endParaRPr>
          </a:p>
        </p:txBody>
      </p:sp>
      <p:pic>
        <p:nvPicPr>
          <p:cNvPr id="6" name="Picture 5">
            <a:extLst>
              <a:ext uri="{FF2B5EF4-FFF2-40B4-BE49-F238E27FC236}">
                <a16:creationId xmlns:a16="http://schemas.microsoft.com/office/drawing/2014/main" id="{B71BB101-28E0-481F-A5EA-9C5A3F3D1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499" y="876838"/>
            <a:ext cx="4067002" cy="3029916"/>
          </a:xfrm>
          <a:prstGeom prst="rect">
            <a:avLst/>
          </a:prstGeom>
        </p:spPr>
      </p:pic>
    </p:spTree>
    <p:extLst>
      <p:ext uri="{BB962C8B-B14F-4D97-AF65-F5344CB8AC3E}">
        <p14:creationId xmlns:p14="http://schemas.microsoft.com/office/powerpoint/2010/main" val="34013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A92D-E5B6-455A-B974-C21809EA9DF1}"/>
              </a:ext>
            </a:extLst>
          </p:cNvPr>
          <p:cNvSpPr>
            <a:spLocks noGrp="1"/>
          </p:cNvSpPr>
          <p:nvPr>
            <p:ph type="title"/>
          </p:nvPr>
        </p:nvSpPr>
        <p:spPr/>
        <p:txBody>
          <a:bodyPr/>
          <a:lstStyle/>
          <a:p>
            <a:pPr algn="ctr"/>
            <a:r>
              <a:rPr lang="en-US" dirty="0"/>
              <a:t>Agile Model</a:t>
            </a:r>
            <a:endParaRPr lang="ru-RU" dirty="0"/>
          </a:p>
        </p:txBody>
      </p:sp>
      <p:sp>
        <p:nvSpPr>
          <p:cNvPr id="4" name="Rectangle 3">
            <a:extLst>
              <a:ext uri="{FF2B5EF4-FFF2-40B4-BE49-F238E27FC236}">
                <a16:creationId xmlns:a16="http://schemas.microsoft.com/office/drawing/2014/main" id="{42A71E51-C47D-4FE7-A94E-417AF549F149}"/>
              </a:ext>
            </a:extLst>
          </p:cNvPr>
          <p:cNvSpPr/>
          <p:nvPr/>
        </p:nvSpPr>
        <p:spPr>
          <a:xfrm>
            <a:off x="1047750" y="1400592"/>
            <a:ext cx="9348972" cy="4093428"/>
          </a:xfrm>
          <a:prstGeom prst="rect">
            <a:avLst/>
          </a:prstGeom>
        </p:spPr>
        <p:txBody>
          <a:bodyPr wrap="square">
            <a:spAutoFit/>
          </a:bodyPr>
          <a:lstStyle/>
          <a:p>
            <a:r>
              <a:rPr lang="en-US" sz="2000" dirty="0">
                <a:solidFill>
                  <a:schemeClr val="tx1">
                    <a:lumMod val="50000"/>
                    <a:lumOff val="50000"/>
                  </a:schemeClr>
                </a:solidFill>
                <a:latin typeface="+mj-lt"/>
              </a:rPr>
              <a:t>Agile Methods break the product into small incremental builds. Every iteration involves cross functional teams working simultaneously on various areas like:</a:t>
            </a:r>
          </a:p>
          <a:p>
            <a:endParaRPr lang="en-US" sz="2000" dirty="0">
              <a:solidFill>
                <a:schemeClr val="tx1">
                  <a:lumMod val="50000"/>
                  <a:lumOff val="50000"/>
                </a:schemeClr>
              </a:solidFill>
              <a:latin typeface="+mj-lt"/>
            </a:endParaRPr>
          </a:p>
          <a:p>
            <a:r>
              <a:rPr lang="en-US" sz="2000" dirty="0">
                <a:solidFill>
                  <a:schemeClr val="tx1">
                    <a:lumMod val="50000"/>
                    <a:lumOff val="50000"/>
                  </a:schemeClr>
                </a:solidFill>
                <a:latin typeface="+mj-lt"/>
              </a:rPr>
              <a:t>- Planning</a:t>
            </a:r>
          </a:p>
          <a:p>
            <a:r>
              <a:rPr lang="en-US" sz="2000" dirty="0">
                <a:solidFill>
                  <a:schemeClr val="tx1">
                    <a:lumMod val="50000"/>
                    <a:lumOff val="50000"/>
                  </a:schemeClr>
                </a:solidFill>
                <a:latin typeface="+mj-lt"/>
              </a:rPr>
              <a:t>- Requirements Analysis</a:t>
            </a:r>
          </a:p>
          <a:p>
            <a:r>
              <a:rPr lang="en-US" sz="2000" dirty="0">
                <a:solidFill>
                  <a:schemeClr val="tx1">
                    <a:lumMod val="50000"/>
                    <a:lumOff val="50000"/>
                  </a:schemeClr>
                </a:solidFill>
                <a:latin typeface="+mj-lt"/>
              </a:rPr>
              <a:t>- Design</a:t>
            </a:r>
          </a:p>
          <a:p>
            <a:r>
              <a:rPr lang="en-US" sz="2000" dirty="0">
                <a:solidFill>
                  <a:schemeClr val="tx1">
                    <a:lumMod val="50000"/>
                    <a:lumOff val="50000"/>
                  </a:schemeClr>
                </a:solidFill>
                <a:latin typeface="+mj-lt"/>
              </a:rPr>
              <a:t>- Coding</a:t>
            </a:r>
          </a:p>
          <a:p>
            <a:r>
              <a:rPr lang="en-US" sz="2000" dirty="0">
                <a:solidFill>
                  <a:schemeClr val="tx1">
                    <a:lumMod val="50000"/>
                    <a:lumOff val="50000"/>
                  </a:schemeClr>
                </a:solidFill>
                <a:latin typeface="+mj-lt"/>
              </a:rPr>
              <a:t>- Unit Testing</a:t>
            </a:r>
          </a:p>
          <a:p>
            <a:r>
              <a:rPr lang="en-US" sz="2000" dirty="0">
                <a:solidFill>
                  <a:schemeClr val="tx1">
                    <a:lumMod val="50000"/>
                    <a:lumOff val="50000"/>
                  </a:schemeClr>
                </a:solidFill>
                <a:latin typeface="+mj-lt"/>
              </a:rPr>
              <a:t>- Acceptance Testing</a:t>
            </a:r>
          </a:p>
          <a:p>
            <a:endParaRPr lang="en-US" sz="2000" dirty="0">
              <a:solidFill>
                <a:schemeClr val="tx1">
                  <a:lumMod val="50000"/>
                  <a:lumOff val="50000"/>
                </a:schemeClr>
              </a:solidFill>
              <a:latin typeface="+mj-lt"/>
            </a:endParaRPr>
          </a:p>
          <a:p>
            <a:r>
              <a:rPr lang="en-US" sz="2000" dirty="0">
                <a:solidFill>
                  <a:schemeClr val="tx1">
                    <a:lumMod val="50000"/>
                    <a:lumOff val="50000"/>
                  </a:schemeClr>
                </a:solidFill>
                <a:latin typeface="+mj-lt"/>
              </a:rPr>
              <a:t>At the end of the iteration, a working product is displayed to the customer and important stakeholders.</a:t>
            </a:r>
          </a:p>
        </p:txBody>
      </p:sp>
    </p:spTree>
    <p:extLst>
      <p:ext uri="{BB962C8B-B14F-4D97-AF65-F5344CB8AC3E}">
        <p14:creationId xmlns:p14="http://schemas.microsoft.com/office/powerpoint/2010/main" val="343403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1C25-BE80-40AC-9C1A-8E13F5FCCD90}"/>
              </a:ext>
            </a:extLst>
          </p:cNvPr>
          <p:cNvSpPr>
            <a:spLocks noGrp="1"/>
          </p:cNvSpPr>
          <p:nvPr>
            <p:ph type="title"/>
          </p:nvPr>
        </p:nvSpPr>
        <p:spPr/>
        <p:txBody>
          <a:bodyPr/>
          <a:lstStyle/>
          <a:p>
            <a:pPr algn="ctr"/>
            <a:r>
              <a:rPr lang="en-US" dirty="0"/>
              <a:t>Agile Model Strengths</a:t>
            </a:r>
            <a:endParaRPr lang="ru-RU" dirty="0"/>
          </a:p>
        </p:txBody>
      </p:sp>
      <p:sp>
        <p:nvSpPr>
          <p:cNvPr id="3" name="Content Placeholder 2">
            <a:extLst>
              <a:ext uri="{FF2B5EF4-FFF2-40B4-BE49-F238E27FC236}">
                <a16:creationId xmlns:a16="http://schemas.microsoft.com/office/drawing/2014/main" id="{192C568A-B16D-4986-8AEF-7D9D809C52DF}"/>
              </a:ext>
            </a:extLst>
          </p:cNvPr>
          <p:cNvSpPr>
            <a:spLocks noGrp="1"/>
          </p:cNvSpPr>
          <p:nvPr>
            <p:ph idx="1"/>
          </p:nvPr>
        </p:nvSpPr>
        <p:spPr/>
        <p:txBody>
          <a:bodyPr/>
          <a:lstStyle/>
          <a:p>
            <a:pPr marL="285750" indent="-285750" algn="just">
              <a:buFont typeface="Arial" panose="020B0604020202020204" pitchFamily="34" charset="0"/>
              <a:buChar char="•"/>
            </a:pPr>
            <a:r>
              <a:rPr lang="en-US" dirty="0"/>
              <a:t>Functionality can be developed rapidly and demonstrated.</a:t>
            </a:r>
          </a:p>
          <a:p>
            <a:pPr marL="285750" indent="-285750" algn="just">
              <a:buFont typeface="Arial" panose="020B0604020202020204" pitchFamily="34" charset="0"/>
              <a:buChar char="•"/>
            </a:pPr>
            <a:r>
              <a:rPr lang="en-US" dirty="0"/>
              <a:t>Customer feedback at every stage ensures that the end deliverable satisfies their expectations</a:t>
            </a:r>
          </a:p>
          <a:p>
            <a:pPr marL="285750" indent="-285750" algn="just">
              <a:buFont typeface="Arial" panose="020B0604020202020204" pitchFamily="34" charset="0"/>
              <a:buChar char="•"/>
            </a:pPr>
            <a:r>
              <a:rPr lang="en-US" dirty="0"/>
              <a:t>No guesswork between the development team and the customer, as there is face to face communication and continuous inputs from the client</a:t>
            </a:r>
          </a:p>
          <a:p>
            <a:pPr marL="285750" indent="-285750" algn="just">
              <a:buFont typeface="Arial" panose="020B0604020202020204" pitchFamily="34" charset="0"/>
              <a:buChar char="•"/>
            </a:pPr>
            <a:r>
              <a:rPr lang="en-US" dirty="0"/>
              <a:t>Little or no planning required</a:t>
            </a:r>
          </a:p>
          <a:p>
            <a:pPr marL="285750" indent="-285750" algn="just">
              <a:buFont typeface="Arial" panose="020B0604020202020204" pitchFamily="34" charset="0"/>
              <a:buChar char="•"/>
            </a:pPr>
            <a:r>
              <a:rPr lang="en-US" dirty="0"/>
              <a:t>Easy to manage</a:t>
            </a:r>
          </a:p>
          <a:p>
            <a:pPr marL="285750" indent="-285750" algn="just">
              <a:buFont typeface="Arial" panose="020B0604020202020204" pitchFamily="34" charset="0"/>
              <a:buChar char="•"/>
            </a:pPr>
            <a:r>
              <a:rPr lang="en-US" dirty="0"/>
              <a:t>Gives flexibility to developers</a:t>
            </a:r>
          </a:p>
          <a:p>
            <a:pPr marL="0" indent="0">
              <a:buNone/>
            </a:pPr>
            <a:endParaRPr lang="ru-RU" dirty="0"/>
          </a:p>
        </p:txBody>
      </p:sp>
    </p:spTree>
    <p:extLst>
      <p:ext uri="{BB962C8B-B14F-4D97-AF65-F5344CB8AC3E}">
        <p14:creationId xmlns:p14="http://schemas.microsoft.com/office/powerpoint/2010/main" val="1056297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738</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Software Development Methodology</vt:lpstr>
      <vt:lpstr>PowerPoint Presentation</vt:lpstr>
      <vt:lpstr>Waterfall model</vt:lpstr>
      <vt:lpstr>Waterfall Model Strengths</vt:lpstr>
      <vt:lpstr>WATERFALL Model Weaknesses</vt:lpstr>
      <vt:lpstr>When to use the WATERFALL Model</vt:lpstr>
      <vt:lpstr>Agile Model</vt:lpstr>
      <vt:lpstr>Agile Model</vt:lpstr>
      <vt:lpstr>Agile Model Strengths</vt:lpstr>
      <vt:lpstr>Agile Model Weaknesses</vt:lpstr>
      <vt:lpstr>Scrum Model </vt:lpstr>
      <vt:lpstr>Scrum Model</vt:lpstr>
      <vt:lpstr>Kanban Model</vt:lpstr>
      <vt:lpstr>Kanban Three Basic Principles </vt:lpstr>
      <vt:lpstr>Kanban Model Strengths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Methodology</dc:title>
  <dc:creator>Мельник Володимир</dc:creator>
  <cp:lastModifiedBy>Мельник Володимир</cp:lastModifiedBy>
  <cp:revision>4</cp:revision>
  <dcterms:created xsi:type="dcterms:W3CDTF">2017-10-22T11:09:12Z</dcterms:created>
  <dcterms:modified xsi:type="dcterms:W3CDTF">2017-10-22T12:52:50Z</dcterms:modified>
</cp:coreProperties>
</file>