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4"/>
  </p:notesMasterIdLst>
  <p:sldIdLst>
    <p:sldId id="290" r:id="rId2"/>
    <p:sldId id="291" r:id="rId3"/>
    <p:sldId id="293" r:id="rId4"/>
    <p:sldId id="292" r:id="rId5"/>
    <p:sldId id="257" r:id="rId6"/>
    <p:sldId id="268" r:id="rId7"/>
    <p:sldId id="288" r:id="rId8"/>
    <p:sldId id="285" r:id="rId9"/>
    <p:sldId id="258" r:id="rId10"/>
    <p:sldId id="272" r:id="rId11"/>
    <p:sldId id="286" r:id="rId12"/>
    <p:sldId id="271" r:id="rId13"/>
    <p:sldId id="283" r:id="rId14"/>
    <p:sldId id="269" r:id="rId15"/>
    <p:sldId id="266" r:id="rId16"/>
    <p:sldId id="267" r:id="rId17"/>
    <p:sldId id="284" r:id="rId18"/>
    <p:sldId id="261" r:id="rId19"/>
    <p:sldId id="262" r:id="rId20"/>
    <p:sldId id="282" r:id="rId21"/>
    <p:sldId id="280" r:id="rId22"/>
    <p:sldId id="273" r:id="rId23"/>
    <p:sldId id="274" r:id="rId24"/>
    <p:sldId id="275" r:id="rId25"/>
    <p:sldId id="276" r:id="rId26"/>
    <p:sldId id="277" r:id="rId27"/>
    <p:sldId id="281" r:id="rId28"/>
    <p:sldId id="278" r:id="rId29"/>
    <p:sldId id="259" r:id="rId30"/>
    <p:sldId id="264" r:id="rId31"/>
    <p:sldId id="263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52" userDrawn="1">
          <p15:clr>
            <a:srgbClr val="A4A3A4"/>
          </p15:clr>
        </p15:guide>
        <p15:guide id="3" pos="312" userDrawn="1">
          <p15:clr>
            <a:srgbClr val="A4A3A4"/>
          </p15:clr>
        </p15:guide>
        <p15:guide id="4" orient="horz" pos="216" userDrawn="1">
          <p15:clr>
            <a:srgbClr val="A4A3A4"/>
          </p15:clr>
        </p15:guide>
        <p15:guide id="5" pos="4680" userDrawn="1">
          <p15:clr>
            <a:srgbClr val="A4A3A4"/>
          </p15:clr>
        </p15:guide>
        <p15:guide id="6" pos="4416" userDrawn="1">
          <p15:clr>
            <a:srgbClr val="A4A3A4"/>
          </p15:clr>
        </p15:guide>
        <p15:guide id="7" orient="horz" pos="2544" userDrawn="1">
          <p15:clr>
            <a:srgbClr val="A4A3A4"/>
          </p15:clr>
        </p15:guide>
        <p15:guide id="8" orient="horz" pos="1992" userDrawn="1">
          <p15:clr>
            <a:srgbClr val="A4A3A4"/>
          </p15:clr>
        </p15:guide>
        <p15:guide id="9" orient="horz" pos="720" userDrawn="1">
          <p15:clr>
            <a:srgbClr val="A4A3A4"/>
          </p15:clr>
        </p15:guide>
        <p15:guide id="10" orient="horz" pos="1008" userDrawn="1">
          <p15:clr>
            <a:srgbClr val="A4A3A4"/>
          </p15:clr>
        </p15:guide>
        <p15:guide id="11" orient="horz" pos="3168" userDrawn="1">
          <p15:clr>
            <a:srgbClr val="A4A3A4"/>
          </p15:clr>
        </p15:guide>
        <p15:guide id="12" pos="2856" userDrawn="1">
          <p15:clr>
            <a:srgbClr val="A4A3A4"/>
          </p15:clr>
        </p15:guide>
        <p15:guide id="13" pos="4944" userDrawn="1">
          <p15:clr>
            <a:srgbClr val="A4A3A4"/>
          </p15:clr>
        </p15:guide>
        <p15:guide id="14" orient="horz" pos="2904" userDrawn="1">
          <p15:clr>
            <a:srgbClr val="A4A3A4"/>
          </p15:clr>
        </p15:guide>
        <p15:guide id="15" orient="horz" pos="12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A042"/>
    <a:srgbClr val="76B54B"/>
    <a:srgbClr val="7EBA56"/>
    <a:srgbClr val="FFFF00"/>
    <a:srgbClr val="FF9900"/>
    <a:srgbClr val="FF9966"/>
    <a:srgbClr val="FF6600"/>
    <a:srgbClr val="5B9BD5"/>
    <a:srgbClr val="464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5209" autoAdjust="0"/>
  </p:normalViewPr>
  <p:slideViewPr>
    <p:cSldViewPr snapToGrid="0" showGuides="1">
      <p:cViewPr varScale="1">
        <p:scale>
          <a:sx n="113" d="100"/>
          <a:sy n="113" d="100"/>
        </p:scale>
        <p:origin x="1464" y="96"/>
      </p:cViewPr>
      <p:guideLst>
        <p:guide orient="horz" pos="3552"/>
        <p:guide pos="312"/>
        <p:guide orient="horz" pos="216"/>
        <p:guide pos="4680"/>
        <p:guide pos="4416"/>
        <p:guide orient="horz" pos="2544"/>
        <p:guide orient="horz" pos="1992"/>
        <p:guide orient="horz" pos="720"/>
        <p:guide orient="horz" pos="1008"/>
        <p:guide orient="horz" pos="3168"/>
        <p:guide pos="2856"/>
        <p:guide pos="4944"/>
        <p:guide orient="horz" pos="2904"/>
        <p:guide orient="horz" pos="12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8313E-3472-4962-B2FC-5F529E8628F5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AE8D-5BCA-45EE-8DAF-92B5C227D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36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6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Згадати</a:t>
            </a:r>
            <a:r>
              <a:rPr lang="uk-UA" baseline="0" dirty="0" smtClean="0"/>
              <a:t> за</a:t>
            </a:r>
            <a:r>
              <a:rPr lang="en-US" baseline="0" dirty="0" smtClean="0"/>
              <a:t> </a:t>
            </a:r>
            <a:r>
              <a:rPr lang="uk-UA" baseline="0" dirty="0" smtClean="0"/>
              <a:t>те, що </a:t>
            </a:r>
            <a:r>
              <a:rPr lang="en-US" baseline="0" dirty="0" err="1" smtClean="0"/>
              <a:t>keepalived</a:t>
            </a:r>
            <a:r>
              <a:rPr lang="en-US" baseline="0" dirty="0" smtClean="0"/>
              <a:t> </a:t>
            </a:r>
            <a:r>
              <a:rPr lang="uk-UA" baseline="0" dirty="0" smtClean="0"/>
              <a:t>реалізує </a:t>
            </a:r>
            <a:r>
              <a:rPr lang="en-US" baseline="0" dirty="0" smtClean="0"/>
              <a:t>VRRP</a:t>
            </a:r>
            <a:r>
              <a:rPr lang="uk-UA" baseline="0" dirty="0" smtClean="0"/>
              <a:t> та те, що він перевіряє процес.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AE8D-5BCA-45EE-8DAF-92B5C227D8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89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AE8D-5BCA-45EE-8DAF-92B5C227D8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08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Згадати</a:t>
            </a:r>
            <a:r>
              <a:rPr lang="uk-UA" baseline="0" dirty="0" smtClean="0"/>
              <a:t> за</a:t>
            </a:r>
            <a:r>
              <a:rPr lang="en-US" baseline="0" dirty="0" smtClean="0"/>
              <a:t> </a:t>
            </a:r>
            <a:r>
              <a:rPr lang="uk-UA" baseline="0" dirty="0" smtClean="0"/>
              <a:t>те, що </a:t>
            </a:r>
            <a:r>
              <a:rPr lang="en-US" baseline="0" dirty="0" err="1" smtClean="0"/>
              <a:t>keepalived</a:t>
            </a:r>
            <a:r>
              <a:rPr lang="en-US" baseline="0" dirty="0" smtClean="0"/>
              <a:t> </a:t>
            </a:r>
            <a:r>
              <a:rPr lang="uk-UA" baseline="0" dirty="0" smtClean="0"/>
              <a:t>реалізує </a:t>
            </a:r>
            <a:r>
              <a:rPr lang="en-US" baseline="0" dirty="0" smtClean="0"/>
              <a:t>VRRP</a:t>
            </a:r>
            <a:r>
              <a:rPr lang="uk-UA" baseline="0" dirty="0" smtClean="0"/>
              <a:t> та те, що він перевіряє процес.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AE8D-5BCA-45EE-8DAF-92B5C227D8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24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Згадати</a:t>
            </a:r>
            <a:r>
              <a:rPr lang="uk-UA" baseline="0" dirty="0" smtClean="0"/>
              <a:t> за</a:t>
            </a:r>
            <a:r>
              <a:rPr lang="en-US" baseline="0" dirty="0" smtClean="0"/>
              <a:t> </a:t>
            </a:r>
            <a:r>
              <a:rPr lang="uk-UA" baseline="0" dirty="0" smtClean="0"/>
              <a:t>те, що </a:t>
            </a:r>
            <a:r>
              <a:rPr lang="en-US" baseline="0" dirty="0" err="1" smtClean="0"/>
              <a:t>keepalived</a:t>
            </a:r>
            <a:r>
              <a:rPr lang="en-US" baseline="0" dirty="0" smtClean="0"/>
              <a:t> </a:t>
            </a:r>
            <a:r>
              <a:rPr lang="uk-UA" baseline="0" dirty="0" smtClean="0"/>
              <a:t>реалізує </a:t>
            </a:r>
            <a:r>
              <a:rPr lang="en-US" baseline="0" dirty="0" smtClean="0"/>
              <a:t>VRRP</a:t>
            </a:r>
            <a:r>
              <a:rPr lang="uk-UA" baseline="0" dirty="0" smtClean="0"/>
              <a:t> та те, що він перевіряє процес.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AE8D-5BCA-45EE-8DAF-92B5C227D8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19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Згадати</a:t>
            </a:r>
            <a:r>
              <a:rPr lang="uk-UA" baseline="0" dirty="0" smtClean="0"/>
              <a:t> за</a:t>
            </a:r>
            <a:r>
              <a:rPr lang="en-US" baseline="0" dirty="0" smtClean="0"/>
              <a:t> </a:t>
            </a:r>
            <a:r>
              <a:rPr lang="uk-UA" baseline="0" dirty="0" smtClean="0"/>
              <a:t>те, що </a:t>
            </a:r>
            <a:r>
              <a:rPr lang="en-US" baseline="0" dirty="0" err="1" smtClean="0"/>
              <a:t>keepalived</a:t>
            </a:r>
            <a:r>
              <a:rPr lang="en-US" baseline="0" dirty="0" smtClean="0"/>
              <a:t> </a:t>
            </a:r>
            <a:r>
              <a:rPr lang="uk-UA" baseline="0" dirty="0" smtClean="0"/>
              <a:t>реалізує </a:t>
            </a:r>
            <a:r>
              <a:rPr lang="en-US" baseline="0" dirty="0" smtClean="0"/>
              <a:t>VRRP</a:t>
            </a:r>
            <a:r>
              <a:rPr lang="uk-UA" baseline="0" dirty="0" smtClean="0"/>
              <a:t> та те, що він перевіряє процес.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AE8D-5BCA-45EE-8DAF-92B5C227D8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56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Згадати</a:t>
            </a:r>
            <a:r>
              <a:rPr lang="uk-UA" baseline="0" dirty="0" smtClean="0"/>
              <a:t> за</a:t>
            </a:r>
            <a:r>
              <a:rPr lang="en-US" baseline="0" dirty="0" smtClean="0"/>
              <a:t> </a:t>
            </a:r>
            <a:r>
              <a:rPr lang="uk-UA" baseline="0" dirty="0" smtClean="0"/>
              <a:t>те, що </a:t>
            </a:r>
            <a:r>
              <a:rPr lang="en-US" baseline="0" dirty="0" err="1" smtClean="0"/>
              <a:t>keepalived</a:t>
            </a:r>
            <a:r>
              <a:rPr lang="en-US" baseline="0" dirty="0" smtClean="0"/>
              <a:t> </a:t>
            </a:r>
            <a:r>
              <a:rPr lang="uk-UA" baseline="0" dirty="0" smtClean="0"/>
              <a:t>реалізує </a:t>
            </a:r>
            <a:r>
              <a:rPr lang="en-US" baseline="0" dirty="0" smtClean="0"/>
              <a:t>VRRP</a:t>
            </a:r>
            <a:r>
              <a:rPr lang="uk-UA" baseline="0" dirty="0" smtClean="0"/>
              <a:t> та те, що він перевіряє процес.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AE8D-5BCA-45EE-8DAF-92B5C227D8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46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Згадати</a:t>
            </a:r>
            <a:r>
              <a:rPr lang="uk-UA" baseline="0" dirty="0" smtClean="0"/>
              <a:t> за</a:t>
            </a:r>
            <a:r>
              <a:rPr lang="en-US" baseline="0" dirty="0" smtClean="0"/>
              <a:t> </a:t>
            </a:r>
            <a:r>
              <a:rPr lang="uk-UA" baseline="0" dirty="0" smtClean="0"/>
              <a:t>те, що </a:t>
            </a:r>
            <a:r>
              <a:rPr lang="en-US" baseline="0" dirty="0" err="1" smtClean="0"/>
              <a:t>keepalived</a:t>
            </a:r>
            <a:r>
              <a:rPr lang="en-US" baseline="0" dirty="0" smtClean="0"/>
              <a:t> </a:t>
            </a:r>
            <a:r>
              <a:rPr lang="uk-UA" baseline="0" dirty="0" smtClean="0"/>
              <a:t>реалізує </a:t>
            </a:r>
            <a:r>
              <a:rPr lang="en-US" baseline="0" dirty="0" smtClean="0"/>
              <a:t>VRRP</a:t>
            </a:r>
            <a:r>
              <a:rPr lang="uk-UA" baseline="0" dirty="0" smtClean="0"/>
              <a:t> та те, що він перевіряє процес.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AE8D-5BCA-45EE-8DAF-92B5C227D8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21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Згадати</a:t>
            </a:r>
            <a:r>
              <a:rPr lang="uk-UA" baseline="0" dirty="0" smtClean="0"/>
              <a:t> за</a:t>
            </a:r>
            <a:r>
              <a:rPr lang="en-US" baseline="0" dirty="0" smtClean="0"/>
              <a:t> </a:t>
            </a:r>
            <a:r>
              <a:rPr lang="uk-UA" baseline="0" dirty="0" smtClean="0"/>
              <a:t>те, що </a:t>
            </a:r>
            <a:r>
              <a:rPr lang="en-US" baseline="0" dirty="0" err="1" smtClean="0"/>
              <a:t>keepalived</a:t>
            </a:r>
            <a:r>
              <a:rPr lang="en-US" baseline="0" dirty="0" smtClean="0"/>
              <a:t> </a:t>
            </a:r>
            <a:r>
              <a:rPr lang="uk-UA" baseline="0" dirty="0" smtClean="0"/>
              <a:t>реалізує </a:t>
            </a:r>
            <a:r>
              <a:rPr lang="en-US" baseline="0" dirty="0" smtClean="0"/>
              <a:t>VRRP</a:t>
            </a:r>
            <a:r>
              <a:rPr lang="uk-UA" baseline="0" dirty="0" smtClean="0"/>
              <a:t> та те, що він перевіряє процес.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AE8D-5BCA-45EE-8DAF-92B5C227D86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24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Згадати</a:t>
            </a:r>
            <a:r>
              <a:rPr lang="uk-UA" baseline="0" dirty="0" smtClean="0"/>
              <a:t> за</a:t>
            </a:r>
            <a:r>
              <a:rPr lang="en-US" baseline="0" dirty="0" smtClean="0"/>
              <a:t> </a:t>
            </a:r>
            <a:r>
              <a:rPr lang="uk-UA" baseline="0" dirty="0" smtClean="0"/>
              <a:t>те, що </a:t>
            </a:r>
            <a:r>
              <a:rPr lang="en-US" baseline="0" dirty="0" err="1" smtClean="0"/>
              <a:t>keepalived</a:t>
            </a:r>
            <a:r>
              <a:rPr lang="en-US" baseline="0" dirty="0" smtClean="0"/>
              <a:t> </a:t>
            </a:r>
            <a:r>
              <a:rPr lang="uk-UA" baseline="0" dirty="0" smtClean="0"/>
              <a:t>реалізує </a:t>
            </a:r>
            <a:r>
              <a:rPr lang="en-US" baseline="0" dirty="0" smtClean="0"/>
              <a:t>VRRP</a:t>
            </a:r>
            <a:r>
              <a:rPr lang="uk-UA" baseline="0" dirty="0" smtClean="0"/>
              <a:t> та те, що він перевіряє процес.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AE8D-5BCA-45EE-8DAF-92B5C227D86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81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Згадати</a:t>
            </a:r>
            <a:r>
              <a:rPr lang="uk-UA" baseline="0" dirty="0" smtClean="0"/>
              <a:t> за</a:t>
            </a:r>
            <a:r>
              <a:rPr lang="en-US" baseline="0" dirty="0" smtClean="0"/>
              <a:t> </a:t>
            </a:r>
            <a:r>
              <a:rPr lang="uk-UA" baseline="0" dirty="0" smtClean="0"/>
              <a:t>те, що </a:t>
            </a:r>
            <a:r>
              <a:rPr lang="en-US" baseline="0" dirty="0" err="1" smtClean="0"/>
              <a:t>keepalived</a:t>
            </a:r>
            <a:r>
              <a:rPr lang="en-US" baseline="0" dirty="0" smtClean="0"/>
              <a:t> </a:t>
            </a:r>
            <a:r>
              <a:rPr lang="uk-UA" baseline="0" dirty="0" smtClean="0"/>
              <a:t>реалізує </a:t>
            </a:r>
            <a:r>
              <a:rPr lang="en-US" baseline="0" dirty="0" smtClean="0"/>
              <a:t>VRRP</a:t>
            </a:r>
            <a:r>
              <a:rPr lang="uk-UA" baseline="0" dirty="0" smtClean="0"/>
              <a:t> та те, що він перевіряє процес.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AE8D-5BCA-45EE-8DAF-92B5C227D86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50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Згадати</a:t>
            </a:r>
            <a:r>
              <a:rPr lang="uk-UA" baseline="0" dirty="0" smtClean="0"/>
              <a:t> за</a:t>
            </a:r>
            <a:r>
              <a:rPr lang="en-US" baseline="0" dirty="0" smtClean="0"/>
              <a:t> </a:t>
            </a:r>
            <a:r>
              <a:rPr lang="uk-UA" baseline="0" dirty="0" smtClean="0"/>
              <a:t>те, що </a:t>
            </a:r>
            <a:r>
              <a:rPr lang="en-US" baseline="0" dirty="0" err="1" smtClean="0"/>
              <a:t>keepalived</a:t>
            </a:r>
            <a:r>
              <a:rPr lang="en-US" baseline="0" dirty="0" smtClean="0"/>
              <a:t> </a:t>
            </a:r>
            <a:r>
              <a:rPr lang="uk-UA" baseline="0" dirty="0" smtClean="0"/>
              <a:t>реалізує </a:t>
            </a:r>
            <a:r>
              <a:rPr lang="en-US" baseline="0" dirty="0" smtClean="0"/>
              <a:t>VRRP</a:t>
            </a:r>
            <a:r>
              <a:rPr lang="uk-UA" baseline="0" dirty="0" smtClean="0"/>
              <a:t> та те, що він перевіряє процес.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AE8D-5BCA-45EE-8DAF-92B5C227D8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311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Згадати</a:t>
            </a:r>
            <a:r>
              <a:rPr lang="uk-UA" baseline="0" dirty="0" smtClean="0"/>
              <a:t> за</a:t>
            </a:r>
            <a:r>
              <a:rPr lang="en-US" baseline="0" dirty="0" smtClean="0"/>
              <a:t> </a:t>
            </a:r>
            <a:r>
              <a:rPr lang="uk-UA" baseline="0" dirty="0" smtClean="0"/>
              <a:t>те, що </a:t>
            </a:r>
            <a:r>
              <a:rPr lang="en-US" baseline="0" dirty="0" err="1" smtClean="0"/>
              <a:t>keepalived</a:t>
            </a:r>
            <a:r>
              <a:rPr lang="en-US" baseline="0" dirty="0" smtClean="0"/>
              <a:t> </a:t>
            </a:r>
            <a:r>
              <a:rPr lang="uk-UA" baseline="0" dirty="0" smtClean="0"/>
              <a:t>реалізує </a:t>
            </a:r>
            <a:r>
              <a:rPr lang="en-US" baseline="0" dirty="0" smtClean="0"/>
              <a:t>VRRP</a:t>
            </a:r>
            <a:r>
              <a:rPr lang="uk-UA" baseline="0" dirty="0" smtClean="0"/>
              <a:t> та те, що він перевіряє процес.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AE8D-5BCA-45EE-8DAF-92B5C227D86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40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Згадати</a:t>
            </a:r>
            <a:r>
              <a:rPr lang="uk-UA" baseline="0" dirty="0" smtClean="0"/>
              <a:t> за</a:t>
            </a:r>
            <a:r>
              <a:rPr lang="en-US" baseline="0" dirty="0" smtClean="0"/>
              <a:t> </a:t>
            </a:r>
            <a:r>
              <a:rPr lang="uk-UA" baseline="0" dirty="0" smtClean="0"/>
              <a:t>те, що </a:t>
            </a:r>
            <a:r>
              <a:rPr lang="en-US" baseline="0" dirty="0" err="1" smtClean="0"/>
              <a:t>keepalived</a:t>
            </a:r>
            <a:r>
              <a:rPr lang="en-US" baseline="0" dirty="0" smtClean="0"/>
              <a:t> </a:t>
            </a:r>
            <a:r>
              <a:rPr lang="uk-UA" baseline="0" dirty="0" smtClean="0"/>
              <a:t>реалізує </a:t>
            </a:r>
            <a:r>
              <a:rPr lang="en-US" baseline="0" dirty="0" smtClean="0"/>
              <a:t>VRRP</a:t>
            </a:r>
            <a:r>
              <a:rPr lang="uk-UA" baseline="0" dirty="0" smtClean="0"/>
              <a:t> та те, що він перевіряє процес.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AE8D-5BCA-45EE-8DAF-92B5C227D86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057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Згадати</a:t>
            </a:r>
            <a:r>
              <a:rPr lang="uk-UA" baseline="0" dirty="0" smtClean="0"/>
              <a:t> за</a:t>
            </a:r>
            <a:r>
              <a:rPr lang="en-US" baseline="0" dirty="0" smtClean="0"/>
              <a:t> </a:t>
            </a:r>
            <a:r>
              <a:rPr lang="uk-UA" baseline="0" dirty="0" smtClean="0"/>
              <a:t>те, що </a:t>
            </a:r>
            <a:r>
              <a:rPr lang="en-US" baseline="0" dirty="0" err="1" smtClean="0"/>
              <a:t>keepalived</a:t>
            </a:r>
            <a:r>
              <a:rPr lang="en-US" baseline="0" dirty="0" smtClean="0"/>
              <a:t> </a:t>
            </a:r>
            <a:r>
              <a:rPr lang="uk-UA" baseline="0" dirty="0" smtClean="0"/>
              <a:t>реалізує </a:t>
            </a:r>
            <a:r>
              <a:rPr lang="en-US" baseline="0" dirty="0" smtClean="0"/>
              <a:t>VRRP</a:t>
            </a:r>
            <a:r>
              <a:rPr lang="uk-UA" baseline="0" dirty="0" smtClean="0"/>
              <a:t> та те, що він перевіряє процес.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AE8D-5BCA-45EE-8DAF-92B5C227D86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769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Згадати</a:t>
            </a:r>
            <a:r>
              <a:rPr lang="uk-UA" baseline="0" dirty="0" smtClean="0"/>
              <a:t> за</a:t>
            </a:r>
            <a:r>
              <a:rPr lang="en-US" baseline="0" dirty="0" smtClean="0"/>
              <a:t> </a:t>
            </a:r>
            <a:r>
              <a:rPr lang="uk-UA" baseline="0" dirty="0" smtClean="0"/>
              <a:t>те, що </a:t>
            </a:r>
            <a:r>
              <a:rPr lang="en-US" baseline="0" dirty="0" err="1" smtClean="0"/>
              <a:t>keepalived</a:t>
            </a:r>
            <a:r>
              <a:rPr lang="en-US" baseline="0" dirty="0" smtClean="0"/>
              <a:t> </a:t>
            </a:r>
            <a:r>
              <a:rPr lang="uk-UA" baseline="0" dirty="0" smtClean="0"/>
              <a:t>реалізує </a:t>
            </a:r>
            <a:r>
              <a:rPr lang="en-US" baseline="0" dirty="0" smtClean="0"/>
              <a:t>VRRP</a:t>
            </a:r>
            <a:r>
              <a:rPr lang="uk-UA" baseline="0" dirty="0" smtClean="0"/>
              <a:t> та те, що він перевіряє процес.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AE8D-5BCA-45EE-8DAF-92B5C227D86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654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Згадати</a:t>
            </a:r>
            <a:r>
              <a:rPr lang="uk-UA" baseline="0" dirty="0" smtClean="0"/>
              <a:t> за</a:t>
            </a:r>
            <a:r>
              <a:rPr lang="en-US" baseline="0" dirty="0" smtClean="0"/>
              <a:t> </a:t>
            </a:r>
            <a:r>
              <a:rPr lang="uk-UA" baseline="0" dirty="0" smtClean="0"/>
              <a:t>те, що </a:t>
            </a:r>
            <a:r>
              <a:rPr lang="en-US" baseline="0" dirty="0" err="1" smtClean="0"/>
              <a:t>keepalived</a:t>
            </a:r>
            <a:r>
              <a:rPr lang="en-US" baseline="0" dirty="0" smtClean="0"/>
              <a:t> </a:t>
            </a:r>
            <a:r>
              <a:rPr lang="uk-UA" baseline="0" dirty="0" smtClean="0"/>
              <a:t>реалізує </a:t>
            </a:r>
            <a:r>
              <a:rPr lang="en-US" baseline="0" dirty="0" smtClean="0"/>
              <a:t>VRRP</a:t>
            </a:r>
            <a:r>
              <a:rPr lang="uk-UA" baseline="0" dirty="0" smtClean="0"/>
              <a:t> та те, що він перевіряє процес.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AE8D-5BCA-45EE-8DAF-92B5C227D86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704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Згадати</a:t>
            </a:r>
            <a:r>
              <a:rPr lang="uk-UA" baseline="0" dirty="0" smtClean="0"/>
              <a:t> за</a:t>
            </a:r>
            <a:r>
              <a:rPr lang="en-US" baseline="0" dirty="0" smtClean="0"/>
              <a:t> </a:t>
            </a:r>
            <a:r>
              <a:rPr lang="uk-UA" baseline="0" dirty="0" smtClean="0"/>
              <a:t>те, що </a:t>
            </a:r>
            <a:r>
              <a:rPr lang="en-US" baseline="0" dirty="0" err="1" smtClean="0"/>
              <a:t>keepalived</a:t>
            </a:r>
            <a:r>
              <a:rPr lang="en-US" baseline="0" dirty="0" smtClean="0"/>
              <a:t> </a:t>
            </a:r>
            <a:r>
              <a:rPr lang="uk-UA" baseline="0" dirty="0" smtClean="0"/>
              <a:t>реалізує </a:t>
            </a:r>
            <a:r>
              <a:rPr lang="en-US" baseline="0" dirty="0" smtClean="0"/>
              <a:t>VRRP</a:t>
            </a:r>
            <a:r>
              <a:rPr lang="uk-UA" baseline="0" dirty="0" smtClean="0"/>
              <a:t> та те, що він перевіряє процес.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AE8D-5BCA-45EE-8DAF-92B5C227D86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940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AE8D-5BCA-45EE-8DAF-92B5C227D86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14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Згадати</a:t>
            </a:r>
            <a:r>
              <a:rPr lang="uk-UA" baseline="0" dirty="0" smtClean="0"/>
              <a:t> за</a:t>
            </a:r>
            <a:r>
              <a:rPr lang="en-US" baseline="0" dirty="0" smtClean="0"/>
              <a:t> </a:t>
            </a:r>
            <a:r>
              <a:rPr lang="uk-UA" baseline="0" dirty="0" smtClean="0"/>
              <a:t>те, що </a:t>
            </a:r>
            <a:r>
              <a:rPr lang="en-US" baseline="0" dirty="0" err="1" smtClean="0"/>
              <a:t>keepalived</a:t>
            </a:r>
            <a:r>
              <a:rPr lang="en-US" baseline="0" dirty="0" smtClean="0"/>
              <a:t> </a:t>
            </a:r>
            <a:r>
              <a:rPr lang="uk-UA" baseline="0" dirty="0" smtClean="0"/>
              <a:t>реалізує </a:t>
            </a:r>
            <a:r>
              <a:rPr lang="en-US" baseline="0" dirty="0" smtClean="0"/>
              <a:t>VRRP</a:t>
            </a:r>
            <a:r>
              <a:rPr lang="uk-UA" baseline="0" dirty="0" smtClean="0"/>
              <a:t> та те, що він перевіряє процес.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AE8D-5BCA-45EE-8DAF-92B5C227D8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33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AE8D-5BCA-45EE-8DAF-92B5C227D8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02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AE8D-5BCA-45EE-8DAF-92B5C227D8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23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AE8D-5BCA-45EE-8DAF-92B5C227D8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96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Згадати</a:t>
            </a:r>
            <a:r>
              <a:rPr lang="uk-UA" baseline="0" dirty="0" smtClean="0"/>
              <a:t> за</a:t>
            </a:r>
            <a:r>
              <a:rPr lang="en-US" baseline="0" dirty="0" smtClean="0"/>
              <a:t> </a:t>
            </a:r>
            <a:r>
              <a:rPr lang="uk-UA" baseline="0" dirty="0" smtClean="0"/>
              <a:t>те, що </a:t>
            </a:r>
            <a:r>
              <a:rPr lang="en-US" baseline="0" dirty="0" err="1" smtClean="0"/>
              <a:t>keepalived</a:t>
            </a:r>
            <a:r>
              <a:rPr lang="en-US" baseline="0" dirty="0" smtClean="0"/>
              <a:t> </a:t>
            </a:r>
            <a:r>
              <a:rPr lang="uk-UA" baseline="0" dirty="0" smtClean="0"/>
              <a:t>реалізує </a:t>
            </a:r>
            <a:r>
              <a:rPr lang="en-US" baseline="0" dirty="0" smtClean="0"/>
              <a:t>VRRP</a:t>
            </a:r>
            <a:r>
              <a:rPr lang="uk-UA" baseline="0" dirty="0" smtClean="0"/>
              <a:t> та те, що він перевіряє процес.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AE8D-5BCA-45EE-8DAF-92B5C227D8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35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Згадати</a:t>
            </a:r>
            <a:r>
              <a:rPr lang="uk-UA" baseline="0" dirty="0" smtClean="0"/>
              <a:t> за</a:t>
            </a:r>
            <a:r>
              <a:rPr lang="en-US" baseline="0" dirty="0" smtClean="0"/>
              <a:t> </a:t>
            </a:r>
            <a:r>
              <a:rPr lang="uk-UA" baseline="0" dirty="0" smtClean="0"/>
              <a:t>те, що </a:t>
            </a:r>
            <a:r>
              <a:rPr lang="en-US" baseline="0" dirty="0" err="1" smtClean="0"/>
              <a:t>keepalived</a:t>
            </a:r>
            <a:r>
              <a:rPr lang="en-US" baseline="0" dirty="0" smtClean="0"/>
              <a:t> </a:t>
            </a:r>
            <a:r>
              <a:rPr lang="uk-UA" baseline="0" dirty="0" smtClean="0"/>
              <a:t>реалізує </a:t>
            </a:r>
            <a:r>
              <a:rPr lang="en-US" baseline="0" dirty="0" smtClean="0"/>
              <a:t>VRRP</a:t>
            </a:r>
            <a:r>
              <a:rPr lang="uk-UA" baseline="0" dirty="0" smtClean="0"/>
              <a:t> та те, що він перевіряє процес.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AE8D-5BCA-45EE-8DAF-92B5C227D8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47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Згадати</a:t>
            </a:r>
            <a:r>
              <a:rPr lang="uk-UA" baseline="0" dirty="0" smtClean="0"/>
              <a:t> за</a:t>
            </a:r>
            <a:r>
              <a:rPr lang="en-US" baseline="0" dirty="0" smtClean="0"/>
              <a:t> </a:t>
            </a:r>
            <a:r>
              <a:rPr lang="uk-UA" baseline="0" dirty="0" smtClean="0"/>
              <a:t>те, що </a:t>
            </a:r>
            <a:r>
              <a:rPr lang="en-US" baseline="0" dirty="0" err="1" smtClean="0"/>
              <a:t>keepalived</a:t>
            </a:r>
            <a:r>
              <a:rPr lang="en-US" baseline="0" dirty="0" smtClean="0"/>
              <a:t> </a:t>
            </a:r>
            <a:r>
              <a:rPr lang="uk-UA" baseline="0" dirty="0" smtClean="0"/>
              <a:t>реалізує </a:t>
            </a:r>
            <a:r>
              <a:rPr lang="en-US" baseline="0" dirty="0" smtClean="0"/>
              <a:t>VRRP</a:t>
            </a:r>
            <a:r>
              <a:rPr lang="uk-UA" baseline="0" dirty="0" smtClean="0"/>
              <a:t> та те, що він перевіряє процес.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AE8D-5BCA-45EE-8DAF-92B5C227D8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5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837F-4923-438D-8DBD-B68F74D58EBB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8ECEC-4F64-4284-8C2D-D50668BF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4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837F-4923-438D-8DBD-B68F74D58EBB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8ECEC-4F64-4284-8C2D-D50668BF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9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837F-4923-438D-8DBD-B68F74D58EBB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8ECEC-4F64-4284-8C2D-D50668BF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74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ist with Graphic">
    <p:bg>
      <p:bgPr>
        <a:solidFill>
          <a:srgbClr val="4645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620323" y="300732"/>
            <a:ext cx="5437299" cy="368969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uk-UA" dirty="0" smtClean="0"/>
              <a:t>Зразок заголовка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806607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57400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1" y="4453469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5459486"/>
            <a:ext cx="3649662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673102"/>
            <a:ext cx="1243502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53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2" y="1889829"/>
            <a:ext cx="7450669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8" y="3839366"/>
            <a:ext cx="2625014" cy="256224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5459486"/>
            <a:ext cx="3649662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673102"/>
            <a:ext cx="1243502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2" y="673101"/>
            <a:ext cx="141159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36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837F-4923-438D-8DBD-B68F74D58EBB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8ECEC-4F64-4284-8C2D-D50668BF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837F-4923-438D-8DBD-B68F74D58EBB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8ECEC-4F64-4284-8C2D-D50668BF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8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837F-4923-438D-8DBD-B68F74D58EBB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8ECEC-4F64-4284-8C2D-D50668BF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2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837F-4923-438D-8DBD-B68F74D58EBB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8ECEC-4F64-4284-8C2D-D50668BF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47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837F-4923-438D-8DBD-B68F74D58EBB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8ECEC-4F64-4284-8C2D-D50668BF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9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837F-4923-438D-8DBD-B68F74D58EBB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8ECEC-4F64-4284-8C2D-D50668BF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67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837F-4923-438D-8DBD-B68F74D58EBB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8ECEC-4F64-4284-8C2D-D50668BF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46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837F-4923-438D-8DBD-B68F74D58EBB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8ECEC-4F64-4284-8C2D-D50668BF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3837F-4923-438D-8DBD-B68F74D58EBB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8ECEC-4F64-4284-8C2D-D50668BF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3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7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17.png"/><Relationship Id="rId9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7533" y="0"/>
            <a:ext cx="12192000" cy="68580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2413933"/>
            <a:ext cx="6910388" cy="1091068"/>
          </a:xfrm>
        </p:spPr>
        <p:txBody>
          <a:bodyPr/>
          <a:lstStyle/>
          <a:p>
            <a:r>
              <a:rPr lang="en-US" dirty="0" err="1" smtClean="0"/>
              <a:t>HAProxy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27880" y="3117832"/>
            <a:ext cx="6488113" cy="315471"/>
          </a:xfrm>
        </p:spPr>
        <p:txBody>
          <a:bodyPr/>
          <a:lstStyle/>
          <a:p>
            <a:r>
              <a:rPr lang="en-US" sz="1600" dirty="0" smtClean="0"/>
              <a:t>Load Balancing and More</a:t>
            </a:r>
            <a:endParaRPr lang="en-US" sz="1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JANUARY 24, 2018</a:t>
            </a:r>
            <a:endParaRPr lang="en-US" dirty="0">
              <a:latin typeface="Trebuchet MS"/>
              <a:cs typeface="Trebuchet MS"/>
            </a:endParaRP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4337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3350" y="108869"/>
            <a:ext cx="5437299" cy="368969"/>
          </a:xfrm>
        </p:spPr>
        <p:txBody>
          <a:bodyPr>
            <a:normAutofit/>
          </a:bodyPr>
          <a:lstStyle/>
          <a:p>
            <a:r>
              <a:rPr lang="en-US" dirty="0" smtClean="0"/>
              <a:t>On-premises infrastructure </a:t>
            </a:r>
            <a:r>
              <a:rPr lang="en-US" dirty="0"/>
              <a:t>(</a:t>
            </a:r>
            <a:r>
              <a:rPr lang="en-US" dirty="0" err="1" smtClean="0"/>
              <a:t>keepalived</a:t>
            </a:r>
            <a:r>
              <a:rPr lang="en-US" dirty="0" smtClean="0"/>
              <a:t> and </a:t>
            </a:r>
            <a:r>
              <a:rPr lang="en-US" dirty="0" err="1" smtClean="0"/>
              <a:t>tcp</a:t>
            </a:r>
            <a:r>
              <a:rPr lang="en-US" dirty="0" smtClean="0"/>
              <a:t> mode)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875" y="2910814"/>
            <a:ext cx="450000" cy="45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874" y="3496695"/>
            <a:ext cx="450000" cy="450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761" y="1803401"/>
            <a:ext cx="413093" cy="396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761" y="4653838"/>
            <a:ext cx="413093" cy="396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3" y="3204000"/>
            <a:ext cx="445263" cy="45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34497" y="2797460"/>
            <a:ext cx="583814" cy="361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chemeClr val="bg1"/>
                </a:solidFill>
                <a:latin typeface="Trebuchet MS"/>
                <a:cs typeface="Trebuchet MS"/>
              </a:rPr>
              <a:t>VIP1</a:t>
            </a:r>
            <a:endParaRPr lang="uk-UA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9814" y="6400216"/>
            <a:ext cx="1354730" cy="327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chemeClr val="bg1"/>
                </a:solidFill>
                <a:latin typeface="Trebuchet MS"/>
                <a:cs typeface="Trebuchet MS"/>
              </a:rPr>
              <a:t>VIP – Virtual IP</a:t>
            </a:r>
            <a:endParaRPr lang="uk-UA" sz="14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10209" y="861389"/>
            <a:ext cx="2338440" cy="1232453"/>
            <a:chOff x="357809" y="708990"/>
            <a:chExt cx="2338440" cy="1232453"/>
          </a:xfrm>
        </p:grpSpPr>
        <p:sp>
          <p:nvSpPr>
            <p:cNvPr id="4" name="Rounded Rectangle 3"/>
            <p:cNvSpPr/>
            <p:nvPr/>
          </p:nvSpPr>
          <p:spPr>
            <a:xfrm>
              <a:off x="357809" y="708990"/>
              <a:ext cx="2080591" cy="1232453"/>
            </a:xfrm>
            <a:prstGeom prst="roundRect">
              <a:avLst/>
            </a:prstGeom>
            <a:noFill/>
            <a:ln>
              <a:solidFill>
                <a:srgbClr val="5B9B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1432" y="708990"/>
              <a:ext cx="19348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1"/>
                  </a:solidFill>
                  <a:latin typeface="Trebuchet MS" panose="020B0603020202020204" pitchFamily="34" charset="0"/>
                </a:rPr>
                <a:t>DNS records:</a:t>
              </a:r>
              <a:endParaRPr lang="en-US" sz="1600" dirty="0">
                <a:solidFill>
                  <a:schemeClr val="accent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4008" y="1047544"/>
              <a:ext cx="192819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db1.site.com VIP1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db2.site.com VIP2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db3.site.com VIP3</a:t>
              </a:r>
              <a:endParaRPr lang="en-US" sz="1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57809" y="1014444"/>
              <a:ext cx="2080591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4572000" y="796839"/>
            <a:ext cx="3940502" cy="327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/>
                </a:solidFill>
                <a:latin typeface="Trebuchet MS"/>
                <a:cs typeface="Trebuchet MS"/>
              </a:rPr>
              <a:t>echo 1 &gt; /</a:t>
            </a:r>
            <a:r>
              <a:rPr lang="en-US" sz="1400" dirty="0" err="1">
                <a:solidFill>
                  <a:schemeClr val="bg1"/>
                </a:solidFill>
                <a:latin typeface="Trebuchet MS"/>
                <a:cs typeface="Trebuchet MS"/>
              </a:rPr>
              <a:t>proc</a:t>
            </a:r>
            <a:r>
              <a:rPr lang="en-US" sz="1400" dirty="0">
                <a:solidFill>
                  <a:schemeClr val="bg1"/>
                </a:solidFill>
                <a:latin typeface="Trebuchet MS"/>
                <a:cs typeface="Trebuchet MS"/>
              </a:rPr>
              <a:t>/sys/net/ipv4/</a:t>
            </a:r>
            <a:r>
              <a:rPr lang="en-US" sz="1400" dirty="0" err="1">
                <a:solidFill>
                  <a:schemeClr val="bg1"/>
                </a:solidFill>
                <a:latin typeface="Trebuchet MS"/>
                <a:cs typeface="Trebuchet MS"/>
              </a:rPr>
              <a:t>ip_nonlocal_bind</a:t>
            </a:r>
            <a:endParaRPr lang="uk-UA" sz="14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250" y="3183367"/>
            <a:ext cx="463550" cy="46355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234497" y="2988872"/>
            <a:ext cx="583814" cy="361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chemeClr val="bg1"/>
                </a:solidFill>
                <a:latin typeface="Trebuchet MS"/>
                <a:cs typeface="Trebuchet MS"/>
              </a:rPr>
              <a:t>VIP2</a:t>
            </a:r>
            <a:endParaRPr lang="uk-UA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34497" y="3183367"/>
            <a:ext cx="583814" cy="361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chemeClr val="bg1"/>
                </a:solidFill>
                <a:latin typeface="Trebuchet MS"/>
                <a:cs typeface="Trebuchet MS"/>
              </a:rPr>
              <a:t>VIP3</a:t>
            </a:r>
            <a:endParaRPr lang="uk-UA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18222" y="799695"/>
            <a:ext cx="1380506" cy="190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/>
                </a:solidFill>
                <a:latin typeface="Trebuchet MS"/>
                <a:cs typeface="Trebuchet MS"/>
              </a:rPr>
              <a:t>b</a:t>
            </a:r>
            <a:r>
              <a:rPr lang="en-US" sz="1400" dirty="0" smtClean="0">
                <a:solidFill>
                  <a:schemeClr val="bg1"/>
                </a:solidFill>
                <a:latin typeface="Trebuchet MS"/>
                <a:cs typeface="Trebuchet MS"/>
              </a:rPr>
              <a:t>ind VIP1:</a:t>
            </a:r>
            <a:r>
              <a:rPr lang="uk-UA" sz="1400" dirty="0" smtClean="0">
                <a:solidFill>
                  <a:schemeClr val="bg1"/>
                </a:solidFill>
                <a:latin typeface="Trebuchet MS"/>
                <a:cs typeface="Trebuchet MS"/>
              </a:rPr>
              <a:t>3306</a:t>
            </a:r>
            <a:endParaRPr lang="en-US" sz="1400" dirty="0" smtClean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Trebuchet MS"/>
                <a:cs typeface="Trebuchet MS"/>
              </a:rPr>
              <a:t>  mode </a:t>
            </a:r>
            <a:r>
              <a:rPr lang="en-US" sz="1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tcp</a:t>
            </a:r>
            <a:endParaRPr lang="en-US" sz="1400" dirty="0" smtClean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/>
                </a:solidFill>
                <a:latin typeface="Trebuchet MS"/>
                <a:cs typeface="Trebuchet MS"/>
              </a:rPr>
              <a:t>bind </a:t>
            </a:r>
            <a:r>
              <a:rPr lang="en-US" sz="1400" dirty="0" smtClean="0">
                <a:solidFill>
                  <a:schemeClr val="bg1"/>
                </a:solidFill>
                <a:latin typeface="Trebuchet MS"/>
                <a:cs typeface="Trebuchet MS"/>
              </a:rPr>
              <a:t>VIP2:</a:t>
            </a:r>
            <a:r>
              <a:rPr lang="uk-UA" sz="1400" dirty="0">
                <a:solidFill>
                  <a:schemeClr val="bg1"/>
                </a:solidFill>
                <a:latin typeface="Trebuchet MS"/>
                <a:cs typeface="Trebuchet MS"/>
              </a:rPr>
              <a:t>3306</a:t>
            </a:r>
            <a:endParaRPr lang="en-US" sz="14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/>
                </a:solidFill>
                <a:latin typeface="Trebuchet MS"/>
                <a:cs typeface="Trebuchet MS"/>
              </a:rPr>
              <a:t>   mode </a:t>
            </a:r>
            <a:r>
              <a:rPr lang="en-US" sz="1400" dirty="0" err="1">
                <a:solidFill>
                  <a:schemeClr val="bg1"/>
                </a:solidFill>
                <a:latin typeface="Trebuchet MS"/>
                <a:cs typeface="Trebuchet MS"/>
              </a:rPr>
              <a:t>tcp</a:t>
            </a:r>
            <a:endParaRPr lang="uk-UA" sz="14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/>
                </a:solidFill>
                <a:latin typeface="Trebuchet MS"/>
                <a:cs typeface="Trebuchet MS"/>
              </a:rPr>
              <a:t>bind </a:t>
            </a:r>
            <a:r>
              <a:rPr lang="en-US" sz="1400" dirty="0" smtClean="0">
                <a:solidFill>
                  <a:schemeClr val="bg1"/>
                </a:solidFill>
                <a:latin typeface="Trebuchet MS"/>
                <a:cs typeface="Trebuchet MS"/>
              </a:rPr>
              <a:t>VIP3:</a:t>
            </a:r>
            <a:r>
              <a:rPr lang="uk-UA" sz="1400" dirty="0">
                <a:solidFill>
                  <a:schemeClr val="bg1"/>
                </a:solidFill>
                <a:latin typeface="Trebuchet MS"/>
                <a:cs typeface="Trebuchet MS"/>
              </a:rPr>
              <a:t>3306</a:t>
            </a:r>
            <a:endParaRPr lang="en-US" sz="14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/>
                </a:solidFill>
                <a:latin typeface="Trebuchet MS"/>
                <a:cs typeface="Trebuchet MS"/>
              </a:rPr>
              <a:t>   mode </a:t>
            </a:r>
            <a:r>
              <a:rPr lang="en-US" sz="1400" dirty="0" err="1">
                <a:solidFill>
                  <a:schemeClr val="bg1"/>
                </a:solidFill>
                <a:latin typeface="Trebuchet MS"/>
                <a:cs typeface="Trebuchet MS"/>
              </a:rPr>
              <a:t>tcp</a:t>
            </a:r>
            <a:endParaRPr lang="uk-UA" sz="14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lnSpc>
                <a:spcPct val="120000"/>
              </a:lnSpc>
            </a:pPr>
            <a:endParaRPr lang="uk-UA" sz="14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0436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83925" y="2228850"/>
            <a:ext cx="5576150" cy="1866900"/>
          </a:xfrm>
        </p:spPr>
        <p:txBody>
          <a:bodyPr>
            <a:noAutofit/>
          </a:bodyPr>
          <a:lstStyle/>
          <a:p>
            <a:r>
              <a:rPr lang="en-US" sz="5400" dirty="0"/>
              <a:t>Sticky </a:t>
            </a:r>
            <a:r>
              <a:rPr lang="en-US" sz="5400" dirty="0" smtClean="0"/>
              <a:t>Sessions </a:t>
            </a:r>
            <a:r>
              <a:rPr lang="en-US" sz="5400" dirty="0"/>
              <a:t>(session affinity)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80473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547">
            <a:alpha val="9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0" y="3204000"/>
            <a:ext cx="450000" cy="450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761" y="1803401"/>
            <a:ext cx="413093" cy="396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3" y="3197551"/>
            <a:ext cx="445263" cy="450000"/>
          </a:xfrm>
          <a:prstGeom prst="rect">
            <a:avLst/>
          </a:prstGeom>
        </p:spPr>
      </p:pic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1853350" y="108869"/>
            <a:ext cx="5437299" cy="368969"/>
          </a:xfrm>
        </p:spPr>
        <p:txBody>
          <a:bodyPr>
            <a:normAutofit/>
          </a:bodyPr>
          <a:lstStyle/>
          <a:p>
            <a:r>
              <a:rPr lang="en-US" dirty="0"/>
              <a:t>Sticky Sessions (session affinity)</a:t>
            </a:r>
            <a:endParaRPr lang="uk-UA" dirty="0"/>
          </a:p>
        </p:txBody>
      </p:sp>
      <p:sp>
        <p:nvSpPr>
          <p:cNvPr id="46" name="Стрілка кутом 102"/>
          <p:cNvSpPr/>
          <p:nvPr/>
        </p:nvSpPr>
        <p:spPr>
          <a:xfrm rot="16200000" flipV="1">
            <a:off x="4383197" y="-220209"/>
            <a:ext cx="819626" cy="5864441"/>
          </a:xfrm>
          <a:prstGeom prst="bentArrow">
            <a:avLst>
              <a:gd name="adj1" fmla="val 8264"/>
              <a:gd name="adj2" fmla="val 12914"/>
              <a:gd name="adj3" fmla="val 25930"/>
              <a:gd name="adj4" fmla="val 41531"/>
            </a:avLst>
          </a:prstGeom>
          <a:solidFill>
            <a:srgbClr val="1A9CB0">
              <a:alpha val="50196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63" name="Стрілка кутом 102"/>
          <p:cNvSpPr/>
          <p:nvPr/>
        </p:nvSpPr>
        <p:spPr>
          <a:xfrm rot="5400000">
            <a:off x="4375756" y="1239413"/>
            <a:ext cx="819626" cy="5864441"/>
          </a:xfrm>
          <a:prstGeom prst="bentArrow">
            <a:avLst>
              <a:gd name="adj1" fmla="val 8264"/>
              <a:gd name="adj2" fmla="val 12914"/>
              <a:gd name="adj3" fmla="val 25930"/>
              <a:gd name="adj4" fmla="val 41531"/>
            </a:avLst>
          </a:prstGeom>
          <a:solidFill>
            <a:srgbClr val="1A9CB0">
              <a:alpha val="50196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088" y="2466900"/>
            <a:ext cx="368465" cy="442157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4806100" y="3065500"/>
            <a:ext cx="1047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PHPSESSID</a:t>
            </a:r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534" y="3149911"/>
            <a:ext cx="471575" cy="424418"/>
          </a:xfrm>
          <a:prstGeom prst="rect">
            <a:avLst/>
          </a:prstGeom>
        </p:spPr>
      </p:pic>
      <p:sp>
        <p:nvSpPr>
          <p:cNvPr id="103" name="TextBox 102"/>
          <p:cNvSpPr txBox="1"/>
          <p:nvPr/>
        </p:nvSpPr>
        <p:spPr>
          <a:xfrm>
            <a:off x="4785569" y="3290500"/>
            <a:ext cx="1047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JSESSIONID</a:t>
            </a:r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785569" y="3489881"/>
            <a:ext cx="1359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Custom Cookie</a:t>
            </a:r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835" y="3815183"/>
            <a:ext cx="376970" cy="39397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7180796" y="5266951"/>
            <a:ext cx="1513702" cy="514607"/>
            <a:chOff x="978030" y="3851293"/>
            <a:chExt cx="1513702" cy="514607"/>
          </a:xfrm>
        </p:grpSpPr>
        <p:sp>
          <p:nvSpPr>
            <p:cNvPr id="16" name="Округлена прямокутна виноска 103"/>
            <p:cNvSpPr/>
            <p:nvPr/>
          </p:nvSpPr>
          <p:spPr>
            <a:xfrm flipV="1">
              <a:off x="978030" y="3851293"/>
              <a:ext cx="1513702" cy="514607"/>
            </a:xfrm>
            <a:prstGeom prst="wedgeRoundRectCallout">
              <a:avLst>
                <a:gd name="adj1" fmla="val -17036"/>
                <a:gd name="adj2" fmla="val 75370"/>
                <a:gd name="adj3" fmla="val 16667"/>
              </a:avLst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82931" y="3965566"/>
              <a:ext cx="1508801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dirty="0" smtClean="0">
                  <a:solidFill>
                    <a:schemeClr val="bg1"/>
                  </a:solidFill>
                  <a:latin typeface="Trebuchet MS"/>
                  <a:cs typeface="Trebuchet MS"/>
                </a:rPr>
                <a:t>Cookie not found …</a:t>
              </a:r>
              <a:endParaRPr lang="en-US" sz="1200" dirty="0">
                <a:solidFill>
                  <a:schemeClr val="bg1"/>
                </a:solidFill>
                <a:latin typeface="Trebuchet MS"/>
                <a:cs typeface="Trebuchet MS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180796" y="1053055"/>
            <a:ext cx="1887166" cy="514607"/>
            <a:chOff x="978030" y="3851293"/>
            <a:chExt cx="1887166" cy="514607"/>
          </a:xfrm>
        </p:grpSpPr>
        <p:sp>
          <p:nvSpPr>
            <p:cNvPr id="22" name="Округлена прямокутна виноска 103"/>
            <p:cNvSpPr/>
            <p:nvPr/>
          </p:nvSpPr>
          <p:spPr>
            <a:xfrm>
              <a:off x="978030" y="3851293"/>
              <a:ext cx="1513702" cy="514607"/>
            </a:xfrm>
            <a:prstGeom prst="wedgeRoundRectCallout">
              <a:avLst>
                <a:gd name="adj1" fmla="val -17036"/>
                <a:gd name="adj2" fmla="val 75370"/>
                <a:gd name="adj3" fmla="val 16667"/>
              </a:avLst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56395" y="3961664"/>
              <a:ext cx="1508801" cy="293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dirty="0" smtClean="0">
                  <a:solidFill>
                    <a:schemeClr val="bg1"/>
                  </a:solidFill>
                  <a:latin typeface="Trebuchet MS"/>
                  <a:cs typeface="Trebuchet MS"/>
                </a:rPr>
                <a:t>Cookie</a:t>
              </a:r>
              <a:endParaRPr lang="en-US" sz="1200" dirty="0">
                <a:solidFill>
                  <a:schemeClr val="bg1"/>
                </a:solidFill>
                <a:latin typeface="Trebuchet MS"/>
                <a:cs typeface="Trebuchet MS"/>
              </a:endParaRPr>
            </a:p>
          </p:txBody>
        </p:sp>
      </p:grpSp>
      <p:pic>
        <p:nvPicPr>
          <p:cNvPr id="24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761" y="4653838"/>
            <a:ext cx="413093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7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63" grpId="0" animBg="1"/>
      <p:bldP spid="63" grpId="1" animBg="1"/>
      <p:bldP spid="99" grpId="0"/>
      <p:bldP spid="99" grpId="1"/>
      <p:bldP spid="103" grpId="0"/>
      <p:bldP spid="103" grpId="1"/>
      <p:bldP spid="104" grpId="0"/>
      <p:bldP spid="10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83925" y="2228850"/>
            <a:ext cx="5576150" cy="1866900"/>
          </a:xfrm>
        </p:spPr>
        <p:txBody>
          <a:bodyPr>
            <a:noAutofit/>
          </a:bodyPr>
          <a:lstStyle/>
          <a:p>
            <a:r>
              <a:rPr lang="en-US" sz="5400" dirty="0" smtClean="0"/>
              <a:t>Running </a:t>
            </a:r>
            <a:r>
              <a:rPr lang="en-US" sz="5400" dirty="0" err="1" smtClean="0"/>
              <a:t>HAProxy</a:t>
            </a:r>
            <a:r>
              <a:rPr lang="en-US" sz="5400" dirty="0" smtClean="0"/>
              <a:t> in AWS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29033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000" y="2866776"/>
            <a:ext cx="450000" cy="45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bg1">
                <a:lumMod val="6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999" y="3543300"/>
            <a:ext cx="450000" cy="450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761" y="1803401"/>
            <a:ext cx="413093" cy="396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761" y="4653838"/>
            <a:ext cx="413093" cy="396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3" y="3204000"/>
            <a:ext cx="445263" cy="4500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510209" y="861390"/>
            <a:ext cx="2587932" cy="942012"/>
            <a:chOff x="357809" y="708991"/>
            <a:chExt cx="2205958" cy="942012"/>
          </a:xfrm>
        </p:grpSpPr>
        <p:sp>
          <p:nvSpPr>
            <p:cNvPr id="4" name="Rounded Rectangle 3"/>
            <p:cNvSpPr/>
            <p:nvPr/>
          </p:nvSpPr>
          <p:spPr>
            <a:xfrm>
              <a:off x="357809" y="708991"/>
              <a:ext cx="2080591" cy="942012"/>
            </a:xfrm>
            <a:prstGeom prst="roundRect">
              <a:avLst/>
            </a:prstGeom>
            <a:noFill/>
            <a:ln>
              <a:solidFill>
                <a:srgbClr val="5B9B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1644" y="708991"/>
              <a:ext cx="21221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1"/>
                  </a:solidFill>
                  <a:latin typeface="Trebuchet MS" panose="020B0603020202020204" pitchFamily="34" charset="0"/>
                </a:rPr>
                <a:t>DNS records (Route53):</a:t>
              </a:r>
              <a:endParaRPr lang="en-US" sz="1600" dirty="0">
                <a:solidFill>
                  <a:schemeClr val="accent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4008" y="1047544"/>
              <a:ext cx="19281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example.com LB1_EIP</a:t>
              </a:r>
            </a:p>
            <a:p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  <a:latin typeface="Trebuchet MS" panose="020B0603020202020204" pitchFamily="34" charset="0"/>
                </a:rPr>
                <a:t>example.com LB2_EIP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57809" y="1014444"/>
              <a:ext cx="2080591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/>
          <p:cNvCxnSpPr/>
          <p:nvPr/>
        </p:nvCxnSpPr>
        <p:spPr>
          <a:xfrm flipV="1">
            <a:off x="1881240" y="3147646"/>
            <a:ext cx="2397683" cy="1691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848225" y="2025015"/>
            <a:ext cx="2476500" cy="10153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848225" y="3133725"/>
            <a:ext cx="2476500" cy="16802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18267" y="2532697"/>
            <a:ext cx="907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LB1_EIP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18267" y="4038600"/>
            <a:ext cx="907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LB1_EIP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title"/>
          </p:nvPr>
        </p:nvSpPr>
        <p:spPr>
          <a:xfrm>
            <a:off x="1853350" y="108869"/>
            <a:ext cx="5437299" cy="368969"/>
          </a:xfrm>
        </p:spPr>
        <p:txBody>
          <a:bodyPr>
            <a:normAutofit/>
          </a:bodyPr>
          <a:lstStyle/>
          <a:p>
            <a:r>
              <a:rPr lang="en-US" dirty="0"/>
              <a:t>AWS Cloud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0932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3350" y="108869"/>
            <a:ext cx="5437299" cy="368969"/>
          </a:xfrm>
        </p:spPr>
        <p:txBody>
          <a:bodyPr>
            <a:normAutofit/>
          </a:bodyPr>
          <a:lstStyle/>
          <a:p>
            <a:r>
              <a:rPr lang="en-US" dirty="0"/>
              <a:t>AWS Cloud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000" y="2866776"/>
            <a:ext cx="450000" cy="45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bg1">
                <a:lumMod val="6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999" y="3543300"/>
            <a:ext cx="450000" cy="450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761" y="1803401"/>
            <a:ext cx="413093" cy="396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761" y="4653838"/>
            <a:ext cx="413093" cy="396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3" y="3204000"/>
            <a:ext cx="445263" cy="450000"/>
          </a:xfrm>
          <a:prstGeom prst="rect">
            <a:avLst/>
          </a:prstGeom>
        </p:spPr>
      </p:pic>
      <p:pic>
        <p:nvPicPr>
          <p:cNvPr id="27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000" y="3543300"/>
            <a:ext cx="450000" cy="45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564" y="3275830"/>
            <a:ext cx="356883" cy="42825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117931" y="3684007"/>
            <a:ext cx="96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Sessions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database</a:t>
            </a:r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853350" y="3147646"/>
            <a:ext cx="2425573" cy="2280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853350" y="3489960"/>
            <a:ext cx="2425573" cy="2590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850130" y="3129915"/>
            <a:ext cx="2440519" cy="15868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850130" y="2001402"/>
            <a:ext cx="2440519" cy="10351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850130" y="2133602"/>
            <a:ext cx="2440519" cy="15982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850130" y="3829050"/>
            <a:ext cx="2440519" cy="10174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510209" y="861390"/>
            <a:ext cx="2587932" cy="942012"/>
            <a:chOff x="357809" y="708991"/>
            <a:chExt cx="2205958" cy="942012"/>
          </a:xfrm>
        </p:grpSpPr>
        <p:sp>
          <p:nvSpPr>
            <p:cNvPr id="25" name="Rounded Rectangle 24"/>
            <p:cNvSpPr/>
            <p:nvPr/>
          </p:nvSpPr>
          <p:spPr>
            <a:xfrm>
              <a:off x="357809" y="708991"/>
              <a:ext cx="2080591" cy="942012"/>
            </a:xfrm>
            <a:prstGeom prst="roundRect">
              <a:avLst/>
            </a:prstGeom>
            <a:noFill/>
            <a:ln>
              <a:solidFill>
                <a:srgbClr val="5B9B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1644" y="708991"/>
              <a:ext cx="21221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1"/>
                  </a:solidFill>
                  <a:latin typeface="Trebuchet MS" panose="020B0603020202020204" pitchFamily="34" charset="0"/>
                </a:rPr>
                <a:t>DNS records (Route53):</a:t>
              </a:r>
              <a:endParaRPr lang="en-US" sz="1600" dirty="0">
                <a:solidFill>
                  <a:schemeClr val="accent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4008" y="1047544"/>
              <a:ext cx="19281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example.com LB1</a:t>
              </a:r>
            </a:p>
            <a:p>
              <a:r>
                <a:rPr lang="en-US" sz="1600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example.com LB2</a:t>
              </a: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357809" y="1014444"/>
              <a:ext cx="2080591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788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3350" y="108869"/>
            <a:ext cx="5437299" cy="368969"/>
          </a:xfrm>
        </p:spPr>
        <p:txBody>
          <a:bodyPr>
            <a:normAutofit/>
          </a:bodyPr>
          <a:lstStyle/>
          <a:p>
            <a:r>
              <a:rPr lang="en-US" dirty="0" smtClean="0"/>
              <a:t>AWS Cloud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944" y="2866776"/>
            <a:ext cx="450000" cy="45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bg1">
                <a:lumMod val="6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943" y="3543300"/>
            <a:ext cx="450000" cy="450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761" y="1803401"/>
            <a:ext cx="413093" cy="396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761" y="4653838"/>
            <a:ext cx="413093" cy="396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3" y="3204000"/>
            <a:ext cx="445263" cy="450000"/>
          </a:xfrm>
          <a:prstGeom prst="rect">
            <a:avLst/>
          </a:prstGeom>
        </p:spPr>
      </p:pic>
      <p:pic>
        <p:nvPicPr>
          <p:cNvPr id="27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944" y="3543300"/>
            <a:ext cx="450000" cy="450000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508635" y="861388"/>
            <a:ext cx="2338440" cy="722104"/>
            <a:chOff x="357809" y="708990"/>
            <a:chExt cx="2338440" cy="722104"/>
          </a:xfrm>
        </p:grpSpPr>
        <p:sp>
          <p:nvSpPr>
            <p:cNvPr id="29" name="Rounded Rectangle 28"/>
            <p:cNvSpPr/>
            <p:nvPr/>
          </p:nvSpPr>
          <p:spPr>
            <a:xfrm>
              <a:off x="357809" y="708991"/>
              <a:ext cx="2080591" cy="722103"/>
            </a:xfrm>
            <a:prstGeom prst="roundRect">
              <a:avLst/>
            </a:prstGeom>
            <a:noFill/>
            <a:ln>
              <a:solidFill>
                <a:srgbClr val="5B9B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1432" y="708990"/>
              <a:ext cx="19348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1"/>
                  </a:solidFill>
                  <a:latin typeface="Trebuchet MS" panose="020B0603020202020204" pitchFamily="34" charset="0"/>
                </a:rPr>
                <a:t>DNS records:</a:t>
              </a:r>
              <a:endParaRPr lang="en-US" sz="1600" dirty="0">
                <a:solidFill>
                  <a:schemeClr val="accent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4008" y="1047544"/>
              <a:ext cx="19281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example.com ELB</a:t>
              </a: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357809" y="1014444"/>
              <a:ext cx="2080591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540" y="3204000"/>
            <a:ext cx="433019" cy="45000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3472595" y="3099435"/>
            <a:ext cx="1506313" cy="2762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472595" y="3489960"/>
            <a:ext cx="1506313" cy="2819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554980" y="3147646"/>
            <a:ext cx="1735669" cy="15691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554980" y="2001402"/>
            <a:ext cx="1735669" cy="10389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554980" y="2133601"/>
            <a:ext cx="1735669" cy="15203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554980" y="3749040"/>
            <a:ext cx="1735669" cy="10974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840212" y="3429000"/>
            <a:ext cx="107329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81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83925" y="2228850"/>
            <a:ext cx="5576150" cy="1866900"/>
          </a:xfrm>
        </p:spPr>
        <p:txBody>
          <a:bodyPr>
            <a:noAutofit/>
          </a:bodyPr>
          <a:lstStyle/>
          <a:p>
            <a:r>
              <a:rPr lang="en-US" sz="6000" dirty="0" smtClean="0"/>
              <a:t>Reverse Proxy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46530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5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0" y="3204000"/>
            <a:ext cx="450000" cy="450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761" y="1803401"/>
            <a:ext cx="413093" cy="396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811" y="4623713"/>
            <a:ext cx="413093" cy="396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3" y="3197551"/>
            <a:ext cx="445263" cy="45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075" y="3255962"/>
            <a:ext cx="346075" cy="346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3258061"/>
            <a:ext cx="341878" cy="3418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56438" y="3654000"/>
            <a:ext cx="1377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Src</a:t>
            </a:r>
            <a:r>
              <a:rPr lang="en-US" sz="1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: Client’s IP</a:t>
            </a:r>
          </a:p>
          <a:p>
            <a:r>
              <a:rPr lang="en-US" sz="12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Dst</a:t>
            </a:r>
            <a:r>
              <a:rPr lang="en-US" sz="1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: LB’s Ext IP</a:t>
            </a:r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72823" y="3669268"/>
            <a:ext cx="22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rebuchet MS" panose="020B0603020202020204" pitchFamily="34" charset="0"/>
              </a:rPr>
              <a:t>?</a:t>
            </a:r>
            <a:endParaRPr lang="en-US" sz="1200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24412" y="3654000"/>
            <a:ext cx="1450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Src</a:t>
            </a:r>
            <a:r>
              <a:rPr lang="en-US" sz="1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: LB’s </a:t>
            </a:r>
            <a:r>
              <a:rPr lang="en-US" sz="12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IP</a:t>
            </a:r>
          </a:p>
          <a:p>
            <a:r>
              <a:rPr lang="en-US" sz="12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Dst</a:t>
            </a:r>
            <a:r>
              <a:rPr lang="en-US" sz="1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: Back-End’s IP</a:t>
            </a:r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03868" y="2901898"/>
            <a:ext cx="235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forwardfor</a:t>
            </a:r>
            <a:r>
              <a:rPr lang="en-US" sz="1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(X-Forwarded-Host)</a:t>
            </a:r>
          </a:p>
        </p:txBody>
      </p:sp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1853350" y="108869"/>
            <a:ext cx="5437299" cy="368969"/>
          </a:xfrm>
        </p:spPr>
        <p:txBody>
          <a:bodyPr>
            <a:normAutofit/>
          </a:bodyPr>
          <a:lstStyle/>
          <a:p>
            <a:r>
              <a:rPr lang="en-US" dirty="0" smtClean="0"/>
              <a:t>Reverse Proxy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6803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  <p:bldP spid="11" grpId="0"/>
      <p:bldP spid="11" grpId="1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5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933" y="4650774"/>
            <a:ext cx="341878" cy="341878"/>
          </a:xfrm>
          <a:prstGeom prst="rect">
            <a:avLst/>
          </a:prstGeom>
        </p:spPr>
      </p:pic>
      <p:pic>
        <p:nvPicPr>
          <p:cNvPr id="16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558" y="1853326"/>
            <a:ext cx="346075" cy="34607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933" y="4650774"/>
            <a:ext cx="341878" cy="34187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0" y="3204000"/>
            <a:ext cx="450000" cy="450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761" y="1803401"/>
            <a:ext cx="413093" cy="396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811" y="4623713"/>
            <a:ext cx="413093" cy="396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3" y="3197551"/>
            <a:ext cx="445263" cy="450000"/>
          </a:xfrm>
          <a:prstGeom prst="rect">
            <a:avLst/>
          </a:prstGeom>
        </p:spPr>
      </p:pic>
      <p:pic>
        <p:nvPicPr>
          <p:cNvPr id="17" name="Рисунок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622" y="1853326"/>
            <a:ext cx="346075" cy="3460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972" y="1254125"/>
            <a:ext cx="463550" cy="4635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031" y="1157989"/>
            <a:ext cx="835026" cy="54708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188439" y="1702829"/>
            <a:ext cx="785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Gateway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34049" y="1664901"/>
            <a:ext cx="1040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The Internet</a:t>
            </a:r>
          </a:p>
        </p:txBody>
      </p:sp>
      <p:sp>
        <p:nvSpPr>
          <p:cNvPr id="21" name="Заголовок 1"/>
          <p:cNvSpPr>
            <a:spLocks noGrp="1"/>
          </p:cNvSpPr>
          <p:nvPr>
            <p:ph type="title"/>
          </p:nvPr>
        </p:nvSpPr>
        <p:spPr>
          <a:xfrm>
            <a:off x="1853350" y="108869"/>
            <a:ext cx="5437299" cy="368969"/>
          </a:xfrm>
        </p:spPr>
        <p:txBody>
          <a:bodyPr>
            <a:normAutofit/>
          </a:bodyPr>
          <a:lstStyle/>
          <a:p>
            <a:r>
              <a:rPr lang="en-US" dirty="0" smtClean="0"/>
              <a:t>Reverse Proxy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2973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17 -0.00046 L -0.2908 -0.07755 L -0.58195 -0.07755 L -0.29149 -0.07755 L -0.00017 -0.00046 Z " pathEditMode="relative" rAng="0" ptsTypes="AAAAA">
                                      <p:cBhvr>
                                        <p:cTn id="25" dur="3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97" y="-386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0" presetClass="path" presetSubtype="0" repeatCount="indefinite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3.61111E-6 1.11111E-6 L -0.29184 -0.48658 L -0.59115 -0.48727 L -0.29184 -0.48658 L 3.61111E-6 1.11111E-6 Z " pathEditMode="relative" ptsTypes="AAAAA">
                                      <p:cBhvr>
                                        <p:cTn id="27" dur="4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repeatCount="indefinite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0.00017 -0.00046 L -0.2908 -0.07755 L -0.58194 -0.07755 L -0.29149 -0.07755 L -0.00017 -0.00046 Z " pathEditMode="relative" rAng="0" ptsTypes="AAAAA">
                                      <p:cBhvr>
                                        <p:cTn id="29" dur="3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97" y="-386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" presetID="0" presetClass="path" presetSubtype="0" repeatCount="indefinite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-2.77778E-7 7.40741E-7 L -0.29184 -0.48657 L -0.59115 -0.48727 L -0.29184 -0.48657 L -2.77778E-7 7.40741E-7 Z " pathEditMode="relative" rAng="0" ptsTypes="AAAAA">
                                      <p:cBhvr>
                                        <p:cTn id="31" dur="4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66" y="-2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Vitaliy</a:t>
            </a:r>
          </a:p>
          <a:p>
            <a:r>
              <a:rPr lang="en-US" dirty="0" smtClean="0"/>
              <a:t>Shynkar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627880" y="5946910"/>
            <a:ext cx="3649662" cy="373063"/>
          </a:xfrm>
        </p:spPr>
        <p:txBody>
          <a:bodyPr>
            <a:normAutofit/>
          </a:bodyPr>
          <a:lstStyle/>
          <a:p>
            <a:r>
              <a:rPr lang="en-US" dirty="0" smtClean="0"/>
              <a:t>JANUARY 24, 2018</a:t>
            </a:r>
            <a:endParaRPr lang="en-US" dirty="0"/>
          </a:p>
        </p:txBody>
      </p:sp>
      <p:pic>
        <p:nvPicPr>
          <p:cNvPr id="17" name="Picture Placeholder 16" descr="logo_cover_4.png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/>
      </p:pic>
      <p:pic>
        <p:nvPicPr>
          <p:cNvPr id="20" name="Picture Placeholder 19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" b="19790"/>
          <a:stretch/>
        </p:blipFill>
        <p:spPr>
          <a:xfrm>
            <a:off x="2315211" y="556856"/>
            <a:ext cx="611505" cy="843474"/>
          </a:xfrm>
        </p:spPr>
      </p:pic>
      <p:sp>
        <p:nvSpPr>
          <p:cNvPr id="18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627880" y="3483702"/>
            <a:ext cx="3141245" cy="450123"/>
          </a:xfrm>
          <a:solidFill>
            <a:srgbClr val="00B0F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Senior Systems Engineer, </a:t>
            </a:r>
            <a:br>
              <a:rPr lang="en-US" dirty="0" smtClean="0"/>
            </a:br>
            <a:r>
              <a:rPr lang="en-US" dirty="0" smtClean="0"/>
              <a:t>Lviv, Ukraine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77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83925" y="2228850"/>
            <a:ext cx="5576150" cy="1866900"/>
          </a:xfrm>
        </p:spPr>
        <p:txBody>
          <a:bodyPr>
            <a:noAutofit/>
          </a:bodyPr>
          <a:lstStyle/>
          <a:p>
            <a:r>
              <a:rPr lang="en-US" sz="6000" dirty="0"/>
              <a:t>Performance tuning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1490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3350" y="108869"/>
            <a:ext cx="5437299" cy="368969"/>
          </a:xfrm>
        </p:spPr>
        <p:txBody>
          <a:bodyPr>
            <a:normAutofit/>
          </a:bodyPr>
          <a:lstStyle/>
          <a:p>
            <a:r>
              <a:rPr lang="en-US" dirty="0" smtClean="0"/>
              <a:t>Performance tuning</a:t>
            </a:r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773886" y="989111"/>
            <a:ext cx="3534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• Linux </a:t>
            </a:r>
            <a:r>
              <a:rPr lang="en-US" sz="14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nofileUlimit</a:t>
            </a:r>
            <a:endParaRPr lang="en-US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3887" y="1612368"/>
            <a:ext cx="327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• </a:t>
            </a:r>
            <a:r>
              <a:rPr lang="en-US" sz="14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HAProxy</a:t>
            </a:r>
            <a:r>
              <a:rPr lang="en-US" sz="1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maxcon</a:t>
            </a:r>
            <a:r>
              <a:rPr lang="en-US" sz="1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value</a:t>
            </a:r>
            <a:endParaRPr lang="en-US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3886" y="2194280"/>
            <a:ext cx="807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• </a:t>
            </a:r>
            <a:r>
              <a:rPr lang="en-US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nbproc</a:t>
            </a: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parameter</a:t>
            </a:r>
            <a:endParaRPr lang="en-US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3886" y="2736953"/>
            <a:ext cx="6236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• Timeouts</a:t>
            </a:r>
            <a:endParaRPr lang="en-US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3886" y="3813008"/>
            <a:ext cx="295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• </a:t>
            </a:r>
            <a:r>
              <a:rPr lang="en-US" sz="1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TCP </a:t>
            </a:r>
            <a:r>
              <a:rPr lang="en-US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paremeters</a:t>
            </a:r>
            <a:endParaRPr lang="en-US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886" y="3279626"/>
            <a:ext cx="3879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• Linux ephemeral ports </a:t>
            </a:r>
            <a:r>
              <a:rPr lang="en-US" sz="1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limit</a:t>
            </a:r>
            <a:endParaRPr lang="en-US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3886" y="4348490"/>
            <a:ext cx="295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• A</a:t>
            </a:r>
            <a:r>
              <a:rPr lang="en-US" sz="1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mount of IPs</a:t>
            </a:r>
            <a:endParaRPr lang="en-US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98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3350" y="108869"/>
            <a:ext cx="5437299" cy="368969"/>
          </a:xfrm>
        </p:spPr>
        <p:txBody>
          <a:bodyPr>
            <a:normAutofit/>
          </a:bodyPr>
          <a:lstStyle/>
          <a:p>
            <a:r>
              <a:rPr lang="en-US" dirty="0" err="1" smtClean="0"/>
              <a:t>nofileLimit</a:t>
            </a:r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773886" y="989111"/>
            <a:ext cx="3534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• default 1024</a:t>
            </a:r>
            <a:endParaRPr lang="en-US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3887" y="1612368"/>
            <a:ext cx="32716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• </a:t>
            </a:r>
            <a:r>
              <a:rPr lang="en-US" sz="1400" b="1" dirty="0">
                <a:solidFill>
                  <a:schemeClr val="bg1"/>
                </a:solidFill>
                <a:latin typeface="Trebuchet MS" panose="020B0603020202020204" pitchFamily="34" charset="0"/>
              </a:rPr>
              <a:t>/</a:t>
            </a:r>
            <a:r>
              <a:rPr lang="en-US" sz="1400" b="1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etc</a:t>
            </a: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/security/</a:t>
            </a:r>
            <a:r>
              <a:rPr lang="en-US" sz="1400" b="1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limits.conf</a:t>
            </a: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:</a:t>
            </a:r>
          </a:p>
          <a:p>
            <a:endParaRPr lang="en-US" sz="1400" b="1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r>
              <a:rPr lang="nn-NO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*</a:t>
            </a:r>
            <a:r>
              <a:rPr lang="nn-NO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soft	nofile	999999</a:t>
            </a:r>
          </a:p>
          <a:p>
            <a:r>
              <a:rPr lang="nn-NO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*</a:t>
            </a:r>
            <a:r>
              <a:rPr lang="nn-NO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hard	nofile	999999</a:t>
            </a:r>
            <a:endParaRPr lang="en-US" sz="1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3886" y="2855114"/>
            <a:ext cx="66556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• </a:t>
            </a:r>
            <a:r>
              <a:rPr lang="en-US" sz="14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haproxy.service</a:t>
            </a:r>
            <a:r>
              <a:rPr lang="en-US" sz="1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:</a:t>
            </a:r>
          </a:p>
          <a:p>
            <a:endParaRPr lang="en-US" sz="1400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	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ExecStart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….</a:t>
            </a: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ExecReload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….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LimitNOFILE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n-NO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999999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nn-NO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999999</a:t>
            </a: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84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3350" y="108869"/>
            <a:ext cx="5437299" cy="368969"/>
          </a:xfrm>
        </p:spPr>
        <p:txBody>
          <a:bodyPr>
            <a:normAutofit/>
          </a:bodyPr>
          <a:lstStyle/>
          <a:p>
            <a:r>
              <a:rPr lang="en-US" dirty="0" err="1" smtClean="0"/>
              <a:t>HAProxy</a:t>
            </a:r>
            <a:r>
              <a:rPr lang="en-US" dirty="0" smtClean="0"/>
              <a:t> </a:t>
            </a:r>
            <a:r>
              <a:rPr lang="en-US" dirty="0" err="1" smtClean="0"/>
              <a:t>maxcon</a:t>
            </a:r>
            <a:r>
              <a:rPr lang="en-US" dirty="0" smtClean="0"/>
              <a:t>, </a:t>
            </a:r>
            <a:r>
              <a:rPr lang="en-US" dirty="0" err="1" smtClean="0"/>
              <a:t>nbproc</a:t>
            </a:r>
            <a:r>
              <a:rPr lang="en-US" dirty="0" smtClean="0"/>
              <a:t> and timeouts</a:t>
            </a:r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770838" y="1450777"/>
            <a:ext cx="3534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• </a:t>
            </a: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default </a:t>
            </a:r>
            <a:r>
              <a:rPr lang="en-US" sz="1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timeout connect: 10 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61163" y="1070670"/>
            <a:ext cx="41680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• /</a:t>
            </a:r>
            <a:r>
              <a:rPr lang="en-US" sz="14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etc</a:t>
            </a:r>
            <a:r>
              <a:rPr lang="en-US" sz="1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/</a:t>
            </a:r>
            <a:r>
              <a:rPr lang="en-US" sz="14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haproxy</a:t>
            </a:r>
            <a:r>
              <a:rPr lang="en-US" sz="1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/</a:t>
            </a:r>
            <a:r>
              <a:rPr lang="en-US" sz="14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haproxy.conf</a:t>
            </a:r>
            <a:r>
              <a:rPr lang="en-US" sz="1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:</a:t>
            </a:r>
          </a:p>
          <a:p>
            <a:endParaRPr lang="en-US" sz="1400" b="1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#-----------------------------------</a:t>
            </a: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maxconn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1000000</a:t>
            </a: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nbproc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4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-map 1 0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-map 2 1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-map 3 2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-map 4 3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stats bind-process 4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#----------------------------------</a:t>
            </a: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timeout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 4000 # 4 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second 	timeout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 60000 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60 seconds 	timeout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 61000 # 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61 seconds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#----------------------------------</a:t>
            </a: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frontend test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bind *.80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mode http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bind-process 1 2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0838" y="1844089"/>
            <a:ext cx="3191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• </a:t>
            </a: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default timeout </a:t>
            </a:r>
            <a:r>
              <a:rPr lang="en-US" sz="1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client:  5 min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0838" y="1143000"/>
            <a:ext cx="2534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• default </a:t>
            </a:r>
            <a:r>
              <a:rPr lang="en-US" sz="14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maxcon</a:t>
            </a:r>
            <a:r>
              <a:rPr lang="en-US" sz="1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3000</a:t>
            </a:r>
            <a:endParaRPr lang="en-US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0838" y="2151866"/>
            <a:ext cx="3534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• </a:t>
            </a: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default timeout </a:t>
            </a:r>
            <a:r>
              <a:rPr lang="en-US" sz="1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server: 5 min</a:t>
            </a:r>
            <a:endParaRPr lang="en-US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79976" y="911948"/>
            <a:ext cx="4249251" cy="4990814"/>
          </a:xfrm>
          <a:prstGeom prst="roundRect">
            <a:avLst>
              <a:gd name="adj" fmla="val 0"/>
            </a:avLst>
          </a:prstGeom>
          <a:noFill/>
          <a:ln>
            <a:solidFill>
              <a:srgbClr val="5B9B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2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3350" y="189792"/>
            <a:ext cx="5437299" cy="3689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Linux </a:t>
            </a:r>
            <a:r>
              <a:rPr lang="en-US" dirty="0"/>
              <a:t>ephemeral ports </a:t>
            </a:r>
            <a:r>
              <a:rPr lang="en-US" dirty="0" smtClean="0"/>
              <a:t>limit</a:t>
            </a: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773886" y="989111"/>
            <a:ext cx="4154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• default range 32768-61000 (28000 ports)</a:t>
            </a:r>
            <a:endParaRPr lang="en-US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3886" y="1612368"/>
            <a:ext cx="5892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• </a:t>
            </a:r>
            <a:r>
              <a:rPr lang="en-US" sz="1400" b="1" dirty="0">
                <a:solidFill>
                  <a:schemeClr val="bg1"/>
                </a:solidFill>
                <a:latin typeface="Trebuchet MS" panose="020B0603020202020204" pitchFamily="34" charset="0"/>
              </a:rPr>
              <a:t>/</a:t>
            </a:r>
            <a:r>
              <a:rPr lang="en-US" sz="1400" b="1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etc</a:t>
            </a: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/</a:t>
            </a:r>
            <a:r>
              <a:rPr lang="en-US" sz="1400" b="1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sysctl.conf</a:t>
            </a: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:</a:t>
            </a:r>
          </a:p>
          <a:p>
            <a:endParaRPr lang="en-US" sz="1400" b="1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r>
              <a:rPr lang="nn-NO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net.ipv4.ip_local_port_range </a:t>
            </a:r>
            <a:r>
              <a:rPr lang="nn-NO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1024 </a:t>
            </a:r>
            <a:r>
              <a:rPr lang="nn-NO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65535 net.ipv4.tcp_tw_reuse = </a:t>
            </a:r>
            <a:r>
              <a:rPr lang="nn-NO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r>
              <a:rPr lang="nn-NO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net.ipv4.tcp_fin_timeout = 15</a:t>
            </a:r>
            <a:endParaRPr lang="nn-NO" sz="1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96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3350" y="194033"/>
            <a:ext cx="5437299" cy="3689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TCP </a:t>
            </a:r>
            <a:r>
              <a:rPr lang="en-US" dirty="0" err="1"/>
              <a:t>paremeters</a:t>
            </a: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773886" y="989111"/>
            <a:ext cx="4154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• default range 32768-61000 (28000 ports)</a:t>
            </a:r>
            <a:endParaRPr lang="en-US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3886" y="1612368"/>
            <a:ext cx="58920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• </a:t>
            </a:r>
            <a:r>
              <a:rPr lang="en-US" sz="1400" b="1" dirty="0">
                <a:solidFill>
                  <a:schemeClr val="bg1"/>
                </a:solidFill>
                <a:latin typeface="Trebuchet MS" panose="020B0603020202020204" pitchFamily="34" charset="0"/>
              </a:rPr>
              <a:t>/</a:t>
            </a:r>
            <a:r>
              <a:rPr lang="en-US" sz="1400" b="1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etc</a:t>
            </a: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/</a:t>
            </a:r>
            <a:r>
              <a:rPr lang="en-US" sz="1400" b="1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sysctl.conf</a:t>
            </a: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:</a:t>
            </a:r>
          </a:p>
          <a:p>
            <a:endParaRPr lang="en-US" sz="1400" b="1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r>
              <a:rPr lang="nn-NO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net.ipv4.tcp_window_scaling = 1</a:t>
            </a:r>
          </a:p>
          <a:p>
            <a:r>
              <a:rPr lang="nn-NO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net.ipv4.tcp_slow_start_after_idle=0</a:t>
            </a:r>
          </a:p>
          <a:p>
            <a:r>
              <a:rPr lang="nn-NO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net.ipv4.tcp_mem = 786432 1697152 1945728</a:t>
            </a:r>
          </a:p>
          <a:p>
            <a:r>
              <a:rPr lang="nn-NO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net.ipv4.tcp_rmem = 4096 4096 16777216</a:t>
            </a:r>
          </a:p>
          <a:p>
            <a:r>
              <a:rPr lang="nn-NO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net.ipv4.tcp_wmem = 4096 4096 16777216</a:t>
            </a:r>
          </a:p>
          <a:p>
            <a:r>
              <a:rPr lang="nn-NO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net.core.somaxconn = </a:t>
            </a:r>
            <a:r>
              <a:rPr lang="nn-NO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65534</a:t>
            </a:r>
            <a:endParaRPr lang="nn-NO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89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3350" y="108869"/>
            <a:ext cx="5437299" cy="368969"/>
          </a:xfrm>
        </p:spPr>
        <p:txBody>
          <a:bodyPr>
            <a:normAutofit/>
          </a:bodyPr>
          <a:lstStyle/>
          <a:p>
            <a:r>
              <a:rPr lang="en-US" dirty="0"/>
              <a:t>Amount of IPs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20190" y="1143000"/>
            <a:ext cx="75380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backend </a:t>
            </a:r>
            <a:r>
              <a:rPr lang="nn-NO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</a:p>
          <a:p>
            <a:r>
              <a:rPr lang="nn-NO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mode </a:t>
            </a:r>
            <a:r>
              <a:rPr lang="nn-NO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</a:p>
          <a:p>
            <a:r>
              <a:rPr lang="nn-NO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balance roundrobin</a:t>
            </a:r>
          </a:p>
          <a:p>
            <a:endParaRPr lang="nn-NO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server </a:t>
            </a:r>
            <a:r>
              <a:rPr lang="nn-NO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app1 192.168.0.100:80 source 192.168.0.1:1024-65535</a:t>
            </a:r>
          </a:p>
          <a:p>
            <a:r>
              <a:rPr lang="nn-NO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server </a:t>
            </a:r>
            <a:r>
              <a:rPr lang="nn-NO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app2 192.168.0.100:80 source 192.168.0.2:1024-65535</a:t>
            </a:r>
            <a:endParaRPr lang="nn-NO" sz="1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07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3350" y="108869"/>
            <a:ext cx="5437299" cy="368969"/>
          </a:xfrm>
        </p:spPr>
        <p:txBody>
          <a:bodyPr>
            <a:normAutofit/>
          </a:bodyPr>
          <a:lstStyle/>
          <a:p>
            <a:r>
              <a:rPr lang="en-US" dirty="0" smtClean="0"/>
              <a:t>Performance tuning</a:t>
            </a:r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773886" y="989111"/>
            <a:ext cx="3534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• Linux </a:t>
            </a:r>
            <a:r>
              <a:rPr lang="en-US" sz="14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nofileUlimit</a:t>
            </a:r>
            <a:endParaRPr lang="en-US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3887" y="1612368"/>
            <a:ext cx="327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• </a:t>
            </a:r>
            <a:r>
              <a:rPr lang="en-US" sz="14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HAProxy</a:t>
            </a:r>
            <a:r>
              <a:rPr lang="en-US" sz="1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maxcon</a:t>
            </a:r>
            <a:r>
              <a:rPr lang="en-US" sz="1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value</a:t>
            </a:r>
            <a:endParaRPr lang="en-US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3886" y="2194280"/>
            <a:ext cx="807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• </a:t>
            </a:r>
            <a:r>
              <a:rPr lang="en-US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nbproc</a:t>
            </a:r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parameter</a:t>
            </a:r>
            <a:endParaRPr lang="en-US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3886" y="2736953"/>
            <a:ext cx="6236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• Timeouts</a:t>
            </a:r>
            <a:endParaRPr lang="en-US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3886" y="3813008"/>
            <a:ext cx="295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• </a:t>
            </a:r>
            <a:r>
              <a:rPr lang="en-US" sz="1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TCP </a:t>
            </a:r>
            <a:r>
              <a:rPr lang="en-US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paremeters</a:t>
            </a:r>
            <a:endParaRPr lang="en-US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886" y="3279626"/>
            <a:ext cx="3879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• Linux ephemeral ports </a:t>
            </a:r>
            <a:r>
              <a:rPr lang="en-US" sz="1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limit</a:t>
            </a:r>
            <a:endParaRPr lang="en-US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3886" y="4348490"/>
            <a:ext cx="295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• A</a:t>
            </a:r>
            <a:r>
              <a:rPr lang="en-US" sz="1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mount of IPs</a:t>
            </a:r>
            <a:endParaRPr lang="en-US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85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F5F5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F5F5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F5F5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F5F5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83925" y="2228850"/>
            <a:ext cx="5576150" cy="1866900"/>
          </a:xfrm>
        </p:spPr>
        <p:txBody>
          <a:bodyPr>
            <a:noAutofit/>
          </a:bodyPr>
          <a:lstStyle/>
          <a:p>
            <a:r>
              <a:rPr lang="en-US" sz="13800" dirty="0" smtClean="0"/>
              <a:t>Q/A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4625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3350" y="103882"/>
            <a:ext cx="5437299" cy="368969"/>
          </a:xfrm>
        </p:spPr>
        <p:txBody>
          <a:bodyPr>
            <a:normAutofit/>
          </a:bodyPr>
          <a:lstStyle/>
          <a:p>
            <a:r>
              <a:rPr lang="en-US" dirty="0" smtClean="0"/>
              <a:t>Layer 4 vs Layer 7 Load Balancing</a:t>
            </a:r>
            <a:endParaRPr lang="uk-UA" dirty="0"/>
          </a:p>
        </p:txBody>
      </p:sp>
      <p:sp>
        <p:nvSpPr>
          <p:cNvPr id="13" name="Округлений прямокутник 12"/>
          <p:cNvSpPr/>
          <p:nvPr/>
        </p:nvSpPr>
        <p:spPr>
          <a:xfrm>
            <a:off x="1662850" y="2399368"/>
            <a:ext cx="1697570" cy="325755"/>
          </a:xfrm>
          <a:prstGeom prst="roundRect">
            <a:avLst/>
          </a:prstGeom>
          <a:solidFill>
            <a:srgbClr val="76B5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rebuchet MS" panose="020B0603020202020204" pitchFamily="34" charset="0"/>
              </a:rPr>
              <a:t>Presentation</a:t>
            </a:r>
            <a:endParaRPr lang="uk-UA" sz="1400" dirty="0">
              <a:latin typeface="Trebuchet MS" panose="020B0603020202020204" pitchFamily="34" charset="0"/>
            </a:endParaRPr>
          </a:p>
        </p:txBody>
      </p:sp>
      <p:sp>
        <p:nvSpPr>
          <p:cNvPr id="15" name="Округлений прямокутник 14"/>
          <p:cNvSpPr/>
          <p:nvPr/>
        </p:nvSpPr>
        <p:spPr>
          <a:xfrm>
            <a:off x="1662850" y="2752984"/>
            <a:ext cx="1697570" cy="325755"/>
          </a:xfrm>
          <a:prstGeom prst="roundRect">
            <a:avLst/>
          </a:prstGeom>
          <a:solidFill>
            <a:srgbClr val="7EBA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rebuchet MS" panose="020B0603020202020204" pitchFamily="34" charset="0"/>
              </a:rPr>
              <a:t>Session</a:t>
            </a:r>
            <a:endParaRPr lang="uk-UA" sz="1400" dirty="0">
              <a:latin typeface="Trebuchet MS" panose="020B0603020202020204" pitchFamily="34" charset="0"/>
            </a:endParaRPr>
          </a:p>
        </p:txBody>
      </p:sp>
      <p:sp>
        <p:nvSpPr>
          <p:cNvPr id="16" name="Округлений прямокутник 15"/>
          <p:cNvSpPr/>
          <p:nvPr/>
        </p:nvSpPr>
        <p:spPr>
          <a:xfrm>
            <a:off x="1662850" y="3112235"/>
            <a:ext cx="1697570" cy="3257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rebuchet MS" panose="020B0603020202020204" pitchFamily="34" charset="0"/>
              </a:rPr>
              <a:t>Transport</a:t>
            </a:r>
            <a:endParaRPr lang="uk-UA" sz="1400" dirty="0">
              <a:latin typeface="Trebuchet MS" panose="020B0603020202020204" pitchFamily="34" charset="0"/>
            </a:endParaRPr>
          </a:p>
        </p:txBody>
      </p:sp>
      <p:sp>
        <p:nvSpPr>
          <p:cNvPr id="17" name="Округлений прямокутник 16"/>
          <p:cNvSpPr/>
          <p:nvPr/>
        </p:nvSpPr>
        <p:spPr>
          <a:xfrm>
            <a:off x="1662850" y="3471486"/>
            <a:ext cx="1697570" cy="32575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rebuchet MS" panose="020B0603020202020204" pitchFamily="34" charset="0"/>
              </a:rPr>
              <a:t>Network</a:t>
            </a:r>
            <a:endParaRPr lang="uk-UA" sz="1400" dirty="0">
              <a:latin typeface="Trebuchet MS" panose="020B0603020202020204" pitchFamily="34" charset="0"/>
            </a:endParaRPr>
          </a:p>
        </p:txBody>
      </p:sp>
      <p:sp>
        <p:nvSpPr>
          <p:cNvPr id="18" name="Округлений прямокутник 17"/>
          <p:cNvSpPr/>
          <p:nvPr/>
        </p:nvSpPr>
        <p:spPr>
          <a:xfrm>
            <a:off x="1662850" y="3830737"/>
            <a:ext cx="1697570" cy="325755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rebuchet MS" panose="020B0603020202020204" pitchFamily="34" charset="0"/>
              </a:rPr>
              <a:t>Data Link</a:t>
            </a:r>
            <a:endParaRPr lang="uk-UA" sz="1400" dirty="0">
              <a:latin typeface="Trebuchet MS" panose="020B0603020202020204" pitchFamily="34" charset="0"/>
            </a:endParaRPr>
          </a:p>
        </p:txBody>
      </p:sp>
      <p:sp>
        <p:nvSpPr>
          <p:cNvPr id="19" name="Округлений прямокутник 18"/>
          <p:cNvSpPr/>
          <p:nvPr/>
        </p:nvSpPr>
        <p:spPr>
          <a:xfrm>
            <a:off x="1662850" y="4189988"/>
            <a:ext cx="1697570" cy="325755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rebuchet MS" panose="020B0603020202020204" pitchFamily="34" charset="0"/>
              </a:rPr>
              <a:t>Physical</a:t>
            </a:r>
            <a:endParaRPr lang="uk-UA" sz="1400" dirty="0">
              <a:latin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9524" y="3176380"/>
            <a:ext cx="196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TCP ports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IP addresses</a:t>
            </a:r>
            <a:endParaRPr lang="uk-UA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1" name="Округлений прямокутник 20"/>
          <p:cNvSpPr/>
          <p:nvPr/>
        </p:nvSpPr>
        <p:spPr>
          <a:xfrm>
            <a:off x="1662850" y="2040117"/>
            <a:ext cx="1697570" cy="32575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rebuchet MS" panose="020B0603020202020204" pitchFamily="34" charset="0"/>
              </a:rPr>
              <a:t>Application</a:t>
            </a:r>
            <a:endParaRPr lang="uk-UA" sz="1400" dirty="0">
              <a:latin typeface="Trebuchet MS" panose="020B0603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9524" y="1941384"/>
            <a:ext cx="3241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HTTP headers and parameters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(Host, Content-Type, User-Agent etc.) </a:t>
            </a:r>
            <a:endParaRPr lang="uk-UA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79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3.7037E-6 L 0.04098 0.000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98 0.00023 L -2.77778E-6 3.7037E-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"/>
                            </p:stCondLst>
                            <p:childTnLst>
                              <p:par>
                                <p:cTn id="2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4.81481E-6 L 0.04098 0.00024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0" grpId="0"/>
      <p:bldP spid="20" grpId="1"/>
      <p:bldP spid="21" grpId="0" animBg="1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83925" y="2228850"/>
            <a:ext cx="5576150" cy="1866900"/>
          </a:xfrm>
        </p:spPr>
        <p:txBody>
          <a:bodyPr>
            <a:noAutofit/>
          </a:bodyPr>
          <a:lstStyle/>
          <a:p>
            <a:r>
              <a:rPr lang="en-US" sz="5400" dirty="0" smtClean="0"/>
              <a:t>How </a:t>
            </a:r>
            <a:r>
              <a:rPr lang="en-US" sz="5400" dirty="0" err="1" smtClean="0"/>
              <a:t>HAProxy</a:t>
            </a:r>
            <a:r>
              <a:rPr lang="en-US" sz="5400" dirty="0" smtClean="0"/>
              <a:t> Works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5051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5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3350" y="94758"/>
            <a:ext cx="5437299" cy="368969"/>
          </a:xfrm>
        </p:spPr>
        <p:txBody>
          <a:bodyPr>
            <a:normAutofit/>
          </a:bodyPr>
          <a:lstStyle/>
          <a:p>
            <a:r>
              <a:rPr lang="en-US" dirty="0" smtClean="0"/>
              <a:t>Transparent Mode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0" y="3204000"/>
            <a:ext cx="450000" cy="450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761" y="1803401"/>
            <a:ext cx="413093" cy="396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811" y="4623713"/>
            <a:ext cx="413093" cy="396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3" y="3197551"/>
            <a:ext cx="445263" cy="45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075" y="3255962"/>
            <a:ext cx="346075" cy="346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050" y="3260159"/>
            <a:ext cx="341878" cy="3418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56438" y="3654000"/>
            <a:ext cx="1377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Src</a:t>
            </a:r>
            <a:r>
              <a:rPr lang="en-US" sz="1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: Client’s IP</a:t>
            </a:r>
          </a:p>
          <a:p>
            <a:r>
              <a:rPr lang="en-US" sz="12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Dst</a:t>
            </a:r>
            <a:r>
              <a:rPr lang="en-US" sz="1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: LB’s Ext IP</a:t>
            </a:r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42644" y="3654000"/>
            <a:ext cx="1450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Src</a:t>
            </a:r>
            <a:r>
              <a:rPr lang="en-US" sz="1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: Client’s IP</a:t>
            </a:r>
          </a:p>
          <a:p>
            <a:r>
              <a:rPr lang="en-US" sz="12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Dst</a:t>
            </a:r>
            <a:r>
              <a:rPr lang="en-US" sz="1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: Back-End’s IP</a:t>
            </a:r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77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5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622" y="1853326"/>
            <a:ext cx="346075" cy="3460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933" y="4650774"/>
            <a:ext cx="341878" cy="341878"/>
          </a:xfrm>
          <a:prstGeom prst="rect">
            <a:avLst/>
          </a:prstGeom>
        </p:spPr>
      </p:pic>
      <p:pic>
        <p:nvPicPr>
          <p:cNvPr id="16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558" y="1853326"/>
            <a:ext cx="346075" cy="34607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933" y="4650774"/>
            <a:ext cx="341878" cy="34187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0" y="3204000"/>
            <a:ext cx="450000" cy="450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761" y="1803401"/>
            <a:ext cx="413093" cy="396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811" y="4623713"/>
            <a:ext cx="413093" cy="396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3" y="3197551"/>
            <a:ext cx="445263" cy="450000"/>
          </a:xfrm>
          <a:prstGeom prst="rect">
            <a:avLst/>
          </a:prstGeo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1853350" y="99586"/>
            <a:ext cx="5437299" cy="368969"/>
          </a:xfrm>
        </p:spPr>
        <p:txBody>
          <a:bodyPr>
            <a:normAutofit/>
          </a:bodyPr>
          <a:lstStyle/>
          <a:p>
            <a:r>
              <a:rPr lang="en-US" dirty="0" smtClean="0"/>
              <a:t>Transparent Mode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031" y="1157989"/>
            <a:ext cx="835026" cy="54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8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52 -0.00046 L -0.2908 0.20556 L -0.59063 -0.07893 L -0.29149 0.20463 L -0.00052 -0.00046 Z " pathEditMode="relative" rAng="0" ptsTypes="AAAAA">
                                      <p:cBhvr>
                                        <p:cTn id="18" dur="3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4" y="636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0" presetClass="path" presetSubtype="0" repeatCount="indefinite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2.77778E-7 7.40741E-7 L -0.29358 -0.20301 L -0.59115 -0.48727 L -0.29288 -0.20394 L -2.77778E-7 7.40741E-7 Z " pathEditMode="relative" rAng="0" ptsTypes="AAAAA">
                                      <p:cBhvr>
                                        <p:cTn id="20" dur="4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66" y="-2437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0.00017 -0.00046 L -0.29045 0.20532 L -0.58941 -0.07824 L -0.29114 0.20671 L -0.00017 -0.00046 Z " pathEditMode="relative" rAng="0" ptsTypes="AAAAA">
                                      <p:cBhvr>
                                        <p:cTn id="22" dur="3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62" y="645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0" presetClass="path" presetSubtype="0" repeatCount="indefinite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-2.77778E-7 7.40741E-7 L -0.29288 -0.20208 L -0.59115 -0.48727 L -0.29115 -0.20301 L -2.77778E-7 7.40741E-7 Z " pathEditMode="relative" rAng="0" ptsTypes="AAAAA">
                                      <p:cBhvr>
                                        <p:cTn id="24" dur="4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66" y="-2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066" y="0"/>
            <a:ext cx="5223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10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3350" y="108869"/>
            <a:ext cx="5437299" cy="368969"/>
          </a:xfrm>
        </p:spPr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773886" y="989111"/>
            <a:ext cx="353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• How </a:t>
            </a:r>
            <a:r>
              <a:rPr lang="en-US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HAProxy</a:t>
            </a:r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Works</a:t>
            </a:r>
            <a:endParaRPr lang="en-US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3886" y="1685050"/>
            <a:ext cx="566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rebuchet MS" panose="020B0603020202020204" pitchFamily="34" charset="0"/>
              </a:rPr>
              <a:t>• Running </a:t>
            </a:r>
            <a:r>
              <a:rPr lang="en-US" dirty="0" err="1">
                <a:solidFill>
                  <a:schemeClr val="bg1"/>
                </a:solidFill>
                <a:latin typeface="Trebuchet MS" panose="020B0603020202020204" pitchFamily="34" charset="0"/>
              </a:rPr>
              <a:t>HAProxy</a:t>
            </a:r>
            <a:r>
              <a:rPr lang="en-US" dirty="0">
                <a:solidFill>
                  <a:schemeClr val="bg1"/>
                </a:solidFill>
                <a:latin typeface="Trebuchet MS" panose="020B0603020202020204" pitchFamily="34" charset="0"/>
              </a:rPr>
              <a:t> in On-premises infrastructure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3886" y="2380989"/>
            <a:ext cx="807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• </a:t>
            </a:r>
            <a:r>
              <a:rPr lang="en-US" dirty="0">
                <a:solidFill>
                  <a:schemeClr val="bg1"/>
                </a:solidFill>
                <a:latin typeface="Trebuchet MS" panose="020B0603020202020204" pitchFamily="34" charset="0"/>
              </a:rPr>
              <a:t>Sticky Sessions (session affinity)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3886" y="3059668"/>
            <a:ext cx="623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• </a:t>
            </a:r>
            <a:r>
              <a:rPr lang="en-US" dirty="0">
                <a:solidFill>
                  <a:schemeClr val="bg1"/>
                </a:solidFill>
                <a:latin typeface="Trebuchet MS" panose="020B0603020202020204" pitchFamily="34" charset="0"/>
              </a:rPr>
              <a:t>Running </a:t>
            </a:r>
            <a:r>
              <a:rPr lang="en-US" dirty="0" err="1">
                <a:solidFill>
                  <a:schemeClr val="bg1"/>
                </a:solidFill>
                <a:latin typeface="Trebuchet MS" panose="020B0603020202020204" pitchFamily="34" charset="0"/>
              </a:rPr>
              <a:t>HAProxy</a:t>
            </a:r>
            <a:r>
              <a:rPr lang="en-US" dirty="0">
                <a:solidFill>
                  <a:schemeClr val="bg1"/>
                </a:solidFill>
                <a:latin typeface="Trebuchet MS" panose="020B0603020202020204" pitchFamily="34" charset="0"/>
              </a:rPr>
              <a:t> in AWS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3886" y="4417026"/>
            <a:ext cx="2952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rebuchet MS" panose="020B0603020202020204" pitchFamily="34" charset="0"/>
              </a:rPr>
              <a:t>• </a:t>
            </a:r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Performance Tuning</a:t>
            </a:r>
            <a:endParaRPr lang="en-US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886" y="3738347"/>
            <a:ext cx="387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rebuchet MS" panose="020B0603020202020204" pitchFamily="34" charset="0"/>
              </a:rPr>
              <a:t>• </a:t>
            </a:r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Reverse Proxy</a:t>
            </a:r>
            <a:endParaRPr lang="en-US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05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F5F5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F5F5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F5F5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"/>
                            </p:stCondLst>
                            <p:childTnLst>
                              <p:par>
                                <p:cTn id="20" presetID="3" presetClass="emph" presetSubtype="1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F5F5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F5F5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F5F5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7" grpId="1"/>
      <p:bldP spid="18" grpId="0"/>
      <p:bldP spid="19" grpId="0"/>
      <p:bldP spid="19" grpId="1"/>
      <p:bldP spid="20" grpId="0"/>
      <p:bldP spid="20" grpId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5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411" y="3258061"/>
            <a:ext cx="341878" cy="34187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411" y="3258061"/>
            <a:ext cx="341878" cy="34187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411" y="3258061"/>
            <a:ext cx="341878" cy="34187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0" y="3204000"/>
            <a:ext cx="450000" cy="450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811" y="3231000"/>
            <a:ext cx="413093" cy="396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811" y="3231000"/>
            <a:ext cx="413093" cy="396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3" y="3197551"/>
            <a:ext cx="445263" cy="45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49651" y="3657810"/>
            <a:ext cx="60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Client</a:t>
            </a:r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9039" y="3657810"/>
            <a:ext cx="111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rebuchet MS" panose="020B0603020202020204" pitchFamily="34" charset="0"/>
              </a:rPr>
              <a:t>e</a:t>
            </a:r>
            <a:r>
              <a:rPr lang="en-US" sz="1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xample.com</a:t>
            </a:r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18" name="Групувати 22"/>
          <p:cNvGrpSpPr/>
          <p:nvPr/>
        </p:nvGrpSpPr>
        <p:grpSpPr>
          <a:xfrm>
            <a:off x="7397906" y="3197551"/>
            <a:ext cx="440899" cy="450000"/>
            <a:chOff x="4356100" y="2799613"/>
            <a:chExt cx="440899" cy="450000"/>
          </a:xfrm>
        </p:grpSpPr>
        <p:cxnSp>
          <p:nvCxnSpPr>
            <p:cNvPr id="19" name="Пряма сполучна лінія 18"/>
            <p:cNvCxnSpPr/>
            <p:nvPr/>
          </p:nvCxnSpPr>
          <p:spPr>
            <a:xfrm>
              <a:off x="4356100" y="2799613"/>
              <a:ext cx="431800" cy="4500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Пряма сполучна лінія 20"/>
            <p:cNvCxnSpPr/>
            <p:nvPr/>
          </p:nvCxnSpPr>
          <p:spPr>
            <a:xfrm flipV="1">
              <a:off x="4356100" y="2799613"/>
              <a:ext cx="440899" cy="4500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996356" y="2485542"/>
            <a:ext cx="1203499" cy="514607"/>
            <a:chOff x="978030" y="3851293"/>
            <a:chExt cx="1513702" cy="514607"/>
          </a:xfrm>
        </p:grpSpPr>
        <p:sp>
          <p:nvSpPr>
            <p:cNvPr id="22" name="Округлена прямокутна виноска 103"/>
            <p:cNvSpPr/>
            <p:nvPr/>
          </p:nvSpPr>
          <p:spPr>
            <a:xfrm>
              <a:off x="978030" y="3851293"/>
              <a:ext cx="1513702" cy="514607"/>
            </a:xfrm>
            <a:prstGeom prst="wedgeRoundRectCallout">
              <a:avLst>
                <a:gd name="adj1" fmla="val -17036"/>
                <a:gd name="adj2" fmla="val 75370"/>
                <a:gd name="adj3" fmla="val 16667"/>
              </a:avLst>
            </a:prstGeom>
            <a:noFill/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92626" y="3940915"/>
              <a:ext cx="957142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dirty="0" smtClean="0">
                  <a:solidFill>
                    <a:schemeClr val="bg1"/>
                  </a:solidFill>
                  <a:latin typeface="Trebuchet MS"/>
                  <a:cs typeface="Trebuchet MS"/>
                </a:rPr>
                <a:t>WTF ?!?!</a:t>
              </a:r>
              <a:endParaRPr lang="en-US" sz="1200" dirty="0">
                <a:solidFill>
                  <a:schemeClr val="bg1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191220" y="3647027"/>
            <a:ext cx="779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HAProxy</a:t>
            </a:r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61805" y="2209050"/>
            <a:ext cx="960150" cy="276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Back-end 1</a:t>
            </a:r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61805" y="5009147"/>
            <a:ext cx="960150" cy="276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Back-end 2</a:t>
            </a:r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7" name="Заголовок 1"/>
          <p:cNvSpPr>
            <a:spLocks noGrp="1"/>
          </p:cNvSpPr>
          <p:nvPr>
            <p:ph type="title"/>
          </p:nvPr>
        </p:nvSpPr>
        <p:spPr>
          <a:xfrm>
            <a:off x="1853350" y="108869"/>
            <a:ext cx="5437299" cy="368969"/>
          </a:xfrm>
        </p:spPr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 err="1" smtClean="0"/>
              <a:t>HAProxy</a:t>
            </a:r>
            <a:r>
              <a:rPr lang="en-US" dirty="0" smtClean="0"/>
              <a:t> Works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0271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fill="hold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052 0.00046 L 0.62014 0.00046 L -0.00052 0.00046 Z " pathEditMode="relative" rAng="0" ptsTypes="AAA">
                                      <p:cBhvr>
                                        <p:cTn id="16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24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0" presetClass="path" presetSubtype="0" repeatCount="indefinite" fill="hold" nodeType="withEffect">
                                  <p:stCondLst>
                                    <p:cond delay="13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052 0.00046 L 0.62014 0.00046 L -0.00052 0.00046 Z " pathEditMode="relative" rAng="0" ptsTypes="AAA">
                                      <p:cBhvr>
                                        <p:cTn id="21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24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fill="hold" nodeType="withEffect">
                                  <p:stCondLst>
                                    <p:cond delay="21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052 0.00046 L 0.62014 0.00046 L -0.00052 0.00046 Z " pathEditMode="relative" rAng="0" ptsTypes="AAA">
                                      <p:cBhvr>
                                        <p:cTn id="26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"/>
                            </p:stCondLst>
                            <p:childTnLst>
                              <p:par>
                                <p:cTn id="52" presetID="64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 L 2.77778E-7 -0.2081 " pathEditMode="relative" rAng="0" ptsTypes="AA">
                                      <p:cBhvr>
                                        <p:cTn id="53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417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 L 0.00104 0.20324 " pathEditMode="relative" rAng="0" ptsTypes="AA">
                                      <p:cBhvr>
                                        <p:cTn id="55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0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-0.32708 -0.11597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54" y="-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3" grpId="1"/>
      <p:bldP spid="13" grpId="2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3350" y="108869"/>
            <a:ext cx="5437299" cy="368969"/>
          </a:xfrm>
        </p:spPr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 err="1" smtClean="0"/>
              <a:t>HAProxy</a:t>
            </a:r>
            <a:r>
              <a:rPr lang="en-US" dirty="0" smtClean="0"/>
              <a:t> Works</a:t>
            </a:r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761" y="1803401"/>
            <a:ext cx="413093" cy="396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761" y="4653838"/>
            <a:ext cx="413093" cy="396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3" y="3204000"/>
            <a:ext cx="445263" cy="450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3174588" y="2575610"/>
            <a:ext cx="2794820" cy="2034490"/>
            <a:chOff x="2837772" y="2357170"/>
            <a:chExt cx="3108513" cy="2143660"/>
          </a:xfrm>
        </p:grpSpPr>
        <p:grpSp>
          <p:nvGrpSpPr>
            <p:cNvPr id="15" name="Group 14"/>
            <p:cNvGrpSpPr/>
            <p:nvPr/>
          </p:nvGrpSpPr>
          <p:grpSpPr>
            <a:xfrm>
              <a:off x="2837772" y="2357170"/>
              <a:ext cx="3108513" cy="2143660"/>
              <a:chOff x="357809" y="708991"/>
              <a:chExt cx="2080591" cy="942012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357809" y="708991"/>
                <a:ext cx="2080591" cy="942012"/>
              </a:xfrm>
              <a:prstGeom prst="roundRect">
                <a:avLst/>
              </a:prstGeom>
              <a:noFill/>
              <a:ln>
                <a:solidFill>
                  <a:srgbClr val="5B9BD5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V="1">
                <a:off x="357809" y="1386386"/>
                <a:ext cx="2054175" cy="0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/>
            <p:cNvCxnSpPr>
              <a:stCxn id="4" idx="0"/>
            </p:cNvCxnSpPr>
            <p:nvPr/>
          </p:nvCxnSpPr>
          <p:spPr>
            <a:xfrm>
              <a:off x="4392029" y="2357170"/>
              <a:ext cx="2" cy="153386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450624" y="2584305"/>
            <a:ext cx="1214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Frontend</a:t>
            </a:r>
            <a:endParaRPr lang="en-US" sz="1400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00108" y="3429000"/>
            <a:ext cx="119884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045049" y="2057400"/>
            <a:ext cx="1285391" cy="8940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045049" y="3738880"/>
            <a:ext cx="1285391" cy="10261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718982" y="2584305"/>
            <a:ext cx="1214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Backend</a:t>
            </a:r>
            <a:endParaRPr lang="en-US" sz="1400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47578" y="4035540"/>
            <a:ext cx="89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Map files</a:t>
            </a:r>
            <a:endParaRPr lang="en-US" sz="1400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81340" y="2890908"/>
            <a:ext cx="142960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Listening IP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TCP/HTTP mode</a:t>
            </a:r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ACLs/</a:t>
            </a:r>
            <a:r>
              <a:rPr lang="en-US" sz="12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Fethes</a:t>
            </a:r>
            <a:endParaRPr lang="en-US" sz="1200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Backend selection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SSL offloading</a:t>
            </a:r>
          </a:p>
          <a:p>
            <a:endParaRPr lang="en-US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93723" y="2885410"/>
            <a:ext cx="126566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Backend monitoring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Load balancing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Sticky sessions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ACLs </a:t>
            </a:r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58096" y="4290117"/>
            <a:ext cx="1801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URI -&gt; backend</a:t>
            </a:r>
          </a:p>
        </p:txBody>
      </p:sp>
    </p:spTree>
    <p:extLst>
      <p:ext uri="{BB962C8B-B14F-4D97-AF65-F5344CB8AC3E}">
        <p14:creationId xmlns:p14="http://schemas.microsoft.com/office/powerpoint/2010/main" val="168353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0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3350" y="108869"/>
            <a:ext cx="5437299" cy="368969"/>
          </a:xfrm>
        </p:spPr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 err="1" smtClean="0"/>
              <a:t>HAProxy</a:t>
            </a:r>
            <a:r>
              <a:rPr lang="en-US" dirty="0" smtClean="0"/>
              <a:t> Works</a:t>
            </a:r>
            <a:endParaRPr lang="uk-UA" dirty="0"/>
          </a:p>
        </p:txBody>
      </p:sp>
      <p:sp>
        <p:nvSpPr>
          <p:cNvPr id="25" name="TextBox 24"/>
          <p:cNvSpPr txBox="1"/>
          <p:nvPr/>
        </p:nvSpPr>
        <p:spPr>
          <a:xfrm>
            <a:off x="1109133" y="666893"/>
            <a:ext cx="41680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daemon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maxcon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3000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log  127.0.0.1 local0</a:t>
            </a: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defaults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mode http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timeout client 10 s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timeout connect 60 s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timeout server 61 s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option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forwardfor</a:t>
            </a: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option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httplog</a:t>
            </a: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frontend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</a:t>
            </a: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bind 0.0.0.0:80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bind 0.0.0.0:443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my.pem</a:t>
            </a: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default_backend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</a:t>
            </a: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backend be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server web1 192.168.0.10:80 check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server web2 192.168.0.20:80 check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17109" y="666893"/>
            <a:ext cx="4249251" cy="1017974"/>
          </a:xfrm>
          <a:prstGeom prst="roundRect">
            <a:avLst>
              <a:gd name="adj" fmla="val 0"/>
            </a:avLst>
          </a:prstGeom>
          <a:noFill/>
          <a:ln>
            <a:solidFill>
              <a:srgbClr val="5B9B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917109" y="1684867"/>
            <a:ext cx="4249251" cy="1684866"/>
          </a:xfrm>
          <a:prstGeom prst="roundRect">
            <a:avLst>
              <a:gd name="adj" fmla="val 0"/>
            </a:avLst>
          </a:prstGeom>
          <a:noFill/>
          <a:ln>
            <a:solidFill>
              <a:srgbClr val="5B9B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917108" y="3369732"/>
            <a:ext cx="4249251" cy="1240367"/>
          </a:xfrm>
          <a:prstGeom prst="roundRect">
            <a:avLst>
              <a:gd name="adj" fmla="val 0"/>
            </a:avLst>
          </a:prstGeom>
          <a:noFill/>
          <a:ln>
            <a:solidFill>
              <a:srgbClr val="5B9B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917107" y="4620826"/>
            <a:ext cx="4249251" cy="1017974"/>
          </a:xfrm>
          <a:prstGeom prst="roundRect">
            <a:avLst>
              <a:gd name="adj" fmla="val 0"/>
            </a:avLst>
          </a:prstGeom>
          <a:noFill/>
          <a:ln>
            <a:solidFill>
              <a:srgbClr val="5B9B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0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34" grpId="0" animBg="1"/>
      <p:bldP spid="34" grpId="1" animBg="1"/>
      <p:bldP spid="35" grpId="0" animBg="1"/>
      <p:bldP spid="35" grpId="1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83925" y="2228850"/>
            <a:ext cx="5576150" cy="1866900"/>
          </a:xfrm>
        </p:spPr>
        <p:txBody>
          <a:bodyPr>
            <a:noAutofit/>
          </a:bodyPr>
          <a:lstStyle/>
          <a:p>
            <a:r>
              <a:rPr lang="en-US" sz="5400" dirty="0" smtClean="0"/>
              <a:t>Running </a:t>
            </a:r>
            <a:r>
              <a:rPr lang="en-US" sz="5400" dirty="0" err="1" smtClean="0"/>
              <a:t>HAProxy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in </a:t>
            </a:r>
            <a:r>
              <a:rPr lang="en-US" sz="5400" dirty="0"/>
              <a:t>On-premises infrastructure 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76528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3350" y="108869"/>
            <a:ext cx="5437299" cy="368969"/>
          </a:xfrm>
        </p:spPr>
        <p:txBody>
          <a:bodyPr>
            <a:normAutofit/>
          </a:bodyPr>
          <a:lstStyle/>
          <a:p>
            <a:r>
              <a:rPr lang="en-US" dirty="0" smtClean="0"/>
              <a:t>On-premises infrastructure (</a:t>
            </a:r>
            <a:r>
              <a:rPr lang="en-US" dirty="0" err="1" smtClean="0"/>
              <a:t>keepalived</a:t>
            </a:r>
            <a:r>
              <a:rPr lang="en-US" dirty="0" smtClean="0"/>
              <a:t> and http mode)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875" y="3204000"/>
            <a:ext cx="450000" cy="45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875" y="3204000"/>
            <a:ext cx="450000" cy="450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761" y="1803401"/>
            <a:ext cx="413093" cy="396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761" y="4653838"/>
            <a:ext cx="413093" cy="396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3" y="3204000"/>
            <a:ext cx="445263" cy="45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34497" y="2929792"/>
            <a:ext cx="476412" cy="361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chemeClr val="bg1"/>
                </a:solidFill>
                <a:latin typeface="Trebuchet MS"/>
                <a:cs typeface="Trebuchet MS"/>
              </a:rPr>
              <a:t>VIP</a:t>
            </a:r>
            <a:endParaRPr lang="uk-UA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23" name="Групувати 22"/>
          <p:cNvGrpSpPr/>
          <p:nvPr/>
        </p:nvGrpSpPr>
        <p:grpSpPr>
          <a:xfrm>
            <a:off x="4879976" y="2929792"/>
            <a:ext cx="440899" cy="450000"/>
            <a:chOff x="4356100" y="2799613"/>
            <a:chExt cx="440899" cy="450000"/>
          </a:xfrm>
        </p:grpSpPr>
        <p:cxnSp>
          <p:nvCxnSpPr>
            <p:cNvPr id="19" name="Пряма сполучна лінія 18"/>
            <p:cNvCxnSpPr/>
            <p:nvPr/>
          </p:nvCxnSpPr>
          <p:spPr>
            <a:xfrm>
              <a:off x="4356100" y="2799613"/>
              <a:ext cx="431800" cy="4500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Пряма сполучна лінія 20"/>
            <p:cNvCxnSpPr/>
            <p:nvPr/>
          </p:nvCxnSpPr>
          <p:spPr>
            <a:xfrm flipV="1">
              <a:off x="4356100" y="2799613"/>
              <a:ext cx="440899" cy="4500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99814" y="6400216"/>
            <a:ext cx="1354730" cy="327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chemeClr val="bg1"/>
                </a:solidFill>
                <a:latin typeface="Trebuchet MS"/>
                <a:cs typeface="Trebuchet MS"/>
              </a:rPr>
              <a:t>VIP – Virtual IP</a:t>
            </a:r>
            <a:endParaRPr lang="uk-UA" sz="14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61695" y="842489"/>
            <a:ext cx="2338440" cy="1232453"/>
            <a:chOff x="357809" y="708990"/>
            <a:chExt cx="2338440" cy="1232453"/>
          </a:xfrm>
        </p:grpSpPr>
        <p:sp>
          <p:nvSpPr>
            <p:cNvPr id="22" name="Rounded Rectangle 21"/>
            <p:cNvSpPr/>
            <p:nvPr/>
          </p:nvSpPr>
          <p:spPr>
            <a:xfrm>
              <a:off x="357809" y="708990"/>
              <a:ext cx="2080591" cy="1232453"/>
            </a:xfrm>
            <a:prstGeom prst="roundRect">
              <a:avLst/>
            </a:prstGeom>
            <a:noFill/>
            <a:ln>
              <a:solidFill>
                <a:srgbClr val="5B9B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61432" y="708990"/>
              <a:ext cx="19348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1"/>
                  </a:solidFill>
                  <a:latin typeface="Trebuchet MS" panose="020B0603020202020204" pitchFamily="34" charset="0"/>
                </a:rPr>
                <a:t>DNS records:</a:t>
              </a:r>
              <a:endParaRPr lang="en-US" sz="1600" dirty="0">
                <a:solidFill>
                  <a:schemeClr val="accent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4008" y="1040988"/>
              <a:ext cx="192819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site1.com VIP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site2.com VIP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site3.com VIP</a:t>
              </a:r>
              <a:endParaRPr lang="en-US" sz="1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357809" y="1014444"/>
              <a:ext cx="2080591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250" y="3183367"/>
            <a:ext cx="463550" cy="463550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2718485" y="842489"/>
            <a:ext cx="2338440" cy="1232453"/>
            <a:chOff x="357809" y="708990"/>
            <a:chExt cx="2338440" cy="1232453"/>
          </a:xfrm>
        </p:grpSpPr>
        <p:sp>
          <p:nvSpPr>
            <p:cNvPr id="30" name="Rounded Rectangle 29"/>
            <p:cNvSpPr/>
            <p:nvPr/>
          </p:nvSpPr>
          <p:spPr>
            <a:xfrm>
              <a:off x="357809" y="708990"/>
              <a:ext cx="2080591" cy="1232453"/>
            </a:xfrm>
            <a:prstGeom prst="roundRect">
              <a:avLst/>
            </a:prstGeom>
            <a:noFill/>
            <a:ln>
              <a:solidFill>
                <a:srgbClr val="5B9B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1432" y="708990"/>
              <a:ext cx="19348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1"/>
                  </a:solidFill>
                  <a:latin typeface="Trebuchet MS" panose="020B0603020202020204" pitchFamily="34" charset="0"/>
                </a:rPr>
                <a:t>DNS records:</a:t>
              </a:r>
              <a:endParaRPr lang="en-US" sz="1600" dirty="0">
                <a:solidFill>
                  <a:schemeClr val="accent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4008" y="1040988"/>
              <a:ext cx="192819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site4.com VIP2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site5.com VIP2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  <a:latin typeface="Trebuchet MS" panose="020B0603020202020204" pitchFamily="34" charset="0"/>
                </a:rPr>
                <a:t>site6.com VIP2</a:t>
              </a:r>
              <a:endParaRPr lang="en-US" sz="14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357809" y="1014444"/>
              <a:ext cx="2080591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5206328" y="838580"/>
            <a:ext cx="1511952" cy="5859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/>
                </a:solidFill>
                <a:latin typeface="Trebuchet MS"/>
                <a:cs typeface="Trebuchet MS"/>
              </a:rPr>
              <a:t>b</a:t>
            </a:r>
            <a:r>
              <a:rPr lang="en-US" sz="1400" dirty="0" smtClean="0">
                <a:solidFill>
                  <a:schemeClr val="bg1"/>
                </a:solidFill>
                <a:latin typeface="Trebuchet MS"/>
                <a:cs typeface="Trebuchet MS"/>
              </a:rPr>
              <a:t>ind </a:t>
            </a:r>
            <a:r>
              <a:rPr lang="uk-UA" sz="1400" dirty="0" smtClean="0">
                <a:solidFill>
                  <a:schemeClr val="bg1"/>
                </a:solidFill>
                <a:latin typeface="Trebuchet MS"/>
                <a:cs typeface="Trebuchet MS"/>
              </a:rPr>
              <a:t>0</a:t>
            </a:r>
            <a:r>
              <a:rPr lang="en-US" sz="1400" dirty="0" smtClean="0">
                <a:solidFill>
                  <a:schemeClr val="bg1"/>
                </a:solidFill>
                <a:latin typeface="Trebuchet MS"/>
                <a:cs typeface="Trebuchet MS"/>
              </a:rPr>
              <a:t>.0.0.0:443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Trebuchet MS"/>
                <a:cs typeface="Trebuchet MS"/>
              </a:rPr>
              <a:t>  mode http</a:t>
            </a:r>
            <a:endParaRPr lang="uk-UA" sz="14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34497" y="3784642"/>
            <a:ext cx="583814" cy="361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chemeClr val="bg1"/>
                </a:solidFill>
                <a:latin typeface="Trebuchet MS"/>
                <a:cs typeface="Trebuchet MS"/>
              </a:rPr>
              <a:t>VIP2</a:t>
            </a:r>
            <a:endParaRPr lang="uk-UA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1445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-1.66667E-6 0.041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6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-1.66667E-6 -0.04282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40000" decel="6000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5E-6 -2.22222E-6 L 0.00035 0.08912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34" grpId="0"/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2585</TotalTime>
  <Words>902</Words>
  <Application>Microsoft Office PowerPoint</Application>
  <PresentationFormat>On-screen Show (4:3)</PresentationFormat>
  <Paragraphs>265</Paragraphs>
  <Slides>32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Arial Black</vt:lpstr>
      <vt:lpstr>Calibri</vt:lpstr>
      <vt:lpstr>Calibri Light</vt:lpstr>
      <vt:lpstr>Courier New</vt:lpstr>
      <vt:lpstr>Trebuchet MS</vt:lpstr>
      <vt:lpstr>Office Theme</vt:lpstr>
      <vt:lpstr>PowerPoint Presentation</vt:lpstr>
      <vt:lpstr>PowerPoint Presentation</vt:lpstr>
      <vt:lpstr>How HAProxy Works</vt:lpstr>
      <vt:lpstr>Agenda</vt:lpstr>
      <vt:lpstr>How HAProxy Works</vt:lpstr>
      <vt:lpstr>How HAProxy Works</vt:lpstr>
      <vt:lpstr>How HAProxy Works</vt:lpstr>
      <vt:lpstr>Running HAProxy in On-premises infrastructure </vt:lpstr>
      <vt:lpstr>On-premises infrastructure (keepalived and http mode)</vt:lpstr>
      <vt:lpstr>On-premises infrastructure (keepalived and tcp mode)</vt:lpstr>
      <vt:lpstr>Sticky Sessions (session affinity)</vt:lpstr>
      <vt:lpstr>Sticky Sessions (session affinity)</vt:lpstr>
      <vt:lpstr>Running HAProxy in AWS</vt:lpstr>
      <vt:lpstr>AWS Cloud</vt:lpstr>
      <vt:lpstr>AWS Cloud</vt:lpstr>
      <vt:lpstr>AWS Cloud</vt:lpstr>
      <vt:lpstr>Reverse Proxy</vt:lpstr>
      <vt:lpstr>Reverse Proxy</vt:lpstr>
      <vt:lpstr>Reverse Proxy</vt:lpstr>
      <vt:lpstr>Performance tuning</vt:lpstr>
      <vt:lpstr>Performance tuning</vt:lpstr>
      <vt:lpstr>nofileLimit</vt:lpstr>
      <vt:lpstr>HAProxy maxcon, nbproc and timeouts</vt:lpstr>
      <vt:lpstr>Linux ephemeral ports limit </vt:lpstr>
      <vt:lpstr>TCP paremeters </vt:lpstr>
      <vt:lpstr>Amount of IPs</vt:lpstr>
      <vt:lpstr>Performance tuning</vt:lpstr>
      <vt:lpstr>Q/A</vt:lpstr>
      <vt:lpstr>Layer 4 vs Layer 7 Load Balancing</vt:lpstr>
      <vt:lpstr>Transparent Mode</vt:lpstr>
      <vt:lpstr>Transparent Mode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Vitaliy Shynkar</dc:creator>
  <cp:lastModifiedBy>Vitaliy Shynkar</cp:lastModifiedBy>
  <cp:revision>146</cp:revision>
  <dcterms:created xsi:type="dcterms:W3CDTF">2017-12-29T09:10:48Z</dcterms:created>
  <dcterms:modified xsi:type="dcterms:W3CDTF">2018-01-31T10:32:17Z</dcterms:modified>
</cp:coreProperties>
</file>