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4513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648F2-5E40-40A9-9A54-77FC3D794F02}"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01108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98408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147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760620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4272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2982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2309407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294735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57996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77690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648F2-5E40-40A9-9A54-77FC3D794F02}"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16400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648F2-5E40-40A9-9A54-77FC3D794F02}"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01654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44533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3921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FB648F2-5E40-40A9-9A54-77FC3D794F02}" type="datetimeFigureOut">
              <a:rPr lang="en-US" smtClean="0"/>
              <a:t>10/22/2017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42702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648F2-5E40-40A9-9A54-77FC3D794F02}"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70406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B648F2-5E40-40A9-9A54-77FC3D794F02}" type="datetimeFigureOut">
              <a:rPr lang="en-US" smtClean="0"/>
              <a:t>10/22/2017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D02850-3379-4418-8D3C-71D92E43274D}" type="slidenum">
              <a:rPr lang="en-US" smtClean="0"/>
              <a:t>‹#›</a:t>
            </a:fld>
            <a:endParaRPr lang="en-US"/>
          </a:p>
        </p:txBody>
      </p:sp>
    </p:spTree>
    <p:extLst>
      <p:ext uri="{BB962C8B-B14F-4D97-AF65-F5344CB8AC3E}">
        <p14:creationId xmlns:p14="http://schemas.microsoft.com/office/powerpoint/2010/main" val="13156617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692" y="1776548"/>
            <a:ext cx="9144000" cy="4650378"/>
          </a:xfrm>
        </p:spPr>
        <p:txBody>
          <a:bodyPr>
            <a:normAutofit fontScale="90000"/>
          </a:bodyPr>
          <a:lstStyle/>
          <a:p>
            <a:pPr algn="ctr"/>
            <a:r>
              <a:rPr lang="en-US" dirty="0"/>
              <a:t>SDLC &amp; Software environments organization</a:t>
            </a:r>
            <a:br>
              <a:rPr lang="en-US" dirty="0"/>
            </a:br>
            <a:br>
              <a:rPr lang="en-US" dirty="0"/>
            </a:br>
            <a:endParaRPr lang="en-US" dirty="0"/>
          </a:p>
        </p:txBody>
      </p:sp>
    </p:spTree>
    <p:extLst>
      <p:ext uri="{BB962C8B-B14F-4D97-AF65-F5344CB8AC3E}">
        <p14:creationId xmlns:p14="http://schemas.microsoft.com/office/powerpoint/2010/main" val="25892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MAINTENANCE</a:t>
            </a:r>
          </a:p>
        </p:txBody>
      </p:sp>
      <p:sp>
        <p:nvSpPr>
          <p:cNvPr id="3" name="Content Placeholder 2"/>
          <p:cNvSpPr>
            <a:spLocks noGrp="1"/>
          </p:cNvSpPr>
          <p:nvPr>
            <p:ph idx="1"/>
          </p:nvPr>
        </p:nvSpPr>
        <p:spPr>
          <a:xfrm>
            <a:off x="838200" y="5546558"/>
            <a:ext cx="10515600" cy="2038100"/>
          </a:xfrm>
        </p:spPr>
        <p:txBody>
          <a:bodyPr/>
          <a:lstStyle/>
          <a:p>
            <a:pPr marL="0" indent="0" algn="just">
              <a:buNone/>
            </a:pPr>
            <a:r>
              <a:rPr lang="en-US" dirty="0"/>
              <a:t>At this phase the periodical technical support of the system takes place to ensure that the system is up to date. It includes equipment replacement, system components and security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210" y="1243262"/>
            <a:ext cx="8221579" cy="4110790"/>
          </a:xfrm>
          <a:prstGeom prst="rect">
            <a:avLst/>
          </a:prstGeom>
        </p:spPr>
      </p:pic>
    </p:spTree>
    <p:extLst>
      <p:ext uri="{BB962C8B-B14F-4D97-AF65-F5344CB8AC3E}">
        <p14:creationId xmlns:p14="http://schemas.microsoft.com/office/powerpoint/2010/main" val="29825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34358" cy="1400530"/>
          </a:xfrm>
        </p:spPr>
        <p:txBody>
          <a:bodyPr/>
          <a:lstStyle/>
          <a:p>
            <a:r>
              <a:rPr lang="en-US" dirty="0"/>
              <a:t>Software environments organization</a:t>
            </a:r>
          </a:p>
        </p:txBody>
      </p:sp>
      <p:pic>
        <p:nvPicPr>
          <p:cNvPr id="4" name="Content Placeholder 3">
            <a:extLst>
              <a:ext uri="{FF2B5EF4-FFF2-40B4-BE49-F238E27FC236}">
                <a16:creationId xmlns:a16="http://schemas.microsoft.com/office/drawing/2014/main" id="{0806DB56-8445-476E-9A66-DCE41AB53C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6896" y="1314754"/>
            <a:ext cx="5591125" cy="15783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Таблица 1">
            <a:extLst>
              <a:ext uri="{FF2B5EF4-FFF2-40B4-BE49-F238E27FC236}">
                <a16:creationId xmlns:a16="http://schemas.microsoft.com/office/drawing/2014/main" id="{D159B393-69E9-475B-A136-7D95EE3BA827}"/>
              </a:ext>
            </a:extLst>
          </p:cNvPr>
          <p:cNvGraphicFramePr>
            <a:graphicFrameLocks noGrp="1"/>
          </p:cNvGraphicFramePr>
          <p:nvPr>
            <p:extLst>
              <p:ext uri="{D42A27DB-BD31-4B8C-83A1-F6EECF244321}">
                <p14:modId xmlns:p14="http://schemas.microsoft.com/office/powerpoint/2010/main" val="2758646304"/>
              </p:ext>
            </p:extLst>
          </p:nvPr>
        </p:nvGraphicFramePr>
        <p:xfrm>
          <a:off x="2452057" y="3177206"/>
          <a:ext cx="7040802" cy="3168672"/>
        </p:xfrm>
        <a:graphic>
          <a:graphicData uri="http://schemas.openxmlformats.org/drawingml/2006/table">
            <a:tbl>
              <a:tblPr/>
              <a:tblGrid>
                <a:gridCol w="1920219">
                  <a:extLst>
                    <a:ext uri="{9D8B030D-6E8A-4147-A177-3AD203B41FA5}">
                      <a16:colId xmlns:a16="http://schemas.microsoft.com/office/drawing/2014/main" val="20000"/>
                    </a:ext>
                  </a:extLst>
                </a:gridCol>
                <a:gridCol w="5120583">
                  <a:extLst>
                    <a:ext uri="{9D8B030D-6E8A-4147-A177-3AD203B41FA5}">
                      <a16:colId xmlns:a16="http://schemas.microsoft.com/office/drawing/2014/main" val="20001"/>
                    </a:ext>
                  </a:extLst>
                </a:gridCol>
              </a:tblGrid>
              <a:tr h="463969">
                <a:tc>
                  <a:txBody>
                    <a:bodyPr/>
                    <a:lstStyle/>
                    <a:p>
                      <a:r>
                        <a:rPr lang="en-US" sz="1600" dirty="0">
                          <a:solidFill>
                            <a:schemeClr val="bg1"/>
                          </a:solidFill>
                          <a:effectLst/>
                        </a:rPr>
                        <a:t>Dev</a:t>
                      </a: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b="0" i="0" kern="1200" dirty="0">
                          <a:solidFill>
                            <a:schemeClr val="bg1"/>
                          </a:solidFill>
                          <a:effectLst/>
                          <a:latin typeface="+mn-lt"/>
                          <a:ea typeface="+mn-ea"/>
                          <a:cs typeface="+mn-cs"/>
                        </a:rPr>
                        <a:t>Development server. This is where unit testing is performed by the developer.</a:t>
                      </a:r>
                      <a:endParaRPr lang="en-US" sz="1600" dirty="0">
                        <a:solidFill>
                          <a:schemeClr val="bg1"/>
                        </a:solidFill>
                        <a:effectLst/>
                      </a:endParaRP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0"/>
                  </a:ext>
                </a:extLst>
              </a:tr>
              <a:tr h="1646208">
                <a:tc>
                  <a:txBody>
                    <a:bodyPr/>
                    <a:lstStyle/>
                    <a:p>
                      <a:r>
                        <a:rPr lang="en-US" sz="1600" dirty="0">
                          <a:solidFill>
                            <a:schemeClr val="bg1"/>
                          </a:solidFill>
                          <a:effectLst/>
                        </a:rPr>
                        <a:t>Test</a:t>
                      </a:r>
                      <a:r>
                        <a:rPr lang="en-US" sz="1600" baseline="0" dirty="0">
                          <a:solidFill>
                            <a:schemeClr val="bg1"/>
                          </a:solidFill>
                          <a:effectLst/>
                        </a:rPr>
                        <a:t> / QA</a:t>
                      </a:r>
                      <a:endParaRPr lang="en-US" sz="1600" dirty="0">
                        <a:solidFill>
                          <a:schemeClr val="bg1"/>
                        </a:solidFill>
                        <a:effectLst/>
                      </a:endParaRP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b="0" i="0" kern="1200" dirty="0">
                          <a:solidFill>
                            <a:schemeClr val="bg1"/>
                          </a:solidFill>
                          <a:effectLst/>
                          <a:latin typeface="+mn-lt"/>
                          <a:ea typeface="+mn-ea"/>
                          <a:cs typeface="+mn-cs"/>
                        </a:rPr>
                        <a:t>This is the stage where interface testing is performed. Quality assurance team make sure that the new code will not have any impact on the existing functionality and they test major functionalities of the system once after deploying the new code in their respective environment(i.e. QA environment)</a:t>
                      </a:r>
                      <a:endParaRPr lang="en-US" sz="1600" dirty="0">
                        <a:solidFill>
                          <a:schemeClr val="bg1"/>
                        </a:solidFill>
                        <a:effectLst/>
                      </a:endParaRP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463969">
                <a:tc>
                  <a:txBody>
                    <a:bodyPr/>
                    <a:lstStyle/>
                    <a:p>
                      <a:r>
                        <a:rPr lang="en-US" sz="1600" dirty="0">
                          <a:solidFill>
                            <a:schemeClr val="bg1"/>
                          </a:solidFill>
                          <a:effectLst/>
                        </a:rPr>
                        <a:t>Stage / Pre-production</a:t>
                      </a: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solidFill>
                            <a:schemeClr val="bg1"/>
                          </a:solidFill>
                          <a:effectLst/>
                        </a:rPr>
                        <a:t>Mirror of production environment</a:t>
                      </a: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185588">
                <a:tc>
                  <a:txBody>
                    <a:bodyPr/>
                    <a:lstStyle/>
                    <a:p>
                      <a:r>
                        <a:rPr lang="en-US" sz="1600" dirty="0">
                          <a:solidFill>
                            <a:schemeClr val="bg1"/>
                          </a:solidFill>
                          <a:effectLst/>
                        </a:rPr>
                        <a:t>Production / Live</a:t>
                      </a: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solidFill>
                            <a:schemeClr val="bg1"/>
                          </a:solidFill>
                          <a:effectLst/>
                        </a:rPr>
                        <a:t>Serves end-users/clients</a:t>
                      </a:r>
                    </a:p>
                  </a:txBody>
                  <a:tcPr marL="60647" marR="60647" marT="30324" marB="3032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494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8091-270D-43C8-8B6E-7CB47503E2E0}"/>
              </a:ext>
            </a:extLst>
          </p:cNvPr>
          <p:cNvSpPr>
            <a:spLocks noGrp="1"/>
          </p:cNvSpPr>
          <p:nvPr>
            <p:ph type="title"/>
          </p:nvPr>
        </p:nvSpPr>
        <p:spPr>
          <a:xfrm>
            <a:off x="875201" y="461596"/>
            <a:ext cx="9404723" cy="1400530"/>
          </a:xfrm>
        </p:spPr>
        <p:txBody>
          <a:bodyPr/>
          <a:lstStyle/>
          <a:p>
            <a:pPr algn="ctr"/>
            <a:r>
              <a:rPr lang="en-US" dirty="0"/>
              <a:t>SDLC Definition</a:t>
            </a:r>
            <a:endParaRPr lang="ru-RU" dirty="0"/>
          </a:p>
        </p:txBody>
      </p:sp>
      <p:sp>
        <p:nvSpPr>
          <p:cNvPr id="3" name="Content Placeholder 2">
            <a:extLst>
              <a:ext uri="{FF2B5EF4-FFF2-40B4-BE49-F238E27FC236}">
                <a16:creationId xmlns:a16="http://schemas.microsoft.com/office/drawing/2014/main" id="{EBD0A7E7-5DB2-41C6-A617-AC5F45CD0E6B}"/>
              </a:ext>
            </a:extLst>
          </p:cNvPr>
          <p:cNvSpPr>
            <a:spLocks noGrp="1"/>
          </p:cNvSpPr>
          <p:nvPr>
            <p:ph idx="1"/>
          </p:nvPr>
        </p:nvSpPr>
        <p:spPr>
          <a:xfrm>
            <a:off x="1104293" y="2672179"/>
            <a:ext cx="8946541" cy="3540710"/>
          </a:xfrm>
        </p:spPr>
        <p:txBody>
          <a:bodyPr/>
          <a:lstStyle/>
          <a:p>
            <a:pPr marL="0" indent="0">
              <a:buNone/>
            </a:pPr>
            <a:r>
              <a:rPr lang="en-US" dirty="0"/>
              <a:t>The software development life cycle (SDLC), also referred to as the application development life-cycle is a term to describe a process for planning, creating, testing, and deploying an information system.</a:t>
            </a:r>
          </a:p>
          <a:p>
            <a:pPr marL="0" indent="0">
              <a:buNone/>
            </a:pPr>
            <a:r>
              <a:rPr lang="en-US" dirty="0"/>
              <a:t>																-Wikipedia</a:t>
            </a:r>
            <a:endParaRPr lang="ru-RU" dirty="0"/>
          </a:p>
        </p:txBody>
      </p:sp>
    </p:spTree>
    <p:extLst>
      <p:ext uri="{BB962C8B-B14F-4D97-AF65-F5344CB8AC3E}">
        <p14:creationId xmlns:p14="http://schemas.microsoft.com/office/powerpoint/2010/main" val="30879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11" y="71023"/>
            <a:ext cx="10515600" cy="923277"/>
          </a:xfrm>
        </p:spPr>
        <p:txBody>
          <a:bodyPr/>
          <a:lstStyle/>
          <a:p>
            <a:pPr algn="ctr"/>
            <a:r>
              <a:rPr lang="en-US" dirty="0"/>
              <a:t>SDLS Phases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499" y="1384917"/>
            <a:ext cx="4987224" cy="4987224"/>
          </a:xfrm>
        </p:spPr>
      </p:pic>
    </p:spTree>
    <p:extLst>
      <p:ext uri="{BB962C8B-B14F-4D97-AF65-F5344CB8AC3E}">
        <p14:creationId xmlns:p14="http://schemas.microsoft.com/office/powerpoint/2010/main" val="88978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496389"/>
            <a:ext cx="10515600" cy="561703"/>
          </a:xfrm>
        </p:spPr>
        <p:txBody>
          <a:bodyPr>
            <a:normAutofit fontScale="90000"/>
          </a:bodyPr>
          <a:lstStyle/>
          <a:p>
            <a:pPr algn="ctr"/>
            <a:r>
              <a:rPr lang="en-US" dirty="0"/>
              <a:t>PLANNING</a:t>
            </a:r>
            <a:br>
              <a:rPr lang="en-US" dirty="0"/>
            </a:br>
            <a:endParaRPr lang="en-US" dirty="0"/>
          </a:p>
        </p:txBody>
      </p:sp>
      <p:sp>
        <p:nvSpPr>
          <p:cNvPr id="7" name="Content Placeholder 6"/>
          <p:cNvSpPr>
            <a:spLocks noGrp="1"/>
          </p:cNvSpPr>
          <p:nvPr>
            <p:ph idx="1"/>
          </p:nvPr>
        </p:nvSpPr>
        <p:spPr>
          <a:xfrm>
            <a:off x="838200" y="3331028"/>
            <a:ext cx="10515600" cy="3252651"/>
          </a:xfrm>
        </p:spPr>
        <p:txBody>
          <a:bodyPr>
            <a:normAutofit/>
          </a:bodyPr>
          <a:lstStyle/>
          <a:p>
            <a:pPr marL="457200" lvl="1" indent="0" algn="just">
              <a:buNone/>
            </a:pPr>
            <a:r>
              <a:rPr lang="en-US" dirty="0"/>
              <a:t>The most critical phase as you decide what exactly you want to do and what problems to solve by:</a:t>
            </a:r>
          </a:p>
          <a:p>
            <a:pPr lvl="1" algn="just"/>
            <a:r>
              <a:rPr lang="en-US" dirty="0"/>
              <a:t>identifying problems, goals and resources (such as staff and costs)</a:t>
            </a:r>
          </a:p>
          <a:p>
            <a:pPr lvl="1" algn="just"/>
            <a:r>
              <a:rPr lang="en-US" dirty="0"/>
              <a:t>exploring alternative solutions through meetings with customers, suppliers, consultants and staff</a:t>
            </a:r>
          </a:p>
          <a:p>
            <a:pPr lvl="1" algn="just"/>
            <a:r>
              <a:rPr lang="en-US" dirty="0"/>
              <a:t>finding the ways to make your product better than the one your competitors have.</a:t>
            </a:r>
          </a:p>
          <a:p>
            <a:pPr marL="457200" lvl="1" indent="0" algn="just">
              <a:buNone/>
            </a:pPr>
            <a:r>
              <a:rPr lang="en-US" dirty="0"/>
              <a:t>After analyzing this data, you will have three options: to develop a new system, improve the existing one or leave the system as it 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718" y="1058092"/>
            <a:ext cx="3708563" cy="2219518"/>
          </a:xfrm>
          <a:prstGeom prst="rect">
            <a:avLst/>
          </a:prstGeom>
        </p:spPr>
      </p:pic>
    </p:spTree>
    <p:extLst>
      <p:ext uri="{BB962C8B-B14F-4D97-AF65-F5344CB8AC3E}">
        <p14:creationId xmlns:p14="http://schemas.microsoft.com/office/powerpoint/2010/main" val="41049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134"/>
            <a:ext cx="10515600" cy="640714"/>
          </a:xfrm>
        </p:spPr>
        <p:txBody>
          <a:bodyPr>
            <a:normAutofit fontScale="90000"/>
          </a:bodyPr>
          <a:lstStyle/>
          <a:p>
            <a:pPr algn="ctr"/>
            <a:r>
              <a:rPr lang="en-US" dirty="0"/>
              <a:t>ANALYSIS</a:t>
            </a:r>
          </a:p>
        </p:txBody>
      </p:sp>
      <p:sp>
        <p:nvSpPr>
          <p:cNvPr id="3" name="Content Placeholder 2"/>
          <p:cNvSpPr>
            <a:spLocks noGrp="1"/>
          </p:cNvSpPr>
          <p:nvPr>
            <p:ph idx="1"/>
          </p:nvPr>
        </p:nvSpPr>
        <p:spPr>
          <a:xfrm>
            <a:off x="838200" y="4163876"/>
            <a:ext cx="10515600" cy="3634650"/>
          </a:xfrm>
        </p:spPr>
        <p:txBody>
          <a:bodyPr/>
          <a:lstStyle/>
          <a:p>
            <a:pPr marL="0" indent="0" algn="just">
              <a:buNone/>
            </a:pPr>
            <a:r>
              <a:rPr lang="en-US" dirty="0"/>
              <a:t>At this stage it is necessary to define and document the requirements of the end user of the system (the expectations and how to implement them). Communication with customers is very important as you should have a clear vision of the end product and its functions. Moreover, the project should be organizationally, economically, socially and technologically executable.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778" y="789848"/>
            <a:ext cx="5398444" cy="3374028"/>
          </a:xfrm>
          <a:prstGeom prst="rect">
            <a:avLst/>
          </a:prstGeom>
        </p:spPr>
      </p:pic>
    </p:spTree>
    <p:extLst>
      <p:ext uri="{BB962C8B-B14F-4D97-AF65-F5344CB8AC3E}">
        <p14:creationId xmlns:p14="http://schemas.microsoft.com/office/powerpoint/2010/main" val="97918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2534" y="71021"/>
            <a:ext cx="8871752" cy="6653814"/>
          </a:xfrm>
        </p:spPr>
      </p:pic>
    </p:spTree>
    <p:extLst>
      <p:ext uri="{BB962C8B-B14F-4D97-AF65-F5344CB8AC3E}">
        <p14:creationId xmlns:p14="http://schemas.microsoft.com/office/powerpoint/2010/main" val="35740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426085"/>
            <a:ext cx="9404723" cy="1400530"/>
          </a:xfrm>
        </p:spPr>
        <p:txBody>
          <a:bodyPr/>
          <a:lstStyle/>
          <a:p>
            <a:pPr algn="ctr"/>
            <a:r>
              <a:rPr lang="en-US" dirty="0"/>
              <a:t>DESIGN</a:t>
            </a:r>
          </a:p>
        </p:txBody>
      </p:sp>
      <p:sp>
        <p:nvSpPr>
          <p:cNvPr id="3" name="Content Placeholder 2"/>
          <p:cNvSpPr>
            <a:spLocks noGrp="1"/>
          </p:cNvSpPr>
          <p:nvPr>
            <p:ph idx="1"/>
          </p:nvPr>
        </p:nvSpPr>
        <p:spPr>
          <a:xfrm>
            <a:off x="838199" y="4708970"/>
            <a:ext cx="10515600" cy="1343706"/>
          </a:xfrm>
        </p:spPr>
        <p:txBody>
          <a:bodyPr>
            <a:normAutofit/>
          </a:bodyPr>
          <a:lstStyle/>
          <a:p>
            <a:pPr marL="0" indent="0" algn="just">
              <a:buNone/>
            </a:pPr>
            <a:r>
              <a:rPr lang="en-US" dirty="0"/>
              <a:t>This phase defines the system elements, components, security level, modules, architecture, various interfaces and data types that the system operates 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28" y="1411549"/>
            <a:ext cx="8235942" cy="2906803"/>
          </a:xfrm>
          <a:prstGeom prst="rect">
            <a:avLst/>
          </a:prstGeom>
        </p:spPr>
      </p:pic>
    </p:spTree>
    <p:extLst>
      <p:ext uri="{BB962C8B-B14F-4D97-AF65-F5344CB8AC3E}">
        <p14:creationId xmlns:p14="http://schemas.microsoft.com/office/powerpoint/2010/main" val="319433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a:xfrm>
            <a:off x="838200" y="4678271"/>
            <a:ext cx="10515600" cy="2179729"/>
          </a:xfrm>
        </p:spPr>
        <p:txBody>
          <a:bodyPr>
            <a:normAutofit/>
          </a:bodyPr>
          <a:lstStyle/>
          <a:p>
            <a:pPr marL="0" indent="0" algn="just">
              <a:buNone/>
            </a:pPr>
            <a:r>
              <a:rPr lang="en-US" dirty="0"/>
              <a:t>This is actually the process of system development, when the design of the system is already fully completed and clear. In the life cycle of system development, it is here that the code is written, and if the system includes a hardware part, the implementation phase will include the configuration (both software and hardware) for certain requirements and functions of the end user. At this point the system is ready for usage.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5348" y="1336647"/>
            <a:ext cx="4981303" cy="3341624"/>
          </a:xfrm>
          <a:prstGeom prst="rect">
            <a:avLst/>
          </a:prstGeom>
        </p:spPr>
      </p:pic>
    </p:spTree>
    <p:extLst>
      <p:ext uri="{BB962C8B-B14F-4D97-AF65-F5344CB8AC3E}">
        <p14:creationId xmlns:p14="http://schemas.microsoft.com/office/powerpoint/2010/main" val="50188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&amp; INTEGRATION </a:t>
            </a:r>
          </a:p>
        </p:txBody>
      </p:sp>
      <p:sp>
        <p:nvSpPr>
          <p:cNvPr id="3" name="Content Placeholder 2"/>
          <p:cNvSpPr>
            <a:spLocks noGrp="1"/>
          </p:cNvSpPr>
          <p:nvPr>
            <p:ph idx="1"/>
          </p:nvPr>
        </p:nvSpPr>
        <p:spPr>
          <a:xfrm>
            <a:off x="838200" y="4963885"/>
            <a:ext cx="10515600" cy="1213077"/>
          </a:xfrm>
        </p:spPr>
        <p:txBody>
          <a:bodyPr>
            <a:normAutofit fontScale="92500" lnSpcReduction="10000"/>
          </a:bodyPr>
          <a:lstStyle/>
          <a:p>
            <a:pPr marL="0" indent="0" algn="just">
              <a:buNone/>
            </a:pPr>
            <a:r>
              <a:rPr lang="en-US" dirty="0"/>
              <a:t>Here various components and subsystems are assembled into one complete system. Then we give the system various incoming data and analyze the output, behavior and functioning. Testing can be performed either by real users or by separate team to ensure that the actual product corresponds to the requested one.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667" y="1240177"/>
            <a:ext cx="7791859" cy="3723708"/>
          </a:xfrm>
          <a:prstGeom prst="rect">
            <a:avLst/>
          </a:prstGeom>
        </p:spPr>
      </p:pic>
    </p:spTree>
    <p:extLst>
      <p:ext uri="{BB962C8B-B14F-4D97-AF65-F5344CB8AC3E}">
        <p14:creationId xmlns:p14="http://schemas.microsoft.com/office/powerpoint/2010/main" val="4167398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759</TotalTime>
  <Words>490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SDLC &amp; Software environments organization  </vt:lpstr>
      <vt:lpstr>SDLC Definition</vt:lpstr>
      <vt:lpstr>SDLS Phases</vt:lpstr>
      <vt:lpstr>PLANNING </vt:lpstr>
      <vt:lpstr>ANALYSIS</vt:lpstr>
      <vt:lpstr>PowerPoint Presentation</vt:lpstr>
      <vt:lpstr>DESIGN</vt:lpstr>
      <vt:lpstr>IMPLEMENTATION</vt:lpstr>
      <vt:lpstr>TESTING &amp; INTEGRATION </vt:lpstr>
      <vt:lpstr>MAINTENANCE</vt:lpstr>
      <vt:lpstr>Software environments organization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Software environments organization </dc:title>
  <dc:creator>Volodymyr Melnyk</dc:creator>
  <cp:lastModifiedBy>Мельник Володимир</cp:lastModifiedBy>
  <cp:revision>24</cp:revision>
  <dcterms:created xsi:type="dcterms:W3CDTF">2017-10-17T07:11:08Z</dcterms:created>
  <dcterms:modified xsi:type="dcterms:W3CDTF">2017-10-22T11:00:16Z</dcterms:modified>
</cp:coreProperties>
</file>