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0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1096-CF72-7F98-29ED-586E7DE9B3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AA562-73A6-62A5-6E06-5169F93A7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D29D08-0539-8BF0-7E1C-962A5D442B03}"/>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5" name="Footer Placeholder 4">
            <a:extLst>
              <a:ext uri="{FF2B5EF4-FFF2-40B4-BE49-F238E27FC236}">
                <a16:creationId xmlns:a16="http://schemas.microsoft.com/office/drawing/2014/main" id="{35A5D260-FB28-9AFA-2EC3-6EB02E946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697A9-7B17-EB7A-2209-C5439F215722}"/>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274651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BD33-92CA-CEA0-0DCB-DDAF2BEF0E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157C95-4AC4-2100-A8DC-6B5F5DF7D6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1EA6A-1DC3-9EEA-7F07-7D093966D84C}"/>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5" name="Footer Placeholder 4">
            <a:extLst>
              <a:ext uri="{FF2B5EF4-FFF2-40B4-BE49-F238E27FC236}">
                <a16:creationId xmlns:a16="http://schemas.microsoft.com/office/drawing/2014/main" id="{FDC0CCE2-5CDF-605C-DB5A-2E8AC246B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C9128-48F2-FFB9-B1D4-23DE4385BBE2}"/>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11651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8E5BB-08A8-1374-EFA0-718FF5C45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74FA56-BCB0-DC0E-9E15-AA0E37F161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FCF0A-88BF-E1EA-D0BB-7CF0842DEA19}"/>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5" name="Footer Placeholder 4">
            <a:extLst>
              <a:ext uri="{FF2B5EF4-FFF2-40B4-BE49-F238E27FC236}">
                <a16:creationId xmlns:a16="http://schemas.microsoft.com/office/drawing/2014/main" id="{13173D5E-0184-559D-6754-80D0B4B57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725D1-73D7-248F-4B92-50AA6F6D8CD3}"/>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245280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655B-CB8B-9082-1D2B-7D0345D80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CFE0A-3F1A-5F74-B10F-257CEBA97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0BCB1-96F7-5B94-D3A8-4DDF52C1D335}"/>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5" name="Footer Placeholder 4">
            <a:extLst>
              <a:ext uri="{FF2B5EF4-FFF2-40B4-BE49-F238E27FC236}">
                <a16:creationId xmlns:a16="http://schemas.microsoft.com/office/drawing/2014/main" id="{6087E316-1C14-4CF5-29DE-DC001B4A4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04FF5-AE6C-10E3-AC32-874B96813F8D}"/>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293468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DE14-DE35-97A8-15F7-7D593A1776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715906-9B85-862F-DB0F-4D706A1FDB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6AB0C-FA51-C546-A884-1B3E08B1F6BE}"/>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5" name="Footer Placeholder 4">
            <a:extLst>
              <a:ext uri="{FF2B5EF4-FFF2-40B4-BE49-F238E27FC236}">
                <a16:creationId xmlns:a16="http://schemas.microsoft.com/office/drawing/2014/main" id="{6447A603-8939-F7BE-8B5C-22B1DF013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D7846-44D8-EF82-83B7-1916EC89D487}"/>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257128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7978-B780-FC04-6F8A-0EFD28486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73698-AA1A-C7A6-0017-264D302E4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8B75D2-7799-43F3-E265-C9662027F8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C36AA3-605D-D225-F534-8FDA9BBE9CD5}"/>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6" name="Footer Placeholder 5">
            <a:extLst>
              <a:ext uri="{FF2B5EF4-FFF2-40B4-BE49-F238E27FC236}">
                <a16:creationId xmlns:a16="http://schemas.microsoft.com/office/drawing/2014/main" id="{4F49A429-171B-D219-D5FB-AF2DB163AF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8F630-356B-E44F-A326-4288CE1B6752}"/>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233989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D8F2-598F-BDF4-83AF-EB23AC526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2DED03-08AB-11DA-2E45-C7534B619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04342-A218-A77B-5B7D-2D58185C3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A59F66-36C9-452C-EF2C-B6DA627F9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E1AB9-F153-EC81-B9C7-A3668369A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C178C0-C6EE-2EA1-9D46-B33F04B10976}"/>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8" name="Footer Placeholder 7">
            <a:extLst>
              <a:ext uri="{FF2B5EF4-FFF2-40B4-BE49-F238E27FC236}">
                <a16:creationId xmlns:a16="http://schemas.microsoft.com/office/drawing/2014/main" id="{6A5EB9E6-A2C8-052A-A900-9462443EB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39D18F-A8E1-3200-0855-A994AF9BAA49}"/>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424524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9D60-3C16-0F1A-F565-A36965AB24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38DCF-F210-EE87-80CF-7C58D2C6B206}"/>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4" name="Footer Placeholder 3">
            <a:extLst>
              <a:ext uri="{FF2B5EF4-FFF2-40B4-BE49-F238E27FC236}">
                <a16:creationId xmlns:a16="http://schemas.microsoft.com/office/drawing/2014/main" id="{7A2165C8-E8FA-239E-EC78-6EE8AE28AE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585DDF-FAD4-6796-245C-A5B34A311452}"/>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213858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DB65F-A7EB-DF76-019C-7F7B32393F62}"/>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3" name="Footer Placeholder 2">
            <a:extLst>
              <a:ext uri="{FF2B5EF4-FFF2-40B4-BE49-F238E27FC236}">
                <a16:creationId xmlns:a16="http://schemas.microsoft.com/office/drawing/2014/main" id="{F90C916E-96BD-AE19-81D5-4381ACBC1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ED63FE-F200-A467-4821-E94D55F13FF8}"/>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194704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5391-87CE-5326-70E5-9BD6D5BD4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BE9492-C7CF-FB82-2F44-45F631F47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B26D4-BCF6-0E3C-E6B8-ADBD13B50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6D141-66B6-2419-0336-DDEE649146EB}"/>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6" name="Footer Placeholder 5">
            <a:extLst>
              <a:ext uri="{FF2B5EF4-FFF2-40B4-BE49-F238E27FC236}">
                <a16:creationId xmlns:a16="http://schemas.microsoft.com/office/drawing/2014/main" id="{64E61266-A7BD-DA7E-E659-1B6318ACF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F2DCC-FA06-97B4-66BB-C033B13A0107}"/>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228777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48C1-8106-4CC9-E70C-CD0BCE569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291DA7-E014-30B5-5080-410B130F3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ACB48E-EBD3-98E6-272D-7C68CF196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FA3AC-0BEA-9CD2-6A8B-DBF09C04C2F2}"/>
              </a:ext>
            </a:extLst>
          </p:cNvPr>
          <p:cNvSpPr>
            <a:spLocks noGrp="1"/>
          </p:cNvSpPr>
          <p:nvPr>
            <p:ph type="dt" sz="half" idx="10"/>
          </p:nvPr>
        </p:nvSpPr>
        <p:spPr/>
        <p:txBody>
          <a:bodyPr/>
          <a:lstStyle/>
          <a:p>
            <a:fld id="{5A00A62D-7C12-4F70-8B2C-8D51703062D2}" type="datetimeFigureOut">
              <a:rPr lang="en-US" smtClean="0"/>
              <a:t>5/31/2024</a:t>
            </a:fld>
            <a:endParaRPr lang="en-US"/>
          </a:p>
        </p:txBody>
      </p:sp>
      <p:sp>
        <p:nvSpPr>
          <p:cNvPr id="6" name="Footer Placeholder 5">
            <a:extLst>
              <a:ext uri="{FF2B5EF4-FFF2-40B4-BE49-F238E27FC236}">
                <a16:creationId xmlns:a16="http://schemas.microsoft.com/office/drawing/2014/main" id="{017C848B-82BF-8A75-EFA9-F63AF91AA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8FF53-2D2C-D953-8FF9-85EE0FE44304}"/>
              </a:ext>
            </a:extLst>
          </p:cNvPr>
          <p:cNvSpPr>
            <a:spLocks noGrp="1"/>
          </p:cNvSpPr>
          <p:nvPr>
            <p:ph type="sldNum" sz="quarter" idx="12"/>
          </p:nvPr>
        </p:nvSpPr>
        <p:spPr/>
        <p:txBody>
          <a:bodyPr/>
          <a:lstStyle/>
          <a:p>
            <a:fld id="{794F5FAE-5683-4CFB-B5F5-6CB8DB765849}" type="slidenum">
              <a:rPr lang="en-US" smtClean="0"/>
              <a:t>‹#›</a:t>
            </a:fld>
            <a:endParaRPr lang="en-US"/>
          </a:p>
        </p:txBody>
      </p:sp>
    </p:spTree>
    <p:extLst>
      <p:ext uri="{BB962C8B-B14F-4D97-AF65-F5344CB8AC3E}">
        <p14:creationId xmlns:p14="http://schemas.microsoft.com/office/powerpoint/2010/main" val="235006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A98E7-3F44-E171-FFAB-DD7D5FB3F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F31560-E985-299E-3409-ACBCD49E37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5AA4F-B17B-CC9E-18BC-0F6D10F7DF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00A62D-7C12-4F70-8B2C-8D51703062D2}" type="datetimeFigureOut">
              <a:rPr lang="en-US" smtClean="0"/>
              <a:t>5/31/2024</a:t>
            </a:fld>
            <a:endParaRPr lang="en-US"/>
          </a:p>
        </p:txBody>
      </p:sp>
      <p:sp>
        <p:nvSpPr>
          <p:cNvPr id="5" name="Footer Placeholder 4">
            <a:extLst>
              <a:ext uri="{FF2B5EF4-FFF2-40B4-BE49-F238E27FC236}">
                <a16:creationId xmlns:a16="http://schemas.microsoft.com/office/drawing/2014/main" id="{B7CE6F47-CB25-53FD-520E-E3745284C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D7F7F8-3991-90C6-E2EF-8F90E5F43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4F5FAE-5683-4CFB-B5F5-6CB8DB765849}" type="slidenum">
              <a:rPr lang="en-US" smtClean="0"/>
              <a:t>‹#›</a:t>
            </a:fld>
            <a:endParaRPr lang="en-US"/>
          </a:p>
        </p:txBody>
      </p:sp>
    </p:spTree>
    <p:extLst>
      <p:ext uri="{BB962C8B-B14F-4D97-AF65-F5344CB8AC3E}">
        <p14:creationId xmlns:p14="http://schemas.microsoft.com/office/powerpoint/2010/main" val="3064610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linkedin.com/in/evaristomoreira" TargetMode="External"/><Relationship Id="rId7" Type="http://schemas.openxmlformats.org/officeDocument/2006/relationships/image" Target="../media/image32.svg"/><Relationship Id="rId2" Type="http://schemas.openxmlformats.org/officeDocument/2006/relationships/hyperlink" Target="mailto:evaristo.ssm@gmail.com" TargetMode="Externa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s://github.com/vavasj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1D603-D959-D221-DC3C-7AC221D4D027}"/>
              </a:ext>
            </a:extLst>
          </p:cNvPr>
          <p:cNvSpPr>
            <a:spLocks noGrp="1"/>
          </p:cNvSpPr>
          <p:nvPr>
            <p:ph type="ctrTitle"/>
          </p:nvPr>
        </p:nvSpPr>
        <p:spPr>
          <a:xfrm>
            <a:off x="582472" y="665653"/>
            <a:ext cx="9357056" cy="3566160"/>
          </a:xfrm>
        </p:spPr>
        <p:txBody>
          <a:bodyPr anchor="ctr">
            <a:normAutofit/>
          </a:bodyPr>
          <a:lstStyle/>
          <a:p>
            <a:pPr algn="l"/>
            <a:r>
              <a:rPr lang="en-US" sz="5000" b="1" i="0" dirty="0">
                <a:effectLst/>
                <a:latin typeface="Segoe UI" panose="020B0502040204020203" pitchFamily="34" charset="0"/>
                <a:cs typeface="Segoe UI" panose="020B0502040204020203" pitchFamily="34" charset="0"/>
              </a:rPr>
              <a:t>Data Analysis - Segmentation</a:t>
            </a:r>
            <a:endParaRPr lang="en-US" sz="5000" b="1"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3F9AE665-BAB1-D1D1-DA02-EFCCE4990A02}"/>
              </a:ext>
            </a:extLst>
          </p:cNvPr>
          <p:cNvSpPr>
            <a:spLocks noGrp="1"/>
          </p:cNvSpPr>
          <p:nvPr>
            <p:ph type="subTitle" idx="1"/>
          </p:nvPr>
        </p:nvSpPr>
        <p:spPr>
          <a:xfrm>
            <a:off x="582473" y="4660651"/>
            <a:ext cx="4419838" cy="1572768"/>
          </a:xfrm>
        </p:spPr>
        <p:txBody>
          <a:bodyPr>
            <a:normAutofit/>
          </a:bodyPr>
          <a:lstStyle/>
          <a:p>
            <a:pPr algn="l"/>
            <a:r>
              <a:rPr lang="en-US" b="1" i="0" dirty="0">
                <a:effectLst/>
                <a:latin typeface="Söhne"/>
              </a:rPr>
              <a:t>Analysis, Insights and Prediction on Customer Behavior</a:t>
            </a:r>
          </a:p>
          <a:p>
            <a:pPr algn="l"/>
            <a:r>
              <a:rPr lang="en-US" dirty="0">
                <a:latin typeface="Söhne"/>
              </a:rPr>
              <a:t>Evaristo Moreira – May 2024</a:t>
            </a:r>
            <a:endParaRPr lang="en-US" dirty="0"/>
          </a:p>
        </p:txBody>
      </p:sp>
      <p:sp>
        <p:nvSpPr>
          <p:cNvPr id="105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71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3B31-C7DB-A144-21A0-A2C3BCE67007}"/>
              </a:ext>
            </a:extLst>
          </p:cNvPr>
          <p:cNvSpPr>
            <a:spLocks noGrp="1"/>
          </p:cNvSpPr>
          <p:nvPr>
            <p:ph type="title"/>
          </p:nvPr>
        </p:nvSpPr>
        <p:spPr/>
        <p:txBody>
          <a:bodyPr/>
          <a:lstStyle/>
          <a:p>
            <a:r>
              <a:rPr lang="pt-BR" b="1" dirty="0">
                <a:latin typeface="Söhne"/>
              </a:rPr>
              <a:t>Data </a:t>
            </a:r>
            <a:r>
              <a:rPr lang="pt-BR" b="1" dirty="0" err="1">
                <a:latin typeface="Söhne"/>
              </a:rPr>
              <a:t>Analysis</a:t>
            </a:r>
            <a:r>
              <a:rPr lang="pt-BR" b="1" dirty="0">
                <a:latin typeface="Söhne"/>
              </a:rPr>
              <a:t> Case </a:t>
            </a:r>
            <a:r>
              <a:rPr lang="pt-BR" b="1" dirty="0" err="1">
                <a:latin typeface="Söhne"/>
              </a:rPr>
              <a:t>Statement</a:t>
            </a:r>
            <a:endParaRPr lang="en-US" b="1" dirty="0">
              <a:latin typeface="Söhne"/>
            </a:endParaRPr>
          </a:p>
        </p:txBody>
      </p:sp>
      <p:sp>
        <p:nvSpPr>
          <p:cNvPr id="3" name="Content Placeholder 2">
            <a:extLst>
              <a:ext uri="{FF2B5EF4-FFF2-40B4-BE49-F238E27FC236}">
                <a16:creationId xmlns:a16="http://schemas.microsoft.com/office/drawing/2014/main" id="{3E599FAC-60F0-FF6F-12DF-B42830EC385E}"/>
              </a:ext>
            </a:extLst>
          </p:cNvPr>
          <p:cNvSpPr>
            <a:spLocks noGrp="1"/>
          </p:cNvSpPr>
          <p:nvPr>
            <p:ph idx="1"/>
          </p:nvPr>
        </p:nvSpPr>
        <p:spPr>
          <a:xfrm>
            <a:off x="838200" y="1825625"/>
            <a:ext cx="9552709" cy="4351338"/>
          </a:xfrm>
        </p:spPr>
        <p:txBody>
          <a:bodyPr>
            <a:normAutofit lnSpcReduction="10000"/>
          </a:bodyPr>
          <a:lstStyle/>
          <a:p>
            <a:r>
              <a:rPr lang="en-US" b="1" dirty="0"/>
              <a:t>Problem statement:</a:t>
            </a:r>
            <a:r>
              <a:rPr lang="en-US" dirty="0"/>
              <a:t> </a:t>
            </a:r>
            <a:r>
              <a:rPr lang="en-US" dirty="0">
                <a:latin typeface="Söhne"/>
              </a:rPr>
              <a:t>A r</a:t>
            </a:r>
            <a:r>
              <a:rPr lang="en-US" b="0" i="0" dirty="0">
                <a:effectLst/>
                <a:latin typeface="Söhne"/>
              </a:rPr>
              <a:t>etail food company</a:t>
            </a:r>
            <a:r>
              <a:rPr lang="en-US" dirty="0"/>
              <a:t> has a flattened customer-centric table with demographic and behavioral data. The pilot campaign to a sample of the population has been profit-negative;</a:t>
            </a:r>
          </a:p>
          <a:p>
            <a:pPr algn="l">
              <a:buFont typeface="Arial" panose="020B0604020202020204" pitchFamily="34" charset="0"/>
              <a:buChar char="•"/>
            </a:pPr>
            <a:r>
              <a:rPr lang="en-US" b="1" i="0" dirty="0">
                <a:effectLst/>
                <a:latin typeface="Söhne"/>
              </a:rPr>
              <a:t>Objective:</a:t>
            </a:r>
            <a:r>
              <a:rPr lang="en-US" b="0" i="0" dirty="0">
                <a:effectLst/>
                <a:latin typeface="Söhne"/>
              </a:rPr>
              <a:t> Understand customer characteristics to use quantitativ</a:t>
            </a:r>
            <a:r>
              <a:rPr lang="en-US" dirty="0">
                <a:latin typeface="Söhne"/>
              </a:rPr>
              <a:t>e, </a:t>
            </a:r>
            <a:r>
              <a:rPr lang="en-US" b="0" i="0" dirty="0">
                <a:effectLst/>
                <a:latin typeface="Söhne"/>
              </a:rPr>
              <a:t>segmented targeting; then build a predictive model that identifies those likely to convert to in the next marketing campaign.</a:t>
            </a:r>
          </a:p>
          <a:p>
            <a:pPr algn="l">
              <a:buFont typeface="Arial" panose="020B0604020202020204" pitchFamily="34" charset="0"/>
              <a:buChar char="•"/>
            </a:pPr>
            <a:r>
              <a:rPr lang="en-US" b="1" i="0" dirty="0">
                <a:effectLst/>
                <a:latin typeface="Söhne"/>
              </a:rPr>
              <a:t>Importance:</a:t>
            </a:r>
            <a:r>
              <a:rPr lang="en-US" b="0" i="0" dirty="0">
                <a:effectLst/>
                <a:latin typeface="Söhne"/>
              </a:rPr>
              <a:t> Maximizing campaign profit and identifying customer segments of importance, to whom we can tailor specific strategies.</a:t>
            </a:r>
          </a:p>
          <a:p>
            <a:endParaRPr lang="en-US" dirty="0"/>
          </a:p>
        </p:txBody>
      </p:sp>
    </p:spTree>
    <p:extLst>
      <p:ext uri="{BB962C8B-B14F-4D97-AF65-F5344CB8AC3E}">
        <p14:creationId xmlns:p14="http://schemas.microsoft.com/office/powerpoint/2010/main" val="277846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3B31-C7DB-A144-21A0-A2C3BCE67007}"/>
              </a:ext>
            </a:extLst>
          </p:cNvPr>
          <p:cNvSpPr>
            <a:spLocks noGrp="1"/>
          </p:cNvSpPr>
          <p:nvPr>
            <p:ph type="title"/>
          </p:nvPr>
        </p:nvSpPr>
        <p:spPr/>
        <p:txBody>
          <a:bodyPr/>
          <a:lstStyle/>
          <a:p>
            <a:r>
              <a:rPr lang="pt-BR" b="1" dirty="0" err="1">
                <a:latin typeface="Söhne"/>
              </a:rPr>
              <a:t>Pilot</a:t>
            </a:r>
            <a:r>
              <a:rPr lang="pt-BR" b="1" dirty="0">
                <a:latin typeface="Söhne"/>
              </a:rPr>
              <a:t> </a:t>
            </a:r>
            <a:r>
              <a:rPr lang="pt-BR" b="1" dirty="0" err="1">
                <a:latin typeface="Söhne"/>
              </a:rPr>
              <a:t>campaign</a:t>
            </a:r>
            <a:endParaRPr lang="en-US" b="1" dirty="0">
              <a:latin typeface="Söhne"/>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99FAC-60F0-FF6F-12DF-B42830EC385E}"/>
                  </a:ext>
                </a:extLst>
              </p:cNvPr>
              <p:cNvSpPr>
                <a:spLocks noGrp="1"/>
              </p:cNvSpPr>
              <p:nvPr>
                <p:ph idx="1"/>
              </p:nvPr>
            </p:nvSpPr>
            <p:spPr>
              <a:xfrm>
                <a:off x="838200" y="1825625"/>
                <a:ext cx="9515764" cy="4351338"/>
              </a:xfrm>
            </p:spPr>
            <p:txBody>
              <a:bodyPr>
                <a:normAutofit/>
              </a:bodyPr>
              <a:lstStyle/>
              <a:p>
                <a:r>
                  <a:rPr lang="en-US" b="0" i="0" dirty="0">
                    <a:effectLst/>
                    <a:latin typeface="Söhne"/>
                  </a:rPr>
                  <a:t>15% success rate.</a:t>
                </a:r>
              </a:p>
              <a:p>
                <a:r>
                  <a:rPr lang="en-US" dirty="0">
                    <a:latin typeface="Söhne"/>
                  </a:rPr>
                  <a:t>Significant losses.</a:t>
                </a:r>
              </a:p>
              <a:p>
                <a:pPr lvl="1"/>
                <a:r>
                  <a:rPr lang="en-US" dirty="0">
                    <a:latin typeface="Söhne"/>
                  </a:rPr>
                  <a:t>Total cost of campaign: 6720MU</a:t>
                </a:r>
              </a:p>
              <a:p>
                <a:pPr lvl="1"/>
                <a:r>
                  <a:rPr lang="en-US" dirty="0">
                    <a:latin typeface="Söhne"/>
                  </a:rPr>
                  <a:t>Revenue: 3674MU</a:t>
                </a:r>
              </a:p>
              <a:p>
                <a:pPr lvl="1"/>
                <a:r>
                  <a:rPr lang="en-US" dirty="0">
                    <a:solidFill>
                      <a:srgbClr val="FF0000"/>
                    </a:solidFill>
                    <a:latin typeface="Söhne"/>
                  </a:rPr>
                  <a:t>Profit: -3046 MU</a:t>
                </a:r>
              </a:p>
              <a:p>
                <a:pPr marL="0" indent="0">
                  <a:buNone/>
                </a:pPr>
                <a:r>
                  <a:rPr lang="en-US" dirty="0">
                    <a:latin typeface="Söhne"/>
                  </a:rPr>
                  <a:t>Following a straight expectation of revenue per conversion:</a:t>
                </a:r>
              </a:p>
              <a:p>
                <a:pPr marL="0" indent="0">
                  <a:buNone/>
                </a:pPr>
                <a:endParaRPr lang="en-US" sz="700" dirty="0">
                  <a:latin typeface="Söhne"/>
                </a:endParaRP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pt-BR" sz="2000" b="0" i="1" smtClean="0">
                              <a:latin typeface="Cambria Math" panose="02040503050406030204" pitchFamily="18" charset="0"/>
                            </a:rPr>
                          </m:ctrlPr>
                        </m:mPr>
                        <m:mr>
                          <m:e>
                            <m:r>
                              <m:rPr>
                                <m:brk m:alnAt="7"/>
                              </m:rPr>
                              <a:rPr lang="pt-BR" sz="2000" b="0" i="1" smtClean="0">
                                <a:latin typeface="Cambria Math" panose="02040503050406030204" pitchFamily="18" charset="0"/>
                              </a:rPr>
                              <m:t>1</m:t>
                            </m:r>
                            <m:r>
                              <a:rPr lang="pt-BR" sz="2000" b="0" i="1" smtClean="0">
                                <a:latin typeface="Cambria Math" panose="02040503050406030204" pitchFamily="18" charset="0"/>
                              </a:rPr>
                              <m:t>5%</m:t>
                            </m:r>
                          </m:e>
                          <m:e>
                            <m:r>
                              <a:rPr lang="pt-BR" sz="2000" b="0" i="1" smtClean="0">
                                <a:latin typeface="Cambria Math" panose="02040503050406030204" pitchFamily="18" charset="0"/>
                              </a:rPr>
                              <m:t>3674</m:t>
                            </m:r>
                          </m:e>
                        </m:mr>
                        <m:mr>
                          <m:e>
                            <m:r>
                              <a:rPr lang="pt-BR" sz="2000" b="0" i="1" smtClean="0">
                                <a:latin typeface="Cambria Math" panose="02040503050406030204" pitchFamily="18" charset="0"/>
                              </a:rPr>
                              <m:t>𝑥</m:t>
                            </m:r>
                          </m:e>
                          <m:e>
                            <m:r>
                              <a:rPr lang="pt-BR" sz="2000" b="0" i="1" smtClean="0">
                                <a:latin typeface="Cambria Math" panose="02040503050406030204" pitchFamily="18" charset="0"/>
                              </a:rPr>
                              <m:t>6720</m:t>
                            </m:r>
                          </m:e>
                        </m:mr>
                      </m:m>
                    </m:oMath>
                  </m:oMathPara>
                </a14:m>
                <a:endParaRPr lang="en-US" dirty="0">
                  <a:latin typeface="Söhne"/>
                </a:endParaRPr>
              </a:p>
              <a:p>
                <a:pPr marL="0" indent="0">
                  <a:buNone/>
                </a:pPr>
                <a:r>
                  <a:rPr lang="en-US" dirty="0">
                    <a:latin typeface="Söhne"/>
                  </a:rPr>
                  <a:t>Conversion rate to break even (profit = 0.0 MU) is </a:t>
                </a:r>
                <a:r>
                  <a:rPr lang="en-US" b="1" dirty="0">
                    <a:latin typeface="Söhne"/>
                  </a:rPr>
                  <a:t>27.4%</a:t>
                </a:r>
              </a:p>
            </p:txBody>
          </p:sp>
        </mc:Choice>
        <mc:Fallback xmlns="">
          <p:sp>
            <p:nvSpPr>
              <p:cNvPr id="3" name="Content Placeholder 2">
                <a:extLst>
                  <a:ext uri="{FF2B5EF4-FFF2-40B4-BE49-F238E27FC236}">
                    <a16:creationId xmlns:a16="http://schemas.microsoft.com/office/drawing/2014/main" id="{3E599FAC-60F0-FF6F-12DF-B42830EC385E}"/>
                  </a:ext>
                </a:extLst>
              </p:cNvPr>
              <p:cNvSpPr>
                <a:spLocks noGrp="1" noRot="1" noChangeAspect="1" noMove="1" noResize="1" noEditPoints="1" noAdjustHandles="1" noChangeArrowheads="1" noChangeShapeType="1" noTextEdit="1"/>
              </p:cNvSpPr>
              <p:nvPr>
                <p:ph idx="1"/>
              </p:nvPr>
            </p:nvSpPr>
            <p:spPr>
              <a:xfrm>
                <a:off x="838200" y="1825625"/>
                <a:ext cx="9515764" cy="4351338"/>
              </a:xfrm>
              <a:blipFill>
                <a:blip r:embed="rId2"/>
                <a:stretch>
                  <a:fillRect l="-1346"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8F408060-3990-2EF2-6063-89E0B5B470F5}"/>
              </a:ext>
            </a:extLst>
          </p:cNvPr>
          <p:cNvCxnSpPr>
            <a:cxnSpLocks/>
          </p:cNvCxnSpPr>
          <p:nvPr/>
        </p:nvCxnSpPr>
        <p:spPr>
          <a:xfrm>
            <a:off x="5458691" y="4821382"/>
            <a:ext cx="230909"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8215AB0-39CA-BE2D-E40C-1222496F5380}"/>
              </a:ext>
            </a:extLst>
          </p:cNvPr>
          <p:cNvCxnSpPr>
            <a:cxnSpLocks/>
          </p:cNvCxnSpPr>
          <p:nvPr/>
        </p:nvCxnSpPr>
        <p:spPr>
          <a:xfrm>
            <a:off x="5301673" y="5084619"/>
            <a:ext cx="38792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070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3B31-C7DB-A144-21A0-A2C3BCE67007}"/>
              </a:ext>
            </a:extLst>
          </p:cNvPr>
          <p:cNvSpPr>
            <a:spLocks noGrp="1"/>
          </p:cNvSpPr>
          <p:nvPr>
            <p:ph type="title"/>
          </p:nvPr>
        </p:nvSpPr>
        <p:spPr/>
        <p:txBody>
          <a:bodyPr/>
          <a:lstStyle/>
          <a:p>
            <a:r>
              <a:rPr lang="pt-BR" b="1" dirty="0">
                <a:latin typeface="Söhne"/>
              </a:rPr>
              <a:t>Data </a:t>
            </a:r>
            <a:r>
              <a:rPr lang="pt-BR" b="1" dirty="0" err="1">
                <a:latin typeface="Söhne"/>
              </a:rPr>
              <a:t>preprocessing</a:t>
            </a:r>
            <a:endParaRPr lang="en-US" b="1" dirty="0">
              <a:latin typeface="Söhne"/>
            </a:endParaRPr>
          </a:p>
        </p:txBody>
      </p:sp>
      <p:pic>
        <p:nvPicPr>
          <p:cNvPr id="7" name="Picture 6">
            <a:extLst>
              <a:ext uri="{FF2B5EF4-FFF2-40B4-BE49-F238E27FC236}">
                <a16:creationId xmlns:a16="http://schemas.microsoft.com/office/drawing/2014/main" id="{6733E04E-49E5-20FA-847E-5C11ED9B2A39}"/>
              </a:ext>
            </a:extLst>
          </p:cNvPr>
          <p:cNvPicPr>
            <a:picLocks noChangeAspect="1"/>
          </p:cNvPicPr>
          <p:nvPr/>
        </p:nvPicPr>
        <p:blipFill>
          <a:blip r:embed="rId2"/>
          <a:stretch>
            <a:fillRect/>
          </a:stretch>
        </p:blipFill>
        <p:spPr>
          <a:xfrm>
            <a:off x="5697855" y="1558684"/>
            <a:ext cx="6143626" cy="2061998"/>
          </a:xfrm>
          <a:prstGeom prst="rect">
            <a:avLst/>
          </a:prstGeom>
        </p:spPr>
      </p:pic>
      <p:sp>
        <p:nvSpPr>
          <p:cNvPr id="9" name="Content Placeholder 8">
            <a:extLst>
              <a:ext uri="{FF2B5EF4-FFF2-40B4-BE49-F238E27FC236}">
                <a16:creationId xmlns:a16="http://schemas.microsoft.com/office/drawing/2014/main" id="{02D94481-2992-8AD4-CEB5-7A6DEF00D3D4}"/>
              </a:ext>
            </a:extLst>
          </p:cNvPr>
          <p:cNvSpPr>
            <a:spLocks noGrp="1"/>
          </p:cNvSpPr>
          <p:nvPr>
            <p:ph idx="1"/>
          </p:nvPr>
        </p:nvSpPr>
        <p:spPr>
          <a:xfrm>
            <a:off x="457200" y="1472184"/>
            <a:ext cx="5321808" cy="4704779"/>
          </a:xfrm>
        </p:spPr>
        <p:txBody>
          <a:bodyPr/>
          <a:lstStyle/>
          <a:p>
            <a:r>
              <a:rPr lang="pt-BR" sz="2400" dirty="0"/>
              <a:t>Outlier </a:t>
            </a:r>
            <a:r>
              <a:rPr lang="pt-BR" sz="2400" dirty="0" err="1"/>
              <a:t>counter</a:t>
            </a:r>
            <a:r>
              <a:rPr lang="pt-BR" sz="2400" dirty="0"/>
              <a:t> </a:t>
            </a:r>
            <a:r>
              <a:rPr lang="pt-BR" sz="2400" dirty="0" err="1"/>
              <a:t>to</a:t>
            </a:r>
            <a:r>
              <a:rPr lang="pt-BR" sz="2400" dirty="0"/>
              <a:t> </a:t>
            </a:r>
            <a:r>
              <a:rPr lang="pt-BR" sz="2400" dirty="0" err="1"/>
              <a:t>detect</a:t>
            </a:r>
            <a:r>
              <a:rPr lang="pt-BR" sz="2400" dirty="0"/>
              <a:t> </a:t>
            </a:r>
            <a:r>
              <a:rPr lang="pt-BR" sz="2400" dirty="0" err="1"/>
              <a:t>and</a:t>
            </a:r>
            <a:r>
              <a:rPr lang="pt-BR" sz="2400" dirty="0"/>
              <a:t> decide </a:t>
            </a:r>
            <a:r>
              <a:rPr lang="pt-BR" sz="2400" dirty="0" err="1"/>
              <a:t>whether</a:t>
            </a:r>
            <a:r>
              <a:rPr lang="pt-BR" sz="2400" dirty="0"/>
              <a:t> </a:t>
            </a:r>
            <a:r>
              <a:rPr lang="pt-BR" sz="2400" dirty="0" err="1"/>
              <a:t>to</a:t>
            </a:r>
            <a:r>
              <a:rPr lang="pt-BR" sz="2400" dirty="0"/>
              <a:t> remove </a:t>
            </a:r>
            <a:r>
              <a:rPr lang="pt-BR" sz="2400" dirty="0" err="1"/>
              <a:t>or</a:t>
            </a:r>
            <a:r>
              <a:rPr lang="pt-BR" sz="2400" dirty="0"/>
              <a:t> </a:t>
            </a:r>
            <a:r>
              <a:rPr lang="pt-BR" sz="2400" dirty="0" err="1"/>
              <a:t>keep</a:t>
            </a:r>
            <a:r>
              <a:rPr lang="pt-BR" sz="2400" dirty="0"/>
              <a:t> outliers </a:t>
            </a:r>
            <a:r>
              <a:rPr lang="pt-BR" sz="2400" dirty="0" err="1"/>
              <a:t>and</a:t>
            </a:r>
            <a:r>
              <a:rPr lang="pt-BR" sz="2400" dirty="0"/>
              <a:t> </a:t>
            </a:r>
            <a:r>
              <a:rPr lang="pt-BR" sz="2400" dirty="0" err="1"/>
              <a:t>missing</a:t>
            </a:r>
            <a:r>
              <a:rPr lang="pt-BR" sz="2400" dirty="0"/>
              <a:t> </a:t>
            </a:r>
            <a:r>
              <a:rPr lang="pt-BR" sz="2400" dirty="0" err="1"/>
              <a:t>values</a:t>
            </a:r>
            <a:r>
              <a:rPr lang="pt-BR" sz="2400" dirty="0"/>
              <a:t>.</a:t>
            </a:r>
          </a:p>
          <a:p>
            <a:pPr lvl="1">
              <a:buFont typeface="Courier New" panose="02070309020205020404" pitchFamily="49" charset="0"/>
              <a:buChar char="o"/>
            </a:pPr>
            <a:r>
              <a:rPr lang="pt-BR" sz="1800" dirty="0" err="1"/>
              <a:t>Removed</a:t>
            </a:r>
            <a:r>
              <a:rPr lang="pt-BR" sz="1800" dirty="0"/>
              <a:t> </a:t>
            </a:r>
            <a:r>
              <a:rPr lang="pt-BR" sz="1800" dirty="0" err="1"/>
              <a:t>users</a:t>
            </a:r>
            <a:r>
              <a:rPr lang="pt-BR" sz="1800" dirty="0"/>
              <a:t> </a:t>
            </a:r>
            <a:r>
              <a:rPr lang="pt-BR" sz="1800" dirty="0" err="1"/>
              <a:t>where</a:t>
            </a:r>
            <a:r>
              <a:rPr lang="pt-BR" sz="1800" dirty="0"/>
              <a:t> Year </a:t>
            </a:r>
            <a:r>
              <a:rPr lang="pt-BR" sz="1800" dirty="0" err="1"/>
              <a:t>of</a:t>
            </a:r>
            <a:r>
              <a:rPr lang="pt-BR" sz="1800" dirty="0"/>
              <a:t> </a:t>
            </a:r>
            <a:r>
              <a:rPr lang="pt-BR" sz="1800" dirty="0" err="1"/>
              <a:t>Birth</a:t>
            </a:r>
            <a:r>
              <a:rPr lang="pt-BR" sz="1800" dirty="0"/>
              <a:t> &lt;= 1900</a:t>
            </a:r>
          </a:p>
          <a:p>
            <a:pPr lvl="1">
              <a:buFont typeface="Courier New" panose="02070309020205020404" pitchFamily="49" charset="0"/>
              <a:buChar char="o"/>
            </a:pPr>
            <a:r>
              <a:rPr lang="pt-BR" sz="1800" dirty="0" err="1"/>
              <a:t>Removed</a:t>
            </a:r>
            <a:r>
              <a:rPr lang="pt-BR" sz="1800" dirty="0"/>
              <a:t> a single </a:t>
            </a:r>
            <a:r>
              <a:rPr lang="pt-BR" sz="1800" dirty="0" err="1"/>
              <a:t>row</a:t>
            </a:r>
            <a:r>
              <a:rPr lang="pt-BR" sz="1800" dirty="0"/>
              <a:t> </a:t>
            </a:r>
            <a:r>
              <a:rPr lang="pt-BR" sz="1800" dirty="0" err="1"/>
              <a:t>where</a:t>
            </a:r>
            <a:r>
              <a:rPr lang="pt-BR" sz="1800" dirty="0"/>
              <a:t> income </a:t>
            </a:r>
            <a:r>
              <a:rPr lang="pt-BR" sz="1800" dirty="0" err="1"/>
              <a:t>was</a:t>
            </a:r>
            <a:r>
              <a:rPr lang="pt-BR" sz="1800" dirty="0"/>
              <a:t> ~5 x </a:t>
            </a:r>
            <a:r>
              <a:rPr lang="pt-BR" sz="1800" dirty="0" err="1"/>
              <a:t>the</a:t>
            </a:r>
            <a:r>
              <a:rPr lang="pt-BR" sz="1800" dirty="0"/>
              <a:t> </a:t>
            </a:r>
            <a:r>
              <a:rPr lang="pt-BR" sz="1800" dirty="0" err="1"/>
              <a:t>highest</a:t>
            </a:r>
            <a:r>
              <a:rPr lang="pt-BR" sz="1800" dirty="0"/>
              <a:t> income </a:t>
            </a:r>
            <a:r>
              <a:rPr lang="pt-BR" sz="1800" dirty="0" err="1"/>
              <a:t>available</a:t>
            </a:r>
            <a:r>
              <a:rPr lang="pt-BR" sz="1800" dirty="0"/>
              <a:t>.</a:t>
            </a:r>
          </a:p>
          <a:p>
            <a:pPr lvl="2">
              <a:buFont typeface="Wingdings" panose="05000000000000000000" pitchFamily="2" charset="2"/>
              <a:buChar char="§"/>
            </a:pPr>
            <a:r>
              <a:rPr lang="pt-BR" sz="1400" i="1" dirty="0"/>
              <a:t>Income </a:t>
            </a:r>
            <a:r>
              <a:rPr lang="pt-BR" sz="1400" i="1" dirty="0" err="1"/>
              <a:t>value</a:t>
            </a:r>
            <a:r>
              <a:rPr lang="pt-BR" sz="1400" i="1" dirty="0"/>
              <a:t> = “666666”</a:t>
            </a:r>
          </a:p>
          <a:p>
            <a:pPr lvl="1">
              <a:buFont typeface="Courier New" panose="02070309020205020404" pitchFamily="49" charset="0"/>
              <a:buChar char="o"/>
            </a:pPr>
            <a:r>
              <a:rPr lang="pt-BR" sz="1800" dirty="0" err="1"/>
              <a:t>Filled</a:t>
            </a:r>
            <a:r>
              <a:rPr lang="pt-BR" sz="1800" dirty="0"/>
              <a:t> </a:t>
            </a:r>
            <a:r>
              <a:rPr lang="pt-BR" sz="1800" dirty="0" err="1"/>
              <a:t>users</a:t>
            </a:r>
            <a:r>
              <a:rPr lang="pt-BR" sz="1800" dirty="0"/>
              <a:t> </a:t>
            </a:r>
            <a:r>
              <a:rPr lang="pt-BR" sz="1800" dirty="0" err="1"/>
              <a:t>with</a:t>
            </a:r>
            <a:r>
              <a:rPr lang="pt-BR" sz="1800" dirty="0"/>
              <a:t> </a:t>
            </a:r>
            <a:r>
              <a:rPr lang="pt-BR" sz="1800" dirty="0" err="1"/>
              <a:t>missing</a:t>
            </a:r>
            <a:r>
              <a:rPr lang="pt-BR" sz="1800" dirty="0"/>
              <a:t> income </a:t>
            </a:r>
            <a:r>
              <a:rPr lang="pt-BR" sz="1800" dirty="0" err="1"/>
              <a:t>value</a:t>
            </a:r>
            <a:endParaRPr lang="pt-BR" sz="1800" dirty="0"/>
          </a:p>
          <a:p>
            <a:pPr lvl="2">
              <a:buFont typeface="Wingdings" panose="05000000000000000000" pitchFamily="2" charset="2"/>
              <a:buChar char="§"/>
            </a:pPr>
            <a:r>
              <a:rPr lang="pt-BR" sz="1400" i="1" dirty="0" err="1"/>
              <a:t>Filled</a:t>
            </a:r>
            <a:r>
              <a:rPr lang="pt-BR" sz="1400" i="1" dirty="0"/>
              <a:t> 24 </a:t>
            </a:r>
            <a:r>
              <a:rPr lang="pt-BR" sz="1400" i="1" dirty="0" err="1"/>
              <a:t>rows</a:t>
            </a:r>
            <a:r>
              <a:rPr lang="pt-BR" sz="1400" i="1" dirty="0"/>
              <a:t> </a:t>
            </a:r>
            <a:r>
              <a:rPr lang="pt-BR" sz="1400" i="1" dirty="0" err="1"/>
              <a:t>with</a:t>
            </a:r>
            <a:r>
              <a:rPr lang="pt-BR" sz="1400" i="1" dirty="0"/>
              <a:t> </a:t>
            </a:r>
            <a:r>
              <a:rPr lang="pt-BR" sz="1400" i="1" dirty="0" err="1"/>
              <a:t>mean</a:t>
            </a:r>
            <a:r>
              <a:rPr lang="pt-BR" sz="1400" i="1" dirty="0"/>
              <a:t> income</a:t>
            </a:r>
          </a:p>
          <a:p>
            <a:pPr lvl="1">
              <a:buFont typeface="Courier New" panose="02070309020205020404" pitchFamily="49" charset="0"/>
              <a:buChar char="o"/>
            </a:pPr>
            <a:r>
              <a:rPr lang="pt-BR" sz="1800" dirty="0" err="1"/>
              <a:t>Dropped</a:t>
            </a:r>
            <a:r>
              <a:rPr lang="pt-BR" sz="1800" dirty="0"/>
              <a:t> </a:t>
            </a:r>
            <a:r>
              <a:rPr lang="pt-BR" sz="1800" dirty="0" err="1"/>
              <a:t>columns</a:t>
            </a:r>
            <a:r>
              <a:rPr lang="pt-BR" sz="1800" dirty="0"/>
              <a:t> </a:t>
            </a:r>
            <a:r>
              <a:rPr lang="pt-BR" sz="1800" dirty="0" err="1"/>
              <a:t>Z_Revenue</a:t>
            </a:r>
            <a:r>
              <a:rPr lang="pt-BR" sz="1800" dirty="0"/>
              <a:t> </a:t>
            </a:r>
            <a:r>
              <a:rPr lang="pt-BR" sz="1800" dirty="0" err="1"/>
              <a:t>and</a:t>
            </a:r>
            <a:r>
              <a:rPr lang="pt-BR" sz="1800" dirty="0"/>
              <a:t> </a:t>
            </a:r>
            <a:r>
              <a:rPr lang="pt-BR" sz="1800" dirty="0" err="1"/>
              <a:t>Z_CostContact</a:t>
            </a:r>
            <a:endParaRPr lang="pt-BR" sz="1800" dirty="0"/>
          </a:p>
          <a:p>
            <a:pPr lvl="1">
              <a:buFont typeface="Courier New" panose="02070309020205020404" pitchFamily="49" charset="0"/>
              <a:buChar char="o"/>
            </a:pPr>
            <a:r>
              <a:rPr lang="pt-BR" sz="1800" dirty="0" err="1"/>
              <a:t>Kept</a:t>
            </a:r>
            <a:r>
              <a:rPr lang="pt-BR" sz="1800" dirty="0"/>
              <a:t> </a:t>
            </a:r>
            <a:r>
              <a:rPr lang="pt-BR" sz="1800" dirty="0" err="1"/>
              <a:t>all</a:t>
            </a:r>
            <a:r>
              <a:rPr lang="pt-BR" sz="1800" dirty="0"/>
              <a:t> </a:t>
            </a:r>
            <a:r>
              <a:rPr lang="pt-BR" sz="1800" dirty="0" err="1"/>
              <a:t>values</a:t>
            </a:r>
            <a:r>
              <a:rPr lang="pt-BR" sz="1800" dirty="0"/>
              <a:t> for </a:t>
            </a:r>
            <a:r>
              <a:rPr lang="pt-BR" sz="1800" dirty="0" err="1"/>
              <a:t>amount</a:t>
            </a:r>
            <a:r>
              <a:rPr lang="pt-BR" sz="1800" dirty="0"/>
              <a:t> (“</a:t>
            </a:r>
            <a:r>
              <a:rPr lang="pt-BR" sz="1800" dirty="0" err="1"/>
              <a:t>Mnt</a:t>
            </a:r>
            <a:r>
              <a:rPr lang="pt-BR" sz="1800" dirty="0"/>
              <a:t>”) </a:t>
            </a:r>
            <a:r>
              <a:rPr lang="pt-BR" sz="1800" dirty="0" err="1"/>
              <a:t>values</a:t>
            </a:r>
            <a:r>
              <a:rPr lang="pt-BR" sz="1800" dirty="0"/>
              <a:t> as </a:t>
            </a:r>
            <a:r>
              <a:rPr lang="pt-BR" sz="1800" dirty="0" err="1"/>
              <a:t>there</a:t>
            </a:r>
            <a:r>
              <a:rPr lang="pt-BR" sz="1800" dirty="0"/>
              <a:t> </a:t>
            </a:r>
            <a:r>
              <a:rPr lang="pt-BR" sz="1800" dirty="0" err="1"/>
              <a:t>were</a:t>
            </a:r>
            <a:r>
              <a:rPr lang="pt-BR" sz="1800" dirty="0"/>
              <a:t> too </a:t>
            </a:r>
            <a:r>
              <a:rPr lang="pt-BR" sz="1800" dirty="0" err="1"/>
              <a:t>many</a:t>
            </a:r>
            <a:r>
              <a:rPr lang="pt-BR" sz="1800" dirty="0"/>
              <a:t> outliers; </a:t>
            </a:r>
            <a:r>
              <a:rPr lang="pt-BR" sz="1800" dirty="0" err="1"/>
              <a:t>meaning</a:t>
            </a:r>
            <a:r>
              <a:rPr lang="pt-BR" sz="1800" dirty="0"/>
              <a:t> </a:t>
            </a:r>
            <a:r>
              <a:rPr lang="pt-BR" sz="1800" dirty="0" err="1"/>
              <a:t>this</a:t>
            </a:r>
            <a:r>
              <a:rPr lang="pt-BR" sz="1800" dirty="0"/>
              <a:t> </a:t>
            </a:r>
            <a:r>
              <a:rPr lang="pt-BR" sz="1800" dirty="0" err="1"/>
              <a:t>is</a:t>
            </a:r>
            <a:r>
              <a:rPr lang="pt-BR" sz="1800" dirty="0"/>
              <a:t> </a:t>
            </a:r>
            <a:r>
              <a:rPr lang="pt-BR" sz="1800" dirty="0" err="1"/>
              <a:t>characteristic</a:t>
            </a:r>
            <a:r>
              <a:rPr lang="pt-BR" sz="1800" dirty="0"/>
              <a:t> </a:t>
            </a:r>
            <a:r>
              <a:rPr lang="pt-BR" sz="1800" dirty="0" err="1"/>
              <a:t>of</a:t>
            </a:r>
            <a:r>
              <a:rPr lang="pt-BR" sz="1800" dirty="0"/>
              <a:t> </a:t>
            </a:r>
            <a:r>
              <a:rPr lang="pt-BR" sz="1800" dirty="0" err="1"/>
              <a:t>the</a:t>
            </a:r>
            <a:r>
              <a:rPr lang="pt-BR" sz="1800" dirty="0"/>
              <a:t> data (</a:t>
            </a:r>
            <a:r>
              <a:rPr lang="pt-BR" sz="1800" dirty="0" err="1"/>
              <a:t>to</a:t>
            </a:r>
            <a:r>
              <a:rPr lang="pt-BR" sz="1800" dirty="0"/>
              <a:t> </a:t>
            </a:r>
            <a:r>
              <a:rPr lang="pt-BR" sz="1800" dirty="0" err="1"/>
              <a:t>check</a:t>
            </a:r>
            <a:r>
              <a:rPr lang="pt-BR" sz="1800" dirty="0"/>
              <a:t> </a:t>
            </a:r>
            <a:r>
              <a:rPr lang="pt-BR" sz="1800" dirty="0" err="1"/>
              <a:t>the</a:t>
            </a:r>
            <a:r>
              <a:rPr lang="pt-BR" sz="1800" dirty="0"/>
              <a:t> </a:t>
            </a:r>
            <a:r>
              <a:rPr lang="pt-BR" sz="1800" dirty="0" err="1"/>
              <a:t>boxplots</a:t>
            </a:r>
            <a:r>
              <a:rPr lang="pt-BR" sz="1800" dirty="0"/>
              <a:t>).</a:t>
            </a:r>
            <a:endParaRPr lang="en-US" sz="1800" dirty="0"/>
          </a:p>
        </p:txBody>
      </p:sp>
      <p:pic>
        <p:nvPicPr>
          <p:cNvPr id="11" name="Picture 10">
            <a:extLst>
              <a:ext uri="{FF2B5EF4-FFF2-40B4-BE49-F238E27FC236}">
                <a16:creationId xmlns:a16="http://schemas.microsoft.com/office/drawing/2014/main" id="{E591BF31-FE3D-1C96-73EA-997EA27B9030}"/>
              </a:ext>
            </a:extLst>
          </p:cNvPr>
          <p:cNvPicPr>
            <a:picLocks noChangeAspect="1"/>
          </p:cNvPicPr>
          <p:nvPr/>
        </p:nvPicPr>
        <p:blipFill>
          <a:blip r:embed="rId3"/>
          <a:stretch>
            <a:fillRect/>
          </a:stretch>
        </p:blipFill>
        <p:spPr>
          <a:xfrm>
            <a:off x="5869630" y="3824573"/>
            <a:ext cx="6220771" cy="1429266"/>
          </a:xfrm>
          <a:prstGeom prst="rect">
            <a:avLst/>
          </a:prstGeom>
        </p:spPr>
      </p:pic>
    </p:spTree>
    <p:extLst>
      <p:ext uri="{BB962C8B-B14F-4D97-AF65-F5344CB8AC3E}">
        <p14:creationId xmlns:p14="http://schemas.microsoft.com/office/powerpoint/2010/main" val="355919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3B31-C7DB-A144-21A0-A2C3BCE67007}"/>
              </a:ext>
            </a:extLst>
          </p:cNvPr>
          <p:cNvSpPr>
            <a:spLocks noGrp="1"/>
          </p:cNvSpPr>
          <p:nvPr>
            <p:ph type="title"/>
          </p:nvPr>
        </p:nvSpPr>
        <p:spPr/>
        <p:txBody>
          <a:bodyPr/>
          <a:lstStyle/>
          <a:p>
            <a:r>
              <a:rPr lang="pt-BR" b="1" dirty="0" err="1">
                <a:latin typeface="Söhne"/>
              </a:rPr>
              <a:t>Exploratory</a:t>
            </a:r>
            <a:r>
              <a:rPr lang="pt-BR" b="1" dirty="0">
                <a:latin typeface="Söhne"/>
              </a:rPr>
              <a:t> Data </a:t>
            </a:r>
            <a:r>
              <a:rPr lang="pt-BR" b="1" dirty="0" err="1">
                <a:latin typeface="Söhne"/>
              </a:rPr>
              <a:t>Analysis</a:t>
            </a:r>
            <a:endParaRPr lang="en-US" b="1" dirty="0">
              <a:latin typeface="Söhne"/>
            </a:endParaRPr>
          </a:p>
        </p:txBody>
      </p:sp>
      <p:sp>
        <p:nvSpPr>
          <p:cNvPr id="9" name="Content Placeholder 8">
            <a:extLst>
              <a:ext uri="{FF2B5EF4-FFF2-40B4-BE49-F238E27FC236}">
                <a16:creationId xmlns:a16="http://schemas.microsoft.com/office/drawing/2014/main" id="{02D94481-2992-8AD4-CEB5-7A6DEF00D3D4}"/>
              </a:ext>
            </a:extLst>
          </p:cNvPr>
          <p:cNvSpPr>
            <a:spLocks noGrp="1"/>
          </p:cNvSpPr>
          <p:nvPr>
            <p:ph idx="1"/>
          </p:nvPr>
        </p:nvSpPr>
        <p:spPr>
          <a:xfrm>
            <a:off x="1060035" y="1530826"/>
            <a:ext cx="4934145" cy="3266932"/>
          </a:xfrm>
        </p:spPr>
        <p:txBody>
          <a:bodyPr/>
          <a:lstStyle/>
          <a:p>
            <a:pPr marL="0" indent="0" algn="l">
              <a:buNone/>
            </a:pPr>
            <a:r>
              <a:rPr lang="en-US" sz="1600" b="0" i="0" dirty="0">
                <a:solidFill>
                  <a:srgbClr val="000000"/>
                </a:solidFill>
                <a:effectLst/>
                <a:highlight>
                  <a:srgbClr val="FFFFFF"/>
                </a:highlight>
                <a:latin typeface="Helvetica Neue"/>
              </a:rPr>
              <a:t>Meat and wine are categories with higher spending. (Potential targeting);</a:t>
            </a:r>
          </a:p>
          <a:p>
            <a:pPr marL="0" indent="0" algn="l">
              <a:buNone/>
            </a:pPr>
            <a:r>
              <a:rPr lang="en-US" sz="1600" b="0" i="0" dirty="0">
                <a:solidFill>
                  <a:srgbClr val="000000"/>
                </a:solidFill>
                <a:effectLst/>
                <a:highlight>
                  <a:srgbClr val="FFFFFF"/>
                </a:highlight>
                <a:latin typeface="Helvetica Neue"/>
              </a:rPr>
              <a:t>A notable proportion of customers purchase gold products, even though they are premium. </a:t>
            </a:r>
            <a:br>
              <a:rPr lang="en-US" sz="1600" b="0" i="0" dirty="0">
                <a:solidFill>
                  <a:srgbClr val="000000"/>
                </a:solidFill>
                <a:effectLst/>
                <a:highlight>
                  <a:srgbClr val="FFFFFF"/>
                </a:highlight>
                <a:latin typeface="Helvetica Neue"/>
              </a:rPr>
            </a:br>
            <a:r>
              <a:rPr lang="en-US" sz="1600" dirty="0">
                <a:solidFill>
                  <a:srgbClr val="000000"/>
                </a:solidFill>
                <a:highlight>
                  <a:srgbClr val="FFFFFF"/>
                </a:highlight>
                <a:latin typeface="Helvetica Neue"/>
              </a:rPr>
              <a:t>(Potential </a:t>
            </a:r>
            <a:r>
              <a:rPr lang="en-US" sz="1600" b="0" i="0" dirty="0">
                <a:solidFill>
                  <a:srgbClr val="000000"/>
                </a:solidFill>
                <a:effectLst/>
                <a:highlight>
                  <a:srgbClr val="FFFFFF"/>
                </a:highlight>
                <a:latin typeface="Helvetica Neue"/>
              </a:rPr>
              <a:t>cross-promotions with meat and wine to enhance perceived value);</a:t>
            </a:r>
          </a:p>
          <a:p>
            <a:pPr marL="0" indent="0" algn="l">
              <a:buNone/>
            </a:pPr>
            <a:r>
              <a:rPr lang="en-US" sz="1600" dirty="0">
                <a:solidFill>
                  <a:srgbClr val="000000"/>
                </a:solidFill>
                <a:highlight>
                  <a:srgbClr val="FFFFFF"/>
                </a:highlight>
                <a:latin typeface="Helvetica Neue"/>
              </a:rPr>
              <a:t>There is a predominance in the sample of middle aged and senior citizens, most married and/or together;</a:t>
            </a:r>
          </a:p>
          <a:p>
            <a:pPr marL="0" indent="0" algn="l">
              <a:buNone/>
            </a:pPr>
            <a:r>
              <a:rPr lang="en-US" sz="1600" b="0" i="0" dirty="0">
                <a:solidFill>
                  <a:srgbClr val="000000"/>
                </a:solidFill>
                <a:effectLst/>
                <a:highlight>
                  <a:srgbClr val="FFFFFF"/>
                </a:highlight>
                <a:latin typeface="Helvetica Neue"/>
              </a:rPr>
              <a:t>No family household has more than two kids/teens;</a:t>
            </a:r>
          </a:p>
          <a:p>
            <a:pPr marL="0" indent="0" algn="l">
              <a:buNone/>
            </a:pPr>
            <a:r>
              <a:rPr lang="en-US" sz="1600" dirty="0">
                <a:solidFill>
                  <a:srgbClr val="000000"/>
                </a:solidFill>
                <a:highlight>
                  <a:srgbClr val="FFFFFF"/>
                </a:highlight>
                <a:latin typeface="Helvetica Neue"/>
              </a:rPr>
              <a:t>Most clients are attended to college, very few of basic education;</a:t>
            </a:r>
            <a:endParaRPr lang="en-US" sz="1600" b="0" i="0" dirty="0">
              <a:solidFill>
                <a:srgbClr val="000000"/>
              </a:solidFill>
              <a:effectLst/>
              <a:highlight>
                <a:srgbClr val="FFFFFF"/>
              </a:highlight>
              <a:latin typeface="Helvetica Neue"/>
            </a:endParaRPr>
          </a:p>
        </p:txBody>
      </p:sp>
      <p:pic>
        <p:nvPicPr>
          <p:cNvPr id="4" name="Picture 3">
            <a:extLst>
              <a:ext uri="{FF2B5EF4-FFF2-40B4-BE49-F238E27FC236}">
                <a16:creationId xmlns:a16="http://schemas.microsoft.com/office/drawing/2014/main" id="{21C2B693-492A-4A4A-6684-B9FD31759D08}"/>
              </a:ext>
            </a:extLst>
          </p:cNvPr>
          <p:cNvPicPr>
            <a:picLocks noChangeAspect="1"/>
          </p:cNvPicPr>
          <p:nvPr/>
        </p:nvPicPr>
        <p:blipFill>
          <a:blip r:embed="rId2"/>
          <a:stretch>
            <a:fillRect/>
          </a:stretch>
        </p:blipFill>
        <p:spPr>
          <a:xfrm>
            <a:off x="6069595" y="1254655"/>
            <a:ext cx="5208790" cy="1956816"/>
          </a:xfrm>
          <a:prstGeom prst="rect">
            <a:avLst/>
          </a:prstGeom>
        </p:spPr>
      </p:pic>
      <p:pic>
        <p:nvPicPr>
          <p:cNvPr id="6" name="Picture 5">
            <a:extLst>
              <a:ext uri="{FF2B5EF4-FFF2-40B4-BE49-F238E27FC236}">
                <a16:creationId xmlns:a16="http://schemas.microsoft.com/office/drawing/2014/main" id="{2C4C37FF-7FCC-1C90-2FBD-51E71FF02CFC}"/>
              </a:ext>
            </a:extLst>
          </p:cNvPr>
          <p:cNvPicPr>
            <a:picLocks noChangeAspect="1"/>
          </p:cNvPicPr>
          <p:nvPr/>
        </p:nvPicPr>
        <p:blipFill rotWithShape="1">
          <a:blip r:embed="rId3"/>
          <a:srcRect r="48244"/>
          <a:stretch/>
        </p:blipFill>
        <p:spPr>
          <a:xfrm>
            <a:off x="6096000" y="4656180"/>
            <a:ext cx="3386444" cy="1217779"/>
          </a:xfrm>
          <a:prstGeom prst="rect">
            <a:avLst/>
          </a:prstGeom>
        </p:spPr>
      </p:pic>
      <p:pic>
        <p:nvPicPr>
          <p:cNvPr id="8" name="Picture 7">
            <a:extLst>
              <a:ext uri="{FF2B5EF4-FFF2-40B4-BE49-F238E27FC236}">
                <a16:creationId xmlns:a16="http://schemas.microsoft.com/office/drawing/2014/main" id="{BC7068F1-6C1C-E42A-9EEF-FF310FA85985}"/>
              </a:ext>
            </a:extLst>
          </p:cNvPr>
          <p:cNvPicPr>
            <a:picLocks noChangeAspect="1"/>
          </p:cNvPicPr>
          <p:nvPr/>
        </p:nvPicPr>
        <p:blipFill rotWithShape="1">
          <a:blip r:embed="rId3"/>
          <a:srcRect l="52350" r="-4106"/>
          <a:stretch/>
        </p:blipFill>
        <p:spPr>
          <a:xfrm>
            <a:off x="8403336" y="3367114"/>
            <a:ext cx="3151864" cy="1133423"/>
          </a:xfrm>
          <a:prstGeom prst="rect">
            <a:avLst/>
          </a:prstGeom>
        </p:spPr>
      </p:pic>
      <p:grpSp>
        <p:nvGrpSpPr>
          <p:cNvPr id="17" name="Group 16">
            <a:extLst>
              <a:ext uri="{FF2B5EF4-FFF2-40B4-BE49-F238E27FC236}">
                <a16:creationId xmlns:a16="http://schemas.microsoft.com/office/drawing/2014/main" id="{E58FAD20-25CA-E253-A17D-EBAE1654D0E6}"/>
              </a:ext>
            </a:extLst>
          </p:cNvPr>
          <p:cNvGrpSpPr/>
          <p:nvPr/>
        </p:nvGrpSpPr>
        <p:grpSpPr>
          <a:xfrm>
            <a:off x="366335" y="1394221"/>
            <a:ext cx="705674" cy="585594"/>
            <a:chOff x="2708953" y="1637475"/>
            <a:chExt cx="705674" cy="585594"/>
          </a:xfrm>
        </p:grpSpPr>
        <p:pic>
          <p:nvPicPr>
            <p:cNvPr id="12" name="Graphic 11" descr="Chicken leg with solid fill">
              <a:extLst>
                <a:ext uri="{FF2B5EF4-FFF2-40B4-BE49-F238E27FC236}">
                  <a16:creationId xmlns:a16="http://schemas.microsoft.com/office/drawing/2014/main" id="{C0C9264A-B8FA-BCDE-8187-40C5FCDBC4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2708953" y="1836525"/>
              <a:ext cx="386544" cy="386544"/>
            </a:xfrm>
            <a:prstGeom prst="rect">
              <a:avLst/>
            </a:prstGeom>
          </p:spPr>
        </p:pic>
        <p:pic>
          <p:nvPicPr>
            <p:cNvPr id="14" name="Graphic 13" descr="Wine with solid fill">
              <a:extLst>
                <a:ext uri="{FF2B5EF4-FFF2-40B4-BE49-F238E27FC236}">
                  <a16:creationId xmlns:a16="http://schemas.microsoft.com/office/drawing/2014/main" id="{863617A9-F4B2-442E-D516-DE2DE05880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2225" y="1791734"/>
              <a:ext cx="431335" cy="431335"/>
            </a:xfrm>
            <a:prstGeom prst="rect">
              <a:avLst/>
            </a:prstGeom>
          </p:spPr>
        </p:pic>
        <p:pic>
          <p:nvPicPr>
            <p:cNvPr id="16" name="Graphic 15" descr="Fast Forward with solid fill">
              <a:extLst>
                <a:ext uri="{FF2B5EF4-FFF2-40B4-BE49-F238E27FC236}">
                  <a16:creationId xmlns:a16="http://schemas.microsoft.com/office/drawing/2014/main" id="{CAF26849-DC9A-F579-C424-F706533062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3123949" y="1637475"/>
              <a:ext cx="290678" cy="290678"/>
            </a:xfrm>
            <a:prstGeom prst="rect">
              <a:avLst/>
            </a:prstGeom>
          </p:spPr>
        </p:pic>
      </p:grpSp>
      <p:grpSp>
        <p:nvGrpSpPr>
          <p:cNvPr id="23" name="Group 22">
            <a:extLst>
              <a:ext uri="{FF2B5EF4-FFF2-40B4-BE49-F238E27FC236}">
                <a16:creationId xmlns:a16="http://schemas.microsoft.com/office/drawing/2014/main" id="{2E87A08A-C1C0-2423-9418-69C04CABDA79}"/>
              </a:ext>
            </a:extLst>
          </p:cNvPr>
          <p:cNvGrpSpPr/>
          <p:nvPr/>
        </p:nvGrpSpPr>
        <p:grpSpPr>
          <a:xfrm>
            <a:off x="414161" y="2141227"/>
            <a:ext cx="645604" cy="657160"/>
            <a:chOff x="272305" y="2188263"/>
            <a:chExt cx="645604" cy="657160"/>
          </a:xfrm>
        </p:grpSpPr>
        <p:pic>
          <p:nvPicPr>
            <p:cNvPr id="21" name="Graphic 20" descr="Coins outline">
              <a:extLst>
                <a:ext uri="{FF2B5EF4-FFF2-40B4-BE49-F238E27FC236}">
                  <a16:creationId xmlns:a16="http://schemas.microsoft.com/office/drawing/2014/main" id="{043CE435-B52B-4E1C-E849-0D15D8AD78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2305" y="2286401"/>
              <a:ext cx="559022" cy="559022"/>
            </a:xfrm>
            <a:prstGeom prst="rect">
              <a:avLst/>
            </a:prstGeom>
          </p:spPr>
        </p:pic>
        <p:pic>
          <p:nvPicPr>
            <p:cNvPr id="22" name="Graphic 21" descr="Fast Forward with solid fill">
              <a:extLst>
                <a:ext uri="{FF2B5EF4-FFF2-40B4-BE49-F238E27FC236}">
                  <a16:creationId xmlns:a16="http://schemas.microsoft.com/office/drawing/2014/main" id="{AAF23BA9-9218-389D-BEB3-9D37AD8556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627231" y="2188263"/>
              <a:ext cx="290678" cy="290678"/>
            </a:xfrm>
            <a:prstGeom prst="rect">
              <a:avLst/>
            </a:prstGeom>
          </p:spPr>
        </p:pic>
      </p:grpSp>
      <p:pic>
        <p:nvPicPr>
          <p:cNvPr id="25" name="Graphic 24" descr="Graduation cap with solid fill">
            <a:extLst>
              <a:ext uri="{FF2B5EF4-FFF2-40B4-BE49-F238E27FC236}">
                <a16:creationId xmlns:a16="http://schemas.microsoft.com/office/drawing/2014/main" id="{14D9F16C-A0F9-6DE4-65C2-A0B3946161A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5282" y="4160428"/>
            <a:ext cx="637329" cy="637329"/>
          </a:xfrm>
          <a:prstGeom prst="rect">
            <a:avLst/>
          </a:prstGeom>
        </p:spPr>
      </p:pic>
      <p:pic>
        <p:nvPicPr>
          <p:cNvPr id="33" name="Graphic 32" descr="Family with two children with solid fill">
            <a:extLst>
              <a:ext uri="{FF2B5EF4-FFF2-40B4-BE49-F238E27FC236}">
                <a16:creationId xmlns:a16="http://schemas.microsoft.com/office/drawing/2014/main" id="{ACBC82F3-8A5E-BF00-4021-CCF5758AC41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7969" y="3670019"/>
            <a:ext cx="663735" cy="663735"/>
          </a:xfrm>
          <a:prstGeom prst="rect">
            <a:avLst/>
          </a:prstGeom>
        </p:spPr>
      </p:pic>
      <p:grpSp>
        <p:nvGrpSpPr>
          <p:cNvPr id="35" name="Group 34">
            <a:extLst>
              <a:ext uri="{FF2B5EF4-FFF2-40B4-BE49-F238E27FC236}">
                <a16:creationId xmlns:a16="http://schemas.microsoft.com/office/drawing/2014/main" id="{627C9CA1-4FE3-B275-BDA1-21AFA5EBC94D}"/>
              </a:ext>
            </a:extLst>
          </p:cNvPr>
          <p:cNvGrpSpPr/>
          <p:nvPr/>
        </p:nvGrpSpPr>
        <p:grpSpPr>
          <a:xfrm>
            <a:off x="451708" y="2988525"/>
            <a:ext cx="573781" cy="704361"/>
            <a:chOff x="451708" y="2988525"/>
            <a:chExt cx="573781" cy="704361"/>
          </a:xfrm>
        </p:grpSpPr>
        <p:pic>
          <p:nvPicPr>
            <p:cNvPr id="29" name="Graphic 28" descr="Man with cane with solid fill">
              <a:extLst>
                <a:ext uri="{FF2B5EF4-FFF2-40B4-BE49-F238E27FC236}">
                  <a16:creationId xmlns:a16="http://schemas.microsoft.com/office/drawing/2014/main" id="{278409B9-CB17-5467-C519-B8B177E86AF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51708" y="3133864"/>
              <a:ext cx="559022" cy="559022"/>
            </a:xfrm>
            <a:prstGeom prst="rect">
              <a:avLst/>
            </a:prstGeom>
          </p:spPr>
        </p:pic>
        <p:pic>
          <p:nvPicPr>
            <p:cNvPr id="34" name="Graphic 33" descr="Fast Forward with solid fill">
              <a:extLst>
                <a:ext uri="{FF2B5EF4-FFF2-40B4-BE49-F238E27FC236}">
                  <a16:creationId xmlns:a16="http://schemas.microsoft.com/office/drawing/2014/main" id="{4A159929-8AF7-C8F5-E64C-8731E45ED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734811" y="2988525"/>
              <a:ext cx="290678" cy="290678"/>
            </a:xfrm>
            <a:prstGeom prst="rect">
              <a:avLst/>
            </a:prstGeom>
          </p:spPr>
        </p:pic>
      </p:grpSp>
      <p:sp>
        <p:nvSpPr>
          <p:cNvPr id="37" name="TextBox 36">
            <a:extLst>
              <a:ext uri="{FF2B5EF4-FFF2-40B4-BE49-F238E27FC236}">
                <a16:creationId xmlns:a16="http://schemas.microsoft.com/office/drawing/2014/main" id="{2EAE03E5-C2CE-3852-FBE1-C0B5EADC8787}"/>
              </a:ext>
            </a:extLst>
          </p:cNvPr>
          <p:cNvSpPr txBox="1"/>
          <p:nvPr/>
        </p:nvSpPr>
        <p:spPr>
          <a:xfrm>
            <a:off x="387969" y="4939994"/>
            <a:ext cx="5857383" cy="923330"/>
          </a:xfrm>
          <a:prstGeom prst="rect">
            <a:avLst/>
          </a:prstGeom>
          <a:noFill/>
        </p:spPr>
        <p:txBody>
          <a:bodyPr wrap="square">
            <a:spAutoFit/>
          </a:bodyPr>
          <a:lstStyle/>
          <a:p>
            <a:pPr marL="0" indent="0" algn="ctr">
              <a:buNone/>
            </a:pPr>
            <a:r>
              <a:rPr lang="en-US" sz="1800" b="0" i="1" dirty="0">
                <a:solidFill>
                  <a:srgbClr val="000000"/>
                </a:solidFill>
                <a:effectLst/>
                <a:highlight>
                  <a:srgbClr val="FFFFFF"/>
                </a:highlight>
                <a:latin typeface="Helvetica Neue"/>
              </a:rPr>
              <a:t>We should notice that this sample should be representative enough of the full population so we can apply segmentations trained from these clients</a:t>
            </a:r>
          </a:p>
        </p:txBody>
      </p:sp>
    </p:spTree>
    <p:extLst>
      <p:ext uri="{BB962C8B-B14F-4D97-AF65-F5344CB8AC3E}">
        <p14:creationId xmlns:p14="http://schemas.microsoft.com/office/powerpoint/2010/main" val="428538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3B31-C7DB-A144-21A0-A2C3BCE67007}"/>
              </a:ext>
            </a:extLst>
          </p:cNvPr>
          <p:cNvSpPr>
            <a:spLocks noGrp="1"/>
          </p:cNvSpPr>
          <p:nvPr>
            <p:ph type="title"/>
          </p:nvPr>
        </p:nvSpPr>
        <p:spPr/>
        <p:txBody>
          <a:bodyPr/>
          <a:lstStyle/>
          <a:p>
            <a:r>
              <a:rPr lang="pt-BR" b="1" dirty="0" err="1">
                <a:latin typeface="Söhne"/>
              </a:rPr>
              <a:t>Segmentation</a:t>
            </a:r>
            <a:endParaRPr lang="en-US" b="1" dirty="0">
              <a:latin typeface="Söhne"/>
            </a:endParaRPr>
          </a:p>
        </p:txBody>
      </p:sp>
      <p:sp>
        <p:nvSpPr>
          <p:cNvPr id="9" name="Content Placeholder 8">
            <a:extLst>
              <a:ext uri="{FF2B5EF4-FFF2-40B4-BE49-F238E27FC236}">
                <a16:creationId xmlns:a16="http://schemas.microsoft.com/office/drawing/2014/main" id="{02D94481-2992-8AD4-CEB5-7A6DEF00D3D4}"/>
              </a:ext>
            </a:extLst>
          </p:cNvPr>
          <p:cNvSpPr>
            <a:spLocks noGrp="1"/>
          </p:cNvSpPr>
          <p:nvPr>
            <p:ph idx="1"/>
          </p:nvPr>
        </p:nvSpPr>
        <p:spPr>
          <a:xfrm>
            <a:off x="1060035" y="1530826"/>
            <a:ext cx="6441178" cy="3416078"/>
          </a:xfrm>
        </p:spPr>
        <p:txBody>
          <a:bodyPr>
            <a:noAutofit/>
          </a:bodyPr>
          <a:lstStyle/>
          <a:p>
            <a:pPr algn="l"/>
            <a:r>
              <a:rPr lang="en-US" sz="1400" i="0" dirty="0">
                <a:effectLst/>
                <a:highlight>
                  <a:srgbClr val="FFFFFF"/>
                </a:highlight>
                <a:latin typeface="Söhne"/>
              </a:rPr>
              <a:t>Method: K-Means </a:t>
            </a:r>
            <a:r>
              <a:rPr lang="en-US" sz="1400" i="0" dirty="0" err="1">
                <a:effectLst/>
                <a:highlight>
                  <a:srgbClr val="FFFFFF"/>
                </a:highlight>
                <a:latin typeface="Söhne"/>
              </a:rPr>
              <a:t>unsupervisioned</a:t>
            </a:r>
            <a:r>
              <a:rPr lang="en-US" sz="1400" i="0" dirty="0">
                <a:effectLst/>
                <a:highlight>
                  <a:srgbClr val="FFFFFF"/>
                </a:highlight>
                <a:latin typeface="Söhne"/>
              </a:rPr>
              <a:t> model. Using K-Means, we ran the segmentation several times to measure the distance of the points from the cluster centroid (elbow method) – this showed us that 4 clusters would be optimal for the process.</a:t>
            </a:r>
          </a:p>
          <a:p>
            <a:pPr algn="l"/>
            <a:r>
              <a:rPr lang="en-US" sz="1400" b="1" dirty="0">
                <a:highlight>
                  <a:srgbClr val="FFFFFF"/>
                </a:highlight>
                <a:latin typeface="Söhne"/>
              </a:rPr>
              <a:t>Cluster labeling:</a:t>
            </a:r>
          </a:p>
          <a:p>
            <a:pPr algn="l"/>
            <a:r>
              <a:rPr lang="en-US" sz="1400" b="1" i="0" dirty="0">
                <a:solidFill>
                  <a:srgbClr val="002060"/>
                </a:solidFill>
                <a:effectLst/>
                <a:highlight>
                  <a:srgbClr val="FFFFFF"/>
                </a:highlight>
                <a:latin typeface="Söhne"/>
              </a:rPr>
              <a:t>Cluster 0: "Low-Income Families with Small Children"</a:t>
            </a:r>
            <a:r>
              <a:rPr lang="en-US" sz="1400" b="0" i="0" dirty="0">
                <a:solidFill>
                  <a:srgbClr val="000000"/>
                </a:solidFill>
                <a:effectLst/>
                <a:highlight>
                  <a:srgbClr val="FFFFFF"/>
                </a:highlight>
                <a:latin typeface="Söhne"/>
              </a:rPr>
              <a:t> Characteristics: Low income, basic education, high number of small children, low spending across categories, higher web visits.</a:t>
            </a:r>
          </a:p>
          <a:p>
            <a:pPr algn="l"/>
            <a:r>
              <a:rPr lang="en-US" sz="1400" b="1" dirty="0">
                <a:solidFill>
                  <a:schemeClr val="accent2">
                    <a:lumMod val="75000"/>
                  </a:schemeClr>
                </a:solidFill>
                <a:effectLst/>
                <a:highlight>
                  <a:srgbClr val="FFFFFF"/>
                </a:highlight>
                <a:latin typeface="Söhne"/>
              </a:rPr>
              <a:t>Cluster 1: "High-Income, High Spenders" </a:t>
            </a:r>
            <a:r>
              <a:rPr lang="en-US" sz="1400" b="0" i="0" dirty="0">
                <a:solidFill>
                  <a:srgbClr val="000000"/>
                </a:solidFill>
                <a:effectLst/>
                <a:highlight>
                  <a:srgbClr val="FFFFFF"/>
                </a:highlight>
                <a:latin typeface="Söhne"/>
              </a:rPr>
              <a:t>Characteristics: High income, low number of children, indifferent to deals, high spending </a:t>
            </a:r>
            <a:r>
              <a:rPr lang="en-US" sz="1400" b="0" i="0" dirty="0" err="1">
                <a:solidFill>
                  <a:srgbClr val="000000"/>
                </a:solidFill>
                <a:effectLst/>
                <a:highlight>
                  <a:srgbClr val="FFFFFF"/>
                </a:highlight>
                <a:latin typeface="Söhne"/>
              </a:rPr>
              <a:t>accross</a:t>
            </a:r>
            <a:r>
              <a:rPr lang="en-US" sz="1400" b="0" i="0" dirty="0">
                <a:solidFill>
                  <a:srgbClr val="000000"/>
                </a:solidFill>
                <a:effectLst/>
                <a:highlight>
                  <a:srgbClr val="FFFFFF"/>
                </a:highlight>
                <a:latin typeface="Söhne"/>
              </a:rPr>
              <a:t> all categories inclusive gold products, low web visits.</a:t>
            </a:r>
          </a:p>
          <a:p>
            <a:pPr algn="l"/>
            <a:r>
              <a:rPr lang="en-US" sz="1400" b="1" i="0" dirty="0">
                <a:solidFill>
                  <a:schemeClr val="accent6">
                    <a:lumMod val="75000"/>
                  </a:schemeClr>
                </a:solidFill>
                <a:effectLst/>
                <a:highlight>
                  <a:srgbClr val="FFFFFF"/>
                </a:highlight>
                <a:latin typeface="Söhne"/>
              </a:rPr>
              <a:t>Cluster 2: "Moderate-Income, Older Adults, Balanced Spending</a:t>
            </a:r>
            <a:r>
              <a:rPr lang="en-US" sz="1400" b="0" i="0" dirty="0">
                <a:solidFill>
                  <a:srgbClr val="000000"/>
                </a:solidFill>
                <a:effectLst/>
                <a:highlight>
                  <a:srgbClr val="FFFFFF"/>
                </a:highlight>
                <a:latin typeface="Söhne"/>
              </a:rPr>
              <a:t>" Characteristics: Above average income, more teens at home, higher spending on wines, moderate spending on other categories, high web and deal purchases.</a:t>
            </a:r>
          </a:p>
          <a:p>
            <a:pPr algn="l"/>
            <a:r>
              <a:rPr lang="en-US" sz="1400" b="1" i="0" dirty="0">
                <a:solidFill>
                  <a:srgbClr val="C00000"/>
                </a:solidFill>
                <a:effectLst/>
                <a:highlight>
                  <a:srgbClr val="FFFFFF"/>
                </a:highlight>
                <a:latin typeface="Söhne"/>
              </a:rPr>
              <a:t>Cluster 3: "Middle-Income Families with Teens, Low Spenders" </a:t>
            </a:r>
            <a:r>
              <a:rPr lang="en-US" sz="1400" b="0" i="0" dirty="0">
                <a:solidFill>
                  <a:srgbClr val="000000"/>
                </a:solidFill>
                <a:effectLst/>
                <a:highlight>
                  <a:srgbClr val="FFFFFF"/>
                </a:highlight>
                <a:latin typeface="Söhne"/>
              </a:rPr>
              <a:t>Characteristics: Below average income, more children (small and teens), low spending across categories, higher web visits, deal chasers.</a:t>
            </a:r>
          </a:p>
          <a:p>
            <a:pPr marL="0" indent="0" algn="l">
              <a:buNone/>
            </a:pPr>
            <a:r>
              <a:rPr lang="en-US" sz="1400" b="0" i="1" dirty="0">
                <a:solidFill>
                  <a:srgbClr val="000000"/>
                </a:solidFill>
                <a:effectLst/>
                <a:highlight>
                  <a:srgbClr val="FFFFFF"/>
                </a:highlight>
                <a:latin typeface="Söhne"/>
              </a:rPr>
              <a:t>All the other charts are </a:t>
            </a:r>
            <a:r>
              <a:rPr lang="en-US" sz="1400" b="0" i="1" dirty="0" err="1">
                <a:solidFill>
                  <a:srgbClr val="000000"/>
                </a:solidFill>
                <a:effectLst/>
                <a:highlight>
                  <a:srgbClr val="FFFFFF"/>
                </a:highlight>
                <a:latin typeface="Söhne"/>
              </a:rPr>
              <a:t>redered</a:t>
            </a:r>
            <a:r>
              <a:rPr lang="en-US" sz="1400" b="0" i="1" dirty="0">
                <a:solidFill>
                  <a:srgbClr val="000000"/>
                </a:solidFill>
                <a:effectLst/>
                <a:highlight>
                  <a:srgbClr val="FFFFFF"/>
                </a:highlight>
                <a:latin typeface="Söhne"/>
              </a:rPr>
              <a:t> in the </a:t>
            </a:r>
            <a:r>
              <a:rPr lang="en-US" sz="1400" b="0" i="1" dirty="0" err="1">
                <a:solidFill>
                  <a:srgbClr val="000000"/>
                </a:solidFill>
                <a:effectLst/>
                <a:highlight>
                  <a:srgbClr val="FFFFFF"/>
                </a:highlight>
                <a:latin typeface="Söhne"/>
              </a:rPr>
              <a:t>jupyter</a:t>
            </a:r>
            <a:r>
              <a:rPr lang="en-US" sz="1400" b="0" i="1" dirty="0">
                <a:solidFill>
                  <a:srgbClr val="000000"/>
                </a:solidFill>
                <a:effectLst/>
                <a:highlight>
                  <a:srgbClr val="FFFFFF"/>
                </a:highlight>
                <a:latin typeface="Söhne"/>
              </a:rPr>
              <a:t> notebook</a:t>
            </a:r>
          </a:p>
          <a:p>
            <a:pPr marL="0" indent="0" algn="l">
              <a:buNone/>
            </a:pPr>
            <a:endParaRPr lang="en-US" sz="1400" b="0" i="0" dirty="0">
              <a:solidFill>
                <a:srgbClr val="000000"/>
              </a:solidFill>
              <a:effectLst/>
              <a:highlight>
                <a:srgbClr val="FFFFFF"/>
              </a:highlight>
              <a:latin typeface="Söhne"/>
            </a:endParaRPr>
          </a:p>
        </p:txBody>
      </p:sp>
      <p:pic>
        <p:nvPicPr>
          <p:cNvPr id="5" name="Picture 4">
            <a:extLst>
              <a:ext uri="{FF2B5EF4-FFF2-40B4-BE49-F238E27FC236}">
                <a16:creationId xmlns:a16="http://schemas.microsoft.com/office/drawing/2014/main" id="{303BF0A8-C1D1-B1DF-03CA-084B1665EE95}"/>
              </a:ext>
            </a:extLst>
          </p:cNvPr>
          <p:cNvPicPr>
            <a:picLocks noChangeAspect="1"/>
          </p:cNvPicPr>
          <p:nvPr/>
        </p:nvPicPr>
        <p:blipFill>
          <a:blip r:embed="rId2"/>
          <a:stretch>
            <a:fillRect/>
          </a:stretch>
        </p:blipFill>
        <p:spPr>
          <a:xfrm>
            <a:off x="7400492" y="4059998"/>
            <a:ext cx="4501726" cy="1228285"/>
          </a:xfrm>
          <a:prstGeom prst="rect">
            <a:avLst/>
          </a:prstGeom>
        </p:spPr>
      </p:pic>
      <p:pic>
        <p:nvPicPr>
          <p:cNvPr id="11" name="Picture 10">
            <a:extLst>
              <a:ext uri="{FF2B5EF4-FFF2-40B4-BE49-F238E27FC236}">
                <a16:creationId xmlns:a16="http://schemas.microsoft.com/office/drawing/2014/main" id="{EA92CA39-C167-AD4B-AB4D-C05C7752A4BE}"/>
              </a:ext>
            </a:extLst>
          </p:cNvPr>
          <p:cNvPicPr>
            <a:picLocks noChangeAspect="1"/>
          </p:cNvPicPr>
          <p:nvPr/>
        </p:nvPicPr>
        <p:blipFill rotWithShape="1">
          <a:blip r:embed="rId3"/>
          <a:srcRect l="61251" t="-7222" r="-436" b="7222"/>
          <a:stretch/>
        </p:blipFill>
        <p:spPr>
          <a:xfrm>
            <a:off x="8125046" y="2826059"/>
            <a:ext cx="3052618" cy="1205881"/>
          </a:xfrm>
          <a:prstGeom prst="rect">
            <a:avLst/>
          </a:prstGeom>
        </p:spPr>
      </p:pic>
      <p:pic>
        <p:nvPicPr>
          <p:cNvPr id="15" name="Picture 14">
            <a:extLst>
              <a:ext uri="{FF2B5EF4-FFF2-40B4-BE49-F238E27FC236}">
                <a16:creationId xmlns:a16="http://schemas.microsoft.com/office/drawing/2014/main" id="{71F970E5-70F9-F31C-5EAE-7677AAE61017}"/>
              </a:ext>
            </a:extLst>
          </p:cNvPr>
          <p:cNvPicPr>
            <a:picLocks noChangeAspect="1"/>
          </p:cNvPicPr>
          <p:nvPr/>
        </p:nvPicPr>
        <p:blipFill>
          <a:blip r:embed="rId4"/>
          <a:stretch>
            <a:fillRect/>
          </a:stretch>
        </p:blipFill>
        <p:spPr>
          <a:xfrm>
            <a:off x="8264858" y="1318325"/>
            <a:ext cx="2772995" cy="1476461"/>
          </a:xfrm>
          <a:prstGeom prst="rect">
            <a:avLst/>
          </a:prstGeom>
        </p:spPr>
      </p:pic>
    </p:spTree>
    <p:extLst>
      <p:ext uri="{BB962C8B-B14F-4D97-AF65-F5344CB8AC3E}">
        <p14:creationId xmlns:p14="http://schemas.microsoft.com/office/powerpoint/2010/main" val="12359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3B31-C7DB-A144-21A0-A2C3BCE67007}"/>
              </a:ext>
            </a:extLst>
          </p:cNvPr>
          <p:cNvSpPr>
            <a:spLocks noGrp="1"/>
          </p:cNvSpPr>
          <p:nvPr>
            <p:ph type="title"/>
          </p:nvPr>
        </p:nvSpPr>
        <p:spPr/>
        <p:txBody>
          <a:bodyPr/>
          <a:lstStyle/>
          <a:p>
            <a:r>
              <a:rPr lang="pt-BR" b="1" dirty="0" err="1">
                <a:latin typeface="Söhne"/>
              </a:rPr>
              <a:t>Predictive</a:t>
            </a:r>
            <a:r>
              <a:rPr lang="pt-BR" b="1" dirty="0">
                <a:latin typeface="Söhne"/>
              </a:rPr>
              <a:t> </a:t>
            </a:r>
            <a:r>
              <a:rPr lang="pt-BR" b="1" dirty="0" err="1">
                <a:latin typeface="Söhne"/>
              </a:rPr>
              <a:t>modeling</a:t>
            </a:r>
            <a:endParaRPr lang="en-US" b="1" dirty="0">
              <a:latin typeface="Söhne"/>
            </a:endParaRPr>
          </a:p>
        </p:txBody>
      </p:sp>
      <p:sp>
        <p:nvSpPr>
          <p:cNvPr id="9" name="Content Placeholder 8">
            <a:extLst>
              <a:ext uri="{FF2B5EF4-FFF2-40B4-BE49-F238E27FC236}">
                <a16:creationId xmlns:a16="http://schemas.microsoft.com/office/drawing/2014/main" id="{02D94481-2992-8AD4-CEB5-7A6DEF00D3D4}"/>
              </a:ext>
            </a:extLst>
          </p:cNvPr>
          <p:cNvSpPr>
            <a:spLocks noGrp="1"/>
          </p:cNvSpPr>
          <p:nvPr>
            <p:ph idx="1"/>
          </p:nvPr>
        </p:nvSpPr>
        <p:spPr>
          <a:xfrm>
            <a:off x="1060035" y="1530826"/>
            <a:ext cx="5948213" cy="3416078"/>
          </a:xfrm>
        </p:spPr>
        <p:txBody>
          <a:bodyPr>
            <a:noAutofit/>
          </a:bodyPr>
          <a:lstStyle/>
          <a:p>
            <a:pPr algn="l"/>
            <a:r>
              <a:rPr lang="en-US" sz="1400" i="0" dirty="0">
                <a:effectLst/>
                <a:highlight>
                  <a:srgbClr val="FFFFFF"/>
                </a:highlight>
                <a:latin typeface="Söhne"/>
              </a:rPr>
              <a:t>Method: Random Forest Classifier. It’s the choice as it is robust and suitable for classification problems.</a:t>
            </a:r>
          </a:p>
          <a:p>
            <a:pPr algn="l"/>
            <a:r>
              <a:rPr lang="en-US" sz="1400" dirty="0">
                <a:highlight>
                  <a:srgbClr val="FFFFFF"/>
                </a:highlight>
                <a:latin typeface="Söhne"/>
              </a:rPr>
              <a:t>Avg Precision from Cross validation: 72%</a:t>
            </a:r>
          </a:p>
          <a:p>
            <a:pPr algn="l"/>
            <a:r>
              <a:rPr lang="en-US" sz="1400" i="0" dirty="0">
                <a:effectLst/>
                <a:highlight>
                  <a:srgbClr val="FFFFFF"/>
                </a:highlight>
                <a:latin typeface="Söhne"/>
              </a:rPr>
              <a:t>A 72% </a:t>
            </a:r>
            <a:r>
              <a:rPr lang="en-US" sz="1400" dirty="0">
                <a:highlight>
                  <a:srgbClr val="FFFFFF"/>
                </a:highlight>
                <a:latin typeface="Söhne"/>
              </a:rPr>
              <a:t>precision (capability of detecting true converters) is significantly better than the original 15% success rate.</a:t>
            </a:r>
          </a:p>
          <a:p>
            <a:pPr algn="l"/>
            <a:r>
              <a:rPr lang="en-US" sz="1400" dirty="0">
                <a:highlight>
                  <a:srgbClr val="FFFFFF"/>
                </a:highlight>
                <a:latin typeface="Söhne"/>
              </a:rPr>
              <a:t>F1-Score of 43% is not a good overall score, but the precision is good.</a:t>
            </a:r>
          </a:p>
          <a:p>
            <a:pPr algn="l"/>
            <a:r>
              <a:rPr lang="en-US" sz="1400" i="0" dirty="0">
                <a:effectLst/>
                <a:highlight>
                  <a:srgbClr val="FFFFFF"/>
                </a:highlight>
                <a:latin typeface="Söhne"/>
              </a:rPr>
              <a:t>It is possible to try to reunite a small set of models so that together, they</a:t>
            </a:r>
            <a:r>
              <a:rPr lang="en-US" sz="1400" dirty="0">
                <a:highlight>
                  <a:srgbClr val="FFFFFF"/>
                </a:highlight>
                <a:latin typeface="Söhne"/>
              </a:rPr>
              <a:t> increase F1-Score (ensemble method).</a:t>
            </a:r>
          </a:p>
          <a:p>
            <a:pPr algn="l"/>
            <a:r>
              <a:rPr lang="en-US" sz="1400" i="0" dirty="0">
                <a:effectLst/>
                <a:highlight>
                  <a:srgbClr val="FFFFFF"/>
                </a:highlight>
                <a:latin typeface="Söhne"/>
              </a:rPr>
              <a:t>Common scores:</a:t>
            </a:r>
          </a:p>
        </p:txBody>
      </p:sp>
      <p:pic>
        <p:nvPicPr>
          <p:cNvPr id="4" name="Picture 3">
            <a:extLst>
              <a:ext uri="{FF2B5EF4-FFF2-40B4-BE49-F238E27FC236}">
                <a16:creationId xmlns:a16="http://schemas.microsoft.com/office/drawing/2014/main" id="{44153936-AAFC-E042-A4CE-3406A2E972C9}"/>
              </a:ext>
            </a:extLst>
          </p:cNvPr>
          <p:cNvPicPr>
            <a:picLocks noChangeAspect="1"/>
          </p:cNvPicPr>
          <p:nvPr/>
        </p:nvPicPr>
        <p:blipFill>
          <a:blip r:embed="rId2"/>
          <a:stretch>
            <a:fillRect/>
          </a:stretch>
        </p:blipFill>
        <p:spPr>
          <a:xfrm>
            <a:off x="7008248" y="1173113"/>
            <a:ext cx="4458322" cy="1905266"/>
          </a:xfrm>
          <a:prstGeom prst="rect">
            <a:avLst/>
          </a:prstGeom>
        </p:spPr>
      </p:pic>
      <p:pic>
        <p:nvPicPr>
          <p:cNvPr id="10" name="Picture 9">
            <a:extLst>
              <a:ext uri="{FF2B5EF4-FFF2-40B4-BE49-F238E27FC236}">
                <a16:creationId xmlns:a16="http://schemas.microsoft.com/office/drawing/2014/main" id="{3799489F-040B-8006-5C1F-AD6F55EA45E1}"/>
              </a:ext>
            </a:extLst>
          </p:cNvPr>
          <p:cNvPicPr>
            <a:picLocks noChangeAspect="1"/>
          </p:cNvPicPr>
          <p:nvPr/>
        </p:nvPicPr>
        <p:blipFill>
          <a:blip r:embed="rId3"/>
          <a:stretch>
            <a:fillRect/>
          </a:stretch>
        </p:blipFill>
        <p:spPr>
          <a:xfrm>
            <a:off x="1672082" y="4061202"/>
            <a:ext cx="7706801" cy="943107"/>
          </a:xfrm>
          <a:prstGeom prst="rect">
            <a:avLst/>
          </a:prstGeom>
        </p:spPr>
      </p:pic>
      <p:sp>
        <p:nvSpPr>
          <p:cNvPr id="13" name="TextBox 12">
            <a:extLst>
              <a:ext uri="{FF2B5EF4-FFF2-40B4-BE49-F238E27FC236}">
                <a16:creationId xmlns:a16="http://schemas.microsoft.com/office/drawing/2014/main" id="{837BF659-9785-2CEE-604D-662A36957345}"/>
              </a:ext>
            </a:extLst>
          </p:cNvPr>
          <p:cNvSpPr txBox="1"/>
          <p:nvPr/>
        </p:nvSpPr>
        <p:spPr>
          <a:xfrm>
            <a:off x="1060034" y="5061714"/>
            <a:ext cx="8318849" cy="923330"/>
          </a:xfrm>
          <a:prstGeom prst="rect">
            <a:avLst/>
          </a:prstGeom>
          <a:noFill/>
        </p:spPr>
        <p:txBody>
          <a:bodyPr wrap="square">
            <a:spAutoFit/>
          </a:bodyPr>
          <a:lstStyle/>
          <a:p>
            <a:r>
              <a:rPr lang="en-US" i="1" dirty="0"/>
              <a:t>Although the model can be applied as it will outperform having no model, it's recommendable to further refine the model by </a:t>
            </a:r>
            <a:r>
              <a:rPr lang="pt-BR" i="1" dirty="0" err="1"/>
              <a:t>using</a:t>
            </a:r>
            <a:r>
              <a:rPr lang="pt-BR" i="1" dirty="0"/>
              <a:t> ensemble </a:t>
            </a:r>
            <a:r>
              <a:rPr lang="pt-BR" i="1" dirty="0" err="1"/>
              <a:t>methods</a:t>
            </a:r>
            <a:r>
              <a:rPr lang="en-US" i="1" dirty="0"/>
              <a:t> to increase overall performance.</a:t>
            </a:r>
          </a:p>
        </p:txBody>
      </p:sp>
    </p:spTree>
    <p:extLst>
      <p:ext uri="{BB962C8B-B14F-4D97-AF65-F5344CB8AC3E}">
        <p14:creationId xmlns:p14="http://schemas.microsoft.com/office/powerpoint/2010/main" val="209369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3B31-C7DB-A144-21A0-A2C3BCE67007}"/>
              </a:ext>
            </a:extLst>
          </p:cNvPr>
          <p:cNvSpPr>
            <a:spLocks noGrp="1"/>
          </p:cNvSpPr>
          <p:nvPr>
            <p:ph type="title"/>
          </p:nvPr>
        </p:nvSpPr>
        <p:spPr/>
        <p:txBody>
          <a:bodyPr/>
          <a:lstStyle/>
          <a:p>
            <a:r>
              <a:rPr lang="pt-BR" b="1" dirty="0" err="1">
                <a:latin typeface="Söhne"/>
              </a:rPr>
              <a:t>Characteristics</a:t>
            </a:r>
            <a:r>
              <a:rPr lang="pt-BR" b="1" dirty="0">
                <a:latin typeface="Söhne"/>
              </a:rPr>
              <a:t> </a:t>
            </a:r>
            <a:r>
              <a:rPr lang="pt-BR" b="1" dirty="0" err="1">
                <a:latin typeface="Söhne"/>
              </a:rPr>
              <a:t>of</a:t>
            </a:r>
            <a:r>
              <a:rPr lang="pt-BR" b="1" dirty="0">
                <a:latin typeface="Söhne"/>
              </a:rPr>
              <a:t> </a:t>
            </a:r>
            <a:r>
              <a:rPr lang="pt-BR" b="1" dirty="0" err="1">
                <a:latin typeface="Söhne"/>
              </a:rPr>
              <a:t>clients</a:t>
            </a:r>
            <a:r>
              <a:rPr lang="pt-BR" b="1" dirty="0">
                <a:latin typeface="Söhne"/>
              </a:rPr>
              <a:t> </a:t>
            </a:r>
            <a:r>
              <a:rPr lang="pt-BR" b="1" dirty="0" err="1">
                <a:latin typeface="Söhne"/>
              </a:rPr>
              <a:t>that</a:t>
            </a:r>
            <a:r>
              <a:rPr lang="pt-BR" b="1" dirty="0">
                <a:latin typeface="Söhne"/>
              </a:rPr>
              <a:t> </a:t>
            </a:r>
            <a:r>
              <a:rPr lang="pt-BR" b="1" dirty="0" err="1">
                <a:latin typeface="Söhne"/>
              </a:rPr>
              <a:t>converted</a:t>
            </a:r>
            <a:endParaRPr lang="en-US" b="1" dirty="0">
              <a:latin typeface="Söhne"/>
            </a:endParaRPr>
          </a:p>
        </p:txBody>
      </p:sp>
      <p:sp>
        <p:nvSpPr>
          <p:cNvPr id="9" name="Content Placeholder 8">
            <a:extLst>
              <a:ext uri="{FF2B5EF4-FFF2-40B4-BE49-F238E27FC236}">
                <a16:creationId xmlns:a16="http://schemas.microsoft.com/office/drawing/2014/main" id="{02D94481-2992-8AD4-CEB5-7A6DEF00D3D4}"/>
              </a:ext>
            </a:extLst>
          </p:cNvPr>
          <p:cNvSpPr>
            <a:spLocks noGrp="1"/>
          </p:cNvSpPr>
          <p:nvPr>
            <p:ph idx="1"/>
          </p:nvPr>
        </p:nvSpPr>
        <p:spPr>
          <a:xfrm>
            <a:off x="1060035" y="1530826"/>
            <a:ext cx="9967629" cy="3882422"/>
          </a:xfrm>
        </p:spPr>
        <p:txBody>
          <a:bodyPr>
            <a:noAutofit/>
          </a:bodyPr>
          <a:lstStyle/>
          <a:p>
            <a:pPr algn="l">
              <a:buClr>
                <a:schemeClr val="bg1"/>
              </a:buClr>
            </a:pPr>
            <a:r>
              <a:rPr lang="en-US" sz="1800" i="0" dirty="0">
                <a:effectLst/>
                <a:highlight>
                  <a:srgbClr val="FFFFFF"/>
                </a:highlight>
                <a:latin typeface="Söhne"/>
              </a:rPr>
              <a:t>Most are single (single, divorced or widowed) clients, of higher (non basic) education.  They have fewer children, spend well across all categories (including gold products) and are more likely to have </a:t>
            </a:r>
            <a:r>
              <a:rPr lang="en-US" sz="1800" i="0" dirty="0" err="1">
                <a:effectLst/>
                <a:highlight>
                  <a:srgbClr val="FFFFFF"/>
                </a:highlight>
                <a:latin typeface="Söhne"/>
              </a:rPr>
              <a:t>accepterd</a:t>
            </a:r>
            <a:r>
              <a:rPr lang="en-US" sz="1800" i="0" dirty="0">
                <a:effectLst/>
                <a:highlight>
                  <a:srgbClr val="FFFFFF"/>
                </a:highlight>
                <a:latin typeface="Söhne"/>
              </a:rPr>
              <a:t> offers in previous campaigns (1-5)</a:t>
            </a:r>
          </a:p>
          <a:p>
            <a:pPr algn="l"/>
            <a:r>
              <a:rPr lang="en-US" sz="1800" i="0" dirty="0">
                <a:effectLst/>
                <a:highlight>
                  <a:srgbClr val="FFFFFF"/>
                </a:highlight>
                <a:latin typeface="Söhne"/>
              </a:rPr>
              <a:t>Users are </a:t>
            </a:r>
            <a:r>
              <a:rPr lang="en-US" sz="1800" b="1" i="0" dirty="0">
                <a:effectLst/>
                <a:highlight>
                  <a:srgbClr val="FFFFFF"/>
                </a:highlight>
                <a:latin typeface="Söhne"/>
              </a:rPr>
              <a:t>more</a:t>
            </a:r>
            <a:r>
              <a:rPr lang="en-US" sz="1800" i="0" dirty="0">
                <a:effectLst/>
                <a:highlight>
                  <a:srgbClr val="FFFFFF"/>
                </a:highlight>
                <a:latin typeface="Söhne"/>
              </a:rPr>
              <a:t> inclined to convert when they pertain to cluster 1 =  "</a:t>
            </a:r>
            <a:r>
              <a:rPr lang="en-US" sz="1800" b="1" i="0" dirty="0">
                <a:effectLst/>
                <a:highlight>
                  <a:srgbClr val="FFFFFF"/>
                </a:highlight>
                <a:latin typeface="Söhne"/>
              </a:rPr>
              <a:t>High-Income, High Spenders</a:t>
            </a:r>
            <a:r>
              <a:rPr lang="en-US" sz="1800" i="0" dirty="0">
                <a:effectLst/>
                <a:highlight>
                  <a:srgbClr val="FFFFFF"/>
                </a:highlight>
                <a:latin typeface="Söhne"/>
              </a:rPr>
              <a:t>"</a:t>
            </a:r>
          </a:p>
          <a:p>
            <a:pPr lvl="1"/>
            <a:r>
              <a:rPr lang="en-US" sz="1200" i="0" dirty="0">
                <a:effectLst/>
                <a:highlight>
                  <a:srgbClr val="FFFFFF"/>
                </a:highlight>
                <a:latin typeface="Söhne"/>
              </a:rPr>
              <a:t>Cluster 1: High income, low number of children, indifferent to deals, high spending across all categories inclusive gold products, low web visits.</a:t>
            </a:r>
          </a:p>
          <a:p>
            <a:pPr algn="l"/>
            <a:r>
              <a:rPr lang="en-US" sz="1800" i="0" dirty="0">
                <a:effectLst/>
                <a:highlight>
                  <a:srgbClr val="FFFFFF"/>
                </a:highlight>
                <a:latin typeface="Söhne"/>
              </a:rPr>
              <a:t>Users are </a:t>
            </a:r>
            <a:r>
              <a:rPr lang="en-US" sz="1800" b="1" i="0" dirty="0">
                <a:effectLst/>
                <a:highlight>
                  <a:srgbClr val="FFFFFF"/>
                </a:highlight>
                <a:latin typeface="Söhne"/>
              </a:rPr>
              <a:t>less</a:t>
            </a:r>
            <a:r>
              <a:rPr lang="en-US" sz="1800" i="0" dirty="0">
                <a:effectLst/>
                <a:highlight>
                  <a:srgbClr val="FFFFFF"/>
                </a:highlight>
                <a:latin typeface="Söhne"/>
              </a:rPr>
              <a:t> inclined to convert when they pertain to cluster 3 = "</a:t>
            </a:r>
            <a:r>
              <a:rPr lang="en-US" sz="1800" b="1" i="0" dirty="0">
                <a:effectLst/>
                <a:highlight>
                  <a:srgbClr val="FFFFFF"/>
                </a:highlight>
                <a:latin typeface="Söhne"/>
              </a:rPr>
              <a:t>Middle-Income Families with Teens, Low Spenders</a:t>
            </a:r>
            <a:r>
              <a:rPr lang="en-US" sz="1800" i="0" dirty="0">
                <a:effectLst/>
                <a:highlight>
                  <a:srgbClr val="FFFFFF"/>
                </a:highlight>
                <a:latin typeface="Söhne"/>
              </a:rPr>
              <a:t>“</a:t>
            </a:r>
          </a:p>
          <a:p>
            <a:pPr lvl="1"/>
            <a:r>
              <a:rPr lang="en-US" sz="1200" i="0" dirty="0">
                <a:effectLst/>
                <a:highlight>
                  <a:srgbClr val="FFFFFF"/>
                </a:highlight>
                <a:latin typeface="Söhne"/>
              </a:rPr>
              <a:t>Cluster 3: Below average income, more children (small and teens), low spending across categories, higher web visits, deal chasers.</a:t>
            </a:r>
            <a:endParaRPr lang="en-US" sz="1800" i="0" dirty="0">
              <a:effectLst/>
              <a:highlight>
                <a:srgbClr val="FFFFFF"/>
              </a:highlight>
              <a:latin typeface="Söhne"/>
            </a:endParaRPr>
          </a:p>
          <a:p>
            <a:pPr algn="l"/>
            <a:r>
              <a:rPr lang="en-US" sz="1800" b="1" i="0" dirty="0">
                <a:effectLst/>
                <a:highlight>
                  <a:srgbClr val="FFFFFF"/>
                </a:highlight>
                <a:latin typeface="Söhne"/>
              </a:rPr>
              <a:t>Strategy</a:t>
            </a:r>
            <a:r>
              <a:rPr lang="en-US" sz="1800" i="0" dirty="0">
                <a:effectLst/>
                <a:highlight>
                  <a:srgbClr val="FFFFFF"/>
                </a:highlight>
                <a:latin typeface="Söhne"/>
              </a:rPr>
              <a:t>: Focus on High-Converting Segments from cluster 1. To emphasize the high-quality and premium aspects of the products to attract high spenders. Also to avoiding Low-Converting Segment for the sixth campaign.</a:t>
            </a:r>
          </a:p>
        </p:txBody>
      </p:sp>
      <p:pic>
        <p:nvPicPr>
          <p:cNvPr id="4" name="Picture 3">
            <a:extLst>
              <a:ext uri="{FF2B5EF4-FFF2-40B4-BE49-F238E27FC236}">
                <a16:creationId xmlns:a16="http://schemas.microsoft.com/office/drawing/2014/main" id="{B35019DE-108E-CDBC-5A31-635FBE5F5940}"/>
              </a:ext>
            </a:extLst>
          </p:cNvPr>
          <p:cNvPicPr>
            <a:picLocks noChangeAspect="1"/>
          </p:cNvPicPr>
          <p:nvPr/>
        </p:nvPicPr>
        <p:blipFill>
          <a:blip r:embed="rId2"/>
          <a:stretch>
            <a:fillRect/>
          </a:stretch>
        </p:blipFill>
        <p:spPr>
          <a:xfrm>
            <a:off x="1075275" y="2417445"/>
            <a:ext cx="285750" cy="285750"/>
          </a:xfrm>
          <a:prstGeom prst="rect">
            <a:avLst/>
          </a:prstGeom>
        </p:spPr>
      </p:pic>
      <p:pic>
        <p:nvPicPr>
          <p:cNvPr id="5" name="Picture 4">
            <a:extLst>
              <a:ext uri="{FF2B5EF4-FFF2-40B4-BE49-F238E27FC236}">
                <a16:creationId xmlns:a16="http://schemas.microsoft.com/office/drawing/2014/main" id="{0FC2CA51-19F1-BF41-F2B0-896063216A84}"/>
              </a:ext>
            </a:extLst>
          </p:cNvPr>
          <p:cNvPicPr>
            <a:picLocks noChangeAspect="1"/>
          </p:cNvPicPr>
          <p:nvPr/>
        </p:nvPicPr>
        <p:blipFill>
          <a:blip r:embed="rId2"/>
          <a:stretch>
            <a:fillRect/>
          </a:stretch>
        </p:blipFill>
        <p:spPr>
          <a:xfrm rot="10800000">
            <a:off x="1021461" y="3026698"/>
            <a:ext cx="285750" cy="285750"/>
          </a:xfrm>
          <a:prstGeom prst="rect">
            <a:avLst/>
          </a:prstGeom>
        </p:spPr>
      </p:pic>
      <p:pic>
        <p:nvPicPr>
          <p:cNvPr id="7" name="Graphic 6" descr="Blueprint with solid fill">
            <a:extLst>
              <a:ext uri="{FF2B5EF4-FFF2-40B4-BE49-F238E27FC236}">
                <a16:creationId xmlns:a16="http://schemas.microsoft.com/office/drawing/2014/main" id="{82DECEAC-77CC-463B-FA97-AFAFF6771B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105" y="3850424"/>
            <a:ext cx="468684" cy="468684"/>
          </a:xfrm>
          <a:prstGeom prst="rect">
            <a:avLst/>
          </a:prstGeom>
        </p:spPr>
      </p:pic>
      <p:pic>
        <p:nvPicPr>
          <p:cNvPr id="10" name="Graphic 9" descr="Magnifying glass with solid fill">
            <a:extLst>
              <a:ext uri="{FF2B5EF4-FFF2-40B4-BE49-F238E27FC236}">
                <a16:creationId xmlns:a16="http://schemas.microsoft.com/office/drawing/2014/main" id="{D0CF7B06-FFEF-1A9E-C36C-7B30940326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002988" y="1563518"/>
            <a:ext cx="371475" cy="371475"/>
          </a:xfrm>
          <a:prstGeom prst="rect">
            <a:avLst/>
          </a:prstGeom>
        </p:spPr>
      </p:pic>
    </p:spTree>
    <p:extLst>
      <p:ext uri="{BB962C8B-B14F-4D97-AF65-F5344CB8AC3E}">
        <p14:creationId xmlns:p14="http://schemas.microsoft.com/office/powerpoint/2010/main" val="255333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3B31-C7DB-A144-21A0-A2C3BCE67007}"/>
              </a:ext>
            </a:extLst>
          </p:cNvPr>
          <p:cNvSpPr>
            <a:spLocks noGrp="1"/>
          </p:cNvSpPr>
          <p:nvPr>
            <p:ph type="title"/>
          </p:nvPr>
        </p:nvSpPr>
        <p:spPr/>
        <p:txBody>
          <a:bodyPr/>
          <a:lstStyle/>
          <a:p>
            <a:r>
              <a:rPr lang="pt-BR" b="1" dirty="0" err="1">
                <a:latin typeface="Söhne"/>
              </a:rPr>
              <a:t>Thanks</a:t>
            </a:r>
            <a:r>
              <a:rPr lang="pt-BR" b="1" dirty="0">
                <a:latin typeface="Söhne"/>
              </a:rPr>
              <a:t> for making it </a:t>
            </a:r>
            <a:r>
              <a:rPr lang="pt-BR" b="1" dirty="0" err="1">
                <a:latin typeface="Söhne"/>
              </a:rPr>
              <a:t>up</a:t>
            </a:r>
            <a:r>
              <a:rPr lang="pt-BR" b="1" dirty="0">
                <a:latin typeface="Söhne"/>
              </a:rPr>
              <a:t> </a:t>
            </a:r>
            <a:r>
              <a:rPr lang="pt-BR" b="1" dirty="0" err="1">
                <a:latin typeface="Söhne"/>
              </a:rPr>
              <a:t>here</a:t>
            </a:r>
            <a:r>
              <a:rPr lang="pt-BR" b="1" dirty="0">
                <a:latin typeface="Söhne"/>
              </a:rPr>
              <a:t>!</a:t>
            </a:r>
            <a:endParaRPr lang="en-US" b="1" dirty="0">
              <a:latin typeface="Söhne"/>
            </a:endParaRPr>
          </a:p>
        </p:txBody>
      </p:sp>
      <p:sp>
        <p:nvSpPr>
          <p:cNvPr id="9" name="Content Placeholder 8">
            <a:extLst>
              <a:ext uri="{FF2B5EF4-FFF2-40B4-BE49-F238E27FC236}">
                <a16:creationId xmlns:a16="http://schemas.microsoft.com/office/drawing/2014/main" id="{02D94481-2992-8AD4-CEB5-7A6DEF00D3D4}"/>
              </a:ext>
            </a:extLst>
          </p:cNvPr>
          <p:cNvSpPr>
            <a:spLocks noGrp="1"/>
          </p:cNvSpPr>
          <p:nvPr>
            <p:ph idx="1"/>
          </p:nvPr>
        </p:nvSpPr>
        <p:spPr>
          <a:xfrm>
            <a:off x="1060035" y="1530826"/>
            <a:ext cx="9967629" cy="3882422"/>
          </a:xfrm>
        </p:spPr>
        <p:txBody>
          <a:bodyPr anchor="ctr">
            <a:noAutofit/>
          </a:bodyPr>
          <a:lstStyle/>
          <a:p>
            <a:pPr>
              <a:buClr>
                <a:schemeClr val="bg1"/>
              </a:buClr>
            </a:pPr>
            <a:r>
              <a:rPr lang="pt-BR" sz="1800" i="0" dirty="0">
                <a:effectLst/>
                <a:highlight>
                  <a:srgbClr val="FFFFFF"/>
                </a:highlight>
                <a:latin typeface="Söhne"/>
                <a:hlinkClick r:id="rId2"/>
              </a:rPr>
              <a:t>evaristo.ssm@gmail.com</a:t>
            </a:r>
            <a:endParaRPr lang="pt-BR" sz="1800" i="0" dirty="0">
              <a:effectLst/>
              <a:highlight>
                <a:srgbClr val="FFFFFF"/>
              </a:highlight>
              <a:latin typeface="Söhne"/>
            </a:endParaRPr>
          </a:p>
          <a:p>
            <a:pPr>
              <a:buClr>
                <a:schemeClr val="bg1"/>
              </a:buClr>
            </a:pPr>
            <a:r>
              <a:rPr lang="pt-BR" sz="1800" dirty="0">
                <a:highlight>
                  <a:srgbClr val="FFFFFF"/>
                </a:highlight>
                <a:latin typeface="Söhne"/>
                <a:hlinkClick r:id="rId3"/>
              </a:rPr>
              <a:t>https://linkedin.com/in/evaristomoreira</a:t>
            </a:r>
            <a:r>
              <a:rPr lang="pt-BR" sz="1800" dirty="0">
                <a:highlight>
                  <a:srgbClr val="FFFFFF"/>
                </a:highlight>
                <a:latin typeface="Söhne"/>
              </a:rPr>
              <a:t> </a:t>
            </a:r>
          </a:p>
          <a:p>
            <a:pPr>
              <a:buClr>
                <a:schemeClr val="bg1"/>
              </a:buClr>
            </a:pPr>
            <a:r>
              <a:rPr lang="pt-BR" sz="1800" dirty="0">
                <a:highlight>
                  <a:srgbClr val="FFFFFF"/>
                </a:highlight>
                <a:latin typeface="Söhne"/>
                <a:hlinkClick r:id="rId4"/>
              </a:rPr>
              <a:t>https://github.com/vavasjc</a:t>
            </a:r>
            <a:r>
              <a:rPr lang="pt-BR" sz="1800" dirty="0">
                <a:highlight>
                  <a:srgbClr val="FFFFFF"/>
                </a:highlight>
                <a:latin typeface="Söhne"/>
              </a:rPr>
              <a:t> </a:t>
            </a:r>
          </a:p>
          <a:p>
            <a:pPr algn="l">
              <a:buClr>
                <a:schemeClr val="bg1"/>
              </a:buClr>
            </a:pPr>
            <a:endParaRPr lang="pt-BR" sz="1800" dirty="0">
              <a:highlight>
                <a:srgbClr val="FFFFFF"/>
              </a:highlight>
              <a:latin typeface="Söhne"/>
            </a:endParaRPr>
          </a:p>
          <a:p>
            <a:pPr algn="l">
              <a:buClr>
                <a:schemeClr val="bg1"/>
              </a:buClr>
            </a:pPr>
            <a:endParaRPr lang="en-US" sz="1800" i="0" dirty="0">
              <a:effectLst/>
              <a:highlight>
                <a:srgbClr val="FFFFFF"/>
              </a:highlight>
              <a:latin typeface="Söhne"/>
            </a:endParaRPr>
          </a:p>
        </p:txBody>
      </p:sp>
      <p:pic>
        <p:nvPicPr>
          <p:cNvPr id="1026" name="Picture 2" descr="Linkedin logo png, Linkedin logo transparent png, Linkedin ...">
            <a:extLst>
              <a:ext uri="{FF2B5EF4-FFF2-40B4-BE49-F238E27FC236}">
                <a16:creationId xmlns:a16="http://schemas.microsoft.com/office/drawing/2014/main" id="{56533E7C-F32A-086C-86A5-6387912600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856389"/>
            <a:ext cx="487218" cy="48721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Email with solid fill">
            <a:extLst>
              <a:ext uri="{FF2B5EF4-FFF2-40B4-BE49-F238E27FC236}">
                <a16:creationId xmlns:a16="http://schemas.microsoft.com/office/drawing/2014/main" id="{40E5A452-3507-CC3E-9064-7F06C3374E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0708" y="2493818"/>
            <a:ext cx="362571" cy="362571"/>
          </a:xfrm>
          <a:prstGeom prst="rect">
            <a:avLst/>
          </a:prstGeom>
        </p:spPr>
      </p:pic>
      <p:pic>
        <p:nvPicPr>
          <p:cNvPr id="11" name="Picture 10">
            <a:extLst>
              <a:ext uri="{FF2B5EF4-FFF2-40B4-BE49-F238E27FC236}">
                <a16:creationId xmlns:a16="http://schemas.microsoft.com/office/drawing/2014/main" id="{1CAF7B8F-939A-A412-4846-7D488A9B53C0}"/>
              </a:ext>
            </a:extLst>
          </p:cNvPr>
          <p:cNvPicPr>
            <a:picLocks noChangeAspect="1"/>
          </p:cNvPicPr>
          <p:nvPr/>
        </p:nvPicPr>
        <p:blipFill>
          <a:blip r:embed="rId8"/>
          <a:stretch>
            <a:fillRect/>
          </a:stretch>
        </p:blipFill>
        <p:spPr>
          <a:xfrm>
            <a:off x="877600" y="3332423"/>
            <a:ext cx="364870" cy="363942"/>
          </a:xfrm>
          <a:prstGeom prst="rect">
            <a:avLst/>
          </a:prstGeom>
        </p:spPr>
      </p:pic>
    </p:spTree>
    <p:extLst>
      <p:ext uri="{BB962C8B-B14F-4D97-AF65-F5344CB8AC3E}">
        <p14:creationId xmlns:p14="http://schemas.microsoft.com/office/powerpoint/2010/main" val="1677253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TotalTime>
  <Words>901</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Helvetica Neue</vt:lpstr>
      <vt:lpstr>Söhne</vt:lpstr>
      <vt:lpstr>Aptos</vt:lpstr>
      <vt:lpstr>Aptos Display</vt:lpstr>
      <vt:lpstr>Arial</vt:lpstr>
      <vt:lpstr>Cambria Math</vt:lpstr>
      <vt:lpstr>Courier New</vt:lpstr>
      <vt:lpstr>Segoe UI</vt:lpstr>
      <vt:lpstr>Wingdings</vt:lpstr>
      <vt:lpstr>Office Theme</vt:lpstr>
      <vt:lpstr>Data Analysis - Segmentation</vt:lpstr>
      <vt:lpstr>Data Analysis Case Statement</vt:lpstr>
      <vt:lpstr>Pilot campaign</vt:lpstr>
      <vt:lpstr>Data preprocessing</vt:lpstr>
      <vt:lpstr>Exploratory Data Analysis</vt:lpstr>
      <vt:lpstr>Segmentation</vt:lpstr>
      <vt:lpstr>Predictive modeling</vt:lpstr>
      <vt:lpstr>Characteristics of clients that converted</vt:lpstr>
      <vt:lpstr>Thanks for making it up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Data Analyst Case</dc:title>
  <dc:creator>evaristo.moreira@andela.com</dc:creator>
  <cp:lastModifiedBy>evaristo.moreira@andela.com</cp:lastModifiedBy>
  <cp:revision>9</cp:revision>
  <dcterms:created xsi:type="dcterms:W3CDTF">2024-05-22T17:51:00Z</dcterms:created>
  <dcterms:modified xsi:type="dcterms:W3CDTF">2024-05-31T14:49:11Z</dcterms:modified>
</cp:coreProperties>
</file>