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7" r:id="rId2"/>
    <p:sldId id="301" r:id="rId3"/>
    <p:sldId id="302" r:id="rId4"/>
    <p:sldId id="303" r:id="rId5"/>
    <p:sldId id="304" r:id="rId6"/>
    <p:sldId id="305" r:id="rId7"/>
    <p:sldId id="306" r:id="rId8"/>
    <p:sldId id="307" r:id="rId9"/>
    <p:sldId id="319" r:id="rId10"/>
    <p:sldId id="320" r:id="rId11"/>
    <p:sldId id="321" r:id="rId12"/>
    <p:sldId id="322" r:id="rId13"/>
    <p:sldId id="325" r:id="rId14"/>
    <p:sldId id="323" r:id="rId15"/>
    <p:sldId id="308" r:id="rId16"/>
    <p:sldId id="309" r:id="rId17"/>
    <p:sldId id="310" r:id="rId18"/>
    <p:sldId id="311" r:id="rId19"/>
    <p:sldId id="315" r:id="rId20"/>
    <p:sldId id="316" r:id="rId21"/>
    <p:sldId id="312" r:id="rId22"/>
    <p:sldId id="313" r:id="rId23"/>
    <p:sldId id="314" r:id="rId24"/>
    <p:sldId id="317" r:id="rId25"/>
  </p:sldIdLst>
  <p:sldSz cx="9144000" cy="6858000" type="screen4x3"/>
  <p:notesSz cx="7023100" cy="93091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81688" autoAdjust="0"/>
  </p:normalViewPr>
  <p:slideViewPr>
    <p:cSldViewPr>
      <p:cViewPr varScale="1">
        <p:scale>
          <a:sx n="56" d="100"/>
          <a:sy n="56" d="100"/>
        </p:scale>
        <p:origin x="197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43343" cy="465455"/>
          </a:xfrm>
          <a:prstGeom prst="rect">
            <a:avLst/>
          </a:prstGeom>
        </p:spPr>
        <p:txBody>
          <a:bodyPr vert="horz" lIns="93317" tIns="46659" rIns="93317" bIns="46659" rtlCol="0"/>
          <a:lstStyle>
            <a:lvl1pPr algn="l">
              <a:defRPr sz="1200"/>
            </a:lvl1pPr>
          </a:lstStyle>
          <a:p>
            <a:endParaRPr lang="es-MX" dirty="0"/>
          </a:p>
        </p:txBody>
      </p:sp>
      <p:sp>
        <p:nvSpPr>
          <p:cNvPr id="3" name="2 Marcador de fecha"/>
          <p:cNvSpPr>
            <a:spLocks noGrp="1"/>
          </p:cNvSpPr>
          <p:nvPr>
            <p:ph type="dt" sz="quarter" idx="1"/>
          </p:nvPr>
        </p:nvSpPr>
        <p:spPr>
          <a:xfrm>
            <a:off x="3978132" y="0"/>
            <a:ext cx="3043343" cy="465455"/>
          </a:xfrm>
          <a:prstGeom prst="rect">
            <a:avLst/>
          </a:prstGeom>
        </p:spPr>
        <p:txBody>
          <a:bodyPr vert="horz" lIns="93317" tIns="46659" rIns="93317" bIns="46659" rtlCol="0"/>
          <a:lstStyle>
            <a:lvl1pPr algn="r">
              <a:defRPr sz="1200"/>
            </a:lvl1pPr>
          </a:lstStyle>
          <a:p>
            <a:fld id="{539CC8E2-8379-42F8-906A-5EB2FBB6A7EB}" type="datetimeFigureOut">
              <a:rPr lang="es-MX" smtClean="0"/>
              <a:t>14/02/2019</a:t>
            </a:fld>
            <a:endParaRPr lang="es-MX" dirty="0"/>
          </a:p>
        </p:txBody>
      </p:sp>
      <p:sp>
        <p:nvSpPr>
          <p:cNvPr id="4" name="3 Marcador de pie de página"/>
          <p:cNvSpPr>
            <a:spLocks noGrp="1"/>
          </p:cNvSpPr>
          <p:nvPr>
            <p:ph type="ftr" sz="quarter" idx="2"/>
          </p:nvPr>
        </p:nvSpPr>
        <p:spPr>
          <a:xfrm>
            <a:off x="0" y="8842030"/>
            <a:ext cx="3043343" cy="465455"/>
          </a:xfrm>
          <a:prstGeom prst="rect">
            <a:avLst/>
          </a:prstGeom>
        </p:spPr>
        <p:txBody>
          <a:bodyPr vert="horz" lIns="93317" tIns="46659" rIns="93317" bIns="46659" rtlCol="0" anchor="b"/>
          <a:lstStyle>
            <a:lvl1pPr algn="l">
              <a:defRPr sz="1200"/>
            </a:lvl1pPr>
          </a:lstStyle>
          <a:p>
            <a:endParaRPr lang="es-MX" dirty="0"/>
          </a:p>
        </p:txBody>
      </p:sp>
      <p:sp>
        <p:nvSpPr>
          <p:cNvPr id="5" name="4 Marcador de número de diapositiva"/>
          <p:cNvSpPr>
            <a:spLocks noGrp="1"/>
          </p:cNvSpPr>
          <p:nvPr>
            <p:ph type="sldNum" sz="quarter" idx="3"/>
          </p:nvPr>
        </p:nvSpPr>
        <p:spPr>
          <a:xfrm>
            <a:off x="3978132" y="8842030"/>
            <a:ext cx="3043343" cy="465455"/>
          </a:xfrm>
          <a:prstGeom prst="rect">
            <a:avLst/>
          </a:prstGeom>
        </p:spPr>
        <p:txBody>
          <a:bodyPr vert="horz" lIns="93317" tIns="46659" rIns="93317" bIns="46659" rtlCol="0" anchor="b"/>
          <a:lstStyle>
            <a:lvl1pPr algn="r">
              <a:defRPr sz="1200"/>
            </a:lvl1pPr>
          </a:lstStyle>
          <a:p>
            <a:fld id="{8384B63F-EA80-4A4B-9A42-9F34AFEE115C}" type="slidenum">
              <a:rPr lang="es-MX" smtClean="0"/>
              <a:t>‹Nº›</a:t>
            </a:fld>
            <a:endParaRPr lang="es-MX" dirty="0"/>
          </a:p>
        </p:txBody>
      </p:sp>
    </p:spTree>
    <p:extLst>
      <p:ext uri="{BB962C8B-B14F-4D97-AF65-F5344CB8AC3E}">
        <p14:creationId xmlns:p14="http://schemas.microsoft.com/office/powerpoint/2010/main" val="34119626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43343" cy="465455"/>
          </a:xfrm>
          <a:prstGeom prst="rect">
            <a:avLst/>
          </a:prstGeom>
        </p:spPr>
        <p:txBody>
          <a:bodyPr vert="horz" lIns="93317" tIns="46659" rIns="93317" bIns="46659" rtlCol="0"/>
          <a:lstStyle>
            <a:lvl1pPr algn="l">
              <a:defRPr sz="1200"/>
            </a:lvl1pPr>
          </a:lstStyle>
          <a:p>
            <a:endParaRPr lang="es-MX" dirty="0"/>
          </a:p>
        </p:txBody>
      </p:sp>
      <p:sp>
        <p:nvSpPr>
          <p:cNvPr id="3" name="2 Marcador de fecha"/>
          <p:cNvSpPr>
            <a:spLocks noGrp="1"/>
          </p:cNvSpPr>
          <p:nvPr>
            <p:ph type="dt" idx="1"/>
          </p:nvPr>
        </p:nvSpPr>
        <p:spPr>
          <a:xfrm>
            <a:off x="3978132" y="0"/>
            <a:ext cx="3043343" cy="465455"/>
          </a:xfrm>
          <a:prstGeom prst="rect">
            <a:avLst/>
          </a:prstGeom>
        </p:spPr>
        <p:txBody>
          <a:bodyPr vert="horz" lIns="93317" tIns="46659" rIns="93317" bIns="46659" rtlCol="0"/>
          <a:lstStyle>
            <a:lvl1pPr algn="r">
              <a:defRPr sz="1200"/>
            </a:lvl1pPr>
          </a:lstStyle>
          <a:p>
            <a:fld id="{2D445F07-8756-451B-A938-0248325FC7BB}" type="datetimeFigureOut">
              <a:rPr lang="es-MX" smtClean="0"/>
              <a:t>14/02/2019</a:t>
            </a:fld>
            <a:endParaRPr lang="es-MX" dirty="0"/>
          </a:p>
        </p:txBody>
      </p:sp>
      <p:sp>
        <p:nvSpPr>
          <p:cNvPr id="4" name="3 Marcador de imagen de diapositiva"/>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17" tIns="46659" rIns="93317" bIns="46659" rtlCol="0" anchor="ctr"/>
          <a:lstStyle/>
          <a:p>
            <a:endParaRPr lang="es-MX" dirty="0"/>
          </a:p>
        </p:txBody>
      </p:sp>
      <p:sp>
        <p:nvSpPr>
          <p:cNvPr id="5" name="4 Marcador de notas"/>
          <p:cNvSpPr>
            <a:spLocks noGrp="1"/>
          </p:cNvSpPr>
          <p:nvPr>
            <p:ph type="body" sz="quarter" idx="3"/>
          </p:nvPr>
        </p:nvSpPr>
        <p:spPr>
          <a:xfrm>
            <a:off x="702310" y="4421823"/>
            <a:ext cx="5618480" cy="4189095"/>
          </a:xfrm>
          <a:prstGeom prst="rect">
            <a:avLst/>
          </a:prstGeom>
        </p:spPr>
        <p:txBody>
          <a:bodyPr vert="horz" lIns="93317" tIns="46659" rIns="93317" bIns="46659"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842030"/>
            <a:ext cx="3043343" cy="465455"/>
          </a:xfrm>
          <a:prstGeom prst="rect">
            <a:avLst/>
          </a:prstGeom>
        </p:spPr>
        <p:txBody>
          <a:bodyPr vert="horz" lIns="93317" tIns="46659" rIns="93317" bIns="46659"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978132" y="8842030"/>
            <a:ext cx="3043343" cy="465455"/>
          </a:xfrm>
          <a:prstGeom prst="rect">
            <a:avLst/>
          </a:prstGeom>
        </p:spPr>
        <p:txBody>
          <a:bodyPr vert="horz" lIns="93317" tIns="46659" rIns="93317" bIns="46659"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dirty="0"/>
          </a:p>
        </p:txBody>
      </p:sp>
      <p:sp>
        <p:nvSpPr>
          <p:cNvPr id="2150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8202" indent="-291616" eaLnBrk="0" hangingPunct="0">
              <a:defRPr sz="2400">
                <a:solidFill>
                  <a:schemeClr val="tx1"/>
                </a:solidFill>
                <a:latin typeface="Times New Roman" pitchFamily="18" charset="0"/>
              </a:defRPr>
            </a:lvl2pPr>
            <a:lvl3pPr marL="1166464" indent="-233292" eaLnBrk="0" hangingPunct="0">
              <a:defRPr sz="2400">
                <a:solidFill>
                  <a:schemeClr val="tx1"/>
                </a:solidFill>
                <a:latin typeface="Times New Roman" pitchFamily="18" charset="0"/>
              </a:defRPr>
            </a:lvl3pPr>
            <a:lvl4pPr marL="1633050" indent="-233292" eaLnBrk="0" hangingPunct="0">
              <a:defRPr sz="2400">
                <a:solidFill>
                  <a:schemeClr val="tx1"/>
                </a:solidFill>
                <a:latin typeface="Times New Roman" pitchFamily="18" charset="0"/>
              </a:defRPr>
            </a:lvl4pPr>
            <a:lvl5pPr marL="2099636" indent="-233292" eaLnBrk="0" hangingPunct="0">
              <a:defRPr sz="2400">
                <a:solidFill>
                  <a:schemeClr val="tx1"/>
                </a:solidFill>
                <a:latin typeface="Times New Roman" pitchFamily="18" charset="0"/>
              </a:defRPr>
            </a:lvl5pPr>
            <a:lvl6pPr marL="2566221" indent="-233292" eaLnBrk="0" fontAlgn="base" hangingPunct="0">
              <a:spcBef>
                <a:spcPct val="0"/>
              </a:spcBef>
              <a:spcAft>
                <a:spcPct val="0"/>
              </a:spcAft>
              <a:defRPr sz="2400">
                <a:solidFill>
                  <a:schemeClr val="tx1"/>
                </a:solidFill>
                <a:latin typeface="Times New Roman" pitchFamily="18" charset="0"/>
              </a:defRPr>
            </a:lvl6pPr>
            <a:lvl7pPr marL="3032806" indent="-233292" eaLnBrk="0" fontAlgn="base" hangingPunct="0">
              <a:spcBef>
                <a:spcPct val="0"/>
              </a:spcBef>
              <a:spcAft>
                <a:spcPct val="0"/>
              </a:spcAft>
              <a:defRPr sz="2400">
                <a:solidFill>
                  <a:schemeClr val="tx1"/>
                </a:solidFill>
                <a:latin typeface="Times New Roman" pitchFamily="18" charset="0"/>
              </a:defRPr>
            </a:lvl7pPr>
            <a:lvl8pPr marL="3499392" indent="-233292" eaLnBrk="0" fontAlgn="base" hangingPunct="0">
              <a:spcBef>
                <a:spcPct val="0"/>
              </a:spcBef>
              <a:spcAft>
                <a:spcPct val="0"/>
              </a:spcAft>
              <a:defRPr sz="2400">
                <a:solidFill>
                  <a:schemeClr val="tx1"/>
                </a:solidFill>
                <a:latin typeface="Times New Roman" pitchFamily="18" charset="0"/>
              </a:defRPr>
            </a:lvl8pPr>
            <a:lvl9pPr marL="3965978" indent="-233292" eaLnBrk="0" fontAlgn="base" hangingPunct="0">
              <a:spcBef>
                <a:spcPct val="0"/>
              </a:spcBef>
              <a:spcAft>
                <a:spcPct val="0"/>
              </a:spcAft>
              <a:defRPr sz="2400">
                <a:solidFill>
                  <a:schemeClr val="tx1"/>
                </a:solidFill>
                <a:latin typeface="Times New Roman" pitchFamily="18" charset="0"/>
              </a:defRPr>
            </a:lvl9pPr>
          </a:lstStyle>
          <a:p>
            <a:fld id="{59354701-7100-44E7-8448-DA860BEC3DBC}" type="slidenum">
              <a:rPr lang="es-MX" sz="1200"/>
              <a:pPr/>
              <a:t>2</a:t>
            </a:fld>
            <a:endParaRPr lang="es-MX" sz="1200" dirty="0"/>
          </a:p>
        </p:txBody>
      </p:sp>
    </p:spTree>
    <p:extLst>
      <p:ext uri="{BB962C8B-B14F-4D97-AF65-F5344CB8AC3E}">
        <p14:creationId xmlns:p14="http://schemas.microsoft.com/office/powerpoint/2010/main" val="1769723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10</a:t>
            </a:fld>
            <a:endParaRPr lang="es-MX" dirty="0"/>
          </a:p>
        </p:txBody>
      </p:sp>
    </p:spTree>
    <p:extLst>
      <p:ext uri="{BB962C8B-B14F-4D97-AF65-F5344CB8AC3E}">
        <p14:creationId xmlns:p14="http://schemas.microsoft.com/office/powerpoint/2010/main" val="2556351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12</a:t>
            </a:fld>
            <a:endParaRPr lang="es-MX" dirty="0"/>
          </a:p>
        </p:txBody>
      </p:sp>
    </p:spTree>
    <p:extLst>
      <p:ext uri="{BB962C8B-B14F-4D97-AF65-F5344CB8AC3E}">
        <p14:creationId xmlns:p14="http://schemas.microsoft.com/office/powerpoint/2010/main" val="3986875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13</a:t>
            </a:fld>
            <a:endParaRPr lang="es-MX" dirty="0"/>
          </a:p>
        </p:txBody>
      </p:sp>
    </p:spTree>
    <p:extLst>
      <p:ext uri="{BB962C8B-B14F-4D97-AF65-F5344CB8AC3E}">
        <p14:creationId xmlns:p14="http://schemas.microsoft.com/office/powerpoint/2010/main" val="1083549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2253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8202" indent="-291616" eaLnBrk="0" hangingPunct="0">
              <a:defRPr sz="2400">
                <a:solidFill>
                  <a:schemeClr val="tx1"/>
                </a:solidFill>
                <a:latin typeface="Times New Roman" pitchFamily="18" charset="0"/>
              </a:defRPr>
            </a:lvl2pPr>
            <a:lvl3pPr marL="1166464" indent="-233292" eaLnBrk="0" hangingPunct="0">
              <a:defRPr sz="2400">
                <a:solidFill>
                  <a:schemeClr val="tx1"/>
                </a:solidFill>
                <a:latin typeface="Times New Roman" pitchFamily="18" charset="0"/>
              </a:defRPr>
            </a:lvl3pPr>
            <a:lvl4pPr marL="1633050" indent="-233292" eaLnBrk="0" hangingPunct="0">
              <a:defRPr sz="2400">
                <a:solidFill>
                  <a:schemeClr val="tx1"/>
                </a:solidFill>
                <a:latin typeface="Times New Roman" pitchFamily="18" charset="0"/>
              </a:defRPr>
            </a:lvl4pPr>
            <a:lvl5pPr marL="2099636" indent="-233292" eaLnBrk="0" hangingPunct="0">
              <a:defRPr sz="2400">
                <a:solidFill>
                  <a:schemeClr val="tx1"/>
                </a:solidFill>
                <a:latin typeface="Times New Roman" pitchFamily="18" charset="0"/>
              </a:defRPr>
            </a:lvl5pPr>
            <a:lvl6pPr marL="2566221" indent="-233292" eaLnBrk="0" fontAlgn="base" hangingPunct="0">
              <a:spcBef>
                <a:spcPct val="0"/>
              </a:spcBef>
              <a:spcAft>
                <a:spcPct val="0"/>
              </a:spcAft>
              <a:defRPr sz="2400">
                <a:solidFill>
                  <a:schemeClr val="tx1"/>
                </a:solidFill>
                <a:latin typeface="Times New Roman" pitchFamily="18" charset="0"/>
              </a:defRPr>
            </a:lvl6pPr>
            <a:lvl7pPr marL="3032806" indent="-233292" eaLnBrk="0" fontAlgn="base" hangingPunct="0">
              <a:spcBef>
                <a:spcPct val="0"/>
              </a:spcBef>
              <a:spcAft>
                <a:spcPct val="0"/>
              </a:spcAft>
              <a:defRPr sz="2400">
                <a:solidFill>
                  <a:schemeClr val="tx1"/>
                </a:solidFill>
                <a:latin typeface="Times New Roman" pitchFamily="18" charset="0"/>
              </a:defRPr>
            </a:lvl7pPr>
            <a:lvl8pPr marL="3499392" indent="-233292" eaLnBrk="0" fontAlgn="base" hangingPunct="0">
              <a:spcBef>
                <a:spcPct val="0"/>
              </a:spcBef>
              <a:spcAft>
                <a:spcPct val="0"/>
              </a:spcAft>
              <a:defRPr sz="2400">
                <a:solidFill>
                  <a:schemeClr val="tx1"/>
                </a:solidFill>
                <a:latin typeface="Times New Roman" pitchFamily="18" charset="0"/>
              </a:defRPr>
            </a:lvl8pPr>
            <a:lvl9pPr marL="3965978" indent="-233292" eaLnBrk="0" fontAlgn="base" hangingPunct="0">
              <a:spcBef>
                <a:spcPct val="0"/>
              </a:spcBef>
              <a:spcAft>
                <a:spcPct val="0"/>
              </a:spcAft>
              <a:defRPr sz="2400">
                <a:solidFill>
                  <a:schemeClr val="tx1"/>
                </a:solidFill>
                <a:latin typeface="Times New Roman" pitchFamily="18" charset="0"/>
              </a:defRPr>
            </a:lvl9pPr>
          </a:lstStyle>
          <a:p>
            <a:fld id="{99855EEE-C697-4AAD-9F8F-B1784449E803}" type="slidenum">
              <a:rPr lang="es-MX" sz="1200"/>
              <a:pPr/>
              <a:t>20</a:t>
            </a:fld>
            <a:endParaRPr lang="es-MX" sz="1200" dirty="0"/>
          </a:p>
        </p:txBody>
      </p:sp>
    </p:spTree>
    <p:extLst>
      <p:ext uri="{BB962C8B-B14F-4D97-AF65-F5344CB8AC3E}">
        <p14:creationId xmlns:p14="http://schemas.microsoft.com/office/powerpoint/2010/main" val="3267159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14/02/2019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14/02/2019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14/02/2019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14/02/2019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14/02/2019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14/02/2019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14/02/2019</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14/02/2019</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14/02/2019</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14/02/2019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14/02/2019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14/02/2019</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2018 </a:t>
            </a:r>
            <a:br>
              <a:rPr lang="es-MX" sz="3200" dirty="0">
                <a:solidFill>
                  <a:schemeClr val="bg2">
                    <a:lumMod val="50000"/>
                  </a:schemeClr>
                </a:solidFill>
              </a:rPr>
            </a:br>
            <a:r>
              <a:rPr lang="es-MX" sz="3200" dirty="0">
                <a:solidFill>
                  <a:schemeClr val="bg2">
                    <a:lumMod val="50000"/>
                  </a:schemeClr>
                </a:solidFill>
              </a:rPr>
              <a:t>Fundamentos de redes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Protocolos Stop&amp;Wait y GoBackN</a:t>
            </a:r>
          </a:p>
          <a:p>
            <a:pPr eaLnBrk="1" fontAlgn="auto" hangingPunct="1">
              <a:spcAft>
                <a:spcPts val="0"/>
              </a:spcAft>
              <a:defRPr/>
            </a:pPr>
            <a:r>
              <a:rPr lang="es-MX" sz="2000" dirty="0">
                <a:solidFill>
                  <a:schemeClr val="accent4">
                    <a:lumMod val="50000"/>
                  </a:schemeClr>
                </a:solidFill>
              </a:rPr>
              <a:t>ITESM Campus Querétaro</a:t>
            </a:r>
          </a:p>
        </p:txBody>
      </p:sp>
      <p:pic>
        <p:nvPicPr>
          <p:cNvPr id="21" name="20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864" y="4005064"/>
            <a:ext cx="2462292" cy="1656184"/>
          </a:xfrm>
          <a:prstGeom prst="rect">
            <a:avLst/>
          </a:prstGeom>
        </p:spPr>
      </p:pic>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06"/>
          <p:cNvSpPr txBox="1">
            <a:spLocks noChangeArrowheads="1"/>
          </p:cNvSpPr>
          <p:nvPr/>
        </p:nvSpPr>
        <p:spPr bwMode="auto">
          <a:xfrm>
            <a:off x="602432" y="1020883"/>
            <a:ext cx="7939136" cy="967957"/>
          </a:xfrm>
          <a:prstGeom prst="rect">
            <a:avLst/>
          </a:prstGeom>
          <a:noFill/>
          <a:ln w="9525">
            <a:noFill/>
            <a:miter lim="800000"/>
            <a:headEnd/>
            <a:tailEnd/>
          </a:ln>
          <a:effectLst/>
        </p:spPr>
        <p:txBody>
          <a:bodyPr wrap="square">
            <a:spAutoFit/>
          </a:bodyPr>
          <a:lstStyle/>
          <a:p>
            <a:pPr algn="ctr">
              <a:lnSpc>
                <a:spcPct val="150000"/>
              </a:lnSpc>
              <a:spcBef>
                <a:spcPts val="0"/>
              </a:spcBef>
              <a:defRPr/>
            </a:pPr>
            <a:r>
              <a:rPr lang="es-MX" sz="2000" b="1" dirty="0">
                <a:solidFill>
                  <a:schemeClr val="accent5">
                    <a:lumMod val="75000"/>
                  </a:schemeClr>
                </a:solidFill>
                <a:latin typeface="ZapfHumnst BT"/>
              </a:rPr>
              <a:t>Conjunto de procedimientos que le dicen al emisor cuantos datos puede transmitir antes de esperar un reconocimiento del receptor. </a:t>
            </a:r>
            <a:endParaRPr lang="es-MX" sz="2000" b="1" dirty="0">
              <a:solidFill>
                <a:schemeClr val="accent6">
                  <a:lumMod val="75000"/>
                </a:schemeClr>
              </a:solidFill>
              <a:latin typeface="ZapfHumnst BT"/>
            </a:endParaRPr>
          </a:p>
        </p:txBody>
      </p:sp>
      <p:sp>
        <p:nvSpPr>
          <p:cNvPr id="6" name="Rectangle 2"/>
          <p:cNvSpPr txBox="1">
            <a:spLocks noChangeArrowheads="1"/>
          </p:cNvSpPr>
          <p:nvPr/>
        </p:nvSpPr>
        <p:spPr>
          <a:xfrm>
            <a:off x="107504" y="5363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Control de flujo</a:t>
            </a:r>
          </a:p>
        </p:txBody>
      </p:sp>
      <p:sp>
        <p:nvSpPr>
          <p:cNvPr id="4" name="Text Box 906"/>
          <p:cNvSpPr txBox="1">
            <a:spLocks noChangeArrowheads="1"/>
          </p:cNvSpPr>
          <p:nvPr/>
        </p:nvSpPr>
        <p:spPr bwMode="auto">
          <a:xfrm>
            <a:off x="572261" y="2195736"/>
            <a:ext cx="7939136" cy="2585323"/>
          </a:xfrm>
          <a:prstGeom prst="rect">
            <a:avLst/>
          </a:prstGeom>
          <a:noFill/>
          <a:ln w="9525">
            <a:noFill/>
            <a:miter lim="800000"/>
            <a:headEnd/>
            <a:tailEnd/>
          </a:ln>
          <a:effectLst/>
        </p:spPr>
        <p:txBody>
          <a:bodyPr wrap="square">
            <a:spAutoFit/>
          </a:bodyPr>
          <a:lstStyle/>
          <a:p>
            <a:pPr marL="271463" indent="-271463" algn="just">
              <a:lnSpc>
                <a:spcPct val="150000"/>
              </a:lnSpc>
              <a:spcBef>
                <a:spcPts val="0"/>
              </a:spcBef>
              <a:buFont typeface="Courier New" pitchFamily="49" charset="0"/>
              <a:buChar char="o"/>
              <a:defRPr/>
            </a:pPr>
            <a:r>
              <a:rPr lang="es-MX" dirty="0">
                <a:solidFill>
                  <a:schemeClr val="bg2">
                    <a:lumMod val="25000"/>
                  </a:schemeClr>
                </a:solidFill>
                <a:latin typeface="ZapfHumnst BT"/>
              </a:rPr>
              <a:t>El dispositivo de recepción tiene una velocidad limitada para procesar los datos que recibe y una cantidad limitada de memoria. El receptor realiza un procesado y comprobación de los datos recibidos, la velocidad de esos procesos puede ser más lenta que la velocidad de transmisión, por lo que el receptor debe decirle al emisor que pare la transmisión hasta que vuelva a ser capaz de recibir. </a:t>
            </a:r>
            <a:endParaRPr lang="es-MX" b="1" dirty="0">
              <a:solidFill>
                <a:schemeClr val="accent6">
                  <a:lumMod val="75000"/>
                </a:schemeClr>
              </a:solidFill>
              <a:latin typeface="ZapfHumnst BT"/>
            </a:endParaRPr>
          </a:p>
        </p:txBody>
      </p:sp>
      <p:sp>
        <p:nvSpPr>
          <p:cNvPr id="7" name="Text Box 906"/>
          <p:cNvSpPr txBox="1">
            <a:spLocks noChangeArrowheads="1"/>
          </p:cNvSpPr>
          <p:nvPr/>
        </p:nvSpPr>
        <p:spPr bwMode="auto">
          <a:xfrm>
            <a:off x="572261" y="4459559"/>
            <a:ext cx="7939136" cy="1364476"/>
          </a:xfrm>
          <a:prstGeom prst="rect">
            <a:avLst/>
          </a:prstGeom>
          <a:noFill/>
          <a:ln w="9525">
            <a:noFill/>
            <a:miter lim="800000"/>
            <a:headEnd/>
            <a:tailEnd/>
          </a:ln>
          <a:effectLst/>
        </p:spPr>
        <p:txBody>
          <a:bodyPr wrap="square">
            <a:spAutoFit/>
          </a:bodyPr>
          <a:lstStyle/>
          <a:p>
            <a:pPr marL="271463" indent="-271463" algn="just">
              <a:lnSpc>
                <a:spcPct val="150000"/>
              </a:lnSpc>
              <a:spcBef>
                <a:spcPts val="600"/>
              </a:spcBef>
              <a:buFont typeface="Courier New" pitchFamily="49" charset="0"/>
              <a:buChar char="o"/>
              <a:defRPr/>
            </a:pPr>
            <a:r>
              <a:rPr lang="es-MX" dirty="0">
                <a:solidFill>
                  <a:schemeClr val="bg2">
                    <a:lumMod val="25000"/>
                  </a:schemeClr>
                </a:solidFill>
                <a:latin typeface="ZapfHumnst BT"/>
              </a:rPr>
              <a:t>Hay dos procedimientos para el control del flujo de datos: </a:t>
            </a:r>
          </a:p>
          <a:p>
            <a:pPr marL="728663" lvl="1" indent="-271463" algn="just">
              <a:lnSpc>
                <a:spcPct val="150000"/>
              </a:lnSpc>
              <a:spcBef>
                <a:spcPts val="600"/>
              </a:spcBef>
              <a:buFont typeface="Courier New" pitchFamily="49" charset="0"/>
              <a:buChar char="o"/>
              <a:defRPr/>
            </a:pPr>
            <a:r>
              <a:rPr lang="es-MX" b="1" dirty="0">
                <a:solidFill>
                  <a:schemeClr val="accent6">
                    <a:lumMod val="75000"/>
                  </a:schemeClr>
                </a:solidFill>
                <a:latin typeface="ZapfHumnst BT"/>
              </a:rPr>
              <a:t>Parada y espera (stop and wait)</a:t>
            </a:r>
          </a:p>
          <a:p>
            <a:pPr marL="728663" lvl="1" indent="-271463" algn="just">
              <a:lnSpc>
                <a:spcPct val="150000"/>
              </a:lnSpc>
              <a:buFont typeface="Courier New" pitchFamily="49" charset="0"/>
              <a:buChar char="o"/>
              <a:defRPr/>
            </a:pPr>
            <a:r>
              <a:rPr lang="es-MX" b="1" dirty="0">
                <a:solidFill>
                  <a:schemeClr val="accent6">
                    <a:lumMod val="75000"/>
                  </a:schemeClr>
                </a:solidFill>
                <a:latin typeface="ZapfHumnst BT"/>
              </a:rPr>
              <a:t>Ventana deslizante</a:t>
            </a:r>
          </a:p>
        </p:txBody>
      </p:sp>
    </p:spTree>
    <p:extLst>
      <p:ext uri="{BB962C8B-B14F-4D97-AF65-F5344CB8AC3E}">
        <p14:creationId xmlns:p14="http://schemas.microsoft.com/office/powerpoint/2010/main" val="3278483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848" y="3254327"/>
            <a:ext cx="5184576" cy="3431301"/>
          </a:xfrm>
          <a:prstGeom prst="rect">
            <a:avLst/>
          </a:prstGeom>
        </p:spPr>
      </p:pic>
      <p:sp>
        <p:nvSpPr>
          <p:cNvPr id="5" name="Text Box 906"/>
          <p:cNvSpPr txBox="1">
            <a:spLocks noChangeArrowheads="1"/>
          </p:cNvSpPr>
          <p:nvPr/>
        </p:nvSpPr>
        <p:spPr bwMode="auto">
          <a:xfrm>
            <a:off x="257206" y="986305"/>
            <a:ext cx="8419250" cy="1492716"/>
          </a:xfrm>
          <a:prstGeom prst="rect">
            <a:avLst/>
          </a:prstGeom>
          <a:noFill/>
          <a:ln w="9525">
            <a:noFill/>
            <a:miter lim="800000"/>
            <a:headEnd/>
            <a:tailEnd/>
          </a:ln>
          <a:effectLst/>
        </p:spPr>
        <p:txBody>
          <a:bodyPr wrap="square">
            <a:spAutoFit/>
          </a:bodyPr>
          <a:lstStyle/>
          <a:p>
            <a:pPr marL="271463" indent="-271463" algn="just">
              <a:lnSpc>
                <a:spcPct val="150000"/>
              </a:lnSpc>
              <a:spcAft>
                <a:spcPts val="1200"/>
              </a:spcAft>
              <a:buFont typeface="Courier New" pitchFamily="49" charset="0"/>
              <a:buChar char="o"/>
              <a:defRPr/>
            </a:pPr>
            <a:r>
              <a:rPr lang="es-MX" sz="2000" b="1" dirty="0">
                <a:solidFill>
                  <a:schemeClr val="accent6">
                    <a:lumMod val="75000"/>
                  </a:schemeClr>
                </a:solidFill>
                <a:latin typeface="ZapfHumnst BT"/>
              </a:rPr>
              <a:t>Parada y espera (stop and wait)</a:t>
            </a:r>
          </a:p>
          <a:p>
            <a:pPr marL="271463" lvl="1" algn="just">
              <a:lnSpc>
                <a:spcPct val="150000"/>
              </a:lnSpc>
              <a:spcAft>
                <a:spcPts val="1200"/>
              </a:spcAft>
              <a:defRPr/>
            </a:pPr>
            <a:r>
              <a:rPr lang="es-MX" b="1" dirty="0">
                <a:solidFill>
                  <a:schemeClr val="accent5">
                    <a:lumMod val="75000"/>
                  </a:schemeClr>
                </a:solidFill>
                <a:latin typeface="ZapfHumnst BT"/>
              </a:rPr>
              <a:t>El emisor espera un reconocimiento después de cada trama que envía</a:t>
            </a:r>
            <a:r>
              <a:rPr lang="es-MX" dirty="0">
                <a:solidFill>
                  <a:schemeClr val="bg2">
                    <a:lumMod val="25000"/>
                  </a:schemeClr>
                </a:solidFill>
                <a:latin typeface="ZapfHumnst BT"/>
              </a:rPr>
              <a:t>, sólo envía la siguiente trama cuando se ha recibido un reconocimiento. </a:t>
            </a:r>
          </a:p>
        </p:txBody>
      </p:sp>
      <p:sp>
        <p:nvSpPr>
          <p:cNvPr id="6" name="Rectangle 2"/>
          <p:cNvSpPr txBox="1">
            <a:spLocks noChangeArrowheads="1"/>
          </p:cNvSpPr>
          <p:nvPr/>
        </p:nvSpPr>
        <p:spPr>
          <a:xfrm>
            <a:off x="107504" y="1420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Control de flujo</a:t>
            </a:r>
          </a:p>
        </p:txBody>
      </p:sp>
      <p:sp>
        <p:nvSpPr>
          <p:cNvPr id="7" name="Text Box 906"/>
          <p:cNvSpPr txBox="1">
            <a:spLocks noChangeArrowheads="1"/>
          </p:cNvSpPr>
          <p:nvPr/>
        </p:nvSpPr>
        <p:spPr bwMode="auto">
          <a:xfrm>
            <a:off x="113190" y="2577678"/>
            <a:ext cx="8419250" cy="923330"/>
          </a:xfrm>
          <a:prstGeom prst="rect">
            <a:avLst/>
          </a:prstGeom>
          <a:noFill/>
          <a:ln w="9525">
            <a:noFill/>
            <a:miter lim="800000"/>
            <a:headEnd/>
            <a:tailEnd/>
          </a:ln>
          <a:effectLst/>
        </p:spPr>
        <p:txBody>
          <a:bodyPr wrap="square">
            <a:spAutoFit/>
          </a:bodyPr>
          <a:lstStyle/>
          <a:p>
            <a:pPr lvl="1" algn="just">
              <a:lnSpc>
                <a:spcPct val="150000"/>
              </a:lnSpc>
              <a:spcAft>
                <a:spcPts val="1200"/>
              </a:spcAft>
              <a:defRPr/>
            </a:pPr>
            <a:r>
              <a:rPr lang="es-MX" b="1" dirty="0">
                <a:solidFill>
                  <a:schemeClr val="bg2">
                    <a:lumMod val="25000"/>
                  </a:schemeClr>
                </a:solidFill>
                <a:latin typeface="ZapfHumnst BT"/>
              </a:rPr>
              <a:t>Ventajas: </a:t>
            </a:r>
            <a:r>
              <a:rPr lang="es-MX" dirty="0">
                <a:solidFill>
                  <a:schemeClr val="bg2">
                    <a:lumMod val="25000"/>
                  </a:schemeClr>
                </a:solidFill>
                <a:latin typeface="ZapfHumnst BT"/>
              </a:rPr>
              <a:t>Sencillo, cada trama es comprobada y reconocida antes de que se envíe la siguiente.</a:t>
            </a:r>
          </a:p>
        </p:txBody>
      </p:sp>
      <p:sp>
        <p:nvSpPr>
          <p:cNvPr id="8" name="Text Box 906"/>
          <p:cNvSpPr txBox="1">
            <a:spLocks noChangeArrowheads="1"/>
          </p:cNvSpPr>
          <p:nvPr/>
        </p:nvSpPr>
        <p:spPr bwMode="auto">
          <a:xfrm>
            <a:off x="94603" y="3631150"/>
            <a:ext cx="2677197" cy="1338828"/>
          </a:xfrm>
          <a:prstGeom prst="rect">
            <a:avLst/>
          </a:prstGeom>
          <a:noFill/>
          <a:ln w="9525">
            <a:noFill/>
            <a:miter lim="800000"/>
            <a:headEnd/>
            <a:tailEnd/>
          </a:ln>
          <a:effectLst/>
        </p:spPr>
        <p:txBody>
          <a:bodyPr wrap="square">
            <a:spAutoFit/>
          </a:bodyPr>
          <a:lstStyle/>
          <a:p>
            <a:pPr lvl="1" algn="just">
              <a:lnSpc>
                <a:spcPct val="150000"/>
              </a:lnSpc>
              <a:spcAft>
                <a:spcPts val="1200"/>
              </a:spcAft>
              <a:defRPr/>
            </a:pPr>
            <a:r>
              <a:rPr lang="es-MX" b="1" dirty="0">
                <a:solidFill>
                  <a:schemeClr val="bg2">
                    <a:lumMod val="25000"/>
                  </a:schemeClr>
                </a:solidFill>
                <a:latin typeface="ZapfHumnst BT"/>
              </a:rPr>
              <a:t>Desventajas:  </a:t>
            </a:r>
            <a:r>
              <a:rPr lang="es-MX" dirty="0">
                <a:solidFill>
                  <a:schemeClr val="bg2">
                    <a:lumMod val="25000"/>
                  </a:schemeClr>
                </a:solidFill>
                <a:latin typeface="ZapfHumnst BT"/>
              </a:rPr>
              <a:t>Ineficiente, ya que es lento. </a:t>
            </a:r>
          </a:p>
        </p:txBody>
      </p:sp>
    </p:spTree>
    <p:extLst>
      <p:ext uri="{BB962C8B-B14F-4D97-AF65-F5344CB8AC3E}">
        <p14:creationId xmlns:p14="http://schemas.microsoft.com/office/powerpoint/2010/main" val="36576541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2100816"/>
            <a:ext cx="5832648" cy="4424528"/>
          </a:xfrm>
          <a:prstGeom prst="rect">
            <a:avLst/>
          </a:prstGeom>
        </p:spPr>
      </p:pic>
      <p:sp>
        <p:nvSpPr>
          <p:cNvPr id="5" name="Text Box 906"/>
          <p:cNvSpPr txBox="1">
            <a:spLocks noChangeArrowheads="1"/>
          </p:cNvSpPr>
          <p:nvPr/>
        </p:nvSpPr>
        <p:spPr bwMode="auto">
          <a:xfrm>
            <a:off x="323528" y="908720"/>
            <a:ext cx="8208912" cy="1908215"/>
          </a:xfrm>
          <a:prstGeom prst="rect">
            <a:avLst/>
          </a:prstGeom>
          <a:solidFill>
            <a:schemeClr val="bg1"/>
          </a:solidFill>
          <a:ln w="9525">
            <a:noFill/>
            <a:miter lim="800000"/>
            <a:headEnd/>
            <a:tailEnd/>
          </a:ln>
          <a:effectLst/>
        </p:spPr>
        <p:txBody>
          <a:bodyPr wrap="square">
            <a:spAutoFit/>
          </a:bodyPr>
          <a:lstStyle/>
          <a:p>
            <a:pPr marL="271463" indent="-271463" algn="just">
              <a:lnSpc>
                <a:spcPct val="150000"/>
              </a:lnSpc>
              <a:spcAft>
                <a:spcPts val="1200"/>
              </a:spcAft>
              <a:buFont typeface="Courier New" pitchFamily="49" charset="0"/>
              <a:buChar char="o"/>
              <a:defRPr/>
            </a:pPr>
            <a:r>
              <a:rPr lang="es-MX" sz="2000" b="1" dirty="0">
                <a:solidFill>
                  <a:schemeClr val="accent6">
                    <a:lumMod val="75000"/>
                  </a:schemeClr>
                </a:solidFill>
                <a:latin typeface="ZapfHumnst BT"/>
              </a:rPr>
              <a:t>Ventana deslizante</a:t>
            </a:r>
          </a:p>
          <a:p>
            <a:pPr marL="271463" lvl="1" algn="just">
              <a:lnSpc>
                <a:spcPct val="150000"/>
              </a:lnSpc>
              <a:spcAft>
                <a:spcPts val="1200"/>
              </a:spcAft>
              <a:defRPr/>
            </a:pPr>
            <a:r>
              <a:rPr lang="es-MX" b="1" dirty="0">
                <a:solidFill>
                  <a:schemeClr val="accent5">
                    <a:lumMod val="75000"/>
                  </a:schemeClr>
                </a:solidFill>
                <a:latin typeface="ZapfHumnst BT"/>
              </a:rPr>
              <a:t>El emisor puede transmitir varias tramas antes de necesitar un reconocimiento. </a:t>
            </a:r>
            <a:r>
              <a:rPr lang="es-MX" dirty="0">
                <a:solidFill>
                  <a:schemeClr val="bg2">
                    <a:lumMod val="25000"/>
                  </a:schemeClr>
                </a:solidFill>
                <a:latin typeface="ZapfHumnst BT"/>
              </a:rPr>
              <a:t>El receptor notifica el reconocimiento usando un único </a:t>
            </a:r>
            <a:r>
              <a:rPr lang="es-MX" b="1" dirty="0">
                <a:solidFill>
                  <a:schemeClr val="bg2">
                    <a:lumMod val="25000"/>
                  </a:schemeClr>
                </a:solidFill>
                <a:latin typeface="ZapfHumnst BT"/>
              </a:rPr>
              <a:t>ACK </a:t>
            </a:r>
            <a:r>
              <a:rPr lang="es-MX" dirty="0">
                <a:solidFill>
                  <a:schemeClr val="bg2">
                    <a:lumMod val="25000"/>
                  </a:schemeClr>
                </a:solidFill>
                <a:latin typeface="ZapfHumnst BT"/>
              </a:rPr>
              <a:t>para confirmar la recepción de múltiples tramas de datos. </a:t>
            </a:r>
          </a:p>
        </p:txBody>
      </p:sp>
      <p:sp>
        <p:nvSpPr>
          <p:cNvPr id="6" name="Rectangle 2"/>
          <p:cNvSpPr txBox="1">
            <a:spLocks noChangeArrowheads="1"/>
          </p:cNvSpPr>
          <p:nvPr/>
        </p:nvSpPr>
        <p:spPr>
          <a:xfrm>
            <a:off x="3549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Control de flujo</a:t>
            </a:r>
          </a:p>
        </p:txBody>
      </p:sp>
    </p:spTree>
    <p:extLst>
      <p:ext uri="{BB962C8B-B14F-4D97-AF65-F5344CB8AC3E}">
        <p14:creationId xmlns:p14="http://schemas.microsoft.com/office/powerpoint/2010/main" val="422479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06"/>
          <p:cNvSpPr txBox="1">
            <a:spLocks noChangeArrowheads="1"/>
          </p:cNvSpPr>
          <p:nvPr/>
        </p:nvSpPr>
        <p:spPr bwMode="auto">
          <a:xfrm>
            <a:off x="323528" y="1124744"/>
            <a:ext cx="8208912" cy="1492716"/>
          </a:xfrm>
          <a:prstGeom prst="rect">
            <a:avLst/>
          </a:prstGeom>
          <a:solidFill>
            <a:schemeClr val="bg1"/>
          </a:solidFill>
          <a:ln w="9525">
            <a:noFill/>
            <a:miter lim="800000"/>
            <a:headEnd/>
            <a:tailEnd/>
          </a:ln>
          <a:effectLst/>
        </p:spPr>
        <p:txBody>
          <a:bodyPr wrap="square">
            <a:spAutoFit/>
          </a:bodyPr>
          <a:lstStyle/>
          <a:p>
            <a:pPr marL="271463" indent="-271463" algn="just">
              <a:lnSpc>
                <a:spcPct val="150000"/>
              </a:lnSpc>
              <a:spcAft>
                <a:spcPts val="1200"/>
              </a:spcAft>
              <a:buFont typeface="Courier New" pitchFamily="49" charset="0"/>
              <a:buChar char="o"/>
              <a:defRPr/>
            </a:pPr>
            <a:r>
              <a:rPr lang="es-MX" sz="2000" b="1" dirty="0">
                <a:solidFill>
                  <a:schemeClr val="accent6">
                    <a:lumMod val="75000"/>
                  </a:schemeClr>
                </a:solidFill>
                <a:latin typeface="ZapfHumnst BT"/>
              </a:rPr>
              <a:t>Ventana deslizante</a:t>
            </a:r>
          </a:p>
          <a:p>
            <a:pPr marL="271463" lvl="1" algn="just">
              <a:lnSpc>
                <a:spcPct val="150000"/>
              </a:lnSpc>
              <a:spcAft>
                <a:spcPts val="1200"/>
              </a:spcAft>
              <a:defRPr/>
            </a:pPr>
            <a:r>
              <a:rPr lang="es-MX" dirty="0">
                <a:solidFill>
                  <a:schemeClr val="bg2">
                    <a:lumMod val="25000"/>
                  </a:schemeClr>
                </a:solidFill>
                <a:latin typeface="ZapfHumnst BT"/>
              </a:rPr>
              <a:t>Por ejemplo, en una ventana deslizante de </a:t>
            </a:r>
            <a:r>
              <a:rPr lang="es-MX" b="1" dirty="0">
                <a:solidFill>
                  <a:schemeClr val="bg2">
                    <a:lumMod val="25000"/>
                  </a:schemeClr>
                </a:solidFill>
                <a:latin typeface="ZapfHumnst BT"/>
              </a:rPr>
              <a:t>tamaño 8</a:t>
            </a:r>
            <a:r>
              <a:rPr lang="es-MX" dirty="0">
                <a:solidFill>
                  <a:schemeClr val="bg2">
                    <a:lumMod val="25000"/>
                  </a:schemeClr>
                </a:solidFill>
                <a:latin typeface="ZapfHumnst BT"/>
              </a:rPr>
              <a:t>, el emisor puede transmitir hasta 8 segmentos sin recibir validación de ninguno de ellos.</a:t>
            </a:r>
          </a:p>
        </p:txBody>
      </p:sp>
      <p:sp>
        <p:nvSpPr>
          <p:cNvPr id="6" name="Rectangle 2"/>
          <p:cNvSpPr txBox="1">
            <a:spLocks noChangeArrowheads="1"/>
          </p:cNvSpPr>
          <p:nvPr/>
        </p:nvSpPr>
        <p:spPr>
          <a:xfrm>
            <a:off x="3549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Control de flujo</a:t>
            </a:r>
          </a:p>
        </p:txBody>
      </p:sp>
      <p:pic>
        <p:nvPicPr>
          <p:cNvPr id="7"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8111" y="2852936"/>
            <a:ext cx="5244169" cy="3456384"/>
          </a:xfrm>
          <a:prstGeom prst="rect">
            <a:avLst/>
          </a:prstGeom>
        </p:spPr>
      </p:pic>
    </p:spTree>
    <p:extLst>
      <p:ext uri="{BB962C8B-B14F-4D97-AF65-F5344CB8AC3E}">
        <p14:creationId xmlns:p14="http://schemas.microsoft.com/office/powerpoint/2010/main" val="138153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06"/>
          <p:cNvSpPr txBox="1">
            <a:spLocks noChangeArrowheads="1"/>
          </p:cNvSpPr>
          <p:nvPr/>
        </p:nvSpPr>
        <p:spPr bwMode="auto">
          <a:xfrm>
            <a:off x="620180" y="1265853"/>
            <a:ext cx="7939136" cy="2629438"/>
          </a:xfrm>
          <a:prstGeom prst="rect">
            <a:avLst/>
          </a:prstGeom>
          <a:noFill/>
          <a:ln w="9525">
            <a:noFill/>
            <a:miter lim="800000"/>
            <a:headEnd/>
            <a:tailEnd/>
          </a:ln>
          <a:effectLst/>
        </p:spPr>
        <p:txBody>
          <a:bodyPr wrap="square">
            <a:spAutoFit/>
          </a:bodyPr>
          <a:lstStyle/>
          <a:p>
            <a:pPr marL="271463" indent="-271463" algn="just">
              <a:lnSpc>
                <a:spcPct val="150000"/>
              </a:lnSpc>
              <a:spcAft>
                <a:spcPts val="1200"/>
              </a:spcAft>
              <a:buFont typeface="Courier New" pitchFamily="49" charset="0"/>
              <a:buChar char="o"/>
              <a:defRPr/>
            </a:pPr>
            <a:r>
              <a:rPr lang="es-MX" sz="2000" b="1" dirty="0">
                <a:solidFill>
                  <a:schemeClr val="accent6">
                    <a:lumMod val="75000"/>
                  </a:schemeClr>
                </a:solidFill>
                <a:latin typeface="ZapfHumnst BT"/>
              </a:rPr>
              <a:t>Petición de repetición automática (ARQ)</a:t>
            </a:r>
          </a:p>
          <a:p>
            <a:pPr marL="271463" lvl="1" algn="just">
              <a:lnSpc>
                <a:spcPct val="150000"/>
              </a:lnSpc>
              <a:spcAft>
                <a:spcPts val="1200"/>
              </a:spcAft>
              <a:defRPr/>
            </a:pPr>
            <a:r>
              <a:rPr lang="es-MX" sz="1700" dirty="0">
                <a:solidFill>
                  <a:schemeClr val="bg2">
                    <a:lumMod val="25000"/>
                  </a:schemeClr>
                </a:solidFill>
                <a:latin typeface="ZapfHumnst BT"/>
              </a:rPr>
              <a:t>La corrección de errores en el </a:t>
            </a:r>
            <a:r>
              <a:rPr lang="es-MX" sz="1700" b="1" dirty="0">
                <a:solidFill>
                  <a:schemeClr val="bg2">
                    <a:lumMod val="25000"/>
                  </a:schemeClr>
                </a:solidFill>
                <a:latin typeface="ZapfHumnst BT"/>
              </a:rPr>
              <a:t>nivel de enlace de datos </a:t>
            </a:r>
            <a:r>
              <a:rPr lang="es-MX" sz="1700" dirty="0">
                <a:solidFill>
                  <a:schemeClr val="bg2">
                    <a:lumMod val="25000"/>
                  </a:schemeClr>
                </a:solidFill>
                <a:latin typeface="ZapfHumnst BT"/>
              </a:rPr>
              <a:t>se implementa de forma sencilla: cada vez que se detecta un error, se devuelve un reconocimiento negativo </a:t>
            </a:r>
            <a:r>
              <a:rPr lang="es-MX" sz="1700" b="1" dirty="0">
                <a:solidFill>
                  <a:schemeClr val="bg2">
                    <a:lumMod val="25000"/>
                  </a:schemeClr>
                </a:solidFill>
                <a:latin typeface="ZapfHumnst BT"/>
              </a:rPr>
              <a:t>NAK</a:t>
            </a:r>
            <a:r>
              <a:rPr lang="es-MX" sz="1700" dirty="0">
                <a:solidFill>
                  <a:schemeClr val="bg2">
                    <a:lumMod val="25000"/>
                  </a:schemeClr>
                </a:solidFill>
                <a:latin typeface="ZapfHumnst BT"/>
              </a:rPr>
              <a:t> y se retransmiten las tramas especificadas. Este procedimiento se denomina </a:t>
            </a:r>
            <a:r>
              <a:rPr lang="es-MX" sz="1700" b="1" dirty="0">
                <a:solidFill>
                  <a:schemeClr val="accent5">
                    <a:lumMod val="75000"/>
                  </a:schemeClr>
                </a:solidFill>
                <a:latin typeface="ZapfHumnst BT"/>
              </a:rPr>
              <a:t>petición de repetición automática (ARQ). </a:t>
            </a:r>
            <a:r>
              <a:rPr lang="es-MX" sz="1700" dirty="0">
                <a:solidFill>
                  <a:schemeClr val="bg2">
                    <a:lumMod val="25000"/>
                  </a:schemeClr>
                </a:solidFill>
                <a:latin typeface="ZapfHumnst BT"/>
              </a:rPr>
              <a:t>El control de errores </a:t>
            </a:r>
            <a:r>
              <a:rPr lang="es-MX" sz="1700" b="1" dirty="0">
                <a:solidFill>
                  <a:schemeClr val="bg2">
                    <a:lumMod val="25000"/>
                  </a:schemeClr>
                </a:solidFill>
                <a:latin typeface="ZapfHumnst BT"/>
              </a:rPr>
              <a:t>ARQ </a:t>
            </a:r>
            <a:r>
              <a:rPr lang="es-MX" sz="1700" dirty="0">
                <a:solidFill>
                  <a:schemeClr val="bg2">
                    <a:lumMod val="25000"/>
                  </a:schemeClr>
                </a:solidFill>
                <a:latin typeface="ZapfHumnst BT"/>
              </a:rPr>
              <a:t>se implementa en el </a:t>
            </a:r>
            <a:r>
              <a:rPr lang="es-MX" sz="1700" b="1" dirty="0">
                <a:solidFill>
                  <a:schemeClr val="bg2">
                    <a:lumMod val="25000"/>
                  </a:schemeClr>
                </a:solidFill>
                <a:latin typeface="ZapfHumnst BT"/>
              </a:rPr>
              <a:t>nivel de enlace de datos</a:t>
            </a:r>
            <a:r>
              <a:rPr lang="es-MX" sz="1700" dirty="0">
                <a:solidFill>
                  <a:schemeClr val="bg2">
                    <a:lumMod val="25000"/>
                  </a:schemeClr>
                </a:solidFill>
                <a:latin typeface="ZapfHumnst BT"/>
              </a:rPr>
              <a:t> como parte del </a:t>
            </a:r>
            <a:r>
              <a:rPr lang="es-MX" sz="1700" b="1" dirty="0">
                <a:solidFill>
                  <a:schemeClr val="bg2">
                    <a:lumMod val="25000"/>
                  </a:schemeClr>
                </a:solidFill>
                <a:latin typeface="ZapfHumnst BT"/>
              </a:rPr>
              <a:t>control de flujo</a:t>
            </a:r>
            <a:r>
              <a:rPr lang="es-MX" sz="1700" dirty="0">
                <a:solidFill>
                  <a:schemeClr val="bg2">
                    <a:lumMod val="25000"/>
                  </a:schemeClr>
                </a:solidFill>
                <a:latin typeface="ZapfHumnst BT"/>
              </a:rPr>
              <a:t>. </a:t>
            </a:r>
            <a:endParaRPr lang="es-MX" sz="1700" b="1" dirty="0">
              <a:solidFill>
                <a:schemeClr val="bg2">
                  <a:lumMod val="25000"/>
                </a:schemeClr>
              </a:solidFill>
              <a:latin typeface="ZapfHumnst BT"/>
            </a:endParaRPr>
          </a:p>
        </p:txBody>
      </p:sp>
      <p:sp>
        <p:nvSpPr>
          <p:cNvPr id="6" name="Rectangle 2"/>
          <p:cNvSpPr txBox="1">
            <a:spLocks noChangeArrowheads="1"/>
          </p:cNvSpPr>
          <p:nvPr/>
        </p:nvSpPr>
        <p:spPr>
          <a:xfrm>
            <a:off x="107504" y="5363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Control de errores</a:t>
            </a:r>
          </a:p>
        </p:txBody>
      </p:sp>
      <p:pic>
        <p:nvPicPr>
          <p:cNvPr id="8" name="5 Imagen" descr="computerconecte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351281"/>
            <a:ext cx="6050336" cy="217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95387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Text Box 906"/>
          <p:cNvSpPr txBox="1">
            <a:spLocks noChangeArrowheads="1"/>
          </p:cNvSpPr>
          <p:nvPr/>
        </p:nvSpPr>
        <p:spPr bwMode="auto">
          <a:xfrm>
            <a:off x="571500" y="1159570"/>
            <a:ext cx="7858125" cy="1114408"/>
          </a:xfrm>
          <a:prstGeom prst="rect">
            <a:avLst/>
          </a:prstGeom>
          <a:noFill/>
          <a:ln w="9525">
            <a:noFill/>
            <a:miter lim="800000"/>
            <a:headEnd/>
            <a:tailEnd/>
          </a:ln>
          <a:effectLst/>
        </p:spPr>
        <p:txBody>
          <a:bodyPr>
            <a:spAutoFit/>
          </a:bodyPr>
          <a:lstStyle/>
          <a:p>
            <a:pPr algn="just">
              <a:lnSpc>
                <a:spcPct val="200000"/>
              </a:lnSpc>
              <a:spcBef>
                <a:spcPts val="0"/>
              </a:spcBef>
              <a:defRPr/>
            </a:pPr>
            <a:r>
              <a:rPr lang="es-MX" sz="1800" b="1" dirty="0">
                <a:solidFill>
                  <a:schemeClr val="accent6">
                    <a:lumMod val="75000"/>
                  </a:schemeClr>
                </a:solidFill>
                <a:latin typeface="ZapfHumnst BT"/>
              </a:rPr>
              <a:t>Protocolos </a:t>
            </a:r>
            <a:r>
              <a:rPr lang="es-MX" sz="1800" b="1" dirty="0">
                <a:solidFill>
                  <a:schemeClr val="bg2">
                    <a:lumMod val="25000"/>
                  </a:schemeClr>
                </a:solidFill>
                <a:latin typeface="ZapfHumnst BT"/>
              </a:rPr>
              <a:t>ARQ</a:t>
            </a:r>
            <a:r>
              <a:rPr lang="es-MX" sz="1800" dirty="0">
                <a:solidFill>
                  <a:schemeClr val="bg2">
                    <a:lumMod val="25000"/>
                  </a:schemeClr>
                </a:solidFill>
                <a:latin typeface="ZapfHumnst BT"/>
              </a:rPr>
              <a:t> </a:t>
            </a:r>
            <a:r>
              <a:rPr lang="es-MX" sz="1600" dirty="0">
                <a:solidFill>
                  <a:schemeClr val="bg2">
                    <a:lumMod val="25000"/>
                  </a:schemeClr>
                </a:solidFill>
                <a:latin typeface="ZapfHumnst BT"/>
              </a:rPr>
              <a:t>(</a:t>
            </a:r>
            <a:r>
              <a:rPr lang="es-MX" sz="1600" b="1" dirty="0">
                <a:solidFill>
                  <a:schemeClr val="bg2">
                    <a:lumMod val="25000"/>
                  </a:schemeClr>
                </a:solidFill>
                <a:latin typeface="ZapfHumnst BT"/>
              </a:rPr>
              <a:t>A</a:t>
            </a:r>
            <a:r>
              <a:rPr lang="es-MX" sz="1600" dirty="0">
                <a:solidFill>
                  <a:schemeClr val="bg2">
                    <a:lumMod val="25000"/>
                  </a:schemeClr>
                </a:solidFill>
                <a:latin typeface="ZapfHumnst BT"/>
              </a:rPr>
              <a:t>utomatic </a:t>
            </a:r>
            <a:r>
              <a:rPr lang="es-MX" sz="1600" b="1" dirty="0">
                <a:solidFill>
                  <a:schemeClr val="bg2">
                    <a:lumMod val="25000"/>
                  </a:schemeClr>
                </a:solidFill>
                <a:latin typeface="ZapfHumnst BT"/>
              </a:rPr>
              <a:t>R</a:t>
            </a:r>
            <a:r>
              <a:rPr lang="es-MX" sz="1600" dirty="0">
                <a:solidFill>
                  <a:schemeClr val="bg2">
                    <a:lumMod val="25000"/>
                  </a:schemeClr>
                </a:solidFill>
                <a:latin typeface="ZapfHumnst BT"/>
              </a:rPr>
              <a:t>epeat re</a:t>
            </a:r>
            <a:r>
              <a:rPr lang="es-MX" sz="1600" b="1" dirty="0">
                <a:solidFill>
                  <a:schemeClr val="bg2">
                    <a:lumMod val="25000"/>
                  </a:schemeClr>
                </a:solidFill>
                <a:latin typeface="ZapfHumnst BT"/>
              </a:rPr>
              <a:t>Q</a:t>
            </a:r>
            <a:r>
              <a:rPr lang="es-MX" sz="1600" dirty="0">
                <a:solidFill>
                  <a:schemeClr val="bg2">
                    <a:lumMod val="25000"/>
                  </a:schemeClr>
                </a:solidFill>
                <a:latin typeface="ZapfHumnst BT"/>
              </a:rPr>
              <a:t>uest – Solicitud de repetición automática) </a:t>
            </a:r>
            <a:r>
              <a:rPr lang="es-MX" sz="1800" dirty="0">
                <a:solidFill>
                  <a:schemeClr val="bg2">
                    <a:lumMod val="25000"/>
                  </a:schemeClr>
                </a:solidFill>
                <a:latin typeface="ZapfHumnst BT"/>
              </a:rPr>
              <a:t>para el </a:t>
            </a:r>
            <a:r>
              <a:rPr lang="es-MX" sz="1800" b="1" dirty="0">
                <a:solidFill>
                  <a:schemeClr val="bg2">
                    <a:lumMod val="25000"/>
                  </a:schemeClr>
                </a:solidFill>
                <a:latin typeface="ZapfHumnst BT"/>
              </a:rPr>
              <a:t>control de errores</a:t>
            </a:r>
            <a:r>
              <a:rPr lang="es-MX" sz="1800" dirty="0">
                <a:solidFill>
                  <a:schemeClr val="bg2">
                    <a:lumMod val="25000"/>
                  </a:schemeClr>
                </a:solidFill>
                <a:latin typeface="ZapfHumnst BT"/>
              </a:rPr>
              <a:t> en la comunicación entre dos hosts:</a:t>
            </a:r>
          </a:p>
        </p:txBody>
      </p:sp>
      <p:sp>
        <p:nvSpPr>
          <p:cNvPr id="5" name="Text Box 906"/>
          <p:cNvSpPr txBox="1">
            <a:spLocks noChangeArrowheads="1"/>
          </p:cNvSpPr>
          <p:nvPr/>
        </p:nvSpPr>
        <p:spPr bwMode="auto">
          <a:xfrm>
            <a:off x="1115616" y="2492896"/>
            <a:ext cx="6215063" cy="1200150"/>
          </a:xfrm>
          <a:prstGeom prst="rect">
            <a:avLst/>
          </a:prstGeom>
          <a:noFill/>
          <a:ln w="9525">
            <a:noFill/>
            <a:miter lim="800000"/>
            <a:headEnd/>
            <a:tailEnd/>
          </a:ln>
          <a:effectLst/>
        </p:spPr>
        <p:txBody>
          <a:bodyPr>
            <a:spAutoFit/>
          </a:bodyPr>
          <a:lstStyle/>
          <a:p>
            <a:pPr algn="just">
              <a:lnSpc>
                <a:spcPct val="200000"/>
              </a:lnSpc>
              <a:spcBef>
                <a:spcPts val="0"/>
              </a:spcBef>
              <a:buFont typeface="Courier New" pitchFamily="49" charset="0"/>
              <a:buChar char="o"/>
              <a:defRPr/>
            </a:pPr>
            <a:r>
              <a:rPr lang="es-MX" sz="1800" dirty="0">
                <a:solidFill>
                  <a:srgbClr val="0000FF"/>
                </a:solidFill>
                <a:latin typeface="ZapfHumnst BT"/>
              </a:rPr>
              <a:t>  </a:t>
            </a:r>
            <a:r>
              <a:rPr lang="es-MX" sz="1800" b="1" dirty="0">
                <a:solidFill>
                  <a:schemeClr val="accent6">
                    <a:lumMod val="75000"/>
                  </a:schemeClr>
                </a:solidFill>
                <a:latin typeface="ZapfHumnst BT"/>
              </a:rPr>
              <a:t>Stop &amp; Wait  </a:t>
            </a:r>
            <a:r>
              <a:rPr lang="es-MX" sz="1800" dirty="0">
                <a:solidFill>
                  <a:schemeClr val="bg2">
                    <a:lumMod val="25000"/>
                  </a:schemeClr>
                </a:solidFill>
                <a:latin typeface="ZapfHumnst BT"/>
              </a:rPr>
              <a:t>(Protocolo de parada y espera)</a:t>
            </a:r>
          </a:p>
          <a:p>
            <a:pPr algn="just">
              <a:lnSpc>
                <a:spcPct val="200000"/>
              </a:lnSpc>
              <a:spcBef>
                <a:spcPts val="0"/>
              </a:spcBef>
              <a:buFont typeface="Courier New" pitchFamily="49" charset="0"/>
              <a:buChar char="o"/>
              <a:defRPr/>
            </a:pPr>
            <a:r>
              <a:rPr lang="es-MX" sz="1800" dirty="0">
                <a:solidFill>
                  <a:srgbClr val="0000FF"/>
                </a:solidFill>
                <a:latin typeface="ZapfHumnst BT"/>
              </a:rPr>
              <a:t>  </a:t>
            </a:r>
            <a:r>
              <a:rPr lang="es-MX" sz="1800" b="1" dirty="0">
                <a:solidFill>
                  <a:schemeClr val="accent6">
                    <a:lumMod val="75000"/>
                  </a:schemeClr>
                </a:solidFill>
                <a:latin typeface="ZapfHumnst BT"/>
              </a:rPr>
              <a:t>Go Back N </a:t>
            </a:r>
            <a:r>
              <a:rPr lang="es-MX" sz="1800" dirty="0">
                <a:solidFill>
                  <a:schemeClr val="bg2">
                    <a:lumMod val="25000"/>
                  </a:schemeClr>
                </a:solidFill>
                <a:latin typeface="ZapfHumnst BT"/>
              </a:rPr>
              <a:t>(Protocolo con vuelta atrás N)</a:t>
            </a:r>
          </a:p>
        </p:txBody>
      </p:sp>
      <p:pic>
        <p:nvPicPr>
          <p:cNvPr id="10245" name="5 Imagen" descr="computerconecte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4000500"/>
            <a:ext cx="5964237"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a:xfrm>
            <a:off x="107504" y="5363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Protocolos ARQ</a:t>
            </a:r>
          </a:p>
        </p:txBody>
      </p:sp>
    </p:spTree>
    <p:extLst>
      <p:ext uri="{BB962C8B-B14F-4D97-AF65-F5344CB8AC3E}">
        <p14:creationId xmlns:p14="http://schemas.microsoft.com/office/powerpoint/2010/main" val="4210142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4"/>
                                        </p:tgtEl>
                                        <p:attrNameLst>
                                          <p:attrName>style.visibility</p:attrName>
                                        </p:attrNameLst>
                                      </p:cBhvr>
                                      <p:to>
                                        <p:strVal val="visible"/>
                                      </p:to>
                                    </p:set>
                                    <p:animEffect transition="in" filter="box(in)">
                                      <p:cBhvr>
                                        <p:cTn id="7" dur="500"/>
                                        <p:tgtEl>
                                          <p:spTgt spid="3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Text Box 906"/>
          <p:cNvSpPr txBox="1">
            <a:spLocks noChangeArrowheads="1"/>
          </p:cNvSpPr>
          <p:nvPr/>
        </p:nvSpPr>
        <p:spPr bwMode="auto">
          <a:xfrm>
            <a:off x="482388" y="1266825"/>
            <a:ext cx="4000500" cy="4204356"/>
          </a:xfrm>
          <a:prstGeom prst="rect">
            <a:avLst/>
          </a:prstGeom>
          <a:noFill/>
          <a:ln w="9525">
            <a:noFill/>
            <a:miter lim="800000"/>
            <a:headEnd/>
            <a:tailEnd/>
          </a:ln>
          <a:effectLst/>
        </p:spPr>
        <p:txBody>
          <a:bodyPr>
            <a:spAutoFit/>
          </a:bodyPr>
          <a:lstStyle/>
          <a:p>
            <a:pPr algn="just">
              <a:lnSpc>
                <a:spcPct val="150000"/>
              </a:lnSpc>
              <a:spcBef>
                <a:spcPts val="0"/>
              </a:spcBef>
              <a:defRPr/>
            </a:pPr>
            <a:r>
              <a:rPr lang="es-MX" sz="1800" dirty="0">
                <a:solidFill>
                  <a:schemeClr val="bg2">
                    <a:lumMod val="25000"/>
                  </a:schemeClr>
                </a:solidFill>
                <a:latin typeface="ZapfHumnst BT"/>
              </a:rPr>
              <a:t>El protocolo </a:t>
            </a:r>
            <a:r>
              <a:rPr lang="es-MX" sz="1800" b="1" u="sng" dirty="0">
                <a:solidFill>
                  <a:schemeClr val="accent5">
                    <a:lumMod val="75000"/>
                  </a:schemeClr>
                </a:solidFill>
                <a:latin typeface="ZapfHumnst BT"/>
              </a:rPr>
              <a:t>Stop &amp; Wait</a:t>
            </a:r>
            <a:r>
              <a:rPr lang="es-MX" sz="1800" dirty="0">
                <a:solidFill>
                  <a:schemeClr val="accent5">
                    <a:lumMod val="75000"/>
                  </a:schemeClr>
                </a:solidFill>
                <a:latin typeface="ZapfHumnst BT"/>
              </a:rPr>
              <a:t> </a:t>
            </a:r>
            <a:r>
              <a:rPr lang="es-MX" sz="1800" dirty="0">
                <a:solidFill>
                  <a:schemeClr val="bg2">
                    <a:lumMod val="25000"/>
                  </a:schemeClr>
                </a:solidFill>
                <a:latin typeface="ZapfHumnst BT"/>
              </a:rPr>
              <a:t>es un protocolo para el </a:t>
            </a:r>
            <a:r>
              <a:rPr lang="es-MX" sz="1800" b="1" dirty="0">
                <a:solidFill>
                  <a:schemeClr val="accent6">
                    <a:lumMod val="75000"/>
                  </a:schemeClr>
                </a:solidFill>
                <a:latin typeface="ZapfHumnst BT"/>
              </a:rPr>
              <a:t>control de errores</a:t>
            </a:r>
            <a:r>
              <a:rPr lang="es-MX" sz="1800" dirty="0">
                <a:solidFill>
                  <a:schemeClr val="accent6">
                    <a:lumMod val="75000"/>
                  </a:schemeClr>
                </a:solidFill>
                <a:latin typeface="ZapfHumnst BT"/>
              </a:rPr>
              <a:t> </a:t>
            </a:r>
            <a:r>
              <a:rPr lang="es-MX" sz="1800" dirty="0">
                <a:solidFill>
                  <a:schemeClr val="bg2">
                    <a:lumMod val="25000"/>
                  </a:schemeClr>
                </a:solidFill>
                <a:latin typeface="ZapfHumnst BT"/>
              </a:rPr>
              <a:t>en la comunicación entre dos hosts basado en el envío de tramas (frames), de modo que una vez que se envía una trama, no se envía la siguiente hasta que no se recibe el correspondiente </a:t>
            </a:r>
            <a:r>
              <a:rPr lang="es-MX" sz="1800" b="1" dirty="0">
                <a:solidFill>
                  <a:schemeClr val="accent6">
                    <a:lumMod val="75000"/>
                  </a:schemeClr>
                </a:solidFill>
                <a:latin typeface="ZapfHumnst BT"/>
              </a:rPr>
              <a:t>ACK</a:t>
            </a:r>
            <a:r>
              <a:rPr lang="es-MX" sz="1800" dirty="0">
                <a:solidFill>
                  <a:schemeClr val="bg2">
                    <a:lumMod val="25000"/>
                  </a:schemeClr>
                </a:solidFill>
                <a:latin typeface="ZapfHumnst BT"/>
              </a:rPr>
              <a:t> (confirmación de la recepción) y en caso de recibir un </a:t>
            </a:r>
            <a:r>
              <a:rPr lang="es-MX" sz="1800" b="1" dirty="0">
                <a:solidFill>
                  <a:schemeClr val="accent6">
                    <a:lumMod val="75000"/>
                  </a:schemeClr>
                </a:solidFill>
                <a:latin typeface="ZapfHumnst BT"/>
              </a:rPr>
              <a:t>NACK</a:t>
            </a:r>
            <a:r>
              <a:rPr lang="es-MX" sz="1800" dirty="0">
                <a:solidFill>
                  <a:schemeClr val="bg2">
                    <a:lumMod val="25000"/>
                  </a:schemeClr>
                </a:solidFill>
                <a:latin typeface="ZapfHumnst BT"/>
              </a:rPr>
              <a:t> (rechazo de la recepción) se reenvía la trama anterior.</a:t>
            </a:r>
          </a:p>
        </p:txBody>
      </p:sp>
      <p:grpSp>
        <p:nvGrpSpPr>
          <p:cNvPr id="2" name="Grupo 1">
            <a:extLst>
              <a:ext uri="{FF2B5EF4-FFF2-40B4-BE49-F238E27FC236}">
                <a16:creationId xmlns:a16="http://schemas.microsoft.com/office/drawing/2014/main" id="{D97A9FF7-108C-498B-B8F3-D8FFF73A25DC}"/>
              </a:ext>
            </a:extLst>
          </p:cNvPr>
          <p:cNvGrpSpPr/>
          <p:nvPr/>
        </p:nvGrpSpPr>
        <p:grpSpPr>
          <a:xfrm>
            <a:off x="4643438" y="928688"/>
            <a:ext cx="4000500" cy="5715000"/>
            <a:chOff x="4643438" y="928688"/>
            <a:chExt cx="4000500" cy="5715000"/>
          </a:xfrm>
        </p:grpSpPr>
        <p:cxnSp>
          <p:nvCxnSpPr>
            <p:cNvPr id="11268" name="8 Conector recto"/>
            <p:cNvCxnSpPr>
              <a:cxnSpLocks noChangeShapeType="1"/>
            </p:cNvCxnSpPr>
            <p:nvPr/>
          </p:nvCxnSpPr>
          <p:spPr bwMode="auto">
            <a:xfrm rot="5400000">
              <a:off x="3822700" y="3821113"/>
              <a:ext cx="4929187"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0" name="9 CuadroTexto"/>
            <p:cNvSpPr txBox="1"/>
            <p:nvPr/>
          </p:nvSpPr>
          <p:spPr bwMode="auto">
            <a:xfrm>
              <a:off x="5857875" y="928688"/>
              <a:ext cx="928688" cy="338137"/>
            </a:xfrm>
            <a:prstGeom prst="rect">
              <a:avLst/>
            </a:prstGeom>
            <a:noFill/>
          </p:spPr>
          <p:txBody>
            <a:bodyPr>
              <a:spAutoFit/>
            </a:bodyPr>
            <a:lstStyle/>
            <a:p>
              <a:pPr algn="ctr">
                <a:defRPr/>
              </a:pPr>
              <a:r>
                <a:rPr lang="es-MX" sz="1600" b="1" dirty="0">
                  <a:solidFill>
                    <a:schemeClr val="accent1">
                      <a:lumMod val="75000"/>
                    </a:schemeClr>
                  </a:solidFill>
                  <a:latin typeface="ZapfHumnst BT"/>
                </a:rPr>
                <a:t>Emisor</a:t>
              </a:r>
            </a:p>
          </p:txBody>
        </p:sp>
        <p:cxnSp>
          <p:nvCxnSpPr>
            <p:cNvPr id="11270" name="10 Conector recto"/>
            <p:cNvCxnSpPr>
              <a:cxnSpLocks noChangeShapeType="1"/>
            </p:cNvCxnSpPr>
            <p:nvPr/>
          </p:nvCxnSpPr>
          <p:spPr bwMode="auto">
            <a:xfrm rot="5400000">
              <a:off x="5608638" y="3821113"/>
              <a:ext cx="4929187"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2" name="11 CuadroTexto"/>
            <p:cNvSpPr txBox="1"/>
            <p:nvPr/>
          </p:nvSpPr>
          <p:spPr bwMode="auto">
            <a:xfrm>
              <a:off x="7572375" y="928688"/>
              <a:ext cx="1071563" cy="338137"/>
            </a:xfrm>
            <a:prstGeom prst="rect">
              <a:avLst/>
            </a:prstGeom>
            <a:noFill/>
          </p:spPr>
          <p:txBody>
            <a:bodyPr>
              <a:spAutoFit/>
            </a:bodyPr>
            <a:lstStyle/>
            <a:p>
              <a:pPr algn="ctr">
                <a:defRPr/>
              </a:pPr>
              <a:r>
                <a:rPr lang="es-MX" sz="1600" b="1" dirty="0">
                  <a:solidFill>
                    <a:schemeClr val="accent1">
                      <a:lumMod val="75000"/>
                    </a:schemeClr>
                  </a:solidFill>
                  <a:latin typeface="ZapfHumnst BT"/>
                </a:rPr>
                <a:t>Receptor</a:t>
              </a:r>
            </a:p>
          </p:txBody>
        </p:sp>
        <p:cxnSp>
          <p:nvCxnSpPr>
            <p:cNvPr id="11272" name="12 Conector recto"/>
            <p:cNvCxnSpPr>
              <a:cxnSpLocks noChangeShapeType="1"/>
            </p:cNvCxnSpPr>
            <p:nvPr/>
          </p:nvCxnSpPr>
          <p:spPr bwMode="auto">
            <a:xfrm>
              <a:off x="6286500" y="2000250"/>
              <a:ext cx="1785938" cy="500063"/>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1273" name="13 Conector recto"/>
            <p:cNvCxnSpPr>
              <a:cxnSpLocks noChangeShapeType="1"/>
            </p:cNvCxnSpPr>
            <p:nvPr/>
          </p:nvCxnSpPr>
          <p:spPr bwMode="auto">
            <a:xfrm>
              <a:off x="6286500" y="2428875"/>
              <a:ext cx="1785938" cy="500063"/>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5" name="14 CuadroTexto"/>
            <p:cNvSpPr txBox="1"/>
            <p:nvPr/>
          </p:nvSpPr>
          <p:spPr bwMode="auto">
            <a:xfrm rot="918198">
              <a:off x="6197600" y="2217738"/>
              <a:ext cx="1927225" cy="400050"/>
            </a:xfrm>
            <a:prstGeom prst="rect">
              <a:avLst/>
            </a:prstGeom>
            <a:noFill/>
          </p:spPr>
          <p:txBody>
            <a:bodyPr>
              <a:spAutoFit/>
            </a:bodyPr>
            <a:lstStyle/>
            <a:p>
              <a:pPr algn="ctr">
                <a:defRPr/>
              </a:pPr>
              <a:r>
                <a:rPr lang="es-MX" sz="1600" dirty="0">
                  <a:solidFill>
                    <a:schemeClr val="tx1">
                      <a:lumMod val="95000"/>
                      <a:lumOff val="5000"/>
                    </a:schemeClr>
                  </a:solidFill>
                  <a:latin typeface="ZapfHumnst BT"/>
                </a:rPr>
                <a:t>OVH    </a:t>
              </a:r>
              <a:r>
                <a:rPr lang="es-MX" sz="1600" b="1" dirty="0">
                  <a:solidFill>
                    <a:schemeClr val="tx1">
                      <a:lumMod val="95000"/>
                      <a:lumOff val="5000"/>
                    </a:schemeClr>
                  </a:solidFill>
                  <a:latin typeface="ZapfHumnst BT"/>
                </a:rPr>
                <a:t>Bits </a:t>
              </a:r>
              <a:r>
                <a:rPr lang="es-MX" sz="2000" b="1" baseline="-25000" dirty="0">
                  <a:solidFill>
                    <a:schemeClr val="tx1">
                      <a:lumMod val="95000"/>
                      <a:lumOff val="5000"/>
                    </a:schemeClr>
                  </a:solidFill>
                  <a:latin typeface="ZapfHumnst BT"/>
                </a:rPr>
                <a:t>tx</a:t>
              </a:r>
              <a:r>
                <a:rPr lang="es-MX" sz="2000" dirty="0">
                  <a:solidFill>
                    <a:schemeClr val="tx1">
                      <a:lumMod val="95000"/>
                      <a:lumOff val="5000"/>
                    </a:schemeClr>
                  </a:solidFill>
                  <a:latin typeface="ZapfHumnst BT"/>
                </a:rPr>
                <a:t>   </a:t>
              </a:r>
              <a:r>
                <a:rPr lang="es-MX" sz="1600" dirty="0">
                  <a:solidFill>
                    <a:schemeClr val="tx1">
                      <a:lumMod val="95000"/>
                      <a:lumOff val="5000"/>
                    </a:schemeClr>
                  </a:solidFill>
                  <a:latin typeface="ZapfHumnst BT"/>
                </a:rPr>
                <a:t>OVH</a:t>
              </a:r>
            </a:p>
          </p:txBody>
        </p:sp>
        <p:cxnSp>
          <p:nvCxnSpPr>
            <p:cNvPr id="11275" name="15 Conector recto"/>
            <p:cNvCxnSpPr>
              <a:cxnSpLocks noChangeShapeType="1"/>
            </p:cNvCxnSpPr>
            <p:nvPr/>
          </p:nvCxnSpPr>
          <p:spPr bwMode="auto">
            <a:xfrm rot="5400000">
              <a:off x="6572250" y="2286000"/>
              <a:ext cx="428625" cy="1428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276" name="16 Conector recto"/>
            <p:cNvCxnSpPr>
              <a:cxnSpLocks noChangeShapeType="1"/>
            </p:cNvCxnSpPr>
            <p:nvPr/>
          </p:nvCxnSpPr>
          <p:spPr bwMode="auto">
            <a:xfrm rot="5400000">
              <a:off x="7322344" y="2474119"/>
              <a:ext cx="357187" cy="1428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8" name="17 CuadroTexto"/>
            <p:cNvSpPr txBox="1"/>
            <p:nvPr/>
          </p:nvSpPr>
          <p:spPr bwMode="auto">
            <a:xfrm>
              <a:off x="5857875" y="6305550"/>
              <a:ext cx="928688" cy="338138"/>
            </a:xfrm>
            <a:prstGeom prst="rect">
              <a:avLst/>
            </a:prstGeom>
            <a:noFill/>
          </p:spPr>
          <p:txBody>
            <a:bodyPr>
              <a:spAutoFit/>
            </a:bodyPr>
            <a:lstStyle/>
            <a:p>
              <a:pPr algn="ctr">
                <a:defRPr/>
              </a:pPr>
              <a:r>
                <a:rPr lang="es-MX" sz="1600" b="1" dirty="0">
                  <a:solidFill>
                    <a:schemeClr val="accent1">
                      <a:lumMod val="75000"/>
                    </a:schemeClr>
                  </a:solidFill>
                  <a:latin typeface="ZapfHumnst BT"/>
                </a:rPr>
                <a:t>Tiempo</a:t>
              </a:r>
            </a:p>
          </p:txBody>
        </p:sp>
        <p:cxnSp>
          <p:nvCxnSpPr>
            <p:cNvPr id="11278" name="18 Conector recto"/>
            <p:cNvCxnSpPr>
              <a:cxnSpLocks noChangeShapeType="1"/>
            </p:cNvCxnSpPr>
            <p:nvPr/>
          </p:nvCxnSpPr>
          <p:spPr bwMode="auto">
            <a:xfrm flipV="1">
              <a:off x="6286500" y="2928938"/>
              <a:ext cx="1785938" cy="428625"/>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1279" name="19 Conector recto"/>
            <p:cNvCxnSpPr>
              <a:cxnSpLocks noChangeShapeType="1"/>
            </p:cNvCxnSpPr>
            <p:nvPr/>
          </p:nvCxnSpPr>
          <p:spPr bwMode="auto">
            <a:xfrm flipV="1">
              <a:off x="6286500" y="3286125"/>
              <a:ext cx="1785938" cy="428625"/>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21" name="20 CuadroTexto"/>
            <p:cNvSpPr txBox="1"/>
            <p:nvPr/>
          </p:nvSpPr>
          <p:spPr bwMode="auto">
            <a:xfrm rot="20795317">
              <a:off x="6161088" y="3148013"/>
              <a:ext cx="1927225" cy="338137"/>
            </a:xfrm>
            <a:prstGeom prst="rect">
              <a:avLst/>
            </a:prstGeom>
            <a:noFill/>
          </p:spPr>
          <p:txBody>
            <a:bodyPr>
              <a:spAutoFit/>
            </a:bodyPr>
            <a:lstStyle/>
            <a:p>
              <a:pPr algn="ctr">
                <a:defRPr/>
              </a:pPr>
              <a:r>
                <a:rPr lang="es-MX" sz="1600" dirty="0">
                  <a:solidFill>
                    <a:schemeClr val="tx1">
                      <a:lumMod val="95000"/>
                      <a:lumOff val="5000"/>
                    </a:schemeClr>
                  </a:solidFill>
                  <a:latin typeface="ZapfHumnst BT"/>
                </a:rPr>
                <a:t> ACK</a:t>
              </a:r>
            </a:p>
          </p:txBody>
        </p:sp>
        <p:cxnSp>
          <p:nvCxnSpPr>
            <p:cNvPr id="11281" name="21 Conector recto"/>
            <p:cNvCxnSpPr>
              <a:cxnSpLocks noChangeShapeType="1"/>
            </p:cNvCxnSpPr>
            <p:nvPr/>
          </p:nvCxnSpPr>
          <p:spPr bwMode="auto">
            <a:xfrm>
              <a:off x="6286500" y="2928938"/>
              <a:ext cx="1785938" cy="1587"/>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1282" name="22 Conector recto de flecha"/>
            <p:cNvCxnSpPr>
              <a:cxnSpLocks noChangeShapeType="1"/>
            </p:cNvCxnSpPr>
            <p:nvPr/>
          </p:nvCxnSpPr>
          <p:spPr bwMode="auto">
            <a:xfrm rot="5400000">
              <a:off x="5572919" y="2132806"/>
              <a:ext cx="571500" cy="1588"/>
            </a:xfrm>
            <a:prstGeom prst="straightConnector1">
              <a:avLst/>
            </a:prstGeom>
            <a:noFill/>
            <a:ln w="25400"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11283" name="23 Rectángulo"/>
            <p:cNvSpPr>
              <a:spLocks noChangeArrowheads="1"/>
            </p:cNvSpPr>
            <p:nvPr/>
          </p:nvSpPr>
          <p:spPr bwMode="auto">
            <a:xfrm>
              <a:off x="6000750" y="1970088"/>
              <a:ext cx="142875" cy="449262"/>
            </a:xfrm>
            <a:prstGeom prst="rect">
              <a:avLst/>
            </a:prstGeom>
            <a:solidFill>
              <a:srgbClr val="993366"/>
            </a:solidFill>
            <a:ln w="9525" algn="ctr">
              <a:solidFill>
                <a:schemeClr val="tx1"/>
              </a:solidFill>
              <a:round/>
              <a:headEnd/>
              <a:tailEnd/>
            </a:ln>
          </p:spPr>
          <p:txBody>
            <a:bodyPr/>
            <a:lstStyle/>
            <a:p>
              <a:pPr eaLnBrk="0" hangingPunct="0"/>
              <a:endParaRPr lang="es-MX" dirty="0"/>
            </a:p>
          </p:txBody>
        </p:sp>
        <p:sp>
          <p:nvSpPr>
            <p:cNvPr id="11284" name="24 CuadroTexto"/>
            <p:cNvSpPr txBox="1">
              <a:spLocks noChangeArrowheads="1"/>
            </p:cNvSpPr>
            <p:nvPr/>
          </p:nvSpPr>
          <p:spPr bwMode="auto">
            <a:xfrm>
              <a:off x="4714875" y="1844675"/>
              <a:ext cx="10715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MX" sz="1200" b="1" dirty="0">
                  <a:solidFill>
                    <a:srgbClr val="993366"/>
                  </a:solidFill>
                  <a:latin typeface="ZapfHumnst BT"/>
                </a:rPr>
                <a:t>Tiempo de transmisión del trama</a:t>
              </a:r>
            </a:p>
          </p:txBody>
        </p:sp>
        <p:cxnSp>
          <p:nvCxnSpPr>
            <p:cNvPr id="11285" name="25 Conector recto de flecha"/>
            <p:cNvCxnSpPr>
              <a:cxnSpLocks noChangeShapeType="1"/>
            </p:cNvCxnSpPr>
            <p:nvPr/>
          </p:nvCxnSpPr>
          <p:spPr bwMode="auto">
            <a:xfrm rot="5400000">
              <a:off x="5644356" y="2678907"/>
              <a:ext cx="428625" cy="1588"/>
            </a:xfrm>
            <a:prstGeom prst="straightConnector1">
              <a:avLst/>
            </a:prstGeom>
            <a:noFill/>
            <a:ln w="25400"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11286" name="26 Rectángulo"/>
            <p:cNvSpPr>
              <a:spLocks noChangeArrowheads="1"/>
            </p:cNvSpPr>
            <p:nvPr/>
          </p:nvSpPr>
          <p:spPr bwMode="auto">
            <a:xfrm>
              <a:off x="6000750" y="2465388"/>
              <a:ext cx="142875" cy="428625"/>
            </a:xfrm>
            <a:prstGeom prst="rect">
              <a:avLst/>
            </a:prstGeom>
            <a:solidFill>
              <a:schemeClr val="accent2"/>
            </a:solidFill>
            <a:ln w="9525" algn="ctr">
              <a:solidFill>
                <a:schemeClr val="tx1"/>
              </a:solidFill>
              <a:round/>
              <a:headEnd/>
              <a:tailEnd/>
            </a:ln>
          </p:spPr>
          <p:txBody>
            <a:bodyPr/>
            <a:lstStyle/>
            <a:p>
              <a:pPr eaLnBrk="0" hangingPunct="0"/>
              <a:endParaRPr lang="es-MX" dirty="0"/>
            </a:p>
          </p:txBody>
        </p:sp>
        <p:sp>
          <p:nvSpPr>
            <p:cNvPr id="11287" name="27 CuadroTexto"/>
            <p:cNvSpPr txBox="1">
              <a:spLocks noChangeArrowheads="1"/>
            </p:cNvSpPr>
            <p:nvPr/>
          </p:nvSpPr>
          <p:spPr bwMode="auto">
            <a:xfrm>
              <a:off x="4643438" y="2462213"/>
              <a:ext cx="12144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MX" sz="1200" b="1" dirty="0">
                  <a:solidFill>
                    <a:schemeClr val="accent2"/>
                  </a:solidFill>
                  <a:latin typeface="ZapfHumnst BT"/>
                </a:rPr>
                <a:t>Tiempo de propagación</a:t>
              </a:r>
            </a:p>
          </p:txBody>
        </p:sp>
        <p:sp>
          <p:nvSpPr>
            <p:cNvPr id="11288" name="28 CuadroTexto"/>
            <p:cNvSpPr txBox="1">
              <a:spLocks noChangeArrowheads="1"/>
            </p:cNvSpPr>
            <p:nvPr/>
          </p:nvSpPr>
          <p:spPr bwMode="auto">
            <a:xfrm rot="918198">
              <a:off x="6292850" y="1963738"/>
              <a:ext cx="1927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MX" sz="1400" b="1" dirty="0">
                  <a:solidFill>
                    <a:srgbClr val="FF0066"/>
                  </a:solidFill>
                  <a:latin typeface="ZapfHumnst BT"/>
                </a:rPr>
                <a:t>Trama 0</a:t>
              </a:r>
            </a:p>
          </p:txBody>
        </p:sp>
        <p:cxnSp>
          <p:nvCxnSpPr>
            <p:cNvPr id="11289" name="29 Conector recto"/>
            <p:cNvCxnSpPr>
              <a:cxnSpLocks noChangeShapeType="1"/>
            </p:cNvCxnSpPr>
            <p:nvPr/>
          </p:nvCxnSpPr>
          <p:spPr bwMode="auto">
            <a:xfrm>
              <a:off x="6286500" y="4357688"/>
              <a:ext cx="1785938" cy="500062"/>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1290" name="30 Conector recto"/>
            <p:cNvCxnSpPr>
              <a:cxnSpLocks noChangeShapeType="1"/>
            </p:cNvCxnSpPr>
            <p:nvPr/>
          </p:nvCxnSpPr>
          <p:spPr bwMode="auto">
            <a:xfrm>
              <a:off x="6286500" y="4786313"/>
              <a:ext cx="1785938" cy="500062"/>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32" name="31 CuadroTexto"/>
            <p:cNvSpPr txBox="1"/>
            <p:nvPr/>
          </p:nvSpPr>
          <p:spPr bwMode="auto">
            <a:xfrm rot="918198">
              <a:off x="6197600" y="4575175"/>
              <a:ext cx="1927225" cy="400050"/>
            </a:xfrm>
            <a:prstGeom prst="rect">
              <a:avLst/>
            </a:prstGeom>
            <a:noFill/>
          </p:spPr>
          <p:txBody>
            <a:bodyPr>
              <a:spAutoFit/>
            </a:bodyPr>
            <a:lstStyle/>
            <a:p>
              <a:pPr algn="ctr">
                <a:defRPr/>
              </a:pPr>
              <a:r>
                <a:rPr lang="es-MX" sz="1600" dirty="0">
                  <a:solidFill>
                    <a:schemeClr val="tx1">
                      <a:lumMod val="95000"/>
                      <a:lumOff val="5000"/>
                    </a:schemeClr>
                  </a:solidFill>
                  <a:latin typeface="ZapfHumnst BT"/>
                </a:rPr>
                <a:t>OVH    </a:t>
              </a:r>
              <a:r>
                <a:rPr lang="es-MX" sz="1600" b="1" dirty="0">
                  <a:solidFill>
                    <a:schemeClr val="tx1">
                      <a:lumMod val="95000"/>
                      <a:lumOff val="5000"/>
                    </a:schemeClr>
                  </a:solidFill>
                  <a:latin typeface="ZapfHumnst BT"/>
                </a:rPr>
                <a:t>Bits </a:t>
              </a:r>
              <a:r>
                <a:rPr lang="es-MX" sz="2000" b="1" baseline="-25000" dirty="0">
                  <a:solidFill>
                    <a:schemeClr val="tx1">
                      <a:lumMod val="95000"/>
                      <a:lumOff val="5000"/>
                    </a:schemeClr>
                  </a:solidFill>
                  <a:latin typeface="ZapfHumnst BT"/>
                </a:rPr>
                <a:t>tx</a:t>
              </a:r>
              <a:r>
                <a:rPr lang="es-MX" sz="2000" dirty="0">
                  <a:solidFill>
                    <a:schemeClr val="tx1">
                      <a:lumMod val="95000"/>
                      <a:lumOff val="5000"/>
                    </a:schemeClr>
                  </a:solidFill>
                  <a:latin typeface="ZapfHumnst BT"/>
                </a:rPr>
                <a:t>   </a:t>
              </a:r>
              <a:r>
                <a:rPr lang="es-MX" sz="1600" dirty="0">
                  <a:solidFill>
                    <a:schemeClr val="tx1">
                      <a:lumMod val="95000"/>
                      <a:lumOff val="5000"/>
                    </a:schemeClr>
                  </a:solidFill>
                  <a:latin typeface="ZapfHumnst BT"/>
                </a:rPr>
                <a:t>OVH</a:t>
              </a:r>
            </a:p>
          </p:txBody>
        </p:sp>
        <p:cxnSp>
          <p:nvCxnSpPr>
            <p:cNvPr id="11292" name="32 Conector recto"/>
            <p:cNvCxnSpPr>
              <a:cxnSpLocks noChangeShapeType="1"/>
            </p:cNvCxnSpPr>
            <p:nvPr/>
          </p:nvCxnSpPr>
          <p:spPr bwMode="auto">
            <a:xfrm rot="5400000">
              <a:off x="6572250" y="4643438"/>
              <a:ext cx="428625" cy="1428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293" name="33 Conector recto"/>
            <p:cNvCxnSpPr>
              <a:cxnSpLocks noChangeShapeType="1"/>
            </p:cNvCxnSpPr>
            <p:nvPr/>
          </p:nvCxnSpPr>
          <p:spPr bwMode="auto">
            <a:xfrm rot="5400000">
              <a:off x="7322344" y="4831556"/>
              <a:ext cx="357188" cy="1428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294" name="34 Conector recto"/>
            <p:cNvCxnSpPr>
              <a:cxnSpLocks noChangeShapeType="1"/>
            </p:cNvCxnSpPr>
            <p:nvPr/>
          </p:nvCxnSpPr>
          <p:spPr bwMode="auto">
            <a:xfrm flipV="1">
              <a:off x="6286500" y="5286375"/>
              <a:ext cx="1785938" cy="428625"/>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1295" name="35 Conector recto"/>
            <p:cNvCxnSpPr>
              <a:cxnSpLocks noChangeShapeType="1"/>
            </p:cNvCxnSpPr>
            <p:nvPr/>
          </p:nvCxnSpPr>
          <p:spPr bwMode="auto">
            <a:xfrm flipV="1">
              <a:off x="6286500" y="5643563"/>
              <a:ext cx="1785938" cy="428625"/>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37" name="36 CuadroTexto"/>
            <p:cNvSpPr txBox="1"/>
            <p:nvPr/>
          </p:nvSpPr>
          <p:spPr bwMode="auto">
            <a:xfrm rot="20795317">
              <a:off x="6161088" y="5505450"/>
              <a:ext cx="1927225" cy="338138"/>
            </a:xfrm>
            <a:prstGeom prst="rect">
              <a:avLst/>
            </a:prstGeom>
            <a:noFill/>
          </p:spPr>
          <p:txBody>
            <a:bodyPr>
              <a:spAutoFit/>
            </a:bodyPr>
            <a:lstStyle/>
            <a:p>
              <a:pPr algn="ctr">
                <a:defRPr/>
              </a:pPr>
              <a:r>
                <a:rPr lang="es-MX" sz="1600" dirty="0">
                  <a:solidFill>
                    <a:schemeClr val="tx1">
                      <a:lumMod val="95000"/>
                      <a:lumOff val="5000"/>
                    </a:schemeClr>
                  </a:solidFill>
                  <a:latin typeface="ZapfHumnst BT"/>
                </a:rPr>
                <a:t> ACK</a:t>
              </a:r>
            </a:p>
          </p:txBody>
        </p:sp>
        <p:cxnSp>
          <p:nvCxnSpPr>
            <p:cNvPr id="11297" name="37 Conector recto"/>
            <p:cNvCxnSpPr>
              <a:cxnSpLocks noChangeShapeType="1"/>
            </p:cNvCxnSpPr>
            <p:nvPr/>
          </p:nvCxnSpPr>
          <p:spPr bwMode="auto">
            <a:xfrm>
              <a:off x="6286500" y="5286375"/>
              <a:ext cx="1785938" cy="1588"/>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1298" name="38 Conector recto de flecha"/>
            <p:cNvCxnSpPr>
              <a:cxnSpLocks noChangeShapeType="1"/>
            </p:cNvCxnSpPr>
            <p:nvPr/>
          </p:nvCxnSpPr>
          <p:spPr bwMode="auto">
            <a:xfrm rot="5400000">
              <a:off x="5572919" y="4510881"/>
              <a:ext cx="571500" cy="1588"/>
            </a:xfrm>
            <a:prstGeom prst="straightConnector1">
              <a:avLst/>
            </a:prstGeom>
            <a:noFill/>
            <a:ln w="25400"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11299" name="39 Rectángulo"/>
            <p:cNvSpPr>
              <a:spLocks noChangeArrowheads="1"/>
            </p:cNvSpPr>
            <p:nvPr/>
          </p:nvSpPr>
          <p:spPr bwMode="auto">
            <a:xfrm>
              <a:off x="6000750" y="4327525"/>
              <a:ext cx="142875" cy="469900"/>
            </a:xfrm>
            <a:prstGeom prst="rect">
              <a:avLst/>
            </a:prstGeom>
            <a:solidFill>
              <a:srgbClr val="993366"/>
            </a:solidFill>
            <a:ln w="9525" algn="ctr">
              <a:solidFill>
                <a:schemeClr val="tx1"/>
              </a:solidFill>
              <a:round/>
              <a:headEnd/>
              <a:tailEnd/>
            </a:ln>
          </p:spPr>
          <p:txBody>
            <a:bodyPr/>
            <a:lstStyle/>
            <a:p>
              <a:pPr eaLnBrk="0" hangingPunct="0"/>
              <a:endParaRPr lang="es-MX" dirty="0"/>
            </a:p>
          </p:txBody>
        </p:sp>
        <p:sp>
          <p:nvSpPr>
            <p:cNvPr id="11300" name="40 CuadroTexto"/>
            <p:cNvSpPr txBox="1">
              <a:spLocks noChangeArrowheads="1"/>
            </p:cNvSpPr>
            <p:nvPr/>
          </p:nvSpPr>
          <p:spPr bwMode="auto">
            <a:xfrm>
              <a:off x="4714875" y="4222750"/>
              <a:ext cx="10715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MX" sz="1200" b="1" dirty="0">
                  <a:solidFill>
                    <a:srgbClr val="993366"/>
                  </a:solidFill>
                  <a:latin typeface="ZapfHumnst BT"/>
                </a:rPr>
                <a:t>Tiempo de transmisión del trama</a:t>
              </a:r>
            </a:p>
          </p:txBody>
        </p:sp>
        <p:cxnSp>
          <p:nvCxnSpPr>
            <p:cNvPr id="11301" name="41 Conector recto de flecha"/>
            <p:cNvCxnSpPr>
              <a:cxnSpLocks noChangeShapeType="1"/>
            </p:cNvCxnSpPr>
            <p:nvPr/>
          </p:nvCxnSpPr>
          <p:spPr bwMode="auto">
            <a:xfrm rot="5400000">
              <a:off x="5644356" y="5128419"/>
              <a:ext cx="428625" cy="1588"/>
            </a:xfrm>
            <a:prstGeom prst="straightConnector1">
              <a:avLst/>
            </a:prstGeom>
            <a:noFill/>
            <a:ln w="25400"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11302" name="42 Rectángulo"/>
            <p:cNvSpPr>
              <a:spLocks noChangeArrowheads="1"/>
            </p:cNvSpPr>
            <p:nvPr/>
          </p:nvSpPr>
          <p:spPr bwMode="auto">
            <a:xfrm>
              <a:off x="6000750" y="4914900"/>
              <a:ext cx="142875" cy="428625"/>
            </a:xfrm>
            <a:prstGeom prst="rect">
              <a:avLst/>
            </a:prstGeom>
            <a:solidFill>
              <a:schemeClr val="accent2"/>
            </a:solidFill>
            <a:ln w="9525" algn="ctr">
              <a:solidFill>
                <a:schemeClr val="tx1"/>
              </a:solidFill>
              <a:round/>
              <a:headEnd/>
              <a:tailEnd/>
            </a:ln>
          </p:spPr>
          <p:txBody>
            <a:bodyPr/>
            <a:lstStyle/>
            <a:p>
              <a:pPr eaLnBrk="0" hangingPunct="0"/>
              <a:endParaRPr lang="es-MX" dirty="0"/>
            </a:p>
          </p:txBody>
        </p:sp>
        <p:sp>
          <p:nvSpPr>
            <p:cNvPr id="11303" name="43 CuadroTexto"/>
            <p:cNvSpPr txBox="1">
              <a:spLocks noChangeArrowheads="1"/>
            </p:cNvSpPr>
            <p:nvPr/>
          </p:nvSpPr>
          <p:spPr bwMode="auto">
            <a:xfrm>
              <a:off x="4643438" y="4911725"/>
              <a:ext cx="1214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MX" sz="1200" b="1" dirty="0">
                  <a:solidFill>
                    <a:schemeClr val="accent2"/>
                  </a:solidFill>
                  <a:latin typeface="ZapfHumnst BT"/>
                </a:rPr>
                <a:t>Tiempo de propagación</a:t>
              </a:r>
            </a:p>
          </p:txBody>
        </p:sp>
        <p:sp>
          <p:nvSpPr>
            <p:cNvPr id="11304" name="44 CuadroTexto"/>
            <p:cNvSpPr txBox="1">
              <a:spLocks noChangeArrowheads="1"/>
            </p:cNvSpPr>
            <p:nvPr/>
          </p:nvSpPr>
          <p:spPr bwMode="auto">
            <a:xfrm rot="918198">
              <a:off x="6292850" y="4321175"/>
              <a:ext cx="1927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MX" sz="1400" b="1" dirty="0">
                  <a:solidFill>
                    <a:srgbClr val="FF0066"/>
                  </a:solidFill>
                  <a:latin typeface="ZapfHumnst BT"/>
                </a:rPr>
                <a:t>Trama 1</a:t>
              </a:r>
            </a:p>
          </p:txBody>
        </p:sp>
      </p:grpSp>
      <p:sp>
        <p:nvSpPr>
          <p:cNvPr id="41" name="Rectangle 2"/>
          <p:cNvSpPr txBox="1">
            <a:spLocks noChangeArrowheads="1"/>
          </p:cNvSpPr>
          <p:nvPr/>
        </p:nvSpPr>
        <p:spPr>
          <a:xfrm>
            <a:off x="89756" y="385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Stop &amp; Wait</a:t>
            </a:r>
          </a:p>
        </p:txBody>
      </p:sp>
    </p:spTree>
    <p:extLst>
      <p:ext uri="{BB962C8B-B14F-4D97-AF65-F5344CB8AC3E}">
        <p14:creationId xmlns:p14="http://schemas.microsoft.com/office/powerpoint/2010/main" val="18284499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4"/>
                                        </p:tgtEl>
                                        <p:attrNameLst>
                                          <p:attrName>style.visibility</p:attrName>
                                        </p:attrNameLst>
                                      </p:cBhvr>
                                      <p:to>
                                        <p:strVal val="visible"/>
                                      </p:to>
                                    </p:set>
                                    <p:animEffect transition="in" filter="box(in)">
                                      <p:cBhvr>
                                        <p:cTn id="7" dur="500"/>
                                        <p:tgtEl>
                                          <p:spTgt spid="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30 Grupo"/>
          <p:cNvGrpSpPr>
            <a:grpSpLocks/>
          </p:cNvGrpSpPr>
          <p:nvPr/>
        </p:nvGrpSpPr>
        <p:grpSpPr bwMode="auto">
          <a:xfrm>
            <a:off x="500063" y="4278313"/>
            <a:ext cx="3643312" cy="1150937"/>
            <a:chOff x="500034" y="4278326"/>
            <a:chExt cx="3643313" cy="1150938"/>
          </a:xfrm>
        </p:grpSpPr>
        <p:sp>
          <p:nvSpPr>
            <p:cNvPr id="12294" name="5 CuadroTexto"/>
            <p:cNvSpPr txBox="1">
              <a:spLocks noChangeArrowheads="1"/>
            </p:cNvSpPr>
            <p:nvPr/>
          </p:nvSpPr>
          <p:spPr bwMode="auto">
            <a:xfrm>
              <a:off x="500034" y="4278326"/>
              <a:ext cx="1071555" cy="1108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4400" dirty="0">
                  <a:latin typeface="ZapfHumnst BT"/>
                </a:rPr>
                <a:t>k</a:t>
              </a:r>
              <a:r>
                <a:rPr lang="es-MX" sz="1800" dirty="0">
                  <a:latin typeface="ZapfHumnst BT"/>
                </a:rPr>
                <a:t>   =</a:t>
              </a:r>
              <a:endParaRPr lang="es-MX" sz="1800" b="1" dirty="0">
                <a:latin typeface="ZapfHumnst BT"/>
              </a:endParaRPr>
            </a:p>
          </p:txBody>
        </p:sp>
        <p:sp>
          <p:nvSpPr>
            <p:cNvPr id="12295" name="7 CuadroTexto"/>
            <p:cNvSpPr txBox="1">
              <a:spLocks noChangeArrowheads="1"/>
            </p:cNvSpPr>
            <p:nvPr/>
          </p:nvSpPr>
          <p:spPr bwMode="auto">
            <a:xfrm>
              <a:off x="1428722" y="4408470"/>
              <a:ext cx="2714625" cy="46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600" dirty="0">
                  <a:latin typeface="ZapfHumnst BT"/>
                </a:rPr>
                <a:t>Tamaño del archivo en bits</a:t>
              </a:r>
            </a:p>
          </p:txBody>
        </p:sp>
        <p:cxnSp>
          <p:nvCxnSpPr>
            <p:cNvPr id="12296" name="9 Conector recto"/>
            <p:cNvCxnSpPr>
              <a:cxnSpLocks noChangeShapeType="1"/>
            </p:cNvCxnSpPr>
            <p:nvPr/>
          </p:nvCxnSpPr>
          <p:spPr bwMode="auto">
            <a:xfrm>
              <a:off x="1285847" y="4896035"/>
              <a:ext cx="2857500"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2297" name="7 CuadroTexto"/>
            <p:cNvSpPr txBox="1">
              <a:spLocks noChangeArrowheads="1"/>
            </p:cNvSpPr>
            <p:nvPr/>
          </p:nvSpPr>
          <p:spPr bwMode="auto">
            <a:xfrm>
              <a:off x="1714464" y="4967489"/>
              <a:ext cx="1928821" cy="46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600" dirty="0">
                  <a:latin typeface="ZapfHumnst BT"/>
                </a:rPr>
                <a:t># bits por datos </a:t>
              </a:r>
              <a:r>
                <a:rPr lang="es-MX" sz="2000" baseline="-25000" dirty="0">
                  <a:latin typeface="ZapfHumnst BT"/>
                </a:rPr>
                <a:t>tx</a:t>
              </a:r>
            </a:p>
          </p:txBody>
        </p:sp>
      </p:grpSp>
      <p:pic>
        <p:nvPicPr>
          <p:cNvPr id="12293"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3563" y="3644900"/>
            <a:ext cx="4086225"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2"/>
          <p:cNvSpPr txBox="1">
            <a:spLocks noChangeArrowheads="1"/>
          </p:cNvSpPr>
          <p:nvPr/>
        </p:nvSpPr>
        <p:spPr>
          <a:xfrm>
            <a:off x="89756" y="385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Stop &amp; Wait</a:t>
            </a:r>
          </a:p>
        </p:txBody>
      </p:sp>
      <p:grpSp>
        <p:nvGrpSpPr>
          <p:cNvPr id="4" name="Grupo 3">
            <a:extLst>
              <a:ext uri="{FF2B5EF4-FFF2-40B4-BE49-F238E27FC236}">
                <a16:creationId xmlns:a16="http://schemas.microsoft.com/office/drawing/2014/main" id="{E3B663D3-F7AE-4A5D-B824-E381F269CFA0}"/>
              </a:ext>
            </a:extLst>
          </p:cNvPr>
          <p:cNvGrpSpPr/>
          <p:nvPr/>
        </p:nvGrpSpPr>
        <p:grpSpPr>
          <a:xfrm>
            <a:off x="814908" y="1072703"/>
            <a:ext cx="7429500" cy="2430008"/>
            <a:chOff x="814908" y="1072703"/>
            <a:chExt cx="7429500" cy="2430008"/>
          </a:xfrm>
        </p:grpSpPr>
        <p:sp>
          <p:nvSpPr>
            <p:cNvPr id="12298" name="5 CuadroTexto"/>
            <p:cNvSpPr txBox="1">
              <a:spLocks noChangeArrowheads="1"/>
            </p:cNvSpPr>
            <p:nvPr/>
          </p:nvSpPr>
          <p:spPr bwMode="auto">
            <a:xfrm>
              <a:off x="814908" y="1072703"/>
              <a:ext cx="7429500" cy="984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s-MX" sz="4400" dirty="0">
                  <a:latin typeface="ZapfHumnst BT"/>
                </a:rPr>
                <a:t>t</a:t>
              </a:r>
              <a:r>
                <a:rPr lang="es-MX" sz="1400" dirty="0">
                  <a:latin typeface="ZapfHumnst BT"/>
                </a:rPr>
                <a:t>  total            </a:t>
              </a:r>
              <a:r>
                <a:rPr lang="es-MX" dirty="0">
                  <a:latin typeface="ZapfHumnst BT"/>
                </a:rPr>
                <a:t>=</a:t>
              </a:r>
              <a:r>
                <a:rPr lang="es-MX" sz="1400" dirty="0">
                  <a:latin typeface="ZapfHumnst BT"/>
                </a:rPr>
                <a:t> </a:t>
              </a:r>
              <a:r>
                <a:rPr lang="es-MX" sz="4400" dirty="0">
                  <a:latin typeface="ZapfHumnst BT"/>
                </a:rPr>
                <a:t> k</a:t>
              </a:r>
              <a:r>
                <a:rPr lang="es-MX" sz="1800" dirty="0">
                  <a:latin typeface="ZapfHumnst BT"/>
                </a:rPr>
                <a:t>  </a:t>
              </a:r>
              <a:r>
                <a:rPr lang="es-MX" sz="1400" dirty="0">
                  <a:latin typeface="ZapfHumnst BT"/>
                </a:rPr>
                <a:t>     </a:t>
              </a:r>
              <a:r>
                <a:rPr lang="es-MX" sz="4400" dirty="0">
                  <a:latin typeface="ZapfHumnst BT"/>
                </a:rPr>
                <a:t>t</a:t>
              </a:r>
              <a:r>
                <a:rPr lang="es-MX" sz="1800" dirty="0">
                  <a:latin typeface="ZapfHumnst BT"/>
                </a:rPr>
                <a:t> </a:t>
              </a:r>
              <a:r>
                <a:rPr lang="es-MX" sz="1400" dirty="0">
                  <a:latin typeface="ZapfHumnst BT"/>
                </a:rPr>
                <a:t>tx         </a:t>
              </a:r>
              <a:r>
                <a:rPr lang="es-MX" dirty="0">
                  <a:latin typeface="ZapfHumnst BT"/>
                </a:rPr>
                <a:t>+</a:t>
              </a:r>
              <a:r>
                <a:rPr lang="es-MX" sz="1400" dirty="0">
                  <a:latin typeface="ZapfHumnst BT"/>
                </a:rPr>
                <a:t>      </a:t>
              </a:r>
              <a:r>
                <a:rPr lang="es-MX" sz="4400" dirty="0">
                  <a:latin typeface="ZapfHumnst BT"/>
                </a:rPr>
                <a:t>t</a:t>
              </a:r>
              <a:r>
                <a:rPr lang="es-MX" sz="1400" dirty="0">
                  <a:latin typeface="ZapfHumnst BT"/>
                </a:rPr>
                <a:t> propagación    </a:t>
              </a:r>
              <a:r>
                <a:rPr lang="es-MX" dirty="0">
                  <a:latin typeface="ZapfHumnst BT"/>
                </a:rPr>
                <a:t>+</a:t>
              </a:r>
              <a:r>
                <a:rPr lang="es-MX" sz="1400" dirty="0">
                  <a:latin typeface="ZapfHumnst BT"/>
                </a:rPr>
                <a:t>     </a:t>
              </a:r>
              <a:r>
                <a:rPr lang="es-MX" sz="4400" dirty="0">
                  <a:latin typeface="ZapfHumnst BT"/>
                </a:rPr>
                <a:t>t</a:t>
              </a:r>
              <a:r>
                <a:rPr lang="es-MX" sz="1400" dirty="0">
                  <a:latin typeface="ZapfHumnst BT"/>
                </a:rPr>
                <a:t> procesamiento   </a:t>
              </a:r>
              <a:r>
                <a:rPr lang="es-MX" dirty="0">
                  <a:latin typeface="ZapfHumnst BT"/>
                </a:rPr>
                <a:t>+</a:t>
              </a:r>
              <a:endParaRPr lang="es-MX" b="1" dirty="0">
                <a:latin typeface="ZapfHumnst BT"/>
              </a:endParaRPr>
            </a:p>
            <a:p>
              <a:pPr algn="just" eaLnBrk="1" hangingPunct="1"/>
              <a:endParaRPr lang="es-MX" sz="1400" b="1" dirty="0">
                <a:latin typeface="ZapfHumnst BT"/>
              </a:endParaRPr>
            </a:p>
          </p:txBody>
        </p:sp>
        <p:sp>
          <p:nvSpPr>
            <p:cNvPr id="12299" name="5 CuadroTexto"/>
            <p:cNvSpPr txBox="1">
              <a:spLocks noChangeArrowheads="1"/>
            </p:cNvSpPr>
            <p:nvPr/>
          </p:nvSpPr>
          <p:spPr bwMode="auto">
            <a:xfrm>
              <a:off x="1029220" y="1644203"/>
              <a:ext cx="2000236" cy="52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s-MX" sz="1400" dirty="0">
                  <a:latin typeface="ZapfHumnst BT"/>
                </a:rPr>
                <a:t>comunicar </a:t>
              </a:r>
            </a:p>
            <a:p>
              <a:pPr algn="just" eaLnBrk="1" hangingPunct="1"/>
              <a:r>
                <a:rPr lang="es-MX" sz="1400" dirty="0">
                  <a:latin typeface="ZapfHumnst BT"/>
                </a:rPr>
                <a:t>archivo </a:t>
              </a:r>
              <a:endParaRPr lang="es-MX" sz="1400" b="1" dirty="0">
                <a:latin typeface="ZapfHumnst BT"/>
              </a:endParaRPr>
            </a:p>
          </p:txBody>
        </p:sp>
        <p:sp>
          <p:nvSpPr>
            <p:cNvPr id="12300" name="61 Abrir corchete"/>
            <p:cNvSpPr>
              <a:spLocks/>
            </p:cNvSpPr>
            <p:nvPr/>
          </p:nvSpPr>
          <p:spPr bwMode="auto">
            <a:xfrm>
              <a:off x="2699792" y="1144141"/>
              <a:ext cx="71438" cy="1143000"/>
            </a:xfrm>
            <a:prstGeom prst="leftBracket">
              <a:avLst>
                <a:gd name="adj" fmla="val 8296"/>
              </a:avLst>
            </a:prstGeom>
            <a:solidFill>
              <a:schemeClr val="bg1"/>
            </a:solidFill>
            <a:ln w="9525" algn="ctr">
              <a:solidFill>
                <a:schemeClr val="tx1"/>
              </a:solidFill>
              <a:round/>
              <a:headEnd/>
              <a:tailEnd/>
            </a:ln>
          </p:spPr>
          <p:txBody>
            <a:bodyPr/>
            <a:lstStyle/>
            <a:p>
              <a:pPr eaLnBrk="0" hangingPunct="0"/>
              <a:endParaRPr lang="es-MX" dirty="0"/>
            </a:p>
          </p:txBody>
        </p:sp>
        <p:sp>
          <p:nvSpPr>
            <p:cNvPr id="12301" name="5 CuadroTexto"/>
            <p:cNvSpPr txBox="1">
              <a:spLocks noChangeArrowheads="1"/>
            </p:cNvSpPr>
            <p:nvPr/>
          </p:nvSpPr>
          <p:spPr bwMode="auto">
            <a:xfrm>
              <a:off x="3243783" y="1692495"/>
              <a:ext cx="785808" cy="52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s-MX" sz="1400" b="1" dirty="0">
                  <a:latin typeface="ZapfHumnst BT"/>
                </a:rPr>
                <a:t>Datos</a:t>
              </a:r>
            </a:p>
            <a:p>
              <a:pPr algn="just" eaLnBrk="1" hangingPunct="1"/>
              <a:r>
                <a:rPr lang="es-MX" sz="1400" dirty="0">
                  <a:latin typeface="ZapfHumnst BT"/>
                </a:rPr>
                <a:t>Emisor</a:t>
              </a:r>
              <a:endParaRPr lang="es-MX" sz="1400" b="1" dirty="0">
                <a:latin typeface="ZapfHumnst BT"/>
              </a:endParaRPr>
            </a:p>
          </p:txBody>
        </p:sp>
        <p:sp>
          <p:nvSpPr>
            <p:cNvPr id="12302" name="5 CuadroTexto"/>
            <p:cNvSpPr txBox="1">
              <a:spLocks noChangeArrowheads="1"/>
            </p:cNvSpPr>
            <p:nvPr/>
          </p:nvSpPr>
          <p:spPr bwMode="auto">
            <a:xfrm>
              <a:off x="4529658" y="1693616"/>
              <a:ext cx="1143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sz="1400" b="1" dirty="0">
                  <a:latin typeface="ZapfHumnst BT"/>
                </a:rPr>
                <a:t>Emisor -Receptor</a:t>
              </a:r>
            </a:p>
          </p:txBody>
        </p:sp>
        <p:sp>
          <p:nvSpPr>
            <p:cNvPr id="12303" name="5 CuadroTexto"/>
            <p:cNvSpPr txBox="1">
              <a:spLocks noChangeArrowheads="1"/>
            </p:cNvSpPr>
            <p:nvPr/>
          </p:nvSpPr>
          <p:spPr bwMode="auto">
            <a:xfrm>
              <a:off x="6244158" y="1715641"/>
              <a:ext cx="1143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s-MX" sz="1400" b="1" dirty="0">
                  <a:latin typeface="ZapfHumnst BT"/>
                </a:rPr>
                <a:t>Receptor</a:t>
              </a:r>
            </a:p>
          </p:txBody>
        </p:sp>
        <p:sp>
          <p:nvSpPr>
            <p:cNvPr id="12304" name="5 CuadroTexto"/>
            <p:cNvSpPr txBox="1">
              <a:spLocks noChangeArrowheads="1"/>
            </p:cNvSpPr>
            <p:nvPr/>
          </p:nvSpPr>
          <p:spPr bwMode="auto">
            <a:xfrm>
              <a:off x="3100892" y="2358578"/>
              <a:ext cx="4857766"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s-MX" sz="4400" dirty="0">
                  <a:latin typeface="ZapfHumnst BT"/>
                </a:rPr>
                <a:t>t</a:t>
              </a:r>
              <a:r>
                <a:rPr lang="es-MX" sz="1800" dirty="0">
                  <a:latin typeface="ZapfHumnst BT"/>
                </a:rPr>
                <a:t> </a:t>
              </a:r>
              <a:r>
                <a:rPr lang="es-MX" sz="1400" dirty="0">
                  <a:latin typeface="ZapfHumnst BT"/>
                </a:rPr>
                <a:t>tx         </a:t>
              </a:r>
              <a:r>
                <a:rPr lang="es-MX" dirty="0">
                  <a:latin typeface="ZapfHumnst BT"/>
                </a:rPr>
                <a:t>+</a:t>
              </a:r>
              <a:r>
                <a:rPr lang="es-MX" sz="1400" dirty="0">
                  <a:latin typeface="ZapfHumnst BT"/>
                </a:rPr>
                <a:t>     </a:t>
              </a:r>
              <a:r>
                <a:rPr lang="es-MX" sz="4400" dirty="0">
                  <a:latin typeface="ZapfHumnst BT"/>
                </a:rPr>
                <a:t>t</a:t>
              </a:r>
              <a:r>
                <a:rPr lang="es-MX" sz="1400" dirty="0">
                  <a:latin typeface="ZapfHumnst BT"/>
                </a:rPr>
                <a:t> propagación    </a:t>
              </a:r>
              <a:r>
                <a:rPr lang="es-MX" dirty="0">
                  <a:latin typeface="ZapfHumnst BT"/>
                </a:rPr>
                <a:t>+</a:t>
              </a:r>
              <a:r>
                <a:rPr lang="es-MX" sz="1400" dirty="0">
                  <a:latin typeface="ZapfHumnst BT"/>
                </a:rPr>
                <a:t>     </a:t>
              </a:r>
              <a:r>
                <a:rPr lang="es-MX" sz="4400" dirty="0">
                  <a:latin typeface="ZapfHumnst BT"/>
                </a:rPr>
                <a:t>t</a:t>
              </a:r>
              <a:r>
                <a:rPr lang="es-MX" sz="1400" dirty="0">
                  <a:latin typeface="ZapfHumnst BT"/>
                </a:rPr>
                <a:t> procesamiento</a:t>
              </a:r>
              <a:endParaRPr lang="es-MX" sz="1400" b="1" dirty="0">
                <a:latin typeface="ZapfHumnst BT"/>
              </a:endParaRPr>
            </a:p>
            <a:p>
              <a:pPr algn="just" eaLnBrk="1" hangingPunct="1"/>
              <a:endParaRPr lang="es-MX" sz="1400" b="1" dirty="0">
                <a:latin typeface="ZapfHumnst BT"/>
              </a:endParaRPr>
            </a:p>
          </p:txBody>
        </p:sp>
        <p:sp>
          <p:nvSpPr>
            <p:cNvPr id="12306" name="5 CuadroTexto"/>
            <p:cNvSpPr txBox="1">
              <a:spLocks noChangeArrowheads="1"/>
            </p:cNvSpPr>
            <p:nvPr/>
          </p:nvSpPr>
          <p:spPr bwMode="auto">
            <a:xfrm>
              <a:off x="3315204" y="2978379"/>
              <a:ext cx="1000118" cy="52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s-MX" sz="1400" b="1" dirty="0">
                  <a:latin typeface="ZapfHumnst BT"/>
                </a:rPr>
                <a:t>ACK</a:t>
              </a:r>
            </a:p>
            <a:p>
              <a:pPr algn="just" eaLnBrk="1" hangingPunct="1"/>
              <a:r>
                <a:rPr lang="es-MX" sz="1400" dirty="0">
                  <a:latin typeface="ZapfHumnst BT"/>
                </a:rPr>
                <a:t>Receptor</a:t>
              </a:r>
              <a:endParaRPr lang="es-MX" sz="1400" b="1" dirty="0">
                <a:latin typeface="ZapfHumnst BT"/>
              </a:endParaRPr>
            </a:p>
          </p:txBody>
        </p:sp>
        <p:sp>
          <p:nvSpPr>
            <p:cNvPr id="12307" name="5 CuadroTexto"/>
            <p:cNvSpPr txBox="1">
              <a:spLocks noChangeArrowheads="1"/>
            </p:cNvSpPr>
            <p:nvPr/>
          </p:nvSpPr>
          <p:spPr bwMode="auto">
            <a:xfrm>
              <a:off x="4529665" y="2979491"/>
              <a:ext cx="11429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s-MX" sz="1400" b="1" dirty="0">
                  <a:latin typeface="ZapfHumnst BT"/>
                </a:rPr>
                <a:t>Receptor  -</a:t>
              </a:r>
            </a:p>
            <a:p>
              <a:pPr algn="just" eaLnBrk="1" hangingPunct="1"/>
              <a:r>
                <a:rPr lang="es-MX" sz="1400" b="1" dirty="0">
                  <a:latin typeface="ZapfHumnst BT"/>
                </a:rPr>
                <a:t>Emisor </a:t>
              </a:r>
            </a:p>
          </p:txBody>
        </p:sp>
        <p:sp>
          <p:nvSpPr>
            <p:cNvPr id="12308" name="5 CuadroTexto"/>
            <p:cNvSpPr txBox="1">
              <a:spLocks noChangeArrowheads="1"/>
            </p:cNvSpPr>
            <p:nvPr/>
          </p:nvSpPr>
          <p:spPr bwMode="auto">
            <a:xfrm>
              <a:off x="6315601" y="3001516"/>
              <a:ext cx="928682" cy="30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s-MX" sz="1400" b="1" dirty="0">
                  <a:latin typeface="ZapfHumnst BT"/>
                </a:rPr>
                <a:t>Emisor</a:t>
              </a:r>
            </a:p>
          </p:txBody>
        </p:sp>
        <p:sp>
          <p:nvSpPr>
            <p:cNvPr id="22" name="61 Abrir corchete">
              <a:extLst>
                <a:ext uri="{FF2B5EF4-FFF2-40B4-BE49-F238E27FC236}">
                  <a16:creationId xmlns:a16="http://schemas.microsoft.com/office/drawing/2014/main" id="{F46682A4-F3FC-42B9-ABDA-ED2ABCD03439}"/>
                </a:ext>
              </a:extLst>
            </p:cNvPr>
            <p:cNvSpPr>
              <a:spLocks/>
            </p:cNvSpPr>
            <p:nvPr/>
          </p:nvSpPr>
          <p:spPr bwMode="auto">
            <a:xfrm rot="10800000">
              <a:off x="7380312" y="2351182"/>
              <a:ext cx="71438" cy="1143000"/>
            </a:xfrm>
            <a:prstGeom prst="leftBracket">
              <a:avLst>
                <a:gd name="adj" fmla="val 8296"/>
              </a:avLst>
            </a:prstGeom>
            <a:solidFill>
              <a:schemeClr val="bg1"/>
            </a:solidFill>
            <a:ln w="9525" algn="ctr">
              <a:solidFill>
                <a:schemeClr val="tx1"/>
              </a:solidFill>
              <a:round/>
              <a:headEnd/>
              <a:tailEnd/>
            </a:ln>
          </p:spPr>
          <p:txBody>
            <a:bodyPr/>
            <a:lstStyle/>
            <a:p>
              <a:pPr eaLnBrk="0" hangingPunct="0"/>
              <a:endParaRPr lang="es-MX" dirty="0"/>
            </a:p>
          </p:txBody>
        </p:sp>
      </p:grpSp>
    </p:spTree>
    <p:extLst>
      <p:ext uri="{BB962C8B-B14F-4D97-AF65-F5344CB8AC3E}">
        <p14:creationId xmlns:p14="http://schemas.microsoft.com/office/powerpoint/2010/main" val="2732635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25 CuadroTexto"/>
          <p:cNvSpPr txBox="1">
            <a:spLocks noChangeArrowheads="1"/>
          </p:cNvSpPr>
          <p:nvPr/>
        </p:nvSpPr>
        <p:spPr bwMode="auto">
          <a:xfrm>
            <a:off x="428625" y="3143250"/>
            <a:ext cx="342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sz="1600" b="1" dirty="0">
                <a:solidFill>
                  <a:schemeClr val="accent6">
                    <a:lumMod val="75000"/>
                  </a:schemeClr>
                </a:solidFill>
                <a:latin typeface="ZapfHumnst BT"/>
              </a:rPr>
              <a:t>Tiempo de transmisión (</a:t>
            </a:r>
            <a:r>
              <a:rPr lang="es-MX" sz="3200" b="1" dirty="0">
                <a:solidFill>
                  <a:schemeClr val="accent6">
                    <a:lumMod val="75000"/>
                  </a:schemeClr>
                </a:solidFill>
                <a:latin typeface="ZapfHumnst BT"/>
              </a:rPr>
              <a:t>t</a:t>
            </a:r>
            <a:r>
              <a:rPr lang="es-MX" sz="1200" b="1" dirty="0">
                <a:solidFill>
                  <a:schemeClr val="accent6">
                    <a:lumMod val="75000"/>
                  </a:schemeClr>
                </a:solidFill>
                <a:latin typeface="ZapfHumnst BT"/>
              </a:rPr>
              <a:t>tx</a:t>
            </a:r>
            <a:r>
              <a:rPr lang="es-MX" sz="1600" b="1" dirty="0">
                <a:solidFill>
                  <a:schemeClr val="accent6">
                    <a:lumMod val="75000"/>
                  </a:schemeClr>
                </a:solidFill>
                <a:latin typeface="ZapfHumnst BT"/>
              </a:rPr>
              <a:t> )</a:t>
            </a:r>
          </a:p>
        </p:txBody>
      </p:sp>
      <p:sp>
        <p:nvSpPr>
          <p:cNvPr id="28" name="27 CuadroTexto"/>
          <p:cNvSpPr txBox="1">
            <a:spLocks noChangeArrowheads="1"/>
          </p:cNvSpPr>
          <p:nvPr/>
        </p:nvSpPr>
        <p:spPr bwMode="auto">
          <a:xfrm>
            <a:off x="785813" y="3622675"/>
            <a:ext cx="771525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600"/>
              </a:lnSpc>
            </a:pPr>
            <a:r>
              <a:rPr lang="es-MX" sz="1600" dirty="0">
                <a:solidFill>
                  <a:schemeClr val="bg2">
                    <a:lumMod val="25000"/>
                  </a:schemeClr>
                </a:solidFill>
                <a:latin typeface="ZapfHumnst BT"/>
              </a:rPr>
              <a:t>Es el tiempo que tarda un host en poner en la línea de transmisión el paquete de datos a enviar. El tiempo de transmisión se mide desde el instante en que se pone el primer bit en la línea hasta el último bit del paquete a transmitir. </a:t>
            </a:r>
          </a:p>
        </p:txBody>
      </p:sp>
      <p:pic>
        <p:nvPicPr>
          <p:cNvPr id="133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143000"/>
            <a:ext cx="522605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28 CuadroTexto"/>
          <p:cNvSpPr txBox="1">
            <a:spLocks noChangeArrowheads="1"/>
          </p:cNvSpPr>
          <p:nvPr/>
        </p:nvSpPr>
        <p:spPr bwMode="auto">
          <a:xfrm>
            <a:off x="357188" y="4643438"/>
            <a:ext cx="4143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sz="1600" b="1" dirty="0">
                <a:solidFill>
                  <a:schemeClr val="accent6">
                    <a:lumMod val="75000"/>
                  </a:schemeClr>
                </a:solidFill>
                <a:latin typeface="ZapfHumnst BT"/>
              </a:rPr>
              <a:t>Tiempo de propagación (</a:t>
            </a:r>
            <a:r>
              <a:rPr lang="es-MX" sz="3200" b="1" dirty="0">
                <a:solidFill>
                  <a:schemeClr val="accent6">
                    <a:lumMod val="75000"/>
                  </a:schemeClr>
                </a:solidFill>
                <a:latin typeface="ZapfHumnst BT"/>
              </a:rPr>
              <a:t>t </a:t>
            </a:r>
            <a:r>
              <a:rPr lang="es-MX" sz="1200" b="1" dirty="0">
                <a:solidFill>
                  <a:schemeClr val="accent6">
                    <a:lumMod val="75000"/>
                  </a:schemeClr>
                </a:solidFill>
                <a:latin typeface="ZapfHumnst BT"/>
              </a:rPr>
              <a:t>propagación</a:t>
            </a:r>
            <a:r>
              <a:rPr lang="es-MX" sz="1600" b="1" dirty="0">
                <a:solidFill>
                  <a:schemeClr val="accent6">
                    <a:lumMod val="75000"/>
                  </a:schemeClr>
                </a:solidFill>
                <a:latin typeface="ZapfHumnst BT"/>
              </a:rPr>
              <a:t> )</a:t>
            </a:r>
          </a:p>
        </p:txBody>
      </p:sp>
      <p:sp>
        <p:nvSpPr>
          <p:cNvPr id="30" name="29 CuadroTexto"/>
          <p:cNvSpPr txBox="1">
            <a:spLocks noChangeArrowheads="1"/>
          </p:cNvSpPr>
          <p:nvPr/>
        </p:nvSpPr>
        <p:spPr bwMode="auto">
          <a:xfrm>
            <a:off x="785813" y="5099050"/>
            <a:ext cx="7715250" cy="722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600"/>
              </a:lnSpc>
            </a:pPr>
            <a:r>
              <a:rPr lang="es-MX" sz="1600" dirty="0">
                <a:solidFill>
                  <a:schemeClr val="bg2">
                    <a:lumMod val="25000"/>
                  </a:schemeClr>
                </a:solidFill>
                <a:latin typeface="ZapfHumnst BT"/>
              </a:rPr>
              <a:t>Es el tiempo transcurrido desde que la información es transmitida hasta que la información llega al receptor. </a:t>
            </a:r>
          </a:p>
        </p:txBody>
      </p:sp>
      <p:sp>
        <p:nvSpPr>
          <p:cNvPr id="31" name="30 CuadroTexto"/>
          <p:cNvSpPr txBox="1">
            <a:spLocks noChangeArrowheads="1"/>
          </p:cNvSpPr>
          <p:nvPr/>
        </p:nvSpPr>
        <p:spPr bwMode="auto">
          <a:xfrm>
            <a:off x="357188" y="5824538"/>
            <a:ext cx="42862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sz="1600" b="1" dirty="0">
                <a:solidFill>
                  <a:schemeClr val="accent6">
                    <a:lumMod val="75000"/>
                  </a:schemeClr>
                </a:solidFill>
                <a:latin typeface="ZapfHumnst BT"/>
              </a:rPr>
              <a:t>Tiempo de procesamiento (</a:t>
            </a:r>
            <a:r>
              <a:rPr lang="es-MX" sz="3200" b="1" dirty="0">
                <a:solidFill>
                  <a:schemeClr val="accent6">
                    <a:lumMod val="75000"/>
                  </a:schemeClr>
                </a:solidFill>
                <a:latin typeface="ZapfHumnst BT"/>
              </a:rPr>
              <a:t>t </a:t>
            </a:r>
            <a:r>
              <a:rPr lang="es-MX" sz="1200" b="1" dirty="0">
                <a:solidFill>
                  <a:schemeClr val="accent6">
                    <a:lumMod val="75000"/>
                  </a:schemeClr>
                </a:solidFill>
                <a:latin typeface="ZapfHumnst BT"/>
              </a:rPr>
              <a:t>procesamiento</a:t>
            </a:r>
            <a:r>
              <a:rPr lang="es-MX" sz="1600" b="1" dirty="0">
                <a:solidFill>
                  <a:schemeClr val="accent6">
                    <a:lumMod val="75000"/>
                  </a:schemeClr>
                </a:solidFill>
                <a:latin typeface="ZapfHumnst BT"/>
              </a:rPr>
              <a:t> )</a:t>
            </a:r>
          </a:p>
        </p:txBody>
      </p:sp>
      <p:sp>
        <p:nvSpPr>
          <p:cNvPr id="32" name="31 CuadroTexto"/>
          <p:cNvSpPr txBox="1">
            <a:spLocks noChangeArrowheads="1"/>
          </p:cNvSpPr>
          <p:nvPr/>
        </p:nvSpPr>
        <p:spPr bwMode="auto">
          <a:xfrm>
            <a:off x="785813" y="6324600"/>
            <a:ext cx="8143875" cy="416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600" dirty="0">
                <a:solidFill>
                  <a:schemeClr val="bg2">
                    <a:lumMod val="25000"/>
                  </a:schemeClr>
                </a:solidFill>
                <a:latin typeface="ZapfHumnst BT"/>
              </a:rPr>
              <a:t>Es el tiempo que tarda el host emisor o receptor en procesar los datos o el ACK/NACK.</a:t>
            </a:r>
          </a:p>
        </p:txBody>
      </p:sp>
      <p:pic>
        <p:nvPicPr>
          <p:cNvPr id="1332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8813" y="1177925"/>
            <a:ext cx="3125787"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2"/>
          <p:cNvSpPr txBox="1">
            <a:spLocks noChangeArrowheads="1"/>
          </p:cNvSpPr>
          <p:nvPr/>
        </p:nvSpPr>
        <p:spPr>
          <a:xfrm>
            <a:off x="89756" y="385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Stop &amp; Wait</a:t>
            </a:r>
          </a:p>
        </p:txBody>
      </p:sp>
    </p:spTree>
    <p:extLst>
      <p:ext uri="{BB962C8B-B14F-4D97-AF65-F5344CB8AC3E}">
        <p14:creationId xmlns:p14="http://schemas.microsoft.com/office/powerpoint/2010/main" val="36464421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ox(in)">
                                      <p:cBhvr>
                                        <p:cTn id="7" dur="500"/>
                                        <p:tgtEl>
                                          <p:spTgt spid="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ox(in)">
                                      <p:cBhvr>
                                        <p:cTn id="12" dur="500"/>
                                        <p:tgtEl>
                                          <p:spTgt spid="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ox(in)">
                                      <p:cBhvr>
                                        <p:cTn id="17" dur="500"/>
                                        <p:tgtEl>
                                          <p:spTgt spid="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ox(in)">
                                      <p:cBhvr>
                                        <p:cTn id="22" dur="500"/>
                                        <p:tgtEl>
                                          <p:spTgt spid="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box(in)">
                                      <p:cBhvr>
                                        <p:cTn id="27" dur="500"/>
                                        <p:tgtEl>
                                          <p:spTgt spid="3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box(in)">
                                      <p:cBhvr>
                                        <p:cTn id="3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P spid="29" grpId="0"/>
      <p:bldP spid="30" grpId="0"/>
      <p:bldP spid="31" grpId="0"/>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5 CuadroTexto"/>
          <p:cNvSpPr txBox="1">
            <a:spLocks noChangeArrowheads="1"/>
          </p:cNvSpPr>
          <p:nvPr/>
        </p:nvSpPr>
        <p:spPr bwMode="auto">
          <a:xfrm>
            <a:off x="857250" y="1663601"/>
            <a:ext cx="1071563"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4400" dirty="0">
                <a:latin typeface="ZapfHumnst BT"/>
              </a:rPr>
              <a:t>t</a:t>
            </a:r>
            <a:r>
              <a:rPr lang="es-MX" sz="1800" dirty="0">
                <a:latin typeface="ZapfHumnst BT"/>
              </a:rPr>
              <a:t> tx  =</a:t>
            </a:r>
            <a:endParaRPr lang="es-MX" sz="1800" b="1" dirty="0">
              <a:latin typeface="ZapfHumnst BT"/>
            </a:endParaRPr>
          </a:p>
        </p:txBody>
      </p:sp>
      <p:cxnSp>
        <p:nvCxnSpPr>
          <p:cNvPr id="17412" name="9 Conector recto"/>
          <p:cNvCxnSpPr>
            <a:cxnSpLocks noChangeShapeType="1"/>
          </p:cNvCxnSpPr>
          <p:nvPr/>
        </p:nvCxnSpPr>
        <p:spPr bwMode="auto">
          <a:xfrm>
            <a:off x="1785938" y="2341463"/>
            <a:ext cx="2357437"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7413" name="10 CuadroTexto"/>
          <p:cNvSpPr txBox="1">
            <a:spLocks noChangeArrowheads="1"/>
          </p:cNvSpPr>
          <p:nvPr/>
        </p:nvSpPr>
        <p:spPr bwMode="auto">
          <a:xfrm>
            <a:off x="2500313" y="2235101"/>
            <a:ext cx="857250"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3600" dirty="0">
                <a:latin typeface="ZapfHumnst BT"/>
              </a:rPr>
              <a:t>B</a:t>
            </a:r>
            <a:r>
              <a:rPr lang="es-MX" sz="1800" dirty="0">
                <a:latin typeface="ZapfHumnst BT"/>
              </a:rPr>
              <a:t> tx</a:t>
            </a:r>
            <a:endParaRPr lang="es-MX" sz="1800" b="1" dirty="0">
              <a:latin typeface="ZapfHumnst BT"/>
            </a:endParaRPr>
          </a:p>
        </p:txBody>
      </p:sp>
      <p:sp>
        <p:nvSpPr>
          <p:cNvPr id="17414" name="10 CuadroTexto"/>
          <p:cNvSpPr txBox="1">
            <a:spLocks noChangeArrowheads="1"/>
          </p:cNvSpPr>
          <p:nvPr/>
        </p:nvSpPr>
        <p:spPr bwMode="auto">
          <a:xfrm>
            <a:off x="1785938" y="1695351"/>
            <a:ext cx="25003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dirty="0">
                <a:latin typeface="ZapfHumnst BT"/>
              </a:rPr>
              <a:t>#bits + overhead </a:t>
            </a:r>
            <a:endParaRPr lang="es-MX" b="1" dirty="0">
              <a:latin typeface="ZapfHumnst BT"/>
            </a:endParaRPr>
          </a:p>
        </p:txBody>
      </p:sp>
      <p:grpSp>
        <p:nvGrpSpPr>
          <p:cNvPr id="2" name="21 Grupo"/>
          <p:cNvGrpSpPr>
            <a:grpSpLocks/>
          </p:cNvGrpSpPr>
          <p:nvPr/>
        </p:nvGrpSpPr>
        <p:grpSpPr bwMode="auto">
          <a:xfrm>
            <a:off x="5000625" y="1412776"/>
            <a:ext cx="2714625" cy="1714500"/>
            <a:chOff x="5000625" y="1071563"/>
            <a:chExt cx="2714647" cy="1714495"/>
          </a:xfrm>
        </p:grpSpPr>
        <p:sp>
          <p:nvSpPr>
            <p:cNvPr id="17418" name="5 CuadroTexto"/>
            <p:cNvSpPr txBox="1">
              <a:spLocks noChangeArrowheads="1"/>
            </p:cNvSpPr>
            <p:nvPr/>
          </p:nvSpPr>
          <p:spPr bwMode="auto">
            <a:xfrm>
              <a:off x="5000625" y="1317101"/>
              <a:ext cx="1643063" cy="1108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4400" dirty="0">
                  <a:latin typeface="ZapfHumnst BT"/>
                </a:rPr>
                <a:t>V</a:t>
              </a:r>
              <a:r>
                <a:rPr lang="es-MX" sz="1800" dirty="0">
                  <a:latin typeface="ZapfHumnst BT"/>
                </a:rPr>
                <a:t> prop  =</a:t>
              </a:r>
              <a:endParaRPr lang="es-MX" sz="1800" b="1" dirty="0">
                <a:latin typeface="ZapfHumnst BT"/>
              </a:endParaRPr>
            </a:p>
          </p:txBody>
        </p:sp>
        <p:cxnSp>
          <p:nvCxnSpPr>
            <p:cNvPr id="17419" name="9 Conector recto"/>
            <p:cNvCxnSpPr>
              <a:cxnSpLocks noChangeShapeType="1"/>
            </p:cNvCxnSpPr>
            <p:nvPr/>
          </p:nvCxnSpPr>
          <p:spPr bwMode="auto">
            <a:xfrm flipV="1">
              <a:off x="6500813" y="2000240"/>
              <a:ext cx="1071583" cy="33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7420" name="10 CuadroTexto"/>
            <p:cNvSpPr txBox="1">
              <a:spLocks noChangeArrowheads="1"/>
            </p:cNvSpPr>
            <p:nvPr/>
          </p:nvSpPr>
          <p:spPr bwMode="auto">
            <a:xfrm>
              <a:off x="6643709" y="1862410"/>
              <a:ext cx="1071563" cy="923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3600" dirty="0">
                  <a:latin typeface="ZapfHumnst BT"/>
                </a:rPr>
                <a:t>t</a:t>
              </a:r>
              <a:r>
                <a:rPr lang="es-MX" sz="1800" dirty="0">
                  <a:latin typeface="ZapfHumnst BT"/>
                </a:rPr>
                <a:t> prop</a:t>
              </a:r>
              <a:endParaRPr lang="es-MX" sz="1800" b="1" dirty="0">
                <a:latin typeface="ZapfHumnst BT"/>
              </a:endParaRPr>
            </a:p>
          </p:txBody>
        </p:sp>
        <p:sp>
          <p:nvSpPr>
            <p:cNvPr id="17421" name="10 CuadroTexto"/>
            <p:cNvSpPr txBox="1">
              <a:spLocks noChangeArrowheads="1"/>
            </p:cNvSpPr>
            <p:nvPr/>
          </p:nvSpPr>
          <p:spPr bwMode="auto">
            <a:xfrm>
              <a:off x="6715126" y="1071563"/>
              <a:ext cx="64295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3600" dirty="0">
                  <a:latin typeface="ZapfHumnst BT"/>
                </a:rPr>
                <a:t>d</a:t>
              </a:r>
              <a:r>
                <a:rPr lang="es-MX" sz="1800" dirty="0">
                  <a:latin typeface="ZapfHumnst BT"/>
                </a:rPr>
                <a:t> </a:t>
              </a:r>
              <a:endParaRPr lang="es-MX" sz="1800" b="1" dirty="0">
                <a:latin typeface="ZapfHumnst BT"/>
              </a:endParaRPr>
            </a:p>
          </p:txBody>
        </p:sp>
      </p:grpSp>
      <p:sp>
        <p:nvSpPr>
          <p:cNvPr id="45" name="44 CuadroTexto"/>
          <p:cNvSpPr txBox="1">
            <a:spLocks noChangeArrowheads="1"/>
          </p:cNvSpPr>
          <p:nvPr/>
        </p:nvSpPr>
        <p:spPr bwMode="auto">
          <a:xfrm>
            <a:off x="857250" y="3627338"/>
            <a:ext cx="3929063" cy="221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50000"/>
              </a:lnSpc>
            </a:pPr>
            <a:r>
              <a:rPr lang="es-MX" sz="3200" dirty="0">
                <a:latin typeface="ZapfHumnst BT"/>
              </a:rPr>
              <a:t>t</a:t>
            </a:r>
            <a:r>
              <a:rPr lang="es-MX" sz="1200" dirty="0">
                <a:latin typeface="ZapfHumnst BT"/>
              </a:rPr>
              <a:t>tx</a:t>
            </a:r>
            <a:r>
              <a:rPr lang="es-MX" sz="1600" dirty="0">
                <a:latin typeface="ZapfHumnst BT"/>
              </a:rPr>
              <a:t>  = Tiempo de transmisión</a:t>
            </a:r>
          </a:p>
          <a:p>
            <a:pPr eaLnBrk="1" hangingPunct="1">
              <a:lnSpc>
                <a:spcPct val="150000"/>
              </a:lnSpc>
            </a:pPr>
            <a:r>
              <a:rPr lang="es-MX" sz="3200" dirty="0">
                <a:latin typeface="ZapfHumnst BT"/>
              </a:rPr>
              <a:t>B</a:t>
            </a:r>
            <a:r>
              <a:rPr lang="es-MX" sz="1200" dirty="0">
                <a:latin typeface="ZapfHumnst BT"/>
              </a:rPr>
              <a:t>tx</a:t>
            </a:r>
            <a:r>
              <a:rPr lang="es-MX" sz="1600" dirty="0">
                <a:latin typeface="ZapfHumnst BT"/>
              </a:rPr>
              <a:t>  = Velocidad de transferencia</a:t>
            </a:r>
          </a:p>
          <a:p>
            <a:pPr eaLnBrk="1" hangingPunct="1">
              <a:lnSpc>
                <a:spcPct val="150000"/>
              </a:lnSpc>
            </a:pPr>
            <a:r>
              <a:rPr lang="es-MX" sz="3200" dirty="0">
                <a:latin typeface="ZapfHumnst BT"/>
              </a:rPr>
              <a:t>#bits</a:t>
            </a:r>
            <a:r>
              <a:rPr lang="es-MX" sz="1600" dirty="0">
                <a:latin typeface="ZapfHumnst BT"/>
              </a:rPr>
              <a:t>  = Cantidad de bits a transmitir</a:t>
            </a:r>
          </a:p>
        </p:txBody>
      </p:sp>
      <p:sp>
        <p:nvSpPr>
          <p:cNvPr id="20" name="19 CuadroTexto"/>
          <p:cNvSpPr txBox="1">
            <a:spLocks noChangeArrowheads="1"/>
          </p:cNvSpPr>
          <p:nvPr/>
        </p:nvSpPr>
        <p:spPr bwMode="auto">
          <a:xfrm>
            <a:off x="5072063" y="3555901"/>
            <a:ext cx="3429000" cy="221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50000"/>
              </a:lnSpc>
            </a:pPr>
            <a:r>
              <a:rPr lang="es-MX" sz="3200" dirty="0">
                <a:latin typeface="ZapfHumnst BT"/>
              </a:rPr>
              <a:t>V</a:t>
            </a:r>
            <a:r>
              <a:rPr lang="es-MX" sz="1200" dirty="0">
                <a:latin typeface="ZapfHumnst BT"/>
              </a:rPr>
              <a:t>prop</a:t>
            </a:r>
            <a:r>
              <a:rPr lang="es-MX" sz="1600" dirty="0">
                <a:latin typeface="ZapfHumnst BT"/>
              </a:rPr>
              <a:t>  = Velocidad de propagación</a:t>
            </a:r>
          </a:p>
          <a:p>
            <a:pPr eaLnBrk="1" hangingPunct="1">
              <a:lnSpc>
                <a:spcPct val="150000"/>
              </a:lnSpc>
            </a:pPr>
            <a:r>
              <a:rPr lang="es-MX" sz="3200" dirty="0">
                <a:latin typeface="ZapfHumnst BT"/>
              </a:rPr>
              <a:t>d</a:t>
            </a:r>
            <a:r>
              <a:rPr lang="es-MX" sz="1600" dirty="0">
                <a:latin typeface="ZapfHumnst BT"/>
              </a:rPr>
              <a:t>  = Distancia</a:t>
            </a:r>
          </a:p>
          <a:p>
            <a:pPr eaLnBrk="1" hangingPunct="1">
              <a:lnSpc>
                <a:spcPct val="150000"/>
              </a:lnSpc>
            </a:pPr>
            <a:r>
              <a:rPr lang="es-MX" sz="3200" dirty="0">
                <a:latin typeface="ZapfHumnst BT"/>
              </a:rPr>
              <a:t>t</a:t>
            </a:r>
            <a:r>
              <a:rPr lang="es-MX" sz="1200" dirty="0">
                <a:latin typeface="ZapfHumnst BT"/>
              </a:rPr>
              <a:t>prop</a:t>
            </a:r>
            <a:r>
              <a:rPr lang="es-MX" sz="1600" dirty="0">
                <a:latin typeface="ZapfHumnst BT"/>
              </a:rPr>
              <a:t>  = Tiempo de propagación</a:t>
            </a:r>
          </a:p>
        </p:txBody>
      </p:sp>
      <p:sp>
        <p:nvSpPr>
          <p:cNvPr id="15" name="Rectangle 2"/>
          <p:cNvSpPr txBox="1">
            <a:spLocks noChangeArrowheads="1"/>
          </p:cNvSpPr>
          <p:nvPr/>
        </p:nvSpPr>
        <p:spPr>
          <a:xfrm>
            <a:off x="89756" y="385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chemeClr val="accent6">
                    <a:lumMod val="75000"/>
                  </a:schemeClr>
                </a:solidFill>
                <a:effectLst>
                  <a:outerShdw blurRad="38100" dist="38100" dir="2700000" algn="tl">
                    <a:srgbClr val="C0C0C0"/>
                  </a:outerShdw>
                </a:effectLst>
                <a:latin typeface="Dom Casual" charset="0"/>
              </a:rPr>
              <a:t> </a:t>
            </a:r>
            <a:r>
              <a:rPr lang="es-ES_tradnl" sz="3200" b="1" dirty="0">
                <a:solidFill>
                  <a:schemeClr val="accent6">
                    <a:lumMod val="75000"/>
                  </a:schemeClr>
                </a:solidFill>
                <a:effectLst>
                  <a:outerShdw blurRad="38100" dist="38100" dir="2700000" algn="tl">
                    <a:srgbClr val="C0C0C0"/>
                  </a:outerShdw>
                </a:effectLst>
                <a:latin typeface="Dom Casual" charset="0"/>
              </a:rPr>
              <a:t>Stop &amp; Wait y Go Back N</a:t>
            </a:r>
          </a:p>
        </p:txBody>
      </p:sp>
    </p:spTree>
    <p:extLst>
      <p:ext uri="{BB962C8B-B14F-4D97-AF65-F5344CB8AC3E}">
        <p14:creationId xmlns:p14="http://schemas.microsoft.com/office/powerpoint/2010/main" val="2979358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ox(in)">
                                      <p:cBhvr>
                                        <p:cTn id="7" dur="500"/>
                                        <p:tgtEl>
                                          <p:spTgt spid="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ox(in)">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extLst>
              <p:ext uri="{D42A27DB-BD31-4B8C-83A1-F6EECF244321}">
                <p14:modId xmlns:p14="http://schemas.microsoft.com/office/powerpoint/2010/main" val="1170299676"/>
              </p:ext>
            </p:extLst>
          </p:nvPr>
        </p:nvGraphicFramePr>
        <p:xfrm>
          <a:off x="611560" y="1677540"/>
          <a:ext cx="2244879" cy="4127724"/>
        </p:xfrm>
        <a:graphic>
          <a:graphicData uri="http://schemas.openxmlformats.org/presentationml/2006/ole">
            <mc:AlternateContent xmlns:mc="http://schemas.openxmlformats.org/markup-compatibility/2006">
              <mc:Choice xmlns:v="urn:schemas-microsoft-com:vml" Requires="v">
                <p:oleObj spid="_x0000_s31785" name="Bitmap Image" r:id="rId4" imgW="1819280" imgH="2552567" progId="PBrush">
                  <p:embed/>
                </p:oleObj>
              </mc:Choice>
              <mc:Fallback>
                <p:oleObj name="Bitmap Image" r:id="rId4" imgW="1819280" imgH="2552567"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1677540"/>
                        <a:ext cx="2244879" cy="4127724"/>
                      </a:xfrm>
                      <a:prstGeom prst="rect">
                        <a:avLst/>
                      </a:prstGeom>
                      <a:noFill/>
                      <a:ln>
                        <a:noFill/>
                      </a:ln>
                      <a:effectLst/>
                      <a:extLst/>
                    </p:spPr>
                  </p:pic>
                </p:oleObj>
              </mc:Fallback>
            </mc:AlternateContent>
          </a:graphicData>
        </a:graphic>
      </p:graphicFrame>
      <p:sp>
        <p:nvSpPr>
          <p:cNvPr id="3077" name="Text Box 5"/>
          <p:cNvSpPr txBox="1">
            <a:spLocks noChangeArrowheads="1"/>
          </p:cNvSpPr>
          <p:nvPr/>
        </p:nvSpPr>
        <p:spPr bwMode="auto">
          <a:xfrm>
            <a:off x="3131840" y="1685414"/>
            <a:ext cx="5256584" cy="383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mn-lt"/>
              </a:rPr>
              <a:t>Que el alumno </a:t>
            </a:r>
            <a:r>
              <a:rPr lang="es-MX" sz="1800" b="1" u="sng" dirty="0">
                <a:solidFill>
                  <a:schemeClr val="accent6">
                    <a:lumMod val="75000"/>
                  </a:schemeClr>
                </a:solidFill>
                <a:latin typeface="+mn-lt"/>
              </a:rPr>
              <a:t>comprenda</a:t>
            </a:r>
            <a:r>
              <a:rPr lang="es-MX" sz="1800" dirty="0">
                <a:solidFill>
                  <a:schemeClr val="bg2">
                    <a:lumMod val="25000"/>
                  </a:schemeClr>
                </a:solidFill>
                <a:latin typeface="+mn-lt"/>
              </a:rPr>
              <a:t> el significado de transmisión de datos y comunicación de datos, e </a:t>
            </a:r>
            <a:r>
              <a:rPr lang="es-MX" sz="1800" b="1" u="sng" dirty="0">
                <a:solidFill>
                  <a:schemeClr val="accent6">
                    <a:lumMod val="75000"/>
                  </a:schemeClr>
                </a:solidFill>
                <a:latin typeface="+mn-lt"/>
              </a:rPr>
              <a:t>identifique</a:t>
            </a:r>
            <a:r>
              <a:rPr lang="es-MX" sz="1800" dirty="0">
                <a:solidFill>
                  <a:schemeClr val="bg2">
                    <a:lumMod val="25000"/>
                  </a:schemeClr>
                </a:solidFill>
                <a:latin typeface="+mn-lt"/>
              </a:rPr>
              <a:t> los tiempos que deben analizarse en el intercambio de información entre dos estaciones de trabajo cuando estas se conectan por un enlace punto a punto. Que </a:t>
            </a:r>
            <a:r>
              <a:rPr lang="es-MX" sz="1800" b="1" u="sng" dirty="0">
                <a:solidFill>
                  <a:schemeClr val="accent6">
                    <a:lumMod val="75000"/>
                  </a:schemeClr>
                </a:solidFill>
                <a:latin typeface="+mn-lt"/>
              </a:rPr>
              <a:t>comprenda</a:t>
            </a:r>
            <a:r>
              <a:rPr lang="es-MX" sz="1800" dirty="0">
                <a:solidFill>
                  <a:schemeClr val="bg2">
                    <a:lumMod val="25000"/>
                  </a:schemeClr>
                </a:solidFill>
                <a:latin typeface="+mn-lt"/>
              </a:rPr>
              <a:t> cómo funcionan los protocolos para el control de errores: </a:t>
            </a:r>
          </a:p>
          <a:p>
            <a:pPr lvl="1" algn="just">
              <a:lnSpc>
                <a:spcPct val="150000"/>
              </a:lnSpc>
              <a:buFont typeface="Wingdings" pitchFamily="2" charset="2"/>
              <a:buChar char="q"/>
            </a:pPr>
            <a:r>
              <a:rPr lang="es-MX" sz="1800" dirty="0">
                <a:solidFill>
                  <a:schemeClr val="bg2">
                    <a:lumMod val="25000"/>
                  </a:schemeClr>
                </a:solidFill>
                <a:latin typeface="+mn-lt"/>
              </a:rPr>
              <a:t>  Stop and wait </a:t>
            </a:r>
          </a:p>
          <a:p>
            <a:pPr lvl="1" algn="just">
              <a:lnSpc>
                <a:spcPct val="150000"/>
              </a:lnSpc>
              <a:buFont typeface="Wingdings" pitchFamily="2" charset="2"/>
              <a:buChar char="q"/>
            </a:pPr>
            <a:r>
              <a:rPr lang="es-MX" sz="1800" dirty="0">
                <a:solidFill>
                  <a:schemeClr val="bg2">
                    <a:lumMod val="25000"/>
                  </a:schemeClr>
                </a:solidFill>
                <a:latin typeface="+mn-lt"/>
              </a:rPr>
              <a:t>  Go back N</a:t>
            </a:r>
          </a:p>
        </p:txBody>
      </p:sp>
      <p:sp>
        <p:nvSpPr>
          <p:cNvPr id="6" name="Text Box 2"/>
          <p:cNvSpPr txBox="1">
            <a:spLocks noChangeArrowheads="1"/>
          </p:cNvSpPr>
          <p:nvPr/>
        </p:nvSpPr>
        <p:spPr bwMode="auto">
          <a:xfrm>
            <a:off x="533400" y="548680"/>
            <a:ext cx="8077200" cy="64135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r>
              <a:rPr lang="es-MX" sz="3600" b="1" dirty="0"/>
              <a:t>Objetivos de esta sesión</a:t>
            </a:r>
          </a:p>
        </p:txBody>
      </p:sp>
    </p:spTree>
    <p:extLst>
      <p:ext uri="{BB962C8B-B14F-4D97-AF65-F5344CB8AC3E}">
        <p14:creationId xmlns:p14="http://schemas.microsoft.com/office/powerpoint/2010/main" val="96213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6 CuadroTexto"/>
          <p:cNvSpPr txBox="1">
            <a:spLocks noChangeArrowheads="1"/>
          </p:cNvSpPr>
          <p:nvPr/>
        </p:nvSpPr>
        <p:spPr bwMode="auto">
          <a:xfrm>
            <a:off x="1071563" y="1071563"/>
            <a:ext cx="2714625"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2000" b="1" dirty="0">
                <a:solidFill>
                  <a:schemeClr val="accent6">
                    <a:lumMod val="75000"/>
                  </a:schemeClr>
                </a:solidFill>
                <a:latin typeface="ZapfHumnst BT"/>
              </a:rPr>
              <a:t>Información: </a:t>
            </a:r>
            <a:r>
              <a:rPr lang="es-MX" sz="2000" dirty="0">
                <a:latin typeface="ZapfHumnst BT"/>
              </a:rPr>
              <a:t>8 bits</a:t>
            </a:r>
          </a:p>
        </p:txBody>
      </p:sp>
      <p:pic>
        <p:nvPicPr>
          <p:cNvPr id="1843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9988" y="4071938"/>
            <a:ext cx="6973887"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6 CuadroTexto"/>
          <p:cNvSpPr txBox="1">
            <a:spLocks noChangeArrowheads="1"/>
          </p:cNvSpPr>
          <p:nvPr/>
        </p:nvSpPr>
        <p:spPr bwMode="auto">
          <a:xfrm>
            <a:off x="2000250" y="2590800"/>
            <a:ext cx="1714500"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buFont typeface="Arial" pitchFamily="34" charset="0"/>
              <a:buChar char="•"/>
            </a:pPr>
            <a:r>
              <a:rPr lang="es-MX" sz="1800" dirty="0">
                <a:latin typeface="ZapfHumnst BT"/>
              </a:rPr>
              <a:t>  </a:t>
            </a:r>
            <a:r>
              <a:rPr lang="es-MX" sz="1800" dirty="0">
                <a:solidFill>
                  <a:schemeClr val="bg2">
                    <a:lumMod val="25000"/>
                  </a:schemeClr>
                </a:solidFill>
                <a:latin typeface="ZapfHumnst BT"/>
              </a:rPr>
              <a:t>1 bit </a:t>
            </a:r>
            <a:r>
              <a:rPr lang="es-MX" sz="1800" b="1" dirty="0">
                <a:solidFill>
                  <a:schemeClr val="bg2">
                    <a:lumMod val="25000"/>
                  </a:schemeClr>
                </a:solidFill>
                <a:latin typeface="ZapfHumnst BT"/>
              </a:rPr>
              <a:t>Start</a:t>
            </a:r>
          </a:p>
          <a:p>
            <a:pPr algn="just" eaLnBrk="1" hangingPunct="1">
              <a:lnSpc>
                <a:spcPct val="150000"/>
              </a:lnSpc>
              <a:buFont typeface="Arial" pitchFamily="34" charset="0"/>
              <a:buChar char="•"/>
            </a:pPr>
            <a:r>
              <a:rPr lang="es-MX" sz="1800" dirty="0">
                <a:solidFill>
                  <a:schemeClr val="bg2">
                    <a:lumMod val="25000"/>
                  </a:schemeClr>
                </a:solidFill>
                <a:latin typeface="ZapfHumnst BT"/>
              </a:rPr>
              <a:t>  1 bit </a:t>
            </a:r>
            <a:r>
              <a:rPr lang="es-MX" sz="1800" b="1" dirty="0">
                <a:solidFill>
                  <a:schemeClr val="bg2">
                    <a:lumMod val="25000"/>
                  </a:schemeClr>
                </a:solidFill>
                <a:latin typeface="ZapfHumnst BT"/>
              </a:rPr>
              <a:t>Parity</a:t>
            </a:r>
          </a:p>
          <a:p>
            <a:pPr algn="just" eaLnBrk="1" hangingPunct="1">
              <a:lnSpc>
                <a:spcPct val="150000"/>
              </a:lnSpc>
              <a:buFont typeface="Arial" pitchFamily="34" charset="0"/>
              <a:buChar char="•"/>
            </a:pPr>
            <a:r>
              <a:rPr lang="es-MX" sz="1800" dirty="0">
                <a:solidFill>
                  <a:schemeClr val="bg2">
                    <a:lumMod val="25000"/>
                  </a:schemeClr>
                </a:solidFill>
                <a:latin typeface="ZapfHumnst BT"/>
              </a:rPr>
              <a:t>  2 bits </a:t>
            </a:r>
            <a:r>
              <a:rPr lang="es-MX" sz="1800" b="1" dirty="0">
                <a:solidFill>
                  <a:schemeClr val="bg2">
                    <a:lumMod val="25000"/>
                  </a:schemeClr>
                </a:solidFill>
                <a:latin typeface="ZapfHumnst BT"/>
              </a:rPr>
              <a:t>Stop</a:t>
            </a:r>
          </a:p>
        </p:txBody>
      </p:sp>
      <p:sp>
        <p:nvSpPr>
          <p:cNvPr id="6" name="6 CuadroTexto"/>
          <p:cNvSpPr txBox="1">
            <a:spLocks noChangeArrowheads="1"/>
          </p:cNvSpPr>
          <p:nvPr/>
        </p:nvSpPr>
        <p:spPr bwMode="auto">
          <a:xfrm>
            <a:off x="1071563" y="1717675"/>
            <a:ext cx="242887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2000" b="1" dirty="0">
                <a:solidFill>
                  <a:schemeClr val="accent6">
                    <a:lumMod val="75000"/>
                  </a:schemeClr>
                </a:solidFill>
                <a:latin typeface="ZapfHumnst BT"/>
              </a:rPr>
              <a:t>Overhead máximo </a:t>
            </a:r>
          </a:p>
          <a:p>
            <a:pPr algn="just" eaLnBrk="1" hangingPunct="1">
              <a:lnSpc>
                <a:spcPct val="150000"/>
              </a:lnSpc>
            </a:pPr>
            <a:r>
              <a:rPr lang="es-MX" sz="2000" b="1" dirty="0">
                <a:solidFill>
                  <a:schemeClr val="accent6">
                    <a:lumMod val="75000"/>
                  </a:schemeClr>
                </a:solidFill>
                <a:latin typeface="ZapfHumnst BT"/>
              </a:rPr>
              <a:t>(OVH</a:t>
            </a:r>
            <a:r>
              <a:rPr lang="es-MX" sz="2000" b="1" baseline="-25000" dirty="0">
                <a:solidFill>
                  <a:schemeClr val="accent6">
                    <a:lumMod val="75000"/>
                  </a:schemeClr>
                </a:solidFill>
                <a:latin typeface="ZapfHumnst BT"/>
              </a:rPr>
              <a:t>MAX</a:t>
            </a:r>
            <a:r>
              <a:rPr lang="es-MX" sz="2000" b="1" dirty="0">
                <a:solidFill>
                  <a:schemeClr val="accent6">
                    <a:lumMod val="75000"/>
                  </a:schemeClr>
                </a:solidFill>
                <a:latin typeface="ZapfHumnst BT"/>
              </a:rPr>
              <a:t>): </a:t>
            </a:r>
            <a:r>
              <a:rPr lang="es-MX" sz="2000" b="1" dirty="0">
                <a:solidFill>
                  <a:srgbClr val="0070C0"/>
                </a:solidFill>
                <a:latin typeface="ZapfHumnst BT"/>
              </a:rPr>
              <a:t>4 bits   </a:t>
            </a:r>
          </a:p>
        </p:txBody>
      </p:sp>
      <p:sp>
        <p:nvSpPr>
          <p:cNvPr id="7" name="6 CuadroTexto"/>
          <p:cNvSpPr txBox="1">
            <a:spLocks noChangeArrowheads="1"/>
          </p:cNvSpPr>
          <p:nvPr/>
        </p:nvSpPr>
        <p:spPr bwMode="auto">
          <a:xfrm>
            <a:off x="5929313" y="2571750"/>
            <a:ext cx="1928812"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buFont typeface="Arial" pitchFamily="34" charset="0"/>
              <a:buChar char="•"/>
            </a:pPr>
            <a:r>
              <a:rPr lang="es-MX" sz="1800" dirty="0">
                <a:latin typeface="ZapfHumnst BT"/>
              </a:rPr>
              <a:t>  </a:t>
            </a:r>
            <a:r>
              <a:rPr lang="es-MX" sz="1800" dirty="0">
                <a:solidFill>
                  <a:schemeClr val="bg2">
                    <a:lumMod val="25000"/>
                  </a:schemeClr>
                </a:solidFill>
                <a:latin typeface="ZapfHumnst BT"/>
              </a:rPr>
              <a:t>1 bit </a:t>
            </a:r>
            <a:r>
              <a:rPr lang="es-MX" sz="1800" b="1" dirty="0">
                <a:solidFill>
                  <a:schemeClr val="bg2">
                    <a:lumMod val="25000"/>
                  </a:schemeClr>
                </a:solidFill>
                <a:latin typeface="ZapfHumnst BT"/>
              </a:rPr>
              <a:t>Start</a:t>
            </a:r>
          </a:p>
          <a:p>
            <a:pPr algn="just" eaLnBrk="1" hangingPunct="1">
              <a:lnSpc>
                <a:spcPct val="150000"/>
              </a:lnSpc>
              <a:buFont typeface="Arial" pitchFamily="34" charset="0"/>
              <a:buChar char="•"/>
            </a:pPr>
            <a:r>
              <a:rPr lang="es-MX" sz="1800" dirty="0">
                <a:solidFill>
                  <a:schemeClr val="bg2">
                    <a:lumMod val="25000"/>
                  </a:schemeClr>
                </a:solidFill>
                <a:latin typeface="ZapfHumnst BT"/>
              </a:rPr>
              <a:t>  1 bit </a:t>
            </a:r>
            <a:r>
              <a:rPr lang="es-MX" sz="1800" b="1" dirty="0">
                <a:solidFill>
                  <a:schemeClr val="bg2">
                    <a:lumMod val="25000"/>
                  </a:schemeClr>
                </a:solidFill>
                <a:latin typeface="ZapfHumnst BT"/>
              </a:rPr>
              <a:t>Parity</a:t>
            </a:r>
          </a:p>
          <a:p>
            <a:pPr algn="just" eaLnBrk="1" hangingPunct="1">
              <a:lnSpc>
                <a:spcPct val="150000"/>
              </a:lnSpc>
              <a:buFont typeface="Arial" pitchFamily="34" charset="0"/>
              <a:buChar char="•"/>
            </a:pPr>
            <a:r>
              <a:rPr lang="es-MX" sz="1800" dirty="0">
                <a:solidFill>
                  <a:schemeClr val="bg2">
                    <a:lumMod val="25000"/>
                  </a:schemeClr>
                </a:solidFill>
                <a:latin typeface="ZapfHumnst BT"/>
              </a:rPr>
              <a:t>  1 bit </a:t>
            </a:r>
            <a:r>
              <a:rPr lang="es-MX" sz="1800" b="1" dirty="0">
                <a:solidFill>
                  <a:schemeClr val="bg2">
                    <a:lumMod val="25000"/>
                  </a:schemeClr>
                </a:solidFill>
                <a:latin typeface="ZapfHumnst BT"/>
              </a:rPr>
              <a:t>Stop</a:t>
            </a:r>
          </a:p>
        </p:txBody>
      </p:sp>
      <p:sp>
        <p:nvSpPr>
          <p:cNvPr id="8" name="6 CuadroTexto"/>
          <p:cNvSpPr txBox="1">
            <a:spLocks noChangeArrowheads="1"/>
          </p:cNvSpPr>
          <p:nvPr/>
        </p:nvSpPr>
        <p:spPr bwMode="auto">
          <a:xfrm>
            <a:off x="5000625" y="1714500"/>
            <a:ext cx="28575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2000" b="1" dirty="0">
                <a:solidFill>
                  <a:schemeClr val="accent6">
                    <a:lumMod val="75000"/>
                  </a:schemeClr>
                </a:solidFill>
                <a:latin typeface="ZapfHumnst BT"/>
              </a:rPr>
              <a:t>Overhead mínimo </a:t>
            </a:r>
          </a:p>
          <a:p>
            <a:pPr algn="just" eaLnBrk="1" hangingPunct="1">
              <a:lnSpc>
                <a:spcPct val="150000"/>
              </a:lnSpc>
            </a:pPr>
            <a:r>
              <a:rPr lang="es-MX" sz="2000" b="1" dirty="0">
                <a:solidFill>
                  <a:schemeClr val="accent6">
                    <a:lumMod val="75000"/>
                  </a:schemeClr>
                </a:solidFill>
                <a:latin typeface="ZapfHumnst BT"/>
              </a:rPr>
              <a:t>(OVH</a:t>
            </a:r>
            <a:r>
              <a:rPr lang="es-MX" sz="2000" b="1" baseline="-25000" dirty="0">
                <a:solidFill>
                  <a:schemeClr val="accent6">
                    <a:lumMod val="75000"/>
                  </a:schemeClr>
                </a:solidFill>
                <a:latin typeface="ZapfHumnst BT"/>
              </a:rPr>
              <a:t>MIN</a:t>
            </a:r>
            <a:r>
              <a:rPr lang="es-MX" sz="2000" b="1" dirty="0">
                <a:solidFill>
                  <a:schemeClr val="accent6">
                    <a:lumMod val="75000"/>
                  </a:schemeClr>
                </a:solidFill>
                <a:latin typeface="ZapfHumnst BT"/>
              </a:rPr>
              <a:t>): </a:t>
            </a:r>
            <a:r>
              <a:rPr lang="es-MX" sz="2000" b="1" dirty="0">
                <a:solidFill>
                  <a:srgbClr val="0070C0"/>
                </a:solidFill>
                <a:latin typeface="ZapfHumnst BT"/>
              </a:rPr>
              <a:t>3 bits   </a:t>
            </a:r>
          </a:p>
        </p:txBody>
      </p:sp>
      <p:sp>
        <p:nvSpPr>
          <p:cNvPr id="9" name="Rectangle 2"/>
          <p:cNvSpPr txBox="1">
            <a:spLocks noChangeArrowheads="1"/>
          </p:cNvSpPr>
          <p:nvPr/>
        </p:nvSpPr>
        <p:spPr>
          <a:xfrm>
            <a:off x="89756" y="385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Estándar RS-232</a:t>
            </a:r>
          </a:p>
        </p:txBody>
      </p:sp>
    </p:spTree>
    <p:extLst>
      <p:ext uri="{BB962C8B-B14F-4D97-AF65-F5344CB8AC3E}">
        <p14:creationId xmlns:p14="http://schemas.microsoft.com/office/powerpoint/2010/main" val="1094474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box(in)">
                                      <p:cBhvr>
                                        <p:cTn id="7" dur="500"/>
                                        <p:tgtEl>
                                          <p:spTgt spid="23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3557"/>
                                        </p:tgtEl>
                                        <p:attrNameLst>
                                          <p:attrName>style.visibility</p:attrName>
                                        </p:attrNameLst>
                                      </p:cBhvr>
                                      <p:to>
                                        <p:strVal val="visible"/>
                                      </p:to>
                                    </p:set>
                                    <p:animEffect transition="in" filter="box(in)">
                                      <p:cBhvr>
                                        <p:cTn id="17" dur="500"/>
                                        <p:tgtEl>
                                          <p:spTgt spid="235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ox(i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p:bldP spid="23557" grpId="0"/>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C52B7CA7-46C8-44C0-B43F-865595987175}"/>
              </a:ext>
            </a:extLst>
          </p:cNvPr>
          <p:cNvGrpSpPr/>
          <p:nvPr/>
        </p:nvGrpSpPr>
        <p:grpSpPr>
          <a:xfrm>
            <a:off x="5553807" y="913245"/>
            <a:ext cx="3357562" cy="5572126"/>
            <a:chOff x="5553807" y="913245"/>
            <a:chExt cx="3357562" cy="5572126"/>
          </a:xfrm>
        </p:grpSpPr>
        <p:cxnSp>
          <p:nvCxnSpPr>
            <p:cNvPr id="14341" name="8 Conector recto"/>
            <p:cNvCxnSpPr>
              <a:cxnSpLocks noChangeShapeType="1"/>
            </p:cNvCxnSpPr>
            <p:nvPr/>
          </p:nvCxnSpPr>
          <p:spPr bwMode="auto">
            <a:xfrm rot="5400000">
              <a:off x="3982185" y="3912831"/>
              <a:ext cx="5144296" cy="783"/>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0" name="9 CuadroTexto"/>
            <p:cNvSpPr txBox="1"/>
            <p:nvPr/>
          </p:nvSpPr>
          <p:spPr bwMode="auto">
            <a:xfrm>
              <a:off x="6125307" y="913245"/>
              <a:ext cx="928687" cy="338137"/>
            </a:xfrm>
            <a:prstGeom prst="rect">
              <a:avLst/>
            </a:prstGeom>
            <a:noFill/>
          </p:spPr>
          <p:txBody>
            <a:bodyPr>
              <a:spAutoFit/>
            </a:bodyPr>
            <a:lstStyle/>
            <a:p>
              <a:pPr algn="ctr">
                <a:defRPr/>
              </a:pPr>
              <a:r>
                <a:rPr lang="es-MX" sz="1600" b="1" dirty="0">
                  <a:solidFill>
                    <a:schemeClr val="accent1">
                      <a:lumMod val="75000"/>
                    </a:schemeClr>
                  </a:solidFill>
                  <a:latin typeface="ZapfHumnst BT"/>
                </a:rPr>
                <a:t>Emisor</a:t>
              </a:r>
            </a:p>
          </p:txBody>
        </p:sp>
        <p:cxnSp>
          <p:nvCxnSpPr>
            <p:cNvPr id="14343" name="10 Conector recto"/>
            <p:cNvCxnSpPr>
              <a:cxnSpLocks noChangeShapeType="1"/>
            </p:cNvCxnSpPr>
            <p:nvPr/>
          </p:nvCxnSpPr>
          <p:spPr bwMode="auto">
            <a:xfrm rot="5400000">
              <a:off x="5768528" y="3913233"/>
              <a:ext cx="5143500" cy="77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2" name="11 CuadroTexto"/>
            <p:cNvSpPr txBox="1"/>
            <p:nvPr/>
          </p:nvSpPr>
          <p:spPr bwMode="auto">
            <a:xfrm>
              <a:off x="7839807" y="913245"/>
              <a:ext cx="1071562" cy="338137"/>
            </a:xfrm>
            <a:prstGeom prst="rect">
              <a:avLst/>
            </a:prstGeom>
            <a:noFill/>
          </p:spPr>
          <p:txBody>
            <a:bodyPr>
              <a:spAutoFit/>
            </a:bodyPr>
            <a:lstStyle/>
            <a:p>
              <a:pPr algn="ctr">
                <a:defRPr/>
              </a:pPr>
              <a:r>
                <a:rPr lang="es-MX" sz="1600" b="1" dirty="0">
                  <a:solidFill>
                    <a:schemeClr val="accent1">
                      <a:lumMod val="75000"/>
                    </a:schemeClr>
                  </a:solidFill>
                  <a:latin typeface="ZapfHumnst BT"/>
                </a:rPr>
                <a:t>Receptor</a:t>
              </a:r>
            </a:p>
          </p:txBody>
        </p:sp>
        <p:cxnSp>
          <p:nvCxnSpPr>
            <p:cNvPr id="14345" name="12 Conector recto"/>
            <p:cNvCxnSpPr>
              <a:cxnSpLocks noChangeShapeType="1"/>
            </p:cNvCxnSpPr>
            <p:nvPr/>
          </p:nvCxnSpPr>
          <p:spPr bwMode="auto">
            <a:xfrm>
              <a:off x="6553929" y="1484735"/>
              <a:ext cx="1785146" cy="500061"/>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346" name="13 Conector recto"/>
            <p:cNvCxnSpPr>
              <a:cxnSpLocks noChangeShapeType="1"/>
            </p:cNvCxnSpPr>
            <p:nvPr/>
          </p:nvCxnSpPr>
          <p:spPr bwMode="auto">
            <a:xfrm>
              <a:off x="6553929" y="1841917"/>
              <a:ext cx="1785146" cy="500061"/>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5" name="14 CuadroTexto"/>
            <p:cNvSpPr txBox="1"/>
            <p:nvPr/>
          </p:nvSpPr>
          <p:spPr bwMode="auto">
            <a:xfrm rot="918198">
              <a:off x="6534841" y="1701597"/>
              <a:ext cx="1927225" cy="400050"/>
            </a:xfrm>
            <a:prstGeom prst="rect">
              <a:avLst/>
            </a:prstGeom>
            <a:noFill/>
          </p:spPr>
          <p:txBody>
            <a:bodyPr>
              <a:spAutoFit/>
            </a:bodyPr>
            <a:lstStyle/>
            <a:p>
              <a:pPr>
                <a:defRPr/>
              </a:pPr>
              <a:r>
                <a:rPr lang="es-MX" sz="1600" dirty="0">
                  <a:solidFill>
                    <a:schemeClr val="tx1">
                      <a:lumMod val="95000"/>
                      <a:lumOff val="5000"/>
                    </a:schemeClr>
                  </a:solidFill>
                  <a:latin typeface="ZapfHumnst BT"/>
                </a:rPr>
                <a:t>OVH   </a:t>
              </a:r>
              <a:r>
                <a:rPr lang="es-MX" sz="1600" b="1" dirty="0">
                  <a:solidFill>
                    <a:schemeClr val="tx1">
                      <a:lumMod val="95000"/>
                      <a:lumOff val="5000"/>
                    </a:schemeClr>
                  </a:solidFill>
                  <a:latin typeface="ZapfHumnst BT"/>
                </a:rPr>
                <a:t>Bits </a:t>
              </a:r>
              <a:r>
                <a:rPr lang="es-MX" sz="2000" b="1" baseline="-25000" dirty="0">
                  <a:solidFill>
                    <a:schemeClr val="tx1">
                      <a:lumMod val="95000"/>
                      <a:lumOff val="5000"/>
                    </a:schemeClr>
                  </a:solidFill>
                  <a:latin typeface="ZapfHumnst BT"/>
                </a:rPr>
                <a:t>tx</a:t>
              </a:r>
              <a:r>
                <a:rPr lang="es-MX" sz="2000" dirty="0">
                  <a:solidFill>
                    <a:schemeClr val="tx1">
                      <a:lumMod val="95000"/>
                      <a:lumOff val="5000"/>
                    </a:schemeClr>
                  </a:solidFill>
                  <a:latin typeface="ZapfHumnst BT"/>
                </a:rPr>
                <a:t>   </a:t>
              </a:r>
              <a:r>
                <a:rPr lang="es-MX" sz="1600" dirty="0">
                  <a:solidFill>
                    <a:schemeClr val="tx1">
                      <a:lumMod val="95000"/>
                      <a:lumOff val="5000"/>
                    </a:schemeClr>
                  </a:solidFill>
                  <a:latin typeface="ZapfHumnst BT"/>
                </a:rPr>
                <a:t>OVH</a:t>
              </a:r>
            </a:p>
          </p:txBody>
        </p:sp>
        <p:cxnSp>
          <p:nvCxnSpPr>
            <p:cNvPr id="14348" name="15 Conector recto"/>
            <p:cNvCxnSpPr>
              <a:cxnSpLocks noChangeShapeType="1"/>
            </p:cNvCxnSpPr>
            <p:nvPr/>
          </p:nvCxnSpPr>
          <p:spPr bwMode="auto">
            <a:xfrm rot="5400000">
              <a:off x="6911139" y="1770489"/>
              <a:ext cx="357187" cy="714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4349" name="18 Conector recto"/>
            <p:cNvCxnSpPr>
              <a:cxnSpLocks noChangeShapeType="1"/>
            </p:cNvCxnSpPr>
            <p:nvPr/>
          </p:nvCxnSpPr>
          <p:spPr bwMode="auto">
            <a:xfrm flipV="1">
              <a:off x="6553929" y="3199234"/>
              <a:ext cx="1785940" cy="428623"/>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350" name="19 Conector recto"/>
            <p:cNvCxnSpPr>
              <a:cxnSpLocks noChangeShapeType="1"/>
            </p:cNvCxnSpPr>
            <p:nvPr/>
          </p:nvCxnSpPr>
          <p:spPr bwMode="auto">
            <a:xfrm flipV="1">
              <a:off x="6553929" y="3484984"/>
              <a:ext cx="1785940" cy="428623"/>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21" name="20 CuadroTexto"/>
            <p:cNvSpPr txBox="1"/>
            <p:nvPr/>
          </p:nvSpPr>
          <p:spPr bwMode="auto">
            <a:xfrm rot="20795317">
              <a:off x="6428519" y="3418320"/>
              <a:ext cx="1927225" cy="338137"/>
            </a:xfrm>
            <a:prstGeom prst="rect">
              <a:avLst/>
            </a:prstGeom>
            <a:noFill/>
          </p:spPr>
          <p:txBody>
            <a:bodyPr>
              <a:spAutoFit/>
            </a:bodyPr>
            <a:lstStyle/>
            <a:p>
              <a:pPr algn="ctr">
                <a:defRPr/>
              </a:pPr>
              <a:r>
                <a:rPr lang="es-MX" sz="1600" dirty="0">
                  <a:solidFill>
                    <a:schemeClr val="tx1">
                      <a:lumMod val="95000"/>
                      <a:lumOff val="5000"/>
                    </a:schemeClr>
                  </a:solidFill>
                  <a:latin typeface="ZapfHumnst BT"/>
                </a:rPr>
                <a:t> ACK</a:t>
              </a:r>
            </a:p>
          </p:txBody>
        </p:sp>
        <p:cxnSp>
          <p:nvCxnSpPr>
            <p:cNvPr id="14352" name="12 Conector recto"/>
            <p:cNvCxnSpPr>
              <a:cxnSpLocks noChangeShapeType="1"/>
            </p:cNvCxnSpPr>
            <p:nvPr/>
          </p:nvCxnSpPr>
          <p:spPr bwMode="auto">
            <a:xfrm>
              <a:off x="6553929" y="2127668"/>
              <a:ext cx="1785146" cy="500061"/>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353" name="13 Conector recto"/>
            <p:cNvCxnSpPr>
              <a:cxnSpLocks noChangeShapeType="1"/>
            </p:cNvCxnSpPr>
            <p:nvPr/>
          </p:nvCxnSpPr>
          <p:spPr bwMode="auto">
            <a:xfrm>
              <a:off x="6553929" y="2413419"/>
              <a:ext cx="1785146" cy="500061"/>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354" name="13 Conector recto"/>
            <p:cNvCxnSpPr>
              <a:cxnSpLocks noChangeShapeType="1"/>
            </p:cNvCxnSpPr>
            <p:nvPr/>
          </p:nvCxnSpPr>
          <p:spPr bwMode="auto">
            <a:xfrm>
              <a:off x="6553940" y="2699170"/>
              <a:ext cx="1785146" cy="500061"/>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4355" name="48 Abrir llave"/>
            <p:cNvSpPr>
              <a:spLocks/>
            </p:cNvSpPr>
            <p:nvPr/>
          </p:nvSpPr>
          <p:spPr bwMode="auto">
            <a:xfrm>
              <a:off x="6196750" y="1484729"/>
              <a:ext cx="214314" cy="1214441"/>
            </a:xfrm>
            <a:prstGeom prst="leftBrace">
              <a:avLst>
                <a:gd name="adj1" fmla="val 8343"/>
                <a:gd name="adj2" fmla="val 50000"/>
              </a:avLst>
            </a:prstGeom>
            <a:solidFill>
              <a:schemeClr val="bg1"/>
            </a:solidFill>
            <a:ln w="9525" algn="ctr">
              <a:solidFill>
                <a:schemeClr val="tx1"/>
              </a:solidFill>
              <a:round/>
              <a:headEnd/>
              <a:tailEnd/>
            </a:ln>
          </p:spPr>
          <p:txBody>
            <a:bodyPr/>
            <a:lstStyle/>
            <a:p>
              <a:pPr eaLnBrk="0" hangingPunct="0"/>
              <a:endParaRPr lang="es-MX" dirty="0"/>
            </a:p>
          </p:txBody>
        </p:sp>
        <p:sp>
          <p:nvSpPr>
            <p:cNvPr id="14356" name="40 CuadroTexto"/>
            <p:cNvSpPr txBox="1">
              <a:spLocks noChangeArrowheads="1"/>
            </p:cNvSpPr>
            <p:nvPr/>
          </p:nvSpPr>
          <p:spPr bwMode="auto">
            <a:xfrm>
              <a:off x="5553807" y="1880318"/>
              <a:ext cx="7858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MX" sz="1200" b="1" dirty="0">
                  <a:solidFill>
                    <a:srgbClr val="FF0000"/>
                  </a:solidFill>
                  <a:latin typeface="ZapfHumnst BT"/>
                </a:rPr>
                <a:t>N </a:t>
              </a:r>
            </a:p>
            <a:p>
              <a:pPr algn="ctr" eaLnBrk="1" hangingPunct="1"/>
              <a:r>
                <a:rPr lang="es-MX" sz="1200" b="1" dirty="0">
                  <a:solidFill>
                    <a:srgbClr val="FF0000"/>
                  </a:solidFill>
                  <a:latin typeface="ZapfHumnst BT"/>
                </a:rPr>
                <a:t>tramas</a:t>
              </a:r>
            </a:p>
          </p:txBody>
        </p:sp>
        <p:cxnSp>
          <p:nvCxnSpPr>
            <p:cNvPr id="14357" name="15 Conector recto"/>
            <p:cNvCxnSpPr>
              <a:cxnSpLocks noChangeShapeType="1"/>
            </p:cNvCxnSpPr>
            <p:nvPr/>
          </p:nvCxnSpPr>
          <p:spPr bwMode="auto">
            <a:xfrm rot="5400000">
              <a:off x="7554081" y="1984799"/>
              <a:ext cx="357187" cy="714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4358" name="12 Conector recto"/>
            <p:cNvCxnSpPr>
              <a:cxnSpLocks noChangeShapeType="1"/>
            </p:cNvCxnSpPr>
            <p:nvPr/>
          </p:nvCxnSpPr>
          <p:spPr bwMode="auto">
            <a:xfrm>
              <a:off x="6553929" y="3923332"/>
              <a:ext cx="1785146" cy="500061"/>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359" name="13 Conector recto"/>
            <p:cNvCxnSpPr>
              <a:cxnSpLocks noChangeShapeType="1"/>
            </p:cNvCxnSpPr>
            <p:nvPr/>
          </p:nvCxnSpPr>
          <p:spPr bwMode="auto">
            <a:xfrm>
              <a:off x="6553929" y="4280514"/>
              <a:ext cx="1785146" cy="500061"/>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71" name="70 CuadroTexto"/>
            <p:cNvSpPr txBox="1"/>
            <p:nvPr/>
          </p:nvSpPr>
          <p:spPr bwMode="auto">
            <a:xfrm rot="918198">
              <a:off x="6480907" y="4132695"/>
              <a:ext cx="1927225" cy="400050"/>
            </a:xfrm>
            <a:prstGeom prst="rect">
              <a:avLst/>
            </a:prstGeom>
            <a:noFill/>
          </p:spPr>
          <p:txBody>
            <a:bodyPr>
              <a:spAutoFit/>
            </a:bodyPr>
            <a:lstStyle/>
            <a:p>
              <a:pPr>
                <a:defRPr/>
              </a:pPr>
              <a:r>
                <a:rPr lang="es-MX" sz="1600" dirty="0">
                  <a:solidFill>
                    <a:schemeClr val="tx1">
                      <a:lumMod val="95000"/>
                      <a:lumOff val="5000"/>
                    </a:schemeClr>
                  </a:solidFill>
                  <a:latin typeface="ZapfHumnst BT"/>
                </a:rPr>
                <a:t>OVH     </a:t>
              </a:r>
              <a:r>
                <a:rPr lang="es-MX" sz="1600" b="1" dirty="0">
                  <a:solidFill>
                    <a:schemeClr val="tx1">
                      <a:lumMod val="95000"/>
                      <a:lumOff val="5000"/>
                    </a:schemeClr>
                  </a:solidFill>
                  <a:latin typeface="ZapfHumnst BT"/>
                </a:rPr>
                <a:t>Bits </a:t>
              </a:r>
              <a:r>
                <a:rPr lang="es-MX" sz="2000" b="1" baseline="-25000" dirty="0">
                  <a:solidFill>
                    <a:schemeClr val="tx1">
                      <a:lumMod val="95000"/>
                      <a:lumOff val="5000"/>
                    </a:schemeClr>
                  </a:solidFill>
                  <a:latin typeface="ZapfHumnst BT"/>
                </a:rPr>
                <a:t>tx</a:t>
              </a:r>
              <a:r>
                <a:rPr lang="es-MX" sz="2000" dirty="0">
                  <a:solidFill>
                    <a:schemeClr val="tx1">
                      <a:lumMod val="95000"/>
                      <a:lumOff val="5000"/>
                    </a:schemeClr>
                  </a:solidFill>
                  <a:latin typeface="ZapfHumnst BT"/>
                </a:rPr>
                <a:t>   </a:t>
              </a:r>
              <a:r>
                <a:rPr lang="es-MX" sz="1600" dirty="0">
                  <a:solidFill>
                    <a:schemeClr val="tx1">
                      <a:lumMod val="95000"/>
                      <a:lumOff val="5000"/>
                    </a:schemeClr>
                  </a:solidFill>
                  <a:latin typeface="ZapfHumnst BT"/>
                </a:rPr>
                <a:t>OVH</a:t>
              </a:r>
            </a:p>
          </p:txBody>
        </p:sp>
        <p:cxnSp>
          <p:nvCxnSpPr>
            <p:cNvPr id="14361" name="15 Conector recto"/>
            <p:cNvCxnSpPr>
              <a:cxnSpLocks noChangeShapeType="1"/>
            </p:cNvCxnSpPr>
            <p:nvPr/>
          </p:nvCxnSpPr>
          <p:spPr bwMode="auto">
            <a:xfrm rot="5400000">
              <a:off x="6911139" y="4209086"/>
              <a:ext cx="357187" cy="714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4362" name="18 Conector recto"/>
            <p:cNvCxnSpPr>
              <a:cxnSpLocks noChangeShapeType="1"/>
            </p:cNvCxnSpPr>
            <p:nvPr/>
          </p:nvCxnSpPr>
          <p:spPr bwMode="auto">
            <a:xfrm flipV="1">
              <a:off x="6553929" y="5637830"/>
              <a:ext cx="1785940" cy="428623"/>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363" name="19 Conector recto"/>
            <p:cNvCxnSpPr>
              <a:cxnSpLocks noChangeShapeType="1"/>
            </p:cNvCxnSpPr>
            <p:nvPr/>
          </p:nvCxnSpPr>
          <p:spPr bwMode="auto">
            <a:xfrm flipV="1">
              <a:off x="6553929" y="5923581"/>
              <a:ext cx="1785940" cy="428623"/>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75" name="74 CuadroTexto"/>
            <p:cNvSpPr txBox="1"/>
            <p:nvPr/>
          </p:nvSpPr>
          <p:spPr bwMode="auto">
            <a:xfrm rot="20795317">
              <a:off x="6428519" y="5856720"/>
              <a:ext cx="1927225" cy="338137"/>
            </a:xfrm>
            <a:prstGeom prst="rect">
              <a:avLst/>
            </a:prstGeom>
            <a:noFill/>
          </p:spPr>
          <p:txBody>
            <a:bodyPr>
              <a:spAutoFit/>
            </a:bodyPr>
            <a:lstStyle/>
            <a:p>
              <a:pPr algn="ctr">
                <a:defRPr/>
              </a:pPr>
              <a:r>
                <a:rPr lang="es-MX" sz="1600" dirty="0">
                  <a:solidFill>
                    <a:schemeClr val="tx1">
                      <a:lumMod val="95000"/>
                      <a:lumOff val="5000"/>
                    </a:schemeClr>
                  </a:solidFill>
                  <a:latin typeface="ZapfHumnst BT"/>
                </a:rPr>
                <a:t> ACK</a:t>
              </a:r>
            </a:p>
          </p:txBody>
        </p:sp>
        <p:cxnSp>
          <p:nvCxnSpPr>
            <p:cNvPr id="14365" name="12 Conector recto"/>
            <p:cNvCxnSpPr>
              <a:cxnSpLocks noChangeShapeType="1"/>
            </p:cNvCxnSpPr>
            <p:nvPr/>
          </p:nvCxnSpPr>
          <p:spPr bwMode="auto">
            <a:xfrm>
              <a:off x="6553929" y="4566265"/>
              <a:ext cx="1785146" cy="500061"/>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366" name="13 Conector recto"/>
            <p:cNvCxnSpPr>
              <a:cxnSpLocks noChangeShapeType="1"/>
            </p:cNvCxnSpPr>
            <p:nvPr/>
          </p:nvCxnSpPr>
          <p:spPr bwMode="auto">
            <a:xfrm>
              <a:off x="6553929" y="4852016"/>
              <a:ext cx="1785146" cy="500061"/>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367" name="13 Conector recto"/>
            <p:cNvCxnSpPr>
              <a:cxnSpLocks noChangeShapeType="1"/>
            </p:cNvCxnSpPr>
            <p:nvPr/>
          </p:nvCxnSpPr>
          <p:spPr bwMode="auto">
            <a:xfrm>
              <a:off x="6553940" y="5137767"/>
              <a:ext cx="1785146" cy="500061"/>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4368" name="78 Abrir llave"/>
            <p:cNvSpPr>
              <a:spLocks/>
            </p:cNvSpPr>
            <p:nvPr/>
          </p:nvSpPr>
          <p:spPr bwMode="auto">
            <a:xfrm>
              <a:off x="6196750" y="3923326"/>
              <a:ext cx="214314" cy="1204726"/>
            </a:xfrm>
            <a:prstGeom prst="leftBrace">
              <a:avLst>
                <a:gd name="adj1" fmla="val 8328"/>
                <a:gd name="adj2" fmla="val 50000"/>
              </a:avLst>
            </a:prstGeom>
            <a:solidFill>
              <a:schemeClr val="bg1"/>
            </a:solidFill>
            <a:ln w="9525" algn="ctr">
              <a:solidFill>
                <a:schemeClr val="tx1"/>
              </a:solidFill>
              <a:round/>
              <a:headEnd/>
              <a:tailEnd/>
            </a:ln>
          </p:spPr>
          <p:txBody>
            <a:bodyPr/>
            <a:lstStyle/>
            <a:p>
              <a:pPr eaLnBrk="0" hangingPunct="0"/>
              <a:endParaRPr lang="es-MX" dirty="0"/>
            </a:p>
          </p:txBody>
        </p:sp>
        <p:sp>
          <p:nvSpPr>
            <p:cNvPr id="14369" name="40 CuadroTexto"/>
            <p:cNvSpPr txBox="1">
              <a:spLocks noChangeArrowheads="1"/>
            </p:cNvSpPr>
            <p:nvPr/>
          </p:nvSpPr>
          <p:spPr bwMode="auto">
            <a:xfrm>
              <a:off x="5553807" y="4309200"/>
              <a:ext cx="7858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MX" sz="1200" b="1" dirty="0">
                  <a:solidFill>
                    <a:srgbClr val="FF0000"/>
                  </a:solidFill>
                  <a:latin typeface="ZapfHumnst BT"/>
                </a:rPr>
                <a:t>N </a:t>
              </a:r>
            </a:p>
            <a:p>
              <a:pPr algn="ctr" eaLnBrk="1" hangingPunct="1"/>
              <a:r>
                <a:rPr lang="es-MX" sz="1200" b="1" dirty="0">
                  <a:solidFill>
                    <a:srgbClr val="FF0000"/>
                  </a:solidFill>
                  <a:latin typeface="ZapfHumnst BT"/>
                </a:rPr>
                <a:t>tramas</a:t>
              </a:r>
            </a:p>
          </p:txBody>
        </p:sp>
        <p:cxnSp>
          <p:nvCxnSpPr>
            <p:cNvPr id="14370" name="15 Conector recto"/>
            <p:cNvCxnSpPr>
              <a:cxnSpLocks noChangeShapeType="1"/>
            </p:cNvCxnSpPr>
            <p:nvPr/>
          </p:nvCxnSpPr>
          <p:spPr bwMode="auto">
            <a:xfrm rot="5400000">
              <a:off x="7554081" y="4423396"/>
              <a:ext cx="357187" cy="714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87" name="Text Box 906"/>
          <p:cNvSpPr txBox="1">
            <a:spLocks noChangeArrowheads="1"/>
          </p:cNvSpPr>
          <p:nvPr/>
        </p:nvSpPr>
        <p:spPr bwMode="auto">
          <a:xfrm>
            <a:off x="571500" y="1136650"/>
            <a:ext cx="4500563" cy="5078413"/>
          </a:xfrm>
          <a:prstGeom prst="rect">
            <a:avLst/>
          </a:prstGeom>
          <a:noFill/>
          <a:ln w="9525">
            <a:noFill/>
            <a:miter lim="800000"/>
            <a:headEnd/>
            <a:tailEnd/>
          </a:ln>
          <a:effectLst/>
        </p:spPr>
        <p:txBody>
          <a:bodyPr>
            <a:spAutoFit/>
          </a:bodyPr>
          <a:lstStyle/>
          <a:p>
            <a:pPr algn="just">
              <a:lnSpc>
                <a:spcPct val="150000"/>
              </a:lnSpc>
              <a:defRPr/>
            </a:pPr>
            <a:r>
              <a:rPr lang="es-MX" sz="1800" dirty="0">
                <a:solidFill>
                  <a:schemeClr val="bg2">
                    <a:lumMod val="25000"/>
                  </a:schemeClr>
                </a:solidFill>
                <a:latin typeface="ZapfHumnst BT"/>
              </a:rPr>
              <a:t>El protocolo </a:t>
            </a:r>
            <a:r>
              <a:rPr lang="es-MX" sz="1800" b="1" u="sng" dirty="0">
                <a:solidFill>
                  <a:schemeClr val="accent5">
                    <a:lumMod val="75000"/>
                  </a:schemeClr>
                </a:solidFill>
                <a:latin typeface="ZapfHumnst BT"/>
              </a:rPr>
              <a:t>Go Back N </a:t>
            </a:r>
            <a:r>
              <a:rPr lang="es-MX" sz="1800" dirty="0">
                <a:solidFill>
                  <a:schemeClr val="bg2">
                    <a:lumMod val="25000"/>
                  </a:schemeClr>
                </a:solidFill>
                <a:latin typeface="ZapfHumnst BT"/>
              </a:rPr>
              <a:t>es una técnica de control de errores basada en el control de flujo mediante </a:t>
            </a:r>
            <a:r>
              <a:rPr lang="es-MX" sz="1800" b="1" dirty="0">
                <a:solidFill>
                  <a:schemeClr val="accent6">
                    <a:lumMod val="75000"/>
                  </a:schemeClr>
                </a:solidFill>
                <a:latin typeface="ZapfHumnst BT"/>
              </a:rPr>
              <a:t>ventana deslizante</a:t>
            </a:r>
            <a:r>
              <a:rPr lang="es-MX" sz="1800" dirty="0">
                <a:solidFill>
                  <a:schemeClr val="bg2">
                    <a:lumMod val="25000"/>
                  </a:schemeClr>
                </a:solidFill>
                <a:latin typeface="ZapfHumnst BT"/>
              </a:rPr>
              <a:t>. En esta técnica, un host puede enviar una serie de tramas numeradas secuencialmente, donde el número de tramas es especificado por el </a:t>
            </a:r>
            <a:r>
              <a:rPr lang="es-MX" sz="1800" b="1" dirty="0">
                <a:solidFill>
                  <a:schemeClr val="accent6">
                    <a:lumMod val="75000"/>
                  </a:schemeClr>
                </a:solidFill>
                <a:latin typeface="ZapfHumnst BT"/>
              </a:rPr>
              <a:t>tamaño de la ventana</a:t>
            </a:r>
            <a:r>
              <a:rPr lang="es-MX" sz="1800" dirty="0">
                <a:solidFill>
                  <a:schemeClr val="bg2">
                    <a:lumMod val="25000"/>
                  </a:schemeClr>
                </a:solidFill>
                <a:latin typeface="ZapfHumnst BT"/>
              </a:rPr>
              <a:t>. Una vez que el host origen haya enviado todas las tramas (frames) en su ventana y no haya ocurrido ningún error, el host destino enviará un </a:t>
            </a:r>
            <a:r>
              <a:rPr lang="es-MX" sz="1800" b="1" dirty="0">
                <a:solidFill>
                  <a:schemeClr val="accent6">
                    <a:lumMod val="75000"/>
                  </a:schemeClr>
                </a:solidFill>
                <a:latin typeface="ZapfHumnst BT"/>
              </a:rPr>
              <a:t>ACK</a:t>
            </a:r>
            <a:r>
              <a:rPr lang="es-MX" sz="1800" dirty="0">
                <a:solidFill>
                  <a:schemeClr val="accent6">
                    <a:lumMod val="75000"/>
                  </a:schemeClr>
                </a:solidFill>
                <a:latin typeface="ZapfHumnst BT"/>
              </a:rPr>
              <a:t> </a:t>
            </a:r>
            <a:r>
              <a:rPr lang="es-MX" sz="1800" dirty="0">
                <a:solidFill>
                  <a:schemeClr val="bg2">
                    <a:lumMod val="25000"/>
                  </a:schemeClr>
                </a:solidFill>
                <a:latin typeface="ZapfHumnst BT"/>
              </a:rPr>
              <a:t>(confirmación de la recepción).</a:t>
            </a:r>
          </a:p>
        </p:txBody>
      </p:sp>
      <p:sp>
        <p:nvSpPr>
          <p:cNvPr id="35" name="Rectangle 2"/>
          <p:cNvSpPr txBox="1">
            <a:spLocks noChangeArrowheads="1"/>
          </p:cNvSpPr>
          <p:nvPr/>
        </p:nvSpPr>
        <p:spPr>
          <a:xfrm>
            <a:off x="89756" y="385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Go Back N</a:t>
            </a:r>
          </a:p>
        </p:txBody>
      </p:sp>
    </p:spTree>
    <p:extLst>
      <p:ext uri="{BB962C8B-B14F-4D97-AF65-F5344CB8AC3E}">
        <p14:creationId xmlns:p14="http://schemas.microsoft.com/office/powerpoint/2010/main" val="87038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box(in)">
                                      <p:cBhvr>
                                        <p:cTn id="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 Box 906"/>
          <p:cNvSpPr txBox="1">
            <a:spLocks noChangeArrowheads="1"/>
          </p:cNvSpPr>
          <p:nvPr/>
        </p:nvSpPr>
        <p:spPr bwMode="auto">
          <a:xfrm>
            <a:off x="623687" y="1290337"/>
            <a:ext cx="3357562" cy="4662487"/>
          </a:xfrm>
          <a:prstGeom prst="rect">
            <a:avLst/>
          </a:prstGeom>
          <a:noFill/>
          <a:ln w="9525">
            <a:noFill/>
            <a:miter lim="800000"/>
            <a:headEnd/>
            <a:tailEnd/>
          </a:ln>
          <a:effectLst/>
        </p:spPr>
        <p:txBody>
          <a:bodyPr>
            <a:spAutoFit/>
          </a:bodyPr>
          <a:lstStyle/>
          <a:p>
            <a:pPr algn="just">
              <a:lnSpc>
                <a:spcPct val="150000"/>
              </a:lnSpc>
              <a:defRPr/>
            </a:pPr>
            <a:r>
              <a:rPr lang="es-MX" sz="1800" dirty="0">
                <a:solidFill>
                  <a:schemeClr val="bg2">
                    <a:lumMod val="25000"/>
                  </a:schemeClr>
                </a:solidFill>
                <a:latin typeface="ZapfHumnst BT"/>
              </a:rPr>
              <a:t>Si el host destino detecta un error en una trama, enviará un </a:t>
            </a:r>
            <a:r>
              <a:rPr lang="es-MX" sz="1800" b="1" dirty="0">
                <a:solidFill>
                  <a:schemeClr val="accent6">
                    <a:lumMod val="75000"/>
                  </a:schemeClr>
                </a:solidFill>
                <a:latin typeface="ZapfHumnst BT"/>
              </a:rPr>
              <a:t>NACK</a:t>
            </a:r>
            <a:r>
              <a:rPr lang="es-MX" sz="1800" dirty="0">
                <a:solidFill>
                  <a:schemeClr val="bg2">
                    <a:lumMod val="25000"/>
                  </a:schemeClr>
                </a:solidFill>
                <a:latin typeface="ZapfHumnst BT"/>
              </a:rPr>
              <a:t> (rechazo de la recepción), descartará esa trama y todas las que se reciban posteriormente. El host origen al recibir un </a:t>
            </a:r>
            <a:r>
              <a:rPr lang="es-MX" sz="1800" b="1" dirty="0">
                <a:solidFill>
                  <a:schemeClr val="accent6">
                    <a:lumMod val="75000"/>
                  </a:schemeClr>
                </a:solidFill>
                <a:latin typeface="ZapfHumnst BT"/>
              </a:rPr>
              <a:t>NACK</a:t>
            </a:r>
            <a:r>
              <a:rPr lang="es-MX" sz="1800" dirty="0">
                <a:solidFill>
                  <a:schemeClr val="bg2">
                    <a:lumMod val="25000"/>
                  </a:schemeClr>
                </a:solidFill>
                <a:latin typeface="ZapfHumnst BT"/>
              </a:rPr>
              <a:t>, deberá retransmitir la trama errónea además de todas las posteriores transmitidas a ella.</a:t>
            </a:r>
          </a:p>
          <a:p>
            <a:pPr algn="just">
              <a:lnSpc>
                <a:spcPct val="150000"/>
              </a:lnSpc>
              <a:spcBef>
                <a:spcPts val="0"/>
              </a:spcBef>
              <a:defRPr/>
            </a:pPr>
            <a:endParaRPr lang="es-MX" sz="1800" dirty="0">
              <a:solidFill>
                <a:schemeClr val="bg2">
                  <a:lumMod val="25000"/>
                </a:schemeClr>
              </a:solidFill>
              <a:latin typeface="ZapfHumnst BT"/>
            </a:endParaRPr>
          </a:p>
        </p:txBody>
      </p:sp>
      <p:grpSp>
        <p:nvGrpSpPr>
          <p:cNvPr id="15364" name="94 Grupo"/>
          <p:cNvGrpSpPr>
            <a:grpSpLocks/>
          </p:cNvGrpSpPr>
          <p:nvPr/>
        </p:nvGrpSpPr>
        <p:grpSpPr bwMode="auto">
          <a:xfrm>
            <a:off x="4318768" y="1000125"/>
            <a:ext cx="4357688" cy="5500688"/>
            <a:chOff x="4571999" y="1142583"/>
            <a:chExt cx="4357719" cy="5501127"/>
          </a:xfrm>
        </p:grpSpPr>
        <p:cxnSp>
          <p:nvCxnSpPr>
            <p:cNvPr id="15365" name="8 Conector recto"/>
            <p:cNvCxnSpPr>
              <a:cxnSpLocks noChangeShapeType="1"/>
            </p:cNvCxnSpPr>
            <p:nvPr/>
          </p:nvCxnSpPr>
          <p:spPr bwMode="auto">
            <a:xfrm rot="5400000">
              <a:off x="3857624" y="3927864"/>
              <a:ext cx="4715689" cy="789"/>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36" name="35 CuadroTexto"/>
            <p:cNvSpPr txBox="1"/>
            <p:nvPr/>
          </p:nvSpPr>
          <p:spPr bwMode="auto">
            <a:xfrm>
              <a:off x="5786446" y="1142583"/>
              <a:ext cx="928694" cy="338165"/>
            </a:xfrm>
            <a:prstGeom prst="rect">
              <a:avLst/>
            </a:prstGeom>
            <a:noFill/>
          </p:spPr>
          <p:txBody>
            <a:bodyPr>
              <a:spAutoFit/>
            </a:bodyPr>
            <a:lstStyle/>
            <a:p>
              <a:pPr algn="ctr">
                <a:defRPr/>
              </a:pPr>
              <a:r>
                <a:rPr lang="es-MX" sz="1600" b="1" dirty="0">
                  <a:solidFill>
                    <a:schemeClr val="accent1">
                      <a:lumMod val="75000"/>
                    </a:schemeClr>
                  </a:solidFill>
                  <a:latin typeface="ZapfHumnst BT"/>
                </a:rPr>
                <a:t>Emisor</a:t>
              </a:r>
            </a:p>
          </p:txBody>
        </p:sp>
        <p:cxnSp>
          <p:nvCxnSpPr>
            <p:cNvPr id="15367" name="10 Conector recto"/>
            <p:cNvCxnSpPr>
              <a:cxnSpLocks noChangeShapeType="1"/>
            </p:cNvCxnSpPr>
            <p:nvPr/>
          </p:nvCxnSpPr>
          <p:spPr bwMode="auto">
            <a:xfrm rot="5400000">
              <a:off x="5643963" y="3928268"/>
              <a:ext cx="4714897" cy="776"/>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38" name="37 CuadroTexto"/>
            <p:cNvSpPr txBox="1"/>
            <p:nvPr/>
          </p:nvSpPr>
          <p:spPr bwMode="auto">
            <a:xfrm>
              <a:off x="7500958" y="1142583"/>
              <a:ext cx="1071570" cy="338165"/>
            </a:xfrm>
            <a:prstGeom prst="rect">
              <a:avLst/>
            </a:prstGeom>
            <a:noFill/>
          </p:spPr>
          <p:txBody>
            <a:bodyPr>
              <a:spAutoFit/>
            </a:bodyPr>
            <a:lstStyle/>
            <a:p>
              <a:pPr algn="ctr">
                <a:defRPr/>
              </a:pPr>
              <a:r>
                <a:rPr lang="es-MX" sz="1600" b="1" dirty="0">
                  <a:solidFill>
                    <a:schemeClr val="accent1">
                      <a:lumMod val="75000"/>
                    </a:schemeClr>
                  </a:solidFill>
                  <a:latin typeface="ZapfHumnst BT"/>
                </a:rPr>
                <a:t>Receptor</a:t>
              </a:r>
            </a:p>
          </p:txBody>
        </p:sp>
        <p:cxnSp>
          <p:nvCxnSpPr>
            <p:cNvPr id="15369" name="12 Conector recto"/>
            <p:cNvCxnSpPr>
              <a:cxnSpLocks noChangeShapeType="1"/>
            </p:cNvCxnSpPr>
            <p:nvPr/>
          </p:nvCxnSpPr>
          <p:spPr bwMode="auto">
            <a:xfrm>
              <a:off x="6215062" y="2293706"/>
              <a:ext cx="1785144" cy="500063"/>
            </a:xfrm>
            <a:prstGeom prst="line">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370" name="13 Conector recto"/>
            <p:cNvCxnSpPr>
              <a:cxnSpLocks noChangeShapeType="1"/>
            </p:cNvCxnSpPr>
            <p:nvPr/>
          </p:nvCxnSpPr>
          <p:spPr bwMode="auto">
            <a:xfrm>
              <a:off x="6215062" y="2579452"/>
              <a:ext cx="1785144" cy="500063"/>
            </a:xfrm>
            <a:prstGeom prst="line">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1" name="40 CuadroTexto"/>
            <p:cNvSpPr txBox="1"/>
            <p:nvPr/>
          </p:nvSpPr>
          <p:spPr bwMode="auto">
            <a:xfrm rot="918198">
              <a:off x="6681802" y="2034829"/>
              <a:ext cx="860431" cy="400082"/>
            </a:xfrm>
            <a:prstGeom prst="rect">
              <a:avLst/>
            </a:prstGeom>
            <a:noFill/>
          </p:spPr>
          <p:txBody>
            <a:bodyPr>
              <a:spAutoFit/>
            </a:bodyPr>
            <a:lstStyle/>
            <a:p>
              <a:pPr>
                <a:defRPr/>
              </a:pPr>
              <a:r>
                <a:rPr lang="es-MX" sz="1600" b="1" dirty="0">
                  <a:solidFill>
                    <a:schemeClr val="tx1">
                      <a:lumMod val="95000"/>
                      <a:lumOff val="5000"/>
                    </a:schemeClr>
                  </a:solidFill>
                  <a:latin typeface="ZapfHumnst BT"/>
                </a:rPr>
                <a:t>Bits </a:t>
              </a:r>
              <a:r>
                <a:rPr lang="es-MX" sz="2000" b="1" baseline="-25000" dirty="0">
                  <a:solidFill>
                    <a:schemeClr val="tx1">
                      <a:lumMod val="95000"/>
                      <a:lumOff val="5000"/>
                    </a:schemeClr>
                  </a:solidFill>
                  <a:latin typeface="ZapfHumnst BT"/>
                </a:rPr>
                <a:t>tx</a:t>
              </a:r>
              <a:r>
                <a:rPr lang="es-MX" sz="2000" dirty="0">
                  <a:solidFill>
                    <a:schemeClr val="tx1">
                      <a:lumMod val="95000"/>
                      <a:lumOff val="5000"/>
                    </a:schemeClr>
                  </a:solidFill>
                  <a:latin typeface="ZapfHumnst BT"/>
                </a:rPr>
                <a:t> </a:t>
              </a:r>
              <a:endParaRPr lang="es-MX" sz="1600" dirty="0">
                <a:solidFill>
                  <a:schemeClr val="tx1">
                    <a:lumMod val="95000"/>
                    <a:lumOff val="5000"/>
                  </a:schemeClr>
                </a:solidFill>
                <a:latin typeface="ZapfHumnst BT"/>
              </a:endParaRPr>
            </a:p>
          </p:txBody>
        </p:sp>
        <p:cxnSp>
          <p:nvCxnSpPr>
            <p:cNvPr id="15372" name="18 Conector recto"/>
            <p:cNvCxnSpPr>
              <a:cxnSpLocks noChangeShapeType="1"/>
            </p:cNvCxnSpPr>
            <p:nvPr/>
          </p:nvCxnSpPr>
          <p:spPr bwMode="auto">
            <a:xfrm flipV="1">
              <a:off x="6215062" y="3724048"/>
              <a:ext cx="1785938" cy="428625"/>
            </a:xfrm>
            <a:prstGeom prst="line">
              <a:avLst/>
            </a:prstGeom>
            <a:noFill/>
            <a:ln w="38100" algn="ctr">
              <a:solidFill>
                <a:schemeClr val="tx1"/>
              </a:solidFill>
              <a:round/>
              <a:headEnd type="arrow" w="med" len="med"/>
              <a:tailEnd/>
            </a:ln>
            <a:extLst>
              <a:ext uri="{909E8E84-426E-40DD-AFC4-6F175D3DCCD1}">
                <a14:hiddenFill xmlns:a14="http://schemas.microsoft.com/office/drawing/2010/main">
                  <a:noFill/>
                </a14:hiddenFill>
              </a:ext>
            </a:extLst>
          </p:spPr>
        </p:cxnSp>
        <p:sp>
          <p:nvSpPr>
            <p:cNvPr id="46" name="45 CuadroTexto"/>
            <p:cNvSpPr txBox="1"/>
            <p:nvPr/>
          </p:nvSpPr>
          <p:spPr bwMode="auto">
            <a:xfrm rot="20795317">
              <a:off x="6300799" y="3886002"/>
              <a:ext cx="1797063" cy="338165"/>
            </a:xfrm>
            <a:prstGeom prst="rect">
              <a:avLst/>
            </a:prstGeom>
            <a:noFill/>
          </p:spPr>
          <p:txBody>
            <a:bodyPr>
              <a:spAutoFit/>
            </a:bodyPr>
            <a:lstStyle/>
            <a:p>
              <a:pPr algn="ctr">
                <a:defRPr/>
              </a:pPr>
              <a:r>
                <a:rPr lang="es-MX" sz="1600" dirty="0">
                  <a:solidFill>
                    <a:schemeClr val="tx1">
                      <a:lumMod val="95000"/>
                      <a:lumOff val="5000"/>
                    </a:schemeClr>
                  </a:solidFill>
                  <a:latin typeface="ZapfHumnst BT"/>
                </a:rPr>
                <a:t> </a:t>
              </a:r>
              <a:r>
                <a:rPr lang="es-MX" sz="1400" dirty="0">
                  <a:solidFill>
                    <a:schemeClr val="tx1">
                      <a:lumMod val="95000"/>
                      <a:lumOff val="5000"/>
                    </a:schemeClr>
                  </a:solidFill>
                  <a:latin typeface="ZapfHumnst BT"/>
                </a:rPr>
                <a:t>ACK  /  NACK</a:t>
              </a:r>
            </a:p>
          </p:txBody>
        </p:sp>
        <p:cxnSp>
          <p:nvCxnSpPr>
            <p:cNvPr id="15374" name="12 Conector recto"/>
            <p:cNvCxnSpPr>
              <a:cxnSpLocks noChangeShapeType="1"/>
            </p:cNvCxnSpPr>
            <p:nvPr/>
          </p:nvCxnSpPr>
          <p:spPr bwMode="auto">
            <a:xfrm>
              <a:off x="6215062" y="2865204"/>
              <a:ext cx="1785144" cy="500063"/>
            </a:xfrm>
            <a:prstGeom prst="line">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375" name="13 Conector recto"/>
            <p:cNvCxnSpPr>
              <a:cxnSpLocks noChangeShapeType="1"/>
            </p:cNvCxnSpPr>
            <p:nvPr/>
          </p:nvCxnSpPr>
          <p:spPr bwMode="auto">
            <a:xfrm>
              <a:off x="6215062" y="3150956"/>
              <a:ext cx="1785144" cy="500063"/>
            </a:xfrm>
            <a:prstGeom prst="line">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376" name="51 Abrir llave"/>
            <p:cNvSpPr>
              <a:spLocks/>
            </p:cNvSpPr>
            <p:nvPr/>
          </p:nvSpPr>
          <p:spPr bwMode="auto">
            <a:xfrm rot="10800000">
              <a:off x="8072462" y="2499887"/>
              <a:ext cx="214314" cy="1214446"/>
            </a:xfrm>
            <a:prstGeom prst="leftBrace">
              <a:avLst>
                <a:gd name="adj1" fmla="val 8343"/>
                <a:gd name="adj2" fmla="val 50000"/>
              </a:avLst>
            </a:prstGeom>
            <a:solidFill>
              <a:schemeClr val="bg1"/>
            </a:solidFill>
            <a:ln w="9525" algn="ctr">
              <a:solidFill>
                <a:schemeClr val="tx1"/>
              </a:solidFill>
              <a:round/>
              <a:headEnd/>
              <a:tailEnd/>
            </a:ln>
          </p:spPr>
          <p:txBody>
            <a:bodyPr/>
            <a:lstStyle/>
            <a:p>
              <a:pPr eaLnBrk="0" hangingPunct="0"/>
              <a:endParaRPr lang="es-MX" dirty="0"/>
            </a:p>
          </p:txBody>
        </p:sp>
        <p:sp>
          <p:nvSpPr>
            <p:cNvPr id="15377" name="40 CuadroTexto"/>
            <p:cNvSpPr txBox="1">
              <a:spLocks noChangeArrowheads="1"/>
            </p:cNvSpPr>
            <p:nvPr/>
          </p:nvSpPr>
          <p:spPr bwMode="auto">
            <a:xfrm>
              <a:off x="8143900" y="2928515"/>
              <a:ext cx="785818" cy="46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MX" sz="1200" b="1" dirty="0">
                  <a:solidFill>
                    <a:srgbClr val="FF0000"/>
                  </a:solidFill>
                  <a:latin typeface="ZapfHumnst BT"/>
                </a:rPr>
                <a:t>N </a:t>
              </a:r>
            </a:p>
            <a:p>
              <a:pPr algn="ctr" eaLnBrk="1" hangingPunct="1"/>
              <a:r>
                <a:rPr lang="es-MX" sz="1200" b="1" dirty="0">
                  <a:solidFill>
                    <a:srgbClr val="FF0000"/>
                  </a:solidFill>
                  <a:latin typeface="ZapfHumnst BT"/>
                </a:rPr>
                <a:t>tramas</a:t>
              </a:r>
            </a:p>
          </p:txBody>
        </p:sp>
        <p:cxnSp>
          <p:nvCxnSpPr>
            <p:cNvPr id="15378" name="21 Conector recto"/>
            <p:cNvCxnSpPr>
              <a:cxnSpLocks noChangeShapeType="1"/>
            </p:cNvCxnSpPr>
            <p:nvPr/>
          </p:nvCxnSpPr>
          <p:spPr bwMode="auto">
            <a:xfrm>
              <a:off x="6215062" y="3722460"/>
              <a:ext cx="1785938" cy="1588"/>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5379" name="22 Conector recto de flecha"/>
            <p:cNvCxnSpPr>
              <a:cxnSpLocks noChangeShapeType="1"/>
            </p:cNvCxnSpPr>
            <p:nvPr/>
          </p:nvCxnSpPr>
          <p:spPr bwMode="auto">
            <a:xfrm rot="5400000">
              <a:off x="5715007" y="2141903"/>
              <a:ext cx="285752" cy="1588"/>
            </a:xfrm>
            <a:prstGeom prst="straightConnector1">
              <a:avLst/>
            </a:prstGeom>
            <a:noFill/>
            <a:ln w="25400"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15380" name="23 Rectángulo"/>
            <p:cNvSpPr>
              <a:spLocks noChangeArrowheads="1"/>
            </p:cNvSpPr>
            <p:nvPr/>
          </p:nvSpPr>
          <p:spPr bwMode="auto">
            <a:xfrm>
              <a:off x="6000759" y="2571325"/>
              <a:ext cx="142876" cy="285752"/>
            </a:xfrm>
            <a:prstGeom prst="rect">
              <a:avLst/>
            </a:prstGeom>
            <a:solidFill>
              <a:srgbClr val="993366"/>
            </a:solidFill>
            <a:ln w="9525" algn="ctr">
              <a:solidFill>
                <a:schemeClr val="tx1"/>
              </a:solidFill>
              <a:round/>
              <a:headEnd/>
              <a:tailEnd/>
            </a:ln>
          </p:spPr>
          <p:txBody>
            <a:bodyPr/>
            <a:lstStyle/>
            <a:p>
              <a:pPr eaLnBrk="0" hangingPunct="0"/>
              <a:endParaRPr lang="es-MX" dirty="0"/>
            </a:p>
          </p:txBody>
        </p:sp>
        <p:sp>
          <p:nvSpPr>
            <p:cNvPr id="15381" name="24 CuadroTexto"/>
            <p:cNvSpPr txBox="1">
              <a:spLocks noChangeArrowheads="1"/>
            </p:cNvSpPr>
            <p:nvPr/>
          </p:nvSpPr>
          <p:spPr bwMode="auto">
            <a:xfrm>
              <a:off x="4643437" y="2150824"/>
              <a:ext cx="107157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MX" sz="1200" b="1" dirty="0">
                  <a:solidFill>
                    <a:srgbClr val="993366"/>
                  </a:solidFill>
                  <a:latin typeface="ZapfHumnst BT"/>
                </a:rPr>
                <a:t>Tiempo de transmisión de cada trama</a:t>
              </a:r>
            </a:p>
          </p:txBody>
        </p:sp>
        <p:sp>
          <p:nvSpPr>
            <p:cNvPr id="15382" name="23 Rectángulo"/>
            <p:cNvSpPr>
              <a:spLocks noChangeArrowheads="1"/>
            </p:cNvSpPr>
            <p:nvPr/>
          </p:nvSpPr>
          <p:spPr bwMode="auto">
            <a:xfrm>
              <a:off x="6000759" y="2285573"/>
              <a:ext cx="142876" cy="285752"/>
            </a:xfrm>
            <a:prstGeom prst="rect">
              <a:avLst/>
            </a:prstGeom>
            <a:solidFill>
              <a:srgbClr val="993366"/>
            </a:solidFill>
            <a:ln w="9525" algn="ctr">
              <a:solidFill>
                <a:schemeClr val="tx1"/>
              </a:solidFill>
              <a:round/>
              <a:headEnd/>
              <a:tailEnd/>
            </a:ln>
          </p:spPr>
          <p:txBody>
            <a:bodyPr/>
            <a:lstStyle/>
            <a:p>
              <a:pPr eaLnBrk="0" hangingPunct="0"/>
              <a:endParaRPr lang="es-MX" dirty="0"/>
            </a:p>
          </p:txBody>
        </p:sp>
        <p:cxnSp>
          <p:nvCxnSpPr>
            <p:cNvPr id="15383" name="25 Conector recto de flecha"/>
            <p:cNvCxnSpPr>
              <a:cxnSpLocks noChangeShapeType="1"/>
            </p:cNvCxnSpPr>
            <p:nvPr/>
          </p:nvCxnSpPr>
          <p:spPr bwMode="auto">
            <a:xfrm rot="5400000">
              <a:off x="5551234" y="3457599"/>
              <a:ext cx="613291" cy="8"/>
            </a:xfrm>
            <a:prstGeom prst="straightConnector1">
              <a:avLst/>
            </a:prstGeom>
            <a:noFill/>
            <a:ln w="25400"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15384" name="26 Rectángulo"/>
            <p:cNvSpPr>
              <a:spLocks noChangeArrowheads="1"/>
            </p:cNvSpPr>
            <p:nvPr/>
          </p:nvSpPr>
          <p:spPr bwMode="auto">
            <a:xfrm>
              <a:off x="6000759" y="3150956"/>
              <a:ext cx="142876" cy="563377"/>
            </a:xfrm>
            <a:prstGeom prst="rect">
              <a:avLst/>
            </a:prstGeom>
            <a:solidFill>
              <a:schemeClr val="accent2"/>
            </a:solidFill>
            <a:ln w="9525" algn="ctr">
              <a:solidFill>
                <a:schemeClr val="tx1"/>
              </a:solidFill>
              <a:round/>
              <a:headEnd/>
              <a:tailEnd/>
            </a:ln>
          </p:spPr>
          <p:txBody>
            <a:bodyPr/>
            <a:lstStyle/>
            <a:p>
              <a:pPr eaLnBrk="0" hangingPunct="0"/>
              <a:endParaRPr lang="es-MX" dirty="0"/>
            </a:p>
          </p:txBody>
        </p:sp>
        <p:sp>
          <p:nvSpPr>
            <p:cNvPr id="15385" name="27 CuadroTexto"/>
            <p:cNvSpPr txBox="1">
              <a:spLocks noChangeArrowheads="1"/>
            </p:cNvSpPr>
            <p:nvPr/>
          </p:nvSpPr>
          <p:spPr bwMode="auto">
            <a:xfrm>
              <a:off x="4571999" y="3293832"/>
              <a:ext cx="1214438" cy="46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MX" sz="1200" b="1" dirty="0">
                  <a:solidFill>
                    <a:schemeClr val="accent2"/>
                  </a:solidFill>
                  <a:latin typeface="ZapfHumnst BT"/>
                </a:rPr>
                <a:t>Tiempo de propagación</a:t>
              </a:r>
            </a:p>
          </p:txBody>
        </p:sp>
        <p:sp>
          <p:nvSpPr>
            <p:cNvPr id="15386" name="23 Rectángulo"/>
            <p:cNvSpPr>
              <a:spLocks noChangeArrowheads="1"/>
            </p:cNvSpPr>
            <p:nvPr/>
          </p:nvSpPr>
          <p:spPr bwMode="auto">
            <a:xfrm>
              <a:off x="6000759" y="2857077"/>
              <a:ext cx="142876" cy="285752"/>
            </a:xfrm>
            <a:prstGeom prst="rect">
              <a:avLst/>
            </a:prstGeom>
            <a:solidFill>
              <a:srgbClr val="993366"/>
            </a:solidFill>
            <a:ln w="9525" algn="ctr">
              <a:solidFill>
                <a:schemeClr val="tx1"/>
              </a:solidFill>
              <a:round/>
              <a:headEnd/>
              <a:tailEnd/>
            </a:ln>
          </p:spPr>
          <p:txBody>
            <a:bodyPr/>
            <a:lstStyle/>
            <a:p>
              <a:pPr eaLnBrk="0" hangingPunct="0"/>
              <a:endParaRPr lang="es-MX" dirty="0"/>
            </a:p>
          </p:txBody>
        </p:sp>
        <p:sp>
          <p:nvSpPr>
            <p:cNvPr id="15387" name="23 Rectángulo"/>
            <p:cNvSpPr>
              <a:spLocks noChangeArrowheads="1"/>
            </p:cNvSpPr>
            <p:nvPr/>
          </p:nvSpPr>
          <p:spPr bwMode="auto">
            <a:xfrm>
              <a:off x="6000759" y="1999821"/>
              <a:ext cx="142876" cy="285752"/>
            </a:xfrm>
            <a:prstGeom prst="rect">
              <a:avLst/>
            </a:prstGeom>
            <a:solidFill>
              <a:srgbClr val="993366"/>
            </a:solidFill>
            <a:ln w="9525" algn="ctr">
              <a:solidFill>
                <a:schemeClr val="tx1"/>
              </a:solidFill>
              <a:round/>
              <a:headEnd/>
              <a:tailEnd/>
            </a:ln>
          </p:spPr>
          <p:txBody>
            <a:bodyPr/>
            <a:lstStyle/>
            <a:p>
              <a:pPr eaLnBrk="0" hangingPunct="0"/>
              <a:endParaRPr lang="es-MX" dirty="0"/>
            </a:p>
          </p:txBody>
        </p:sp>
        <p:cxnSp>
          <p:nvCxnSpPr>
            <p:cNvPr id="15388" name="22 Conector recto de flecha"/>
            <p:cNvCxnSpPr>
              <a:cxnSpLocks noChangeShapeType="1"/>
            </p:cNvCxnSpPr>
            <p:nvPr/>
          </p:nvCxnSpPr>
          <p:spPr bwMode="auto">
            <a:xfrm rot="5400000">
              <a:off x="5715801" y="2427655"/>
              <a:ext cx="285752" cy="1588"/>
            </a:xfrm>
            <a:prstGeom prst="straightConnector1">
              <a:avLst/>
            </a:prstGeom>
            <a:noFill/>
            <a:ln w="25400"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5389" name="22 Conector recto de flecha"/>
            <p:cNvCxnSpPr>
              <a:cxnSpLocks noChangeShapeType="1"/>
            </p:cNvCxnSpPr>
            <p:nvPr/>
          </p:nvCxnSpPr>
          <p:spPr bwMode="auto">
            <a:xfrm rot="5400000">
              <a:off x="5715801" y="2713407"/>
              <a:ext cx="285752" cy="1588"/>
            </a:xfrm>
            <a:prstGeom prst="straightConnector1">
              <a:avLst/>
            </a:prstGeom>
            <a:noFill/>
            <a:ln w="25400"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5390" name="22 Conector recto de flecha"/>
            <p:cNvCxnSpPr>
              <a:cxnSpLocks noChangeShapeType="1"/>
            </p:cNvCxnSpPr>
            <p:nvPr/>
          </p:nvCxnSpPr>
          <p:spPr bwMode="auto">
            <a:xfrm rot="5400000">
              <a:off x="5715801" y="2999159"/>
              <a:ext cx="285752" cy="1588"/>
            </a:xfrm>
            <a:prstGeom prst="straightConnector1">
              <a:avLst/>
            </a:prstGeom>
            <a:noFill/>
            <a:ln w="25400"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5391" name="25 Conector recto de flecha"/>
            <p:cNvCxnSpPr>
              <a:cxnSpLocks noChangeShapeType="1"/>
            </p:cNvCxnSpPr>
            <p:nvPr/>
          </p:nvCxnSpPr>
          <p:spPr bwMode="auto">
            <a:xfrm rot="5400000">
              <a:off x="5658396" y="4014911"/>
              <a:ext cx="398977" cy="2"/>
            </a:xfrm>
            <a:prstGeom prst="straightConnector1">
              <a:avLst/>
            </a:prstGeom>
            <a:noFill/>
            <a:ln w="25400"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15392" name="26 Rectángulo"/>
            <p:cNvSpPr>
              <a:spLocks noChangeArrowheads="1"/>
            </p:cNvSpPr>
            <p:nvPr/>
          </p:nvSpPr>
          <p:spPr bwMode="auto">
            <a:xfrm>
              <a:off x="6000759" y="3714333"/>
              <a:ext cx="142876" cy="500066"/>
            </a:xfrm>
            <a:prstGeom prst="rect">
              <a:avLst/>
            </a:prstGeom>
            <a:solidFill>
              <a:schemeClr val="accent2"/>
            </a:solidFill>
            <a:ln w="9525" algn="ctr">
              <a:solidFill>
                <a:schemeClr val="tx1"/>
              </a:solidFill>
              <a:round/>
              <a:headEnd/>
              <a:tailEnd/>
            </a:ln>
          </p:spPr>
          <p:txBody>
            <a:bodyPr/>
            <a:lstStyle/>
            <a:p>
              <a:pPr eaLnBrk="0" hangingPunct="0"/>
              <a:endParaRPr lang="es-MX" dirty="0"/>
            </a:p>
          </p:txBody>
        </p:sp>
        <p:sp>
          <p:nvSpPr>
            <p:cNvPr id="83" name="82 CuadroTexto"/>
            <p:cNvSpPr txBox="1"/>
            <p:nvPr/>
          </p:nvSpPr>
          <p:spPr bwMode="auto">
            <a:xfrm rot="918198">
              <a:off x="6200786" y="1793510"/>
              <a:ext cx="668343" cy="522330"/>
            </a:xfrm>
            <a:prstGeom prst="rect">
              <a:avLst/>
            </a:prstGeom>
            <a:noFill/>
          </p:spPr>
          <p:txBody>
            <a:bodyPr>
              <a:spAutoFit/>
            </a:bodyPr>
            <a:lstStyle/>
            <a:p>
              <a:pPr>
                <a:defRPr/>
              </a:pPr>
              <a:r>
                <a:rPr lang="es-MX" sz="1400" dirty="0">
                  <a:solidFill>
                    <a:schemeClr val="tx1">
                      <a:lumMod val="95000"/>
                      <a:lumOff val="5000"/>
                    </a:schemeClr>
                  </a:solidFill>
                  <a:latin typeface="ZapfHumnst BT"/>
                </a:rPr>
                <a:t>OVH inicio</a:t>
              </a:r>
            </a:p>
          </p:txBody>
        </p:sp>
        <p:sp>
          <p:nvSpPr>
            <p:cNvPr id="84" name="83 CuadroTexto"/>
            <p:cNvSpPr txBox="1"/>
            <p:nvPr/>
          </p:nvSpPr>
          <p:spPr bwMode="auto">
            <a:xfrm rot="918198">
              <a:off x="7346969" y="2112623"/>
              <a:ext cx="668343" cy="522329"/>
            </a:xfrm>
            <a:prstGeom prst="rect">
              <a:avLst/>
            </a:prstGeom>
            <a:noFill/>
          </p:spPr>
          <p:txBody>
            <a:bodyPr>
              <a:spAutoFit/>
            </a:bodyPr>
            <a:lstStyle/>
            <a:p>
              <a:pPr>
                <a:defRPr/>
              </a:pPr>
              <a:r>
                <a:rPr lang="es-MX" sz="1400" dirty="0">
                  <a:solidFill>
                    <a:schemeClr val="tx1">
                      <a:lumMod val="95000"/>
                      <a:lumOff val="5000"/>
                    </a:schemeClr>
                  </a:solidFill>
                  <a:latin typeface="ZapfHumnst BT"/>
                </a:rPr>
                <a:t>OVH final</a:t>
              </a:r>
            </a:p>
          </p:txBody>
        </p:sp>
        <p:cxnSp>
          <p:nvCxnSpPr>
            <p:cNvPr id="15395" name="12 Conector recto"/>
            <p:cNvCxnSpPr>
              <a:cxnSpLocks noChangeShapeType="1"/>
            </p:cNvCxnSpPr>
            <p:nvPr/>
          </p:nvCxnSpPr>
          <p:spPr bwMode="auto">
            <a:xfrm>
              <a:off x="6215062" y="4222532"/>
              <a:ext cx="1785144" cy="500063"/>
            </a:xfrm>
            <a:prstGeom prst="line">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396" name="13 Conector recto"/>
            <p:cNvCxnSpPr>
              <a:cxnSpLocks noChangeShapeType="1"/>
            </p:cNvCxnSpPr>
            <p:nvPr/>
          </p:nvCxnSpPr>
          <p:spPr bwMode="auto">
            <a:xfrm>
              <a:off x="6215062" y="4508278"/>
              <a:ext cx="1785144" cy="500063"/>
            </a:xfrm>
            <a:prstGeom prst="line">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397" name="12 Conector recto"/>
            <p:cNvCxnSpPr>
              <a:cxnSpLocks noChangeShapeType="1"/>
            </p:cNvCxnSpPr>
            <p:nvPr/>
          </p:nvCxnSpPr>
          <p:spPr bwMode="auto">
            <a:xfrm>
              <a:off x="6215062" y="4794030"/>
              <a:ext cx="1785144" cy="500063"/>
            </a:xfrm>
            <a:prstGeom prst="line">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398" name="13 Conector recto"/>
            <p:cNvCxnSpPr>
              <a:cxnSpLocks noChangeShapeType="1"/>
            </p:cNvCxnSpPr>
            <p:nvPr/>
          </p:nvCxnSpPr>
          <p:spPr bwMode="auto">
            <a:xfrm>
              <a:off x="6215062" y="5079782"/>
              <a:ext cx="1785144" cy="500063"/>
            </a:xfrm>
            <a:prstGeom prst="line">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399" name="89 Abrir llave"/>
            <p:cNvSpPr>
              <a:spLocks/>
            </p:cNvSpPr>
            <p:nvPr/>
          </p:nvSpPr>
          <p:spPr bwMode="auto">
            <a:xfrm rot="10800000">
              <a:off x="8072462" y="4428713"/>
              <a:ext cx="214314" cy="1214446"/>
            </a:xfrm>
            <a:prstGeom prst="leftBrace">
              <a:avLst>
                <a:gd name="adj1" fmla="val 8343"/>
                <a:gd name="adj2" fmla="val 50000"/>
              </a:avLst>
            </a:prstGeom>
            <a:solidFill>
              <a:schemeClr val="bg1"/>
            </a:solidFill>
            <a:ln w="9525" algn="ctr">
              <a:solidFill>
                <a:schemeClr val="tx1"/>
              </a:solidFill>
              <a:round/>
              <a:headEnd/>
              <a:tailEnd/>
            </a:ln>
          </p:spPr>
          <p:txBody>
            <a:bodyPr/>
            <a:lstStyle/>
            <a:p>
              <a:pPr eaLnBrk="0" hangingPunct="0"/>
              <a:endParaRPr lang="es-MX" dirty="0"/>
            </a:p>
          </p:txBody>
        </p:sp>
        <p:sp>
          <p:nvSpPr>
            <p:cNvPr id="15400" name="40 CuadroTexto"/>
            <p:cNvSpPr txBox="1">
              <a:spLocks noChangeArrowheads="1"/>
            </p:cNvSpPr>
            <p:nvPr/>
          </p:nvSpPr>
          <p:spPr bwMode="auto">
            <a:xfrm>
              <a:off x="8143900" y="4857341"/>
              <a:ext cx="785818" cy="46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MX" sz="1200" b="1" dirty="0">
                  <a:solidFill>
                    <a:srgbClr val="FF0000"/>
                  </a:solidFill>
                  <a:latin typeface="ZapfHumnst BT"/>
                </a:rPr>
                <a:t>N </a:t>
              </a:r>
            </a:p>
            <a:p>
              <a:pPr algn="ctr" eaLnBrk="1" hangingPunct="1"/>
              <a:r>
                <a:rPr lang="es-MX" sz="1200" b="1" dirty="0">
                  <a:solidFill>
                    <a:srgbClr val="FF0000"/>
                  </a:solidFill>
                  <a:latin typeface="ZapfHumnst BT"/>
                </a:rPr>
                <a:t>tramas</a:t>
              </a:r>
            </a:p>
          </p:txBody>
        </p:sp>
        <p:cxnSp>
          <p:nvCxnSpPr>
            <p:cNvPr id="15401" name="18 Conector recto"/>
            <p:cNvCxnSpPr>
              <a:cxnSpLocks noChangeShapeType="1"/>
            </p:cNvCxnSpPr>
            <p:nvPr/>
          </p:nvCxnSpPr>
          <p:spPr bwMode="auto">
            <a:xfrm flipV="1">
              <a:off x="6215085" y="5643164"/>
              <a:ext cx="1785938" cy="428625"/>
            </a:xfrm>
            <a:prstGeom prst="line">
              <a:avLst/>
            </a:prstGeom>
            <a:noFill/>
            <a:ln w="38100" algn="ctr">
              <a:solidFill>
                <a:schemeClr val="tx1"/>
              </a:solidFill>
              <a:round/>
              <a:headEnd type="arrow" w="med" len="med"/>
              <a:tailEnd/>
            </a:ln>
            <a:extLst>
              <a:ext uri="{909E8E84-426E-40DD-AFC4-6F175D3DCCD1}">
                <a14:hiddenFill xmlns:a14="http://schemas.microsoft.com/office/drawing/2010/main">
                  <a:noFill/>
                </a14:hiddenFill>
              </a:ext>
            </a:extLst>
          </p:spPr>
        </p:cxnSp>
        <p:sp>
          <p:nvSpPr>
            <p:cNvPr id="93" name="92 CuadroTexto"/>
            <p:cNvSpPr txBox="1"/>
            <p:nvPr/>
          </p:nvSpPr>
          <p:spPr bwMode="auto">
            <a:xfrm>
              <a:off x="5786446" y="6305545"/>
              <a:ext cx="928694" cy="338165"/>
            </a:xfrm>
            <a:prstGeom prst="rect">
              <a:avLst/>
            </a:prstGeom>
            <a:noFill/>
          </p:spPr>
          <p:txBody>
            <a:bodyPr>
              <a:spAutoFit/>
            </a:bodyPr>
            <a:lstStyle/>
            <a:p>
              <a:pPr algn="ctr">
                <a:defRPr/>
              </a:pPr>
              <a:r>
                <a:rPr lang="es-MX" sz="1600" b="1" dirty="0">
                  <a:solidFill>
                    <a:schemeClr val="accent1">
                      <a:lumMod val="75000"/>
                    </a:schemeClr>
                  </a:solidFill>
                  <a:latin typeface="ZapfHumnst BT"/>
                </a:rPr>
                <a:t>Tiempo</a:t>
              </a:r>
            </a:p>
          </p:txBody>
        </p:sp>
      </p:grpSp>
      <p:sp>
        <p:nvSpPr>
          <p:cNvPr id="43" name="Rectangle 2"/>
          <p:cNvSpPr txBox="1">
            <a:spLocks noChangeArrowheads="1"/>
          </p:cNvSpPr>
          <p:nvPr/>
        </p:nvSpPr>
        <p:spPr>
          <a:xfrm>
            <a:off x="89756" y="385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Go Back N</a:t>
            </a:r>
          </a:p>
        </p:txBody>
      </p:sp>
    </p:spTree>
    <p:extLst>
      <p:ext uri="{BB962C8B-B14F-4D97-AF65-F5344CB8AC3E}">
        <p14:creationId xmlns:p14="http://schemas.microsoft.com/office/powerpoint/2010/main" val="9200827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box(in)">
                                      <p:cBhvr>
                                        <p:cTn id="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80 Grupo"/>
          <p:cNvGrpSpPr>
            <a:grpSpLocks/>
          </p:cNvGrpSpPr>
          <p:nvPr/>
        </p:nvGrpSpPr>
        <p:grpSpPr bwMode="auto">
          <a:xfrm>
            <a:off x="571500" y="980728"/>
            <a:ext cx="8215313" cy="2500313"/>
            <a:chOff x="571472" y="1000108"/>
            <a:chExt cx="8215370" cy="2500313"/>
          </a:xfrm>
        </p:grpSpPr>
        <p:sp>
          <p:nvSpPr>
            <p:cNvPr id="16395" name="5 CuadroTexto"/>
            <p:cNvSpPr txBox="1">
              <a:spLocks noChangeArrowheads="1"/>
            </p:cNvSpPr>
            <p:nvPr/>
          </p:nvSpPr>
          <p:spPr bwMode="auto">
            <a:xfrm>
              <a:off x="571472" y="1000108"/>
              <a:ext cx="821537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s-MX" sz="4400" dirty="0">
                  <a:latin typeface="ZapfHumnst BT"/>
                </a:rPr>
                <a:t>t</a:t>
              </a:r>
              <a:r>
                <a:rPr lang="es-MX" sz="1400" dirty="0">
                  <a:latin typeface="ZapfHumnst BT"/>
                </a:rPr>
                <a:t>  total            </a:t>
              </a:r>
              <a:r>
                <a:rPr lang="es-MX" dirty="0">
                  <a:latin typeface="ZapfHumnst BT"/>
                </a:rPr>
                <a:t>=</a:t>
              </a:r>
              <a:r>
                <a:rPr lang="es-MX" sz="1400" dirty="0">
                  <a:latin typeface="ZapfHumnst BT"/>
                </a:rPr>
                <a:t> </a:t>
              </a:r>
              <a:r>
                <a:rPr lang="es-MX" sz="4400" dirty="0">
                  <a:latin typeface="ZapfHumnst BT"/>
                </a:rPr>
                <a:t> M</a:t>
              </a:r>
              <a:r>
                <a:rPr lang="es-MX" sz="1800" dirty="0">
                  <a:latin typeface="ZapfHumnst BT"/>
                </a:rPr>
                <a:t>  </a:t>
              </a:r>
              <a:r>
                <a:rPr lang="es-MX" sz="1400" dirty="0">
                  <a:latin typeface="ZapfHumnst BT"/>
                </a:rPr>
                <a:t>     </a:t>
              </a:r>
              <a:r>
                <a:rPr lang="es-MX" sz="4400" dirty="0">
                  <a:latin typeface="ZapfHumnst BT"/>
                </a:rPr>
                <a:t>Nt</a:t>
              </a:r>
              <a:r>
                <a:rPr lang="es-MX" sz="1800" dirty="0">
                  <a:latin typeface="ZapfHumnst BT"/>
                </a:rPr>
                <a:t> </a:t>
              </a:r>
              <a:r>
                <a:rPr lang="es-MX" sz="1400" dirty="0">
                  <a:latin typeface="ZapfHumnst BT"/>
                </a:rPr>
                <a:t>tx         </a:t>
              </a:r>
              <a:r>
                <a:rPr lang="es-MX" dirty="0">
                  <a:latin typeface="ZapfHumnst BT"/>
                </a:rPr>
                <a:t>+</a:t>
              </a:r>
              <a:r>
                <a:rPr lang="es-MX" sz="1400" dirty="0">
                  <a:latin typeface="ZapfHumnst BT"/>
                </a:rPr>
                <a:t>      </a:t>
              </a:r>
              <a:r>
                <a:rPr lang="es-MX" sz="4400" dirty="0">
                  <a:latin typeface="ZapfHumnst BT"/>
                </a:rPr>
                <a:t>t</a:t>
              </a:r>
              <a:r>
                <a:rPr lang="es-MX" sz="1400" dirty="0">
                  <a:latin typeface="ZapfHumnst BT"/>
                </a:rPr>
                <a:t> propagación    </a:t>
              </a:r>
              <a:r>
                <a:rPr lang="es-MX" dirty="0">
                  <a:latin typeface="ZapfHumnst BT"/>
                </a:rPr>
                <a:t>+</a:t>
              </a:r>
              <a:r>
                <a:rPr lang="es-MX" sz="1400" dirty="0">
                  <a:latin typeface="ZapfHumnst BT"/>
                </a:rPr>
                <a:t>     </a:t>
              </a:r>
              <a:r>
                <a:rPr lang="es-MX" sz="4400" dirty="0">
                  <a:latin typeface="ZapfHumnst BT"/>
                </a:rPr>
                <a:t>t</a:t>
              </a:r>
              <a:r>
                <a:rPr lang="es-MX" sz="1400" dirty="0">
                  <a:latin typeface="ZapfHumnst BT"/>
                </a:rPr>
                <a:t> procesamiento   </a:t>
              </a:r>
              <a:r>
                <a:rPr lang="es-MX" dirty="0">
                  <a:latin typeface="ZapfHumnst BT"/>
                </a:rPr>
                <a:t>+</a:t>
              </a:r>
              <a:endParaRPr lang="es-MX" b="1" dirty="0">
                <a:latin typeface="ZapfHumnst BT"/>
              </a:endParaRPr>
            </a:p>
            <a:p>
              <a:pPr algn="just" eaLnBrk="1" hangingPunct="1"/>
              <a:endParaRPr lang="es-MX" sz="1400" b="1" dirty="0">
                <a:latin typeface="ZapfHumnst BT"/>
              </a:endParaRPr>
            </a:p>
          </p:txBody>
        </p:sp>
        <p:sp>
          <p:nvSpPr>
            <p:cNvPr id="16396" name="5 CuadroTexto"/>
            <p:cNvSpPr txBox="1">
              <a:spLocks noChangeArrowheads="1"/>
            </p:cNvSpPr>
            <p:nvPr/>
          </p:nvSpPr>
          <p:spPr bwMode="auto">
            <a:xfrm>
              <a:off x="785785" y="1571608"/>
              <a:ext cx="2000250" cy="52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s-MX" sz="1400" dirty="0">
                  <a:latin typeface="ZapfHumnst BT"/>
                </a:rPr>
                <a:t>comunicar </a:t>
              </a:r>
            </a:p>
            <a:p>
              <a:pPr algn="just" eaLnBrk="1" hangingPunct="1"/>
              <a:r>
                <a:rPr lang="es-MX" sz="1400" dirty="0">
                  <a:latin typeface="ZapfHumnst BT"/>
                </a:rPr>
                <a:t>archivo </a:t>
              </a:r>
              <a:endParaRPr lang="es-MX" sz="1400" b="1" dirty="0">
                <a:latin typeface="ZapfHumnst BT"/>
              </a:endParaRPr>
            </a:p>
          </p:txBody>
        </p:sp>
        <p:sp>
          <p:nvSpPr>
            <p:cNvPr id="16397" name="61 Abrir corchete"/>
            <p:cNvSpPr>
              <a:spLocks/>
            </p:cNvSpPr>
            <p:nvPr/>
          </p:nvSpPr>
          <p:spPr bwMode="auto">
            <a:xfrm>
              <a:off x="2786050" y="1071546"/>
              <a:ext cx="71438" cy="1143000"/>
            </a:xfrm>
            <a:prstGeom prst="leftBracket">
              <a:avLst>
                <a:gd name="adj" fmla="val 8296"/>
              </a:avLst>
            </a:prstGeom>
            <a:solidFill>
              <a:schemeClr val="bg1"/>
            </a:solidFill>
            <a:ln w="9525" algn="ctr">
              <a:solidFill>
                <a:schemeClr val="tx1"/>
              </a:solidFill>
              <a:round/>
              <a:headEnd/>
              <a:tailEnd/>
            </a:ln>
          </p:spPr>
          <p:txBody>
            <a:bodyPr/>
            <a:lstStyle/>
            <a:p>
              <a:pPr eaLnBrk="0" hangingPunct="0"/>
              <a:endParaRPr lang="es-MX" dirty="0"/>
            </a:p>
          </p:txBody>
        </p:sp>
        <p:sp>
          <p:nvSpPr>
            <p:cNvPr id="16398" name="5 CuadroTexto"/>
            <p:cNvSpPr txBox="1">
              <a:spLocks noChangeArrowheads="1"/>
            </p:cNvSpPr>
            <p:nvPr/>
          </p:nvSpPr>
          <p:spPr bwMode="auto">
            <a:xfrm>
              <a:off x="3571873" y="1619900"/>
              <a:ext cx="785813" cy="52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s-MX" sz="1400" b="1" dirty="0">
                  <a:latin typeface="ZapfHumnst BT"/>
                </a:rPr>
                <a:t>Datos</a:t>
              </a:r>
            </a:p>
            <a:p>
              <a:pPr algn="just" eaLnBrk="1" hangingPunct="1"/>
              <a:r>
                <a:rPr lang="es-MX" sz="1400" dirty="0">
                  <a:latin typeface="ZapfHumnst BT"/>
                </a:rPr>
                <a:t>Emisor</a:t>
              </a:r>
              <a:endParaRPr lang="es-MX" sz="1400" b="1" dirty="0">
                <a:latin typeface="ZapfHumnst BT"/>
              </a:endParaRPr>
            </a:p>
          </p:txBody>
        </p:sp>
        <p:sp>
          <p:nvSpPr>
            <p:cNvPr id="16399" name="5 CuadroTexto"/>
            <p:cNvSpPr txBox="1">
              <a:spLocks noChangeArrowheads="1"/>
            </p:cNvSpPr>
            <p:nvPr/>
          </p:nvSpPr>
          <p:spPr bwMode="auto">
            <a:xfrm>
              <a:off x="4857752" y="1621021"/>
              <a:ext cx="11430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sz="1400" b="1" dirty="0">
                  <a:latin typeface="ZapfHumnst BT"/>
                </a:rPr>
                <a:t>Emisor -Receptor</a:t>
              </a:r>
            </a:p>
          </p:txBody>
        </p:sp>
        <p:sp>
          <p:nvSpPr>
            <p:cNvPr id="16400" name="5 CuadroTexto"/>
            <p:cNvSpPr txBox="1">
              <a:spLocks noChangeArrowheads="1"/>
            </p:cNvSpPr>
            <p:nvPr/>
          </p:nvSpPr>
          <p:spPr bwMode="auto">
            <a:xfrm>
              <a:off x="6643702" y="1643046"/>
              <a:ext cx="11430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s-MX" sz="1400" b="1" dirty="0">
                  <a:latin typeface="ZapfHumnst BT"/>
                </a:rPr>
                <a:t>Receptor</a:t>
              </a:r>
            </a:p>
          </p:txBody>
        </p:sp>
        <p:sp>
          <p:nvSpPr>
            <p:cNvPr id="16401" name="5 CuadroTexto"/>
            <p:cNvSpPr txBox="1">
              <a:spLocks noChangeArrowheads="1"/>
            </p:cNvSpPr>
            <p:nvPr/>
          </p:nvSpPr>
          <p:spPr bwMode="auto">
            <a:xfrm>
              <a:off x="3428976" y="2285983"/>
              <a:ext cx="485780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s-MX" sz="4400" dirty="0">
                  <a:latin typeface="ZapfHumnst BT"/>
                </a:rPr>
                <a:t>t</a:t>
              </a:r>
              <a:r>
                <a:rPr lang="es-MX" sz="1800" dirty="0">
                  <a:latin typeface="ZapfHumnst BT"/>
                </a:rPr>
                <a:t> </a:t>
              </a:r>
              <a:r>
                <a:rPr lang="es-MX" sz="1400" dirty="0">
                  <a:latin typeface="ZapfHumnst BT"/>
                </a:rPr>
                <a:t>tx         </a:t>
              </a:r>
              <a:r>
                <a:rPr lang="es-MX" dirty="0">
                  <a:latin typeface="ZapfHumnst BT"/>
                </a:rPr>
                <a:t>+</a:t>
              </a:r>
              <a:r>
                <a:rPr lang="es-MX" sz="1400" dirty="0">
                  <a:latin typeface="ZapfHumnst BT"/>
                </a:rPr>
                <a:t>     </a:t>
              </a:r>
              <a:r>
                <a:rPr lang="es-MX" sz="4400" dirty="0">
                  <a:latin typeface="ZapfHumnst BT"/>
                </a:rPr>
                <a:t>t</a:t>
              </a:r>
              <a:r>
                <a:rPr lang="es-MX" sz="1400" dirty="0">
                  <a:latin typeface="ZapfHumnst BT"/>
                </a:rPr>
                <a:t> propagación    </a:t>
              </a:r>
              <a:r>
                <a:rPr lang="es-MX" dirty="0">
                  <a:latin typeface="ZapfHumnst BT"/>
                </a:rPr>
                <a:t>+</a:t>
              </a:r>
              <a:r>
                <a:rPr lang="es-MX" sz="1400" dirty="0">
                  <a:latin typeface="ZapfHumnst BT"/>
                </a:rPr>
                <a:t>     </a:t>
              </a:r>
              <a:r>
                <a:rPr lang="es-MX" sz="4400" dirty="0">
                  <a:latin typeface="ZapfHumnst BT"/>
                </a:rPr>
                <a:t>t</a:t>
              </a:r>
              <a:r>
                <a:rPr lang="es-MX" sz="1400" dirty="0">
                  <a:latin typeface="ZapfHumnst BT"/>
                </a:rPr>
                <a:t> procesamiento</a:t>
              </a:r>
              <a:endParaRPr lang="es-MX" sz="1400" b="1" dirty="0">
                <a:latin typeface="ZapfHumnst BT"/>
              </a:endParaRPr>
            </a:p>
            <a:p>
              <a:pPr algn="just" eaLnBrk="1" hangingPunct="1"/>
              <a:endParaRPr lang="es-MX" sz="1400" b="1" dirty="0">
                <a:latin typeface="ZapfHumnst BT"/>
              </a:endParaRPr>
            </a:p>
          </p:txBody>
        </p:sp>
        <p:sp>
          <p:nvSpPr>
            <p:cNvPr id="72" name="71 Abrir corchete"/>
            <p:cNvSpPr/>
            <p:nvPr/>
          </p:nvSpPr>
          <p:spPr bwMode="auto">
            <a:xfrm>
              <a:off x="8072462" y="2357421"/>
              <a:ext cx="71438" cy="1143000"/>
            </a:xfrm>
            <a:prstGeom prst="leftBracket">
              <a:avLst/>
            </a:prstGeom>
            <a:solidFill>
              <a:schemeClr val="bg1"/>
            </a:solidFill>
            <a:ln w="9525" cap="flat" cmpd="sng" algn="ctr">
              <a:solidFill>
                <a:schemeClr val="tx1"/>
              </a:solidFill>
              <a:prstDash val="solid"/>
              <a:round/>
              <a:headEnd type="none" w="med" len="med"/>
              <a:tailEnd type="none" w="med" len="med"/>
            </a:ln>
            <a:effectLst/>
            <a:scene3d>
              <a:camera prst="orthographicFront">
                <a:rot lat="0" lon="10800000" rev="0"/>
              </a:camera>
              <a:lightRig rig="threePt" dir="t"/>
            </a:scene3d>
          </p:spPr>
          <p:txBody>
            <a:bodyPr/>
            <a:lstStyle/>
            <a:p>
              <a:pPr eaLnBrk="0" hangingPunct="0">
                <a:defRPr/>
              </a:pPr>
              <a:endParaRPr lang="es-MX" dirty="0"/>
            </a:p>
          </p:txBody>
        </p:sp>
        <p:sp>
          <p:nvSpPr>
            <p:cNvPr id="16403" name="5 CuadroTexto"/>
            <p:cNvSpPr txBox="1">
              <a:spLocks noChangeArrowheads="1"/>
            </p:cNvSpPr>
            <p:nvPr/>
          </p:nvSpPr>
          <p:spPr bwMode="auto">
            <a:xfrm>
              <a:off x="3643289" y="2905784"/>
              <a:ext cx="1000125" cy="52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s-MX" sz="1400" b="1" dirty="0">
                  <a:latin typeface="ZapfHumnst BT"/>
                </a:rPr>
                <a:t>ACK</a:t>
              </a:r>
            </a:p>
            <a:p>
              <a:pPr algn="just" eaLnBrk="1" hangingPunct="1"/>
              <a:r>
                <a:rPr lang="es-MX" sz="1400" dirty="0">
                  <a:latin typeface="ZapfHumnst BT"/>
                </a:rPr>
                <a:t>Receptor</a:t>
              </a:r>
              <a:endParaRPr lang="es-MX" sz="1400" b="1" dirty="0">
                <a:latin typeface="ZapfHumnst BT"/>
              </a:endParaRPr>
            </a:p>
          </p:txBody>
        </p:sp>
        <p:sp>
          <p:nvSpPr>
            <p:cNvPr id="16404" name="5 CuadroTexto"/>
            <p:cNvSpPr txBox="1">
              <a:spLocks noChangeArrowheads="1"/>
            </p:cNvSpPr>
            <p:nvPr/>
          </p:nvSpPr>
          <p:spPr bwMode="auto">
            <a:xfrm>
              <a:off x="4857759" y="2906896"/>
              <a:ext cx="11430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s-MX" sz="1400" b="1" dirty="0">
                  <a:latin typeface="ZapfHumnst BT"/>
                </a:rPr>
                <a:t>Receptor  -</a:t>
              </a:r>
            </a:p>
            <a:p>
              <a:pPr algn="just" eaLnBrk="1" hangingPunct="1"/>
              <a:r>
                <a:rPr lang="es-MX" sz="1400" b="1" dirty="0">
                  <a:latin typeface="ZapfHumnst BT"/>
                </a:rPr>
                <a:t>Emisor </a:t>
              </a:r>
            </a:p>
          </p:txBody>
        </p:sp>
        <p:sp>
          <p:nvSpPr>
            <p:cNvPr id="16405" name="5 CuadroTexto"/>
            <p:cNvSpPr txBox="1">
              <a:spLocks noChangeArrowheads="1"/>
            </p:cNvSpPr>
            <p:nvPr/>
          </p:nvSpPr>
          <p:spPr bwMode="auto">
            <a:xfrm>
              <a:off x="6643708" y="2928921"/>
              <a:ext cx="928688" cy="30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s-MX" sz="1400" b="1" dirty="0">
                  <a:latin typeface="ZapfHumnst BT"/>
                </a:rPr>
                <a:t>Emisor</a:t>
              </a:r>
            </a:p>
          </p:txBody>
        </p:sp>
      </p:grpSp>
      <p:grpSp>
        <p:nvGrpSpPr>
          <p:cNvPr id="3" name="21 Grupo"/>
          <p:cNvGrpSpPr>
            <a:grpSpLocks/>
          </p:cNvGrpSpPr>
          <p:nvPr/>
        </p:nvGrpSpPr>
        <p:grpSpPr bwMode="auto">
          <a:xfrm>
            <a:off x="428625" y="3727450"/>
            <a:ext cx="3643313" cy="1365250"/>
            <a:chOff x="428625" y="3727450"/>
            <a:chExt cx="3643313" cy="1365500"/>
          </a:xfrm>
        </p:grpSpPr>
        <p:sp>
          <p:nvSpPr>
            <p:cNvPr id="16391" name="5 CuadroTexto"/>
            <p:cNvSpPr txBox="1">
              <a:spLocks noChangeArrowheads="1"/>
            </p:cNvSpPr>
            <p:nvPr/>
          </p:nvSpPr>
          <p:spPr bwMode="auto">
            <a:xfrm>
              <a:off x="428625" y="3727450"/>
              <a:ext cx="928674" cy="1108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4400" dirty="0">
                  <a:latin typeface="ZapfHumnst BT"/>
                </a:rPr>
                <a:t>M</a:t>
              </a:r>
              <a:r>
                <a:rPr lang="es-MX" sz="1800" dirty="0">
                  <a:latin typeface="ZapfHumnst BT"/>
                </a:rPr>
                <a:t> =</a:t>
              </a:r>
              <a:endParaRPr lang="es-MX" sz="1800" b="1" dirty="0">
                <a:latin typeface="ZapfHumnst BT"/>
              </a:endParaRPr>
            </a:p>
          </p:txBody>
        </p:sp>
        <p:sp>
          <p:nvSpPr>
            <p:cNvPr id="16392" name="7 CuadroTexto"/>
            <p:cNvSpPr txBox="1">
              <a:spLocks noChangeArrowheads="1"/>
            </p:cNvSpPr>
            <p:nvPr/>
          </p:nvSpPr>
          <p:spPr bwMode="auto">
            <a:xfrm>
              <a:off x="1357298" y="3979923"/>
              <a:ext cx="2714640" cy="461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600" dirty="0">
                  <a:latin typeface="ZapfHumnst BT"/>
                </a:rPr>
                <a:t>Tamaño del archivo en bits</a:t>
              </a:r>
            </a:p>
          </p:txBody>
        </p:sp>
        <p:cxnSp>
          <p:nvCxnSpPr>
            <p:cNvPr id="16393" name="9 Conector recto"/>
            <p:cNvCxnSpPr>
              <a:cxnSpLocks noChangeShapeType="1"/>
            </p:cNvCxnSpPr>
            <p:nvPr/>
          </p:nvCxnSpPr>
          <p:spPr bwMode="auto">
            <a:xfrm>
              <a:off x="1214422" y="4467496"/>
              <a:ext cx="2857516"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6394" name="7 CuadroTexto"/>
            <p:cNvSpPr txBox="1">
              <a:spLocks noChangeArrowheads="1"/>
            </p:cNvSpPr>
            <p:nvPr/>
          </p:nvSpPr>
          <p:spPr bwMode="auto">
            <a:xfrm>
              <a:off x="1571600" y="4538952"/>
              <a:ext cx="228602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600" dirty="0">
                  <a:latin typeface="ZapfHumnst BT"/>
                </a:rPr>
                <a:t>N </a:t>
              </a:r>
              <a:r>
                <a:rPr lang="es-MX" sz="2000" dirty="0">
                  <a:latin typeface="ZapfHumnst BT"/>
                </a:rPr>
                <a:t>*</a:t>
              </a:r>
              <a:r>
                <a:rPr lang="es-MX" sz="1600" dirty="0">
                  <a:latin typeface="ZapfHumnst BT"/>
                </a:rPr>
                <a:t> # bits por datos </a:t>
              </a:r>
              <a:r>
                <a:rPr lang="es-MX" sz="2000" baseline="-25000" dirty="0">
                  <a:latin typeface="ZapfHumnst BT"/>
                </a:rPr>
                <a:t>tx</a:t>
              </a:r>
            </a:p>
          </p:txBody>
        </p:sp>
      </p:grpSp>
      <p:sp>
        <p:nvSpPr>
          <p:cNvPr id="80" name="7 CuadroTexto"/>
          <p:cNvSpPr txBox="1">
            <a:spLocks noChangeArrowheads="1"/>
          </p:cNvSpPr>
          <p:nvPr/>
        </p:nvSpPr>
        <p:spPr bwMode="auto">
          <a:xfrm>
            <a:off x="428625" y="5000625"/>
            <a:ext cx="38576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s-MX" sz="4400" dirty="0">
                <a:latin typeface="ZapfHumnst BT"/>
              </a:rPr>
              <a:t>N</a:t>
            </a:r>
            <a:r>
              <a:rPr lang="es-MX" sz="1600" dirty="0">
                <a:latin typeface="ZapfHumnst BT"/>
              </a:rPr>
              <a:t> = Número de tramas que pueden transmitirse antes de recibir un ACK.</a:t>
            </a:r>
          </a:p>
        </p:txBody>
      </p:sp>
      <p:sp>
        <p:nvSpPr>
          <p:cNvPr id="22" name="Rectangle 2"/>
          <p:cNvSpPr txBox="1">
            <a:spLocks noChangeArrowheads="1"/>
          </p:cNvSpPr>
          <p:nvPr/>
        </p:nvSpPr>
        <p:spPr>
          <a:xfrm>
            <a:off x="147303" y="-2640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6">
                    <a:lumMod val="75000"/>
                  </a:schemeClr>
                </a:solidFill>
                <a:effectLst>
                  <a:outerShdw blurRad="38100" dist="38100" dir="2700000" algn="tl">
                    <a:srgbClr val="C0C0C0"/>
                  </a:outerShdw>
                </a:effectLst>
                <a:latin typeface="Dom Casual" charset="0"/>
              </a:rPr>
              <a:t>Go Back N</a:t>
            </a:r>
          </a:p>
        </p:txBody>
      </p:sp>
      <p:grpSp>
        <p:nvGrpSpPr>
          <p:cNvPr id="7" name="Grupo 6"/>
          <p:cNvGrpSpPr/>
          <p:nvPr/>
        </p:nvGrpSpPr>
        <p:grpSpPr>
          <a:xfrm>
            <a:off x="4357688" y="3500438"/>
            <a:ext cx="4418979" cy="3276600"/>
            <a:chOff x="4357688" y="3500438"/>
            <a:chExt cx="4418979" cy="327660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7688" y="3500438"/>
              <a:ext cx="44100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5"/>
            <p:cNvPicPr>
              <a:picLocks noChangeAspect="1"/>
            </p:cNvPicPr>
            <p:nvPr/>
          </p:nvPicPr>
          <p:blipFill>
            <a:blip r:embed="rId3"/>
            <a:stretch>
              <a:fillRect/>
            </a:stretch>
          </p:blipFill>
          <p:spPr>
            <a:xfrm>
              <a:off x="8100392" y="5445224"/>
              <a:ext cx="676275" cy="438150"/>
            </a:xfrm>
            <a:prstGeom prst="rect">
              <a:avLst/>
            </a:prstGeom>
          </p:spPr>
        </p:pic>
      </p:grpSp>
    </p:spTree>
    <p:extLst>
      <p:ext uri="{BB962C8B-B14F-4D97-AF65-F5344CB8AC3E}">
        <p14:creationId xmlns:p14="http://schemas.microsoft.com/office/powerpoint/2010/main" val="3390966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box(in)">
                                      <p:cBhvr>
                                        <p:cTn id="17"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13 Imagen" descr="negocio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15063" y="4181475"/>
            <a:ext cx="2428875"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44 CuadroTexto"/>
          <p:cNvSpPr txBox="1">
            <a:spLocks noChangeArrowheads="1"/>
          </p:cNvSpPr>
          <p:nvPr/>
        </p:nvSpPr>
        <p:spPr bwMode="auto">
          <a:xfrm>
            <a:off x="1357313" y="1285875"/>
            <a:ext cx="32861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50000"/>
              </a:lnSpc>
            </a:pPr>
            <a:r>
              <a:rPr lang="es-MX" sz="3200" dirty="0">
                <a:solidFill>
                  <a:schemeClr val="accent6">
                    <a:lumMod val="75000"/>
                  </a:schemeClr>
                </a:solidFill>
                <a:latin typeface="ZapfHumnst BT"/>
              </a:rPr>
              <a:t>1 segundo (s) </a:t>
            </a:r>
          </a:p>
        </p:txBody>
      </p:sp>
      <p:sp>
        <p:nvSpPr>
          <p:cNvPr id="19461" name="12 CuadroTexto"/>
          <p:cNvSpPr txBox="1">
            <a:spLocks noChangeArrowheads="1"/>
          </p:cNvSpPr>
          <p:nvPr/>
        </p:nvSpPr>
        <p:spPr bwMode="auto">
          <a:xfrm>
            <a:off x="1571625" y="2357438"/>
            <a:ext cx="51435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50000"/>
              </a:lnSpc>
              <a:buFont typeface="Wingdings" pitchFamily="2" charset="2"/>
              <a:buChar char="q"/>
            </a:pPr>
            <a:r>
              <a:rPr lang="es-MX" dirty="0">
                <a:latin typeface="ZapfHumnst BT"/>
              </a:rPr>
              <a:t>  </a:t>
            </a:r>
            <a:r>
              <a:rPr lang="es-MX" dirty="0">
                <a:solidFill>
                  <a:schemeClr val="bg2">
                    <a:lumMod val="25000"/>
                  </a:schemeClr>
                </a:solidFill>
                <a:latin typeface="ZapfHumnst BT"/>
              </a:rPr>
              <a:t>1000 milisegundos (ms)</a:t>
            </a:r>
          </a:p>
          <a:p>
            <a:pPr eaLnBrk="1" hangingPunct="1">
              <a:lnSpc>
                <a:spcPct val="150000"/>
              </a:lnSpc>
              <a:buFont typeface="Wingdings" pitchFamily="2" charset="2"/>
              <a:buChar char="q"/>
            </a:pPr>
            <a:r>
              <a:rPr lang="es-MX" dirty="0">
                <a:solidFill>
                  <a:schemeClr val="bg2">
                    <a:lumMod val="25000"/>
                  </a:schemeClr>
                </a:solidFill>
                <a:latin typeface="ZapfHumnst BT"/>
              </a:rPr>
              <a:t>  1000000 microsegundos (µs)</a:t>
            </a:r>
          </a:p>
          <a:p>
            <a:pPr eaLnBrk="1" hangingPunct="1">
              <a:lnSpc>
                <a:spcPct val="150000"/>
              </a:lnSpc>
              <a:buFont typeface="Wingdings" pitchFamily="2" charset="2"/>
              <a:buChar char="q"/>
            </a:pPr>
            <a:r>
              <a:rPr lang="es-MX" dirty="0">
                <a:solidFill>
                  <a:schemeClr val="bg2">
                    <a:lumMod val="25000"/>
                  </a:schemeClr>
                </a:solidFill>
                <a:latin typeface="ZapfHumnst BT"/>
              </a:rPr>
              <a:t>  1000000000 nanosegundos (ns)</a:t>
            </a:r>
          </a:p>
        </p:txBody>
      </p:sp>
      <p:sp>
        <p:nvSpPr>
          <p:cNvPr id="6" name="Rectangle 2"/>
          <p:cNvSpPr txBox="1">
            <a:spLocks noChangeArrowheads="1"/>
          </p:cNvSpPr>
          <p:nvPr/>
        </p:nvSpPr>
        <p:spPr>
          <a:xfrm>
            <a:off x="89756" y="385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Conversiones de tiempo</a:t>
            </a:r>
          </a:p>
        </p:txBody>
      </p:sp>
    </p:spTree>
    <p:extLst>
      <p:ext uri="{BB962C8B-B14F-4D97-AF65-F5344CB8AC3E}">
        <p14:creationId xmlns:p14="http://schemas.microsoft.com/office/powerpoint/2010/main" val="3555588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1343025" y="608013"/>
          <a:ext cx="390525" cy="457200"/>
        </p:xfrm>
        <a:graphic>
          <a:graphicData uri="http://schemas.openxmlformats.org/presentationml/2006/ole">
            <mc:AlternateContent xmlns:mc="http://schemas.openxmlformats.org/markup-compatibility/2006">
              <mc:Choice xmlns:v="urn:schemas-microsoft-com:vml" Requires="v">
                <p:oleObj spid="_x0000_s32809" name="Bitmap Image" r:id="rId3" imgW="390555" imgH="457249" progId="Paint.Picture">
                  <p:embed/>
                </p:oleObj>
              </mc:Choice>
              <mc:Fallback>
                <p:oleObj name="Bitmap Image" r:id="rId3" imgW="390555" imgH="45724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3025" y="608013"/>
                        <a:ext cx="390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9" name="Line 3"/>
          <p:cNvSpPr>
            <a:spLocks noChangeShapeType="1"/>
          </p:cNvSpPr>
          <p:nvPr/>
        </p:nvSpPr>
        <p:spPr bwMode="auto">
          <a:xfrm>
            <a:off x="3276600" y="990600"/>
            <a:ext cx="0" cy="495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dirty="0"/>
          </a:p>
        </p:txBody>
      </p:sp>
      <p:sp>
        <p:nvSpPr>
          <p:cNvPr id="4100" name="Line 4"/>
          <p:cNvSpPr>
            <a:spLocks noChangeShapeType="1"/>
          </p:cNvSpPr>
          <p:nvPr/>
        </p:nvSpPr>
        <p:spPr bwMode="auto">
          <a:xfrm>
            <a:off x="5943600" y="990600"/>
            <a:ext cx="0" cy="495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dirty="0"/>
          </a:p>
        </p:txBody>
      </p:sp>
      <p:sp>
        <p:nvSpPr>
          <p:cNvPr id="4101" name="Line 5"/>
          <p:cNvSpPr>
            <a:spLocks noChangeShapeType="1"/>
          </p:cNvSpPr>
          <p:nvPr/>
        </p:nvSpPr>
        <p:spPr bwMode="auto">
          <a:xfrm>
            <a:off x="5943600" y="990600"/>
            <a:ext cx="5730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dirty="0"/>
          </a:p>
        </p:txBody>
      </p:sp>
      <p:sp>
        <p:nvSpPr>
          <p:cNvPr id="4102" name="Text Box 6"/>
          <p:cNvSpPr txBox="1">
            <a:spLocks noChangeArrowheads="1"/>
          </p:cNvSpPr>
          <p:nvPr/>
        </p:nvSpPr>
        <p:spPr bwMode="auto">
          <a:xfrm>
            <a:off x="6310313" y="257175"/>
            <a:ext cx="11207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 Estación</a:t>
            </a:r>
          </a:p>
          <a:p>
            <a:pPr eaLnBrk="1" hangingPunct="1"/>
            <a:r>
              <a:rPr lang="en-US" sz="2000" dirty="0"/>
              <a:t>      </a:t>
            </a:r>
            <a:r>
              <a:rPr lang="en-US" sz="2800" dirty="0"/>
              <a:t>B</a:t>
            </a:r>
            <a:endParaRPr lang="en-US" dirty="0"/>
          </a:p>
        </p:txBody>
      </p:sp>
      <p:sp>
        <p:nvSpPr>
          <p:cNvPr id="4103" name="Text Box 7"/>
          <p:cNvSpPr txBox="1">
            <a:spLocks noChangeArrowheads="1"/>
          </p:cNvSpPr>
          <p:nvPr/>
        </p:nvSpPr>
        <p:spPr bwMode="auto">
          <a:xfrm>
            <a:off x="1804988" y="295275"/>
            <a:ext cx="10572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Estación</a:t>
            </a:r>
          </a:p>
          <a:p>
            <a:pPr eaLnBrk="1" hangingPunct="1"/>
            <a:r>
              <a:rPr lang="en-US" sz="2000" dirty="0"/>
              <a:t>     </a:t>
            </a:r>
            <a:r>
              <a:rPr lang="en-US" sz="2800" dirty="0"/>
              <a:t>A </a:t>
            </a:r>
            <a:endParaRPr lang="en-US" dirty="0"/>
          </a:p>
        </p:txBody>
      </p:sp>
      <p:sp>
        <p:nvSpPr>
          <p:cNvPr id="4104" name="Line 8"/>
          <p:cNvSpPr>
            <a:spLocks noChangeShapeType="1"/>
          </p:cNvSpPr>
          <p:nvPr/>
        </p:nvSpPr>
        <p:spPr bwMode="auto">
          <a:xfrm flipH="1">
            <a:off x="2705100" y="952500"/>
            <a:ext cx="571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dirty="0"/>
          </a:p>
        </p:txBody>
      </p:sp>
      <p:sp>
        <p:nvSpPr>
          <p:cNvPr id="4105" name="Text Box 9"/>
          <p:cNvSpPr txBox="1">
            <a:spLocks noChangeArrowheads="1"/>
          </p:cNvSpPr>
          <p:nvPr/>
        </p:nvSpPr>
        <p:spPr bwMode="auto">
          <a:xfrm>
            <a:off x="3105150" y="594360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T</a:t>
            </a:r>
          </a:p>
        </p:txBody>
      </p:sp>
      <p:sp>
        <p:nvSpPr>
          <p:cNvPr id="4106" name="Text Box 10"/>
          <p:cNvSpPr txBox="1">
            <a:spLocks noChangeArrowheads="1"/>
          </p:cNvSpPr>
          <p:nvPr/>
        </p:nvSpPr>
        <p:spPr bwMode="auto">
          <a:xfrm>
            <a:off x="5791200" y="594360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T</a:t>
            </a:r>
          </a:p>
        </p:txBody>
      </p:sp>
    </p:spTree>
    <p:extLst>
      <p:ext uri="{BB962C8B-B14F-4D97-AF65-F5344CB8AC3E}">
        <p14:creationId xmlns:p14="http://schemas.microsoft.com/office/powerpoint/2010/main" val="94262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Line 2"/>
          <p:cNvSpPr>
            <a:spLocks noChangeShapeType="1"/>
          </p:cNvSpPr>
          <p:nvPr/>
        </p:nvSpPr>
        <p:spPr bwMode="auto">
          <a:xfrm>
            <a:off x="3276600" y="990600"/>
            <a:ext cx="0" cy="495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dirty="0"/>
          </a:p>
        </p:txBody>
      </p:sp>
      <p:sp>
        <p:nvSpPr>
          <p:cNvPr id="5123" name="Line 3"/>
          <p:cNvSpPr>
            <a:spLocks noChangeShapeType="1"/>
          </p:cNvSpPr>
          <p:nvPr/>
        </p:nvSpPr>
        <p:spPr bwMode="auto">
          <a:xfrm>
            <a:off x="5943600" y="990600"/>
            <a:ext cx="0" cy="495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dirty="0"/>
          </a:p>
        </p:txBody>
      </p:sp>
      <p:sp>
        <p:nvSpPr>
          <p:cNvPr id="5124" name="Line 6"/>
          <p:cNvSpPr>
            <a:spLocks noChangeShapeType="1"/>
          </p:cNvSpPr>
          <p:nvPr/>
        </p:nvSpPr>
        <p:spPr bwMode="auto">
          <a:xfrm>
            <a:off x="5943600" y="990600"/>
            <a:ext cx="5730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dirty="0"/>
          </a:p>
        </p:txBody>
      </p:sp>
      <p:sp>
        <p:nvSpPr>
          <p:cNvPr id="5125" name="Text Box 7"/>
          <p:cNvSpPr txBox="1">
            <a:spLocks noChangeArrowheads="1"/>
          </p:cNvSpPr>
          <p:nvPr/>
        </p:nvSpPr>
        <p:spPr bwMode="auto">
          <a:xfrm>
            <a:off x="6310313" y="257175"/>
            <a:ext cx="11207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 Estación</a:t>
            </a:r>
          </a:p>
          <a:p>
            <a:pPr eaLnBrk="1" hangingPunct="1"/>
            <a:r>
              <a:rPr lang="en-US" sz="2000" dirty="0"/>
              <a:t>      </a:t>
            </a:r>
            <a:r>
              <a:rPr lang="en-US" sz="2800" dirty="0"/>
              <a:t>B</a:t>
            </a:r>
            <a:endParaRPr lang="en-US" dirty="0"/>
          </a:p>
        </p:txBody>
      </p:sp>
      <p:sp>
        <p:nvSpPr>
          <p:cNvPr id="5126" name="Text Box 8"/>
          <p:cNvSpPr txBox="1">
            <a:spLocks noChangeArrowheads="1"/>
          </p:cNvSpPr>
          <p:nvPr/>
        </p:nvSpPr>
        <p:spPr bwMode="auto">
          <a:xfrm>
            <a:off x="1804988" y="295275"/>
            <a:ext cx="10572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Estación</a:t>
            </a:r>
          </a:p>
          <a:p>
            <a:pPr eaLnBrk="1" hangingPunct="1"/>
            <a:r>
              <a:rPr lang="en-US" sz="2000" dirty="0"/>
              <a:t>     </a:t>
            </a:r>
            <a:r>
              <a:rPr lang="en-US" sz="2800" dirty="0"/>
              <a:t>A </a:t>
            </a:r>
            <a:endParaRPr lang="en-US" dirty="0"/>
          </a:p>
        </p:txBody>
      </p:sp>
      <p:sp>
        <p:nvSpPr>
          <p:cNvPr id="5127" name="Line 9"/>
          <p:cNvSpPr>
            <a:spLocks noChangeShapeType="1"/>
          </p:cNvSpPr>
          <p:nvPr/>
        </p:nvSpPr>
        <p:spPr bwMode="auto">
          <a:xfrm flipH="1">
            <a:off x="2705100" y="952500"/>
            <a:ext cx="571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dirty="0"/>
          </a:p>
        </p:txBody>
      </p:sp>
      <p:sp>
        <p:nvSpPr>
          <p:cNvPr id="5128" name="Text Box 24"/>
          <p:cNvSpPr txBox="1">
            <a:spLocks noChangeArrowheads="1"/>
          </p:cNvSpPr>
          <p:nvPr/>
        </p:nvSpPr>
        <p:spPr bwMode="auto">
          <a:xfrm>
            <a:off x="3105150" y="594360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T</a:t>
            </a:r>
          </a:p>
        </p:txBody>
      </p:sp>
      <p:sp>
        <p:nvSpPr>
          <p:cNvPr id="5129" name="Text Box 25"/>
          <p:cNvSpPr txBox="1">
            <a:spLocks noChangeArrowheads="1"/>
          </p:cNvSpPr>
          <p:nvPr/>
        </p:nvSpPr>
        <p:spPr bwMode="auto">
          <a:xfrm>
            <a:off x="5791200" y="594360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T</a:t>
            </a:r>
          </a:p>
        </p:txBody>
      </p:sp>
      <p:grpSp>
        <p:nvGrpSpPr>
          <p:cNvPr id="5130" name="Group 33"/>
          <p:cNvGrpSpPr>
            <a:grpSpLocks/>
          </p:cNvGrpSpPr>
          <p:nvPr/>
        </p:nvGrpSpPr>
        <p:grpSpPr bwMode="auto">
          <a:xfrm rot="15903">
            <a:off x="1057275" y="814388"/>
            <a:ext cx="996950" cy="160337"/>
            <a:chOff x="2189" y="1296"/>
            <a:chExt cx="2131" cy="216"/>
          </a:xfrm>
        </p:grpSpPr>
        <p:cxnSp>
          <p:nvCxnSpPr>
            <p:cNvPr id="5131" name="AutoShape 26"/>
            <p:cNvCxnSpPr>
              <a:cxnSpLocks noChangeShapeType="1"/>
            </p:cNvCxnSpPr>
            <p:nvPr/>
          </p:nvCxnSpPr>
          <p:spPr bwMode="auto">
            <a:xfrm>
              <a:off x="2189" y="1296"/>
              <a:ext cx="379" cy="216"/>
            </a:xfrm>
            <a:prstGeom prst="bentConnector3">
              <a:avLst>
                <a:gd name="adj1" fmla="val 4987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5132" name="AutoShape 27"/>
            <p:cNvCxnSpPr>
              <a:cxnSpLocks noChangeShapeType="1"/>
            </p:cNvCxnSpPr>
            <p:nvPr/>
          </p:nvCxnSpPr>
          <p:spPr bwMode="auto">
            <a:xfrm flipV="1">
              <a:off x="2568"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5133" name="AutoShape 28"/>
            <p:cNvCxnSpPr>
              <a:cxnSpLocks noChangeShapeType="1"/>
            </p:cNvCxnSpPr>
            <p:nvPr/>
          </p:nvCxnSpPr>
          <p:spPr bwMode="auto">
            <a:xfrm>
              <a:off x="2844"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5134" name="AutoShape 29"/>
            <p:cNvCxnSpPr>
              <a:cxnSpLocks noChangeShapeType="1"/>
            </p:cNvCxnSpPr>
            <p:nvPr/>
          </p:nvCxnSpPr>
          <p:spPr bwMode="auto">
            <a:xfrm flipV="1">
              <a:off x="3156"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5135" name="AutoShape 30"/>
            <p:cNvCxnSpPr>
              <a:cxnSpLocks noChangeShapeType="1"/>
            </p:cNvCxnSpPr>
            <p:nvPr/>
          </p:nvCxnSpPr>
          <p:spPr bwMode="auto">
            <a:xfrm>
              <a:off x="3444"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5136" name="AutoShape 31"/>
            <p:cNvCxnSpPr>
              <a:cxnSpLocks noChangeShapeType="1"/>
            </p:cNvCxnSpPr>
            <p:nvPr/>
          </p:nvCxnSpPr>
          <p:spPr bwMode="auto">
            <a:xfrm>
              <a:off x="4008"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5137" name="AutoShape 32"/>
            <p:cNvCxnSpPr>
              <a:cxnSpLocks noChangeShapeType="1"/>
            </p:cNvCxnSpPr>
            <p:nvPr/>
          </p:nvCxnSpPr>
          <p:spPr bwMode="auto">
            <a:xfrm flipV="1">
              <a:off x="3756"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84715390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29 Grupo"/>
          <p:cNvGrpSpPr>
            <a:grpSpLocks/>
          </p:cNvGrpSpPr>
          <p:nvPr/>
        </p:nvGrpSpPr>
        <p:grpSpPr bwMode="auto">
          <a:xfrm>
            <a:off x="1057275" y="257175"/>
            <a:ext cx="6861175" cy="5686425"/>
            <a:chOff x="1057275" y="257175"/>
            <a:chExt cx="6861175" cy="5686425"/>
          </a:xfrm>
        </p:grpSpPr>
        <p:sp>
          <p:nvSpPr>
            <p:cNvPr id="6149" name="Line 2"/>
            <p:cNvSpPr>
              <a:spLocks noChangeShapeType="1"/>
            </p:cNvSpPr>
            <p:nvPr/>
          </p:nvSpPr>
          <p:spPr bwMode="auto">
            <a:xfrm>
              <a:off x="3276600" y="990600"/>
              <a:ext cx="0" cy="495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dirty="0"/>
            </a:p>
          </p:txBody>
        </p:sp>
        <p:sp>
          <p:nvSpPr>
            <p:cNvPr id="6150" name="Line 3"/>
            <p:cNvSpPr>
              <a:spLocks noChangeShapeType="1"/>
            </p:cNvSpPr>
            <p:nvPr/>
          </p:nvSpPr>
          <p:spPr bwMode="auto">
            <a:xfrm>
              <a:off x="5943600" y="990600"/>
              <a:ext cx="0" cy="495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dirty="0"/>
            </a:p>
          </p:txBody>
        </p:sp>
        <p:sp>
          <p:nvSpPr>
            <p:cNvPr id="6151" name="AutoShape 4"/>
            <p:cNvSpPr>
              <a:spLocks noChangeArrowheads="1"/>
            </p:cNvSpPr>
            <p:nvPr/>
          </p:nvSpPr>
          <p:spPr bwMode="auto">
            <a:xfrm rot="13047522" flipH="1">
              <a:off x="2705100" y="2057400"/>
              <a:ext cx="3811588" cy="571500"/>
            </a:xfrm>
            <a:prstGeom prst="parallelogram">
              <a:avLst>
                <a:gd name="adj" fmla="val 80126"/>
              </a:avLst>
            </a:prstGeom>
            <a:solidFill>
              <a:srgbClr val="CCFFFF"/>
            </a:solidFill>
            <a:ln w="9525">
              <a:solidFill>
                <a:schemeClr val="tx1"/>
              </a:solidFill>
              <a:miter lim="800000"/>
              <a:headEnd/>
              <a:tailEnd/>
            </a:ln>
          </p:spPr>
          <p:txBody>
            <a:bodyPr wrap="none" anchor="ctr"/>
            <a:lstStyle/>
            <a:p>
              <a:endParaRPr lang="es-MX" dirty="0"/>
            </a:p>
          </p:txBody>
        </p:sp>
        <p:sp>
          <p:nvSpPr>
            <p:cNvPr id="6152" name="Line 6"/>
            <p:cNvSpPr>
              <a:spLocks noChangeShapeType="1"/>
            </p:cNvSpPr>
            <p:nvPr/>
          </p:nvSpPr>
          <p:spPr bwMode="auto">
            <a:xfrm>
              <a:off x="5943600" y="990600"/>
              <a:ext cx="5730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dirty="0"/>
            </a:p>
          </p:txBody>
        </p:sp>
        <p:sp>
          <p:nvSpPr>
            <p:cNvPr id="6153" name="Line 7"/>
            <p:cNvSpPr>
              <a:spLocks noChangeShapeType="1"/>
            </p:cNvSpPr>
            <p:nvPr/>
          </p:nvSpPr>
          <p:spPr bwMode="auto">
            <a:xfrm flipH="1">
              <a:off x="2705100" y="952500"/>
              <a:ext cx="571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dirty="0"/>
            </a:p>
          </p:txBody>
        </p:sp>
        <p:sp>
          <p:nvSpPr>
            <p:cNvPr id="6154" name="Line 8"/>
            <p:cNvSpPr>
              <a:spLocks noChangeShapeType="1"/>
            </p:cNvSpPr>
            <p:nvPr/>
          </p:nvSpPr>
          <p:spPr bwMode="auto">
            <a:xfrm>
              <a:off x="6908800" y="1009650"/>
              <a:ext cx="0" cy="19050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s-MX" dirty="0"/>
            </a:p>
          </p:txBody>
        </p:sp>
        <p:sp>
          <p:nvSpPr>
            <p:cNvPr id="6155" name="Text Box 10"/>
            <p:cNvSpPr txBox="1">
              <a:spLocks noChangeArrowheads="1"/>
            </p:cNvSpPr>
            <p:nvPr/>
          </p:nvSpPr>
          <p:spPr bwMode="auto">
            <a:xfrm>
              <a:off x="7223125" y="1717675"/>
              <a:ext cx="695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T</a:t>
              </a:r>
              <a:r>
                <a:rPr lang="en-US" sz="1400" dirty="0"/>
                <a:t>prop</a:t>
              </a:r>
              <a:endParaRPr lang="en-US" dirty="0"/>
            </a:p>
          </p:txBody>
        </p:sp>
        <p:sp>
          <p:nvSpPr>
            <p:cNvPr id="6156" name="Text Box 23"/>
            <p:cNvSpPr txBox="1">
              <a:spLocks noChangeArrowheads="1"/>
            </p:cNvSpPr>
            <p:nvPr/>
          </p:nvSpPr>
          <p:spPr bwMode="auto">
            <a:xfrm>
              <a:off x="6310313" y="257175"/>
              <a:ext cx="11207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 Estación</a:t>
              </a:r>
            </a:p>
            <a:p>
              <a:pPr eaLnBrk="1" hangingPunct="1"/>
              <a:r>
                <a:rPr lang="en-US" sz="2000" dirty="0"/>
                <a:t>      </a:t>
              </a:r>
              <a:r>
                <a:rPr lang="en-US" sz="2800" dirty="0"/>
                <a:t>B</a:t>
              </a:r>
              <a:endParaRPr lang="en-US" dirty="0"/>
            </a:p>
          </p:txBody>
        </p:sp>
        <p:sp>
          <p:nvSpPr>
            <p:cNvPr id="6157" name="Text Box 24"/>
            <p:cNvSpPr txBox="1">
              <a:spLocks noChangeArrowheads="1"/>
            </p:cNvSpPr>
            <p:nvPr/>
          </p:nvSpPr>
          <p:spPr bwMode="auto">
            <a:xfrm>
              <a:off x="1804988" y="295275"/>
              <a:ext cx="10572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Estación</a:t>
              </a:r>
            </a:p>
            <a:p>
              <a:pPr eaLnBrk="1" hangingPunct="1"/>
              <a:r>
                <a:rPr lang="en-US" sz="2000" dirty="0"/>
                <a:t>     </a:t>
              </a:r>
              <a:r>
                <a:rPr lang="en-US" sz="2800" dirty="0"/>
                <a:t>A </a:t>
              </a:r>
              <a:endParaRPr lang="en-US" dirty="0"/>
            </a:p>
          </p:txBody>
        </p:sp>
        <p:grpSp>
          <p:nvGrpSpPr>
            <p:cNvPr id="6158" name="Group 33"/>
            <p:cNvGrpSpPr>
              <a:grpSpLocks/>
            </p:cNvGrpSpPr>
            <p:nvPr/>
          </p:nvGrpSpPr>
          <p:grpSpPr bwMode="auto">
            <a:xfrm rot="2263977">
              <a:off x="2927350" y="2144713"/>
              <a:ext cx="3382963" cy="342900"/>
              <a:chOff x="2189" y="1296"/>
              <a:chExt cx="2131" cy="216"/>
            </a:xfrm>
          </p:grpSpPr>
          <p:cxnSp>
            <p:nvCxnSpPr>
              <p:cNvPr id="6168" name="AutoShape 34"/>
              <p:cNvCxnSpPr>
                <a:cxnSpLocks noChangeShapeType="1"/>
              </p:cNvCxnSpPr>
              <p:nvPr/>
            </p:nvCxnSpPr>
            <p:spPr bwMode="auto">
              <a:xfrm>
                <a:off x="2189" y="1296"/>
                <a:ext cx="379" cy="216"/>
              </a:xfrm>
              <a:prstGeom prst="bentConnector3">
                <a:avLst>
                  <a:gd name="adj1" fmla="val 4987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6169" name="AutoShape 35"/>
              <p:cNvCxnSpPr>
                <a:cxnSpLocks noChangeShapeType="1"/>
              </p:cNvCxnSpPr>
              <p:nvPr/>
            </p:nvCxnSpPr>
            <p:spPr bwMode="auto">
              <a:xfrm flipV="1">
                <a:off x="2568"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6170" name="AutoShape 36"/>
              <p:cNvCxnSpPr>
                <a:cxnSpLocks noChangeShapeType="1"/>
              </p:cNvCxnSpPr>
              <p:nvPr/>
            </p:nvCxnSpPr>
            <p:spPr bwMode="auto">
              <a:xfrm>
                <a:off x="2844"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6171" name="AutoShape 37"/>
              <p:cNvCxnSpPr>
                <a:cxnSpLocks noChangeShapeType="1"/>
              </p:cNvCxnSpPr>
              <p:nvPr/>
            </p:nvCxnSpPr>
            <p:spPr bwMode="auto">
              <a:xfrm flipV="1">
                <a:off x="3156"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6172" name="AutoShape 38"/>
              <p:cNvCxnSpPr>
                <a:cxnSpLocks noChangeShapeType="1"/>
              </p:cNvCxnSpPr>
              <p:nvPr/>
            </p:nvCxnSpPr>
            <p:spPr bwMode="auto">
              <a:xfrm>
                <a:off x="3444"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6173" name="AutoShape 39"/>
              <p:cNvCxnSpPr>
                <a:cxnSpLocks noChangeShapeType="1"/>
              </p:cNvCxnSpPr>
              <p:nvPr/>
            </p:nvCxnSpPr>
            <p:spPr bwMode="auto">
              <a:xfrm>
                <a:off x="4008"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6174" name="AutoShape 40"/>
              <p:cNvCxnSpPr>
                <a:cxnSpLocks noChangeShapeType="1"/>
              </p:cNvCxnSpPr>
              <p:nvPr/>
            </p:nvCxnSpPr>
            <p:spPr bwMode="auto">
              <a:xfrm flipV="1">
                <a:off x="3756"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grpSp>
        <p:grpSp>
          <p:nvGrpSpPr>
            <p:cNvPr id="6159" name="Group 41"/>
            <p:cNvGrpSpPr>
              <a:grpSpLocks/>
            </p:cNvGrpSpPr>
            <p:nvPr/>
          </p:nvGrpSpPr>
          <p:grpSpPr bwMode="auto">
            <a:xfrm rot="15903">
              <a:off x="1057275" y="814388"/>
              <a:ext cx="996950" cy="160337"/>
              <a:chOff x="2189" y="1296"/>
              <a:chExt cx="2131" cy="216"/>
            </a:xfrm>
          </p:grpSpPr>
          <p:cxnSp>
            <p:nvCxnSpPr>
              <p:cNvPr id="6161" name="AutoShape 42"/>
              <p:cNvCxnSpPr>
                <a:cxnSpLocks noChangeShapeType="1"/>
              </p:cNvCxnSpPr>
              <p:nvPr/>
            </p:nvCxnSpPr>
            <p:spPr bwMode="auto">
              <a:xfrm>
                <a:off x="2189" y="1296"/>
                <a:ext cx="379" cy="216"/>
              </a:xfrm>
              <a:prstGeom prst="bentConnector3">
                <a:avLst>
                  <a:gd name="adj1" fmla="val 4987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6162" name="AutoShape 43"/>
              <p:cNvCxnSpPr>
                <a:cxnSpLocks noChangeShapeType="1"/>
              </p:cNvCxnSpPr>
              <p:nvPr/>
            </p:nvCxnSpPr>
            <p:spPr bwMode="auto">
              <a:xfrm flipV="1">
                <a:off x="2568"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6163" name="AutoShape 44"/>
              <p:cNvCxnSpPr>
                <a:cxnSpLocks noChangeShapeType="1"/>
              </p:cNvCxnSpPr>
              <p:nvPr/>
            </p:nvCxnSpPr>
            <p:spPr bwMode="auto">
              <a:xfrm>
                <a:off x="2844"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6164" name="AutoShape 45"/>
              <p:cNvCxnSpPr>
                <a:cxnSpLocks noChangeShapeType="1"/>
              </p:cNvCxnSpPr>
              <p:nvPr/>
            </p:nvCxnSpPr>
            <p:spPr bwMode="auto">
              <a:xfrm flipV="1">
                <a:off x="3156"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6165" name="AutoShape 46"/>
              <p:cNvCxnSpPr>
                <a:cxnSpLocks noChangeShapeType="1"/>
              </p:cNvCxnSpPr>
              <p:nvPr/>
            </p:nvCxnSpPr>
            <p:spPr bwMode="auto">
              <a:xfrm>
                <a:off x="3444"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6166" name="AutoShape 47"/>
              <p:cNvCxnSpPr>
                <a:cxnSpLocks noChangeShapeType="1"/>
              </p:cNvCxnSpPr>
              <p:nvPr/>
            </p:nvCxnSpPr>
            <p:spPr bwMode="auto">
              <a:xfrm>
                <a:off x="4008"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6167" name="AutoShape 48"/>
              <p:cNvCxnSpPr>
                <a:cxnSpLocks noChangeShapeType="1"/>
              </p:cNvCxnSpPr>
              <p:nvPr/>
            </p:nvCxnSpPr>
            <p:spPr bwMode="auto">
              <a:xfrm flipV="1">
                <a:off x="3756"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grpSp>
        <p:sp>
          <p:nvSpPr>
            <p:cNvPr id="6160" name="Line 49"/>
            <p:cNvSpPr>
              <a:spLocks noChangeShapeType="1"/>
            </p:cNvSpPr>
            <p:nvPr/>
          </p:nvSpPr>
          <p:spPr bwMode="auto">
            <a:xfrm>
              <a:off x="6115050" y="2952750"/>
              <a:ext cx="1200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dirty="0"/>
            </a:p>
          </p:txBody>
        </p:sp>
      </p:grpSp>
      <p:sp>
        <p:nvSpPr>
          <p:cNvPr id="6147" name="27 CuadroTexto"/>
          <p:cNvSpPr txBox="1">
            <a:spLocks noChangeArrowheads="1"/>
          </p:cNvSpPr>
          <p:nvPr/>
        </p:nvSpPr>
        <p:spPr bwMode="auto">
          <a:xfrm>
            <a:off x="500063" y="3786188"/>
            <a:ext cx="3429000" cy="584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sz="1600" b="1" dirty="0">
                <a:solidFill>
                  <a:schemeClr val="accent6">
                    <a:lumMod val="75000"/>
                  </a:schemeClr>
                </a:solidFill>
                <a:latin typeface="ZapfHumnst BT"/>
              </a:rPr>
              <a:t>Tiempo de propagación (</a:t>
            </a:r>
            <a:r>
              <a:rPr lang="es-MX" sz="3200" b="1" dirty="0">
                <a:solidFill>
                  <a:schemeClr val="accent6">
                    <a:lumMod val="75000"/>
                  </a:schemeClr>
                </a:solidFill>
                <a:latin typeface="ZapfHumnst BT"/>
              </a:rPr>
              <a:t>T </a:t>
            </a:r>
            <a:r>
              <a:rPr lang="es-MX" sz="1200" b="1" dirty="0">
                <a:solidFill>
                  <a:schemeClr val="accent6">
                    <a:lumMod val="75000"/>
                  </a:schemeClr>
                </a:solidFill>
                <a:latin typeface="ZapfHumnst BT"/>
              </a:rPr>
              <a:t>prop</a:t>
            </a:r>
            <a:r>
              <a:rPr lang="es-MX" sz="1600" b="1" dirty="0">
                <a:solidFill>
                  <a:schemeClr val="accent6">
                    <a:lumMod val="75000"/>
                  </a:schemeClr>
                </a:solidFill>
                <a:latin typeface="ZapfHumnst BT"/>
              </a:rPr>
              <a:t> )</a:t>
            </a:r>
          </a:p>
        </p:txBody>
      </p:sp>
      <p:sp>
        <p:nvSpPr>
          <p:cNvPr id="6148" name="28 CuadroTexto"/>
          <p:cNvSpPr txBox="1">
            <a:spLocks noChangeArrowheads="1"/>
          </p:cNvSpPr>
          <p:nvPr/>
        </p:nvSpPr>
        <p:spPr bwMode="auto">
          <a:xfrm>
            <a:off x="571500" y="4286250"/>
            <a:ext cx="3571875" cy="1092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600"/>
              </a:lnSpc>
            </a:pPr>
            <a:r>
              <a:rPr lang="es-MX" sz="1600" dirty="0">
                <a:latin typeface="ZapfHumnst BT"/>
              </a:rPr>
              <a:t>Es el tiempo transcurrido desde que la información es transmitida hasta que la información llega al receptor. </a:t>
            </a:r>
          </a:p>
        </p:txBody>
      </p:sp>
    </p:spTree>
    <p:extLst>
      <p:ext uri="{BB962C8B-B14F-4D97-AF65-F5344CB8AC3E}">
        <p14:creationId xmlns:p14="http://schemas.microsoft.com/office/powerpoint/2010/main" val="162929990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32 Grupo"/>
          <p:cNvGrpSpPr>
            <a:grpSpLocks/>
          </p:cNvGrpSpPr>
          <p:nvPr/>
        </p:nvGrpSpPr>
        <p:grpSpPr bwMode="auto">
          <a:xfrm>
            <a:off x="1057275" y="257175"/>
            <a:ext cx="6861175" cy="6143625"/>
            <a:chOff x="1057275" y="257175"/>
            <a:chExt cx="6861175" cy="6143625"/>
          </a:xfrm>
        </p:grpSpPr>
        <p:sp>
          <p:nvSpPr>
            <p:cNvPr id="7173" name="Line 2"/>
            <p:cNvSpPr>
              <a:spLocks noChangeShapeType="1"/>
            </p:cNvSpPr>
            <p:nvPr/>
          </p:nvSpPr>
          <p:spPr bwMode="auto">
            <a:xfrm>
              <a:off x="3276600" y="990600"/>
              <a:ext cx="0" cy="495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dirty="0"/>
            </a:p>
          </p:txBody>
        </p:sp>
        <p:sp>
          <p:nvSpPr>
            <p:cNvPr id="7174" name="Line 3"/>
            <p:cNvSpPr>
              <a:spLocks noChangeShapeType="1"/>
            </p:cNvSpPr>
            <p:nvPr/>
          </p:nvSpPr>
          <p:spPr bwMode="auto">
            <a:xfrm>
              <a:off x="5943600" y="990600"/>
              <a:ext cx="0" cy="495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dirty="0"/>
            </a:p>
          </p:txBody>
        </p:sp>
        <p:sp>
          <p:nvSpPr>
            <p:cNvPr id="7175" name="AutoShape 4"/>
            <p:cNvSpPr>
              <a:spLocks noChangeArrowheads="1"/>
            </p:cNvSpPr>
            <p:nvPr/>
          </p:nvSpPr>
          <p:spPr bwMode="auto">
            <a:xfrm rot="13047522" flipH="1">
              <a:off x="2705100" y="2057400"/>
              <a:ext cx="3811588" cy="571500"/>
            </a:xfrm>
            <a:prstGeom prst="parallelogram">
              <a:avLst>
                <a:gd name="adj" fmla="val 80126"/>
              </a:avLst>
            </a:prstGeom>
            <a:solidFill>
              <a:srgbClr val="CCFFFF"/>
            </a:solidFill>
            <a:ln w="9525">
              <a:solidFill>
                <a:schemeClr val="tx1"/>
              </a:solidFill>
              <a:miter lim="800000"/>
              <a:headEnd/>
              <a:tailEnd/>
            </a:ln>
          </p:spPr>
          <p:txBody>
            <a:bodyPr wrap="none" anchor="ctr"/>
            <a:lstStyle/>
            <a:p>
              <a:endParaRPr lang="es-MX" dirty="0"/>
            </a:p>
          </p:txBody>
        </p:sp>
        <p:sp>
          <p:nvSpPr>
            <p:cNvPr id="7176" name="Line 6"/>
            <p:cNvSpPr>
              <a:spLocks noChangeShapeType="1"/>
            </p:cNvSpPr>
            <p:nvPr/>
          </p:nvSpPr>
          <p:spPr bwMode="auto">
            <a:xfrm>
              <a:off x="5943600" y="990600"/>
              <a:ext cx="5730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dirty="0"/>
            </a:p>
          </p:txBody>
        </p:sp>
        <p:sp>
          <p:nvSpPr>
            <p:cNvPr id="7177" name="Line 7"/>
            <p:cNvSpPr>
              <a:spLocks noChangeShapeType="1"/>
            </p:cNvSpPr>
            <p:nvPr/>
          </p:nvSpPr>
          <p:spPr bwMode="auto">
            <a:xfrm flipH="1">
              <a:off x="2705100" y="952500"/>
              <a:ext cx="571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dirty="0"/>
            </a:p>
          </p:txBody>
        </p:sp>
        <p:sp>
          <p:nvSpPr>
            <p:cNvPr id="7178" name="Line 8"/>
            <p:cNvSpPr>
              <a:spLocks noChangeShapeType="1"/>
            </p:cNvSpPr>
            <p:nvPr/>
          </p:nvSpPr>
          <p:spPr bwMode="auto">
            <a:xfrm>
              <a:off x="6908800" y="1009650"/>
              <a:ext cx="0" cy="19050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s-MX" dirty="0"/>
            </a:p>
          </p:txBody>
        </p:sp>
        <p:sp>
          <p:nvSpPr>
            <p:cNvPr id="7179" name="Line 9"/>
            <p:cNvSpPr>
              <a:spLocks noChangeShapeType="1"/>
            </p:cNvSpPr>
            <p:nvPr/>
          </p:nvSpPr>
          <p:spPr bwMode="auto">
            <a:xfrm>
              <a:off x="6115050" y="2952750"/>
              <a:ext cx="1200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dirty="0"/>
            </a:p>
          </p:txBody>
        </p:sp>
        <p:sp>
          <p:nvSpPr>
            <p:cNvPr id="7180" name="Text Box 10"/>
            <p:cNvSpPr txBox="1">
              <a:spLocks noChangeArrowheads="1"/>
            </p:cNvSpPr>
            <p:nvPr/>
          </p:nvSpPr>
          <p:spPr bwMode="auto">
            <a:xfrm>
              <a:off x="7223125" y="1717675"/>
              <a:ext cx="695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T</a:t>
              </a:r>
              <a:r>
                <a:rPr lang="en-US" sz="1400" dirty="0"/>
                <a:t>prop</a:t>
              </a:r>
              <a:endParaRPr lang="en-US" dirty="0"/>
            </a:p>
          </p:txBody>
        </p:sp>
        <p:sp>
          <p:nvSpPr>
            <p:cNvPr id="7181" name="Text Box 11"/>
            <p:cNvSpPr txBox="1">
              <a:spLocks noChangeArrowheads="1"/>
            </p:cNvSpPr>
            <p:nvPr/>
          </p:nvSpPr>
          <p:spPr bwMode="auto">
            <a:xfrm>
              <a:off x="6937375" y="3146425"/>
              <a:ext cx="50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T</a:t>
              </a:r>
              <a:r>
                <a:rPr lang="en-US" sz="1400" dirty="0"/>
                <a:t>tx</a:t>
              </a:r>
              <a:endParaRPr lang="en-US" dirty="0"/>
            </a:p>
          </p:txBody>
        </p:sp>
        <p:sp>
          <p:nvSpPr>
            <p:cNvPr id="7182" name="Line 13"/>
            <p:cNvSpPr>
              <a:spLocks noChangeShapeType="1"/>
            </p:cNvSpPr>
            <p:nvPr/>
          </p:nvSpPr>
          <p:spPr bwMode="auto">
            <a:xfrm>
              <a:off x="6115050" y="3679825"/>
              <a:ext cx="7937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dirty="0"/>
            </a:p>
          </p:txBody>
        </p:sp>
        <p:sp>
          <p:nvSpPr>
            <p:cNvPr id="7183" name="Line 14"/>
            <p:cNvSpPr>
              <a:spLocks noChangeShapeType="1"/>
            </p:cNvSpPr>
            <p:nvPr/>
          </p:nvSpPr>
          <p:spPr bwMode="auto">
            <a:xfrm>
              <a:off x="6707188" y="2952750"/>
              <a:ext cx="0" cy="727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s-MX" dirty="0"/>
            </a:p>
          </p:txBody>
        </p:sp>
        <p:sp>
          <p:nvSpPr>
            <p:cNvPr id="7184" name="Text Box 21"/>
            <p:cNvSpPr txBox="1">
              <a:spLocks noChangeArrowheads="1"/>
            </p:cNvSpPr>
            <p:nvPr/>
          </p:nvSpPr>
          <p:spPr bwMode="auto">
            <a:xfrm>
              <a:off x="3105150" y="594360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T</a:t>
              </a:r>
            </a:p>
          </p:txBody>
        </p:sp>
        <p:sp>
          <p:nvSpPr>
            <p:cNvPr id="7185" name="Text Box 22"/>
            <p:cNvSpPr txBox="1">
              <a:spLocks noChangeArrowheads="1"/>
            </p:cNvSpPr>
            <p:nvPr/>
          </p:nvSpPr>
          <p:spPr bwMode="auto">
            <a:xfrm>
              <a:off x="5791200" y="594360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T</a:t>
              </a:r>
            </a:p>
          </p:txBody>
        </p:sp>
        <p:sp>
          <p:nvSpPr>
            <p:cNvPr id="7186" name="Text Box 23"/>
            <p:cNvSpPr txBox="1">
              <a:spLocks noChangeArrowheads="1"/>
            </p:cNvSpPr>
            <p:nvPr/>
          </p:nvSpPr>
          <p:spPr bwMode="auto">
            <a:xfrm>
              <a:off x="6310313" y="257175"/>
              <a:ext cx="11207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 Estación</a:t>
              </a:r>
            </a:p>
            <a:p>
              <a:pPr eaLnBrk="1" hangingPunct="1"/>
              <a:r>
                <a:rPr lang="en-US" sz="2000" dirty="0"/>
                <a:t>      </a:t>
              </a:r>
              <a:r>
                <a:rPr lang="en-US" sz="2800" dirty="0"/>
                <a:t>B</a:t>
              </a:r>
              <a:endParaRPr lang="en-US" dirty="0"/>
            </a:p>
          </p:txBody>
        </p:sp>
        <p:sp>
          <p:nvSpPr>
            <p:cNvPr id="7187" name="Text Box 24"/>
            <p:cNvSpPr txBox="1">
              <a:spLocks noChangeArrowheads="1"/>
            </p:cNvSpPr>
            <p:nvPr/>
          </p:nvSpPr>
          <p:spPr bwMode="auto">
            <a:xfrm>
              <a:off x="1804988" y="295275"/>
              <a:ext cx="10572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Estación</a:t>
              </a:r>
            </a:p>
            <a:p>
              <a:pPr eaLnBrk="1" hangingPunct="1"/>
              <a:r>
                <a:rPr lang="en-US" sz="2000" dirty="0"/>
                <a:t>     </a:t>
              </a:r>
              <a:r>
                <a:rPr lang="en-US" sz="2800" dirty="0"/>
                <a:t>A </a:t>
              </a:r>
              <a:endParaRPr lang="en-US" dirty="0"/>
            </a:p>
          </p:txBody>
        </p:sp>
        <p:grpSp>
          <p:nvGrpSpPr>
            <p:cNvPr id="7188" name="Group 25"/>
            <p:cNvGrpSpPr>
              <a:grpSpLocks/>
            </p:cNvGrpSpPr>
            <p:nvPr/>
          </p:nvGrpSpPr>
          <p:grpSpPr bwMode="auto">
            <a:xfrm rot="2263977">
              <a:off x="2927350" y="2144713"/>
              <a:ext cx="3382963" cy="342900"/>
              <a:chOff x="2189" y="1296"/>
              <a:chExt cx="2131" cy="216"/>
            </a:xfrm>
          </p:grpSpPr>
          <p:cxnSp>
            <p:nvCxnSpPr>
              <p:cNvPr id="7197" name="AutoShape 26"/>
              <p:cNvCxnSpPr>
                <a:cxnSpLocks noChangeShapeType="1"/>
              </p:cNvCxnSpPr>
              <p:nvPr/>
            </p:nvCxnSpPr>
            <p:spPr bwMode="auto">
              <a:xfrm>
                <a:off x="2189" y="1296"/>
                <a:ext cx="379" cy="216"/>
              </a:xfrm>
              <a:prstGeom prst="bentConnector3">
                <a:avLst>
                  <a:gd name="adj1" fmla="val 4987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7198" name="AutoShape 27"/>
              <p:cNvCxnSpPr>
                <a:cxnSpLocks noChangeShapeType="1"/>
              </p:cNvCxnSpPr>
              <p:nvPr/>
            </p:nvCxnSpPr>
            <p:spPr bwMode="auto">
              <a:xfrm flipV="1">
                <a:off x="2568"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7199" name="AutoShape 28"/>
              <p:cNvCxnSpPr>
                <a:cxnSpLocks noChangeShapeType="1"/>
              </p:cNvCxnSpPr>
              <p:nvPr/>
            </p:nvCxnSpPr>
            <p:spPr bwMode="auto">
              <a:xfrm>
                <a:off x="2844"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7200" name="AutoShape 29"/>
              <p:cNvCxnSpPr>
                <a:cxnSpLocks noChangeShapeType="1"/>
              </p:cNvCxnSpPr>
              <p:nvPr/>
            </p:nvCxnSpPr>
            <p:spPr bwMode="auto">
              <a:xfrm flipV="1">
                <a:off x="3156"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7201" name="AutoShape 30"/>
              <p:cNvCxnSpPr>
                <a:cxnSpLocks noChangeShapeType="1"/>
              </p:cNvCxnSpPr>
              <p:nvPr/>
            </p:nvCxnSpPr>
            <p:spPr bwMode="auto">
              <a:xfrm>
                <a:off x="3444"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7202" name="AutoShape 31"/>
              <p:cNvCxnSpPr>
                <a:cxnSpLocks noChangeShapeType="1"/>
              </p:cNvCxnSpPr>
              <p:nvPr/>
            </p:nvCxnSpPr>
            <p:spPr bwMode="auto">
              <a:xfrm>
                <a:off x="4008"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7203" name="AutoShape 32"/>
              <p:cNvCxnSpPr>
                <a:cxnSpLocks noChangeShapeType="1"/>
              </p:cNvCxnSpPr>
              <p:nvPr/>
            </p:nvCxnSpPr>
            <p:spPr bwMode="auto">
              <a:xfrm flipV="1">
                <a:off x="3756"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grpSp>
        <p:grpSp>
          <p:nvGrpSpPr>
            <p:cNvPr id="7189" name="Group 33"/>
            <p:cNvGrpSpPr>
              <a:grpSpLocks/>
            </p:cNvGrpSpPr>
            <p:nvPr/>
          </p:nvGrpSpPr>
          <p:grpSpPr bwMode="auto">
            <a:xfrm rot="15903">
              <a:off x="1057275" y="814388"/>
              <a:ext cx="996950" cy="160337"/>
              <a:chOff x="2189" y="1296"/>
              <a:chExt cx="2131" cy="216"/>
            </a:xfrm>
          </p:grpSpPr>
          <p:cxnSp>
            <p:nvCxnSpPr>
              <p:cNvPr id="7190" name="AutoShape 34"/>
              <p:cNvCxnSpPr>
                <a:cxnSpLocks noChangeShapeType="1"/>
              </p:cNvCxnSpPr>
              <p:nvPr/>
            </p:nvCxnSpPr>
            <p:spPr bwMode="auto">
              <a:xfrm>
                <a:off x="2189" y="1296"/>
                <a:ext cx="379" cy="216"/>
              </a:xfrm>
              <a:prstGeom prst="bentConnector3">
                <a:avLst>
                  <a:gd name="adj1" fmla="val 4987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7191" name="AutoShape 35"/>
              <p:cNvCxnSpPr>
                <a:cxnSpLocks noChangeShapeType="1"/>
              </p:cNvCxnSpPr>
              <p:nvPr/>
            </p:nvCxnSpPr>
            <p:spPr bwMode="auto">
              <a:xfrm flipV="1">
                <a:off x="2568"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7192" name="AutoShape 36"/>
              <p:cNvCxnSpPr>
                <a:cxnSpLocks noChangeShapeType="1"/>
              </p:cNvCxnSpPr>
              <p:nvPr/>
            </p:nvCxnSpPr>
            <p:spPr bwMode="auto">
              <a:xfrm>
                <a:off x="2844"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7193" name="AutoShape 37"/>
              <p:cNvCxnSpPr>
                <a:cxnSpLocks noChangeShapeType="1"/>
              </p:cNvCxnSpPr>
              <p:nvPr/>
            </p:nvCxnSpPr>
            <p:spPr bwMode="auto">
              <a:xfrm flipV="1">
                <a:off x="3156"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7194" name="AutoShape 38"/>
              <p:cNvCxnSpPr>
                <a:cxnSpLocks noChangeShapeType="1"/>
              </p:cNvCxnSpPr>
              <p:nvPr/>
            </p:nvCxnSpPr>
            <p:spPr bwMode="auto">
              <a:xfrm>
                <a:off x="3444"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7195" name="AutoShape 39"/>
              <p:cNvCxnSpPr>
                <a:cxnSpLocks noChangeShapeType="1"/>
              </p:cNvCxnSpPr>
              <p:nvPr/>
            </p:nvCxnSpPr>
            <p:spPr bwMode="auto">
              <a:xfrm>
                <a:off x="4008"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7196" name="AutoShape 40"/>
              <p:cNvCxnSpPr>
                <a:cxnSpLocks noChangeShapeType="1"/>
              </p:cNvCxnSpPr>
              <p:nvPr/>
            </p:nvCxnSpPr>
            <p:spPr bwMode="auto">
              <a:xfrm flipV="1">
                <a:off x="3756"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grpSp>
      </p:grpSp>
      <p:sp>
        <p:nvSpPr>
          <p:cNvPr id="7171" name="33 CuadroTexto"/>
          <p:cNvSpPr txBox="1">
            <a:spLocks noChangeArrowheads="1"/>
          </p:cNvSpPr>
          <p:nvPr/>
        </p:nvSpPr>
        <p:spPr bwMode="auto">
          <a:xfrm>
            <a:off x="214313" y="3286125"/>
            <a:ext cx="3071812" cy="584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sz="1600" b="1" dirty="0">
                <a:solidFill>
                  <a:schemeClr val="accent6">
                    <a:lumMod val="75000"/>
                  </a:schemeClr>
                </a:solidFill>
                <a:latin typeface="ZapfHumnst BT"/>
              </a:rPr>
              <a:t>Tiempo de transmisión (</a:t>
            </a:r>
            <a:r>
              <a:rPr lang="es-MX" sz="3200" b="1" dirty="0">
                <a:solidFill>
                  <a:schemeClr val="accent6">
                    <a:lumMod val="75000"/>
                  </a:schemeClr>
                </a:solidFill>
                <a:latin typeface="ZapfHumnst BT"/>
              </a:rPr>
              <a:t>T</a:t>
            </a:r>
            <a:r>
              <a:rPr lang="es-MX" sz="1200" b="1" dirty="0">
                <a:solidFill>
                  <a:schemeClr val="accent6">
                    <a:lumMod val="75000"/>
                  </a:schemeClr>
                </a:solidFill>
                <a:latin typeface="ZapfHumnst BT"/>
              </a:rPr>
              <a:t>tx</a:t>
            </a:r>
            <a:r>
              <a:rPr lang="es-MX" sz="1600" b="1" dirty="0">
                <a:solidFill>
                  <a:schemeClr val="accent6">
                    <a:lumMod val="75000"/>
                  </a:schemeClr>
                </a:solidFill>
                <a:latin typeface="ZapfHumnst BT"/>
              </a:rPr>
              <a:t> )</a:t>
            </a:r>
          </a:p>
        </p:txBody>
      </p:sp>
      <p:sp>
        <p:nvSpPr>
          <p:cNvPr id="7172" name="34 CuadroTexto"/>
          <p:cNvSpPr txBox="1">
            <a:spLocks noChangeArrowheads="1"/>
          </p:cNvSpPr>
          <p:nvPr/>
        </p:nvSpPr>
        <p:spPr bwMode="auto">
          <a:xfrm>
            <a:off x="214313" y="3857625"/>
            <a:ext cx="4572000" cy="1092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600"/>
              </a:lnSpc>
            </a:pPr>
            <a:r>
              <a:rPr lang="es-MX" sz="1600" dirty="0">
                <a:latin typeface="ZapfHumnst BT"/>
              </a:rPr>
              <a:t>El tiempo de transmisión se mide desde el instante en que el host receptor toma el primer bit hasta el último bit del paquete o trama a recibir. </a:t>
            </a:r>
          </a:p>
        </p:txBody>
      </p:sp>
    </p:spTree>
    <p:extLst>
      <p:ext uri="{BB962C8B-B14F-4D97-AF65-F5344CB8AC3E}">
        <p14:creationId xmlns:p14="http://schemas.microsoft.com/office/powerpoint/2010/main" val="364924539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
          <p:cNvSpPr>
            <a:spLocks noChangeShapeType="1"/>
          </p:cNvSpPr>
          <p:nvPr/>
        </p:nvSpPr>
        <p:spPr bwMode="auto">
          <a:xfrm>
            <a:off x="3276600" y="990600"/>
            <a:ext cx="0" cy="495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dirty="0"/>
          </a:p>
        </p:txBody>
      </p:sp>
      <p:sp>
        <p:nvSpPr>
          <p:cNvPr id="8195" name="Line 3"/>
          <p:cNvSpPr>
            <a:spLocks noChangeShapeType="1"/>
          </p:cNvSpPr>
          <p:nvPr/>
        </p:nvSpPr>
        <p:spPr bwMode="auto">
          <a:xfrm>
            <a:off x="5943600" y="990600"/>
            <a:ext cx="0" cy="495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dirty="0"/>
          </a:p>
        </p:txBody>
      </p:sp>
      <p:sp>
        <p:nvSpPr>
          <p:cNvPr id="8196" name="AutoShape 4"/>
          <p:cNvSpPr>
            <a:spLocks noChangeArrowheads="1"/>
          </p:cNvSpPr>
          <p:nvPr/>
        </p:nvSpPr>
        <p:spPr bwMode="auto">
          <a:xfrm rot="13047522" flipH="1">
            <a:off x="2705100" y="2057400"/>
            <a:ext cx="3811588" cy="571500"/>
          </a:xfrm>
          <a:prstGeom prst="parallelogram">
            <a:avLst>
              <a:gd name="adj" fmla="val 80126"/>
            </a:avLst>
          </a:prstGeom>
          <a:solidFill>
            <a:srgbClr val="CCFFFF"/>
          </a:solidFill>
          <a:ln w="9525">
            <a:solidFill>
              <a:schemeClr val="tx1"/>
            </a:solidFill>
            <a:miter lim="800000"/>
            <a:headEnd/>
            <a:tailEnd/>
          </a:ln>
        </p:spPr>
        <p:txBody>
          <a:bodyPr wrap="none" anchor="ctr"/>
          <a:lstStyle/>
          <a:p>
            <a:endParaRPr lang="es-MX" dirty="0"/>
          </a:p>
        </p:txBody>
      </p:sp>
      <p:sp>
        <p:nvSpPr>
          <p:cNvPr id="8197" name="Line 6"/>
          <p:cNvSpPr>
            <a:spLocks noChangeShapeType="1"/>
          </p:cNvSpPr>
          <p:nvPr/>
        </p:nvSpPr>
        <p:spPr bwMode="auto">
          <a:xfrm>
            <a:off x="5943600" y="990600"/>
            <a:ext cx="5730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dirty="0"/>
          </a:p>
        </p:txBody>
      </p:sp>
      <p:sp>
        <p:nvSpPr>
          <p:cNvPr id="8198" name="Line 7"/>
          <p:cNvSpPr>
            <a:spLocks noChangeShapeType="1"/>
          </p:cNvSpPr>
          <p:nvPr/>
        </p:nvSpPr>
        <p:spPr bwMode="auto">
          <a:xfrm flipH="1">
            <a:off x="2705100" y="952500"/>
            <a:ext cx="571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dirty="0"/>
          </a:p>
        </p:txBody>
      </p:sp>
      <p:sp>
        <p:nvSpPr>
          <p:cNvPr id="8199" name="Line 8"/>
          <p:cNvSpPr>
            <a:spLocks noChangeShapeType="1"/>
          </p:cNvSpPr>
          <p:nvPr/>
        </p:nvSpPr>
        <p:spPr bwMode="auto">
          <a:xfrm>
            <a:off x="6908800" y="1009650"/>
            <a:ext cx="0" cy="19050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s-MX" dirty="0"/>
          </a:p>
        </p:txBody>
      </p:sp>
      <p:sp>
        <p:nvSpPr>
          <p:cNvPr id="8200" name="Line 9"/>
          <p:cNvSpPr>
            <a:spLocks noChangeShapeType="1"/>
          </p:cNvSpPr>
          <p:nvPr/>
        </p:nvSpPr>
        <p:spPr bwMode="auto">
          <a:xfrm>
            <a:off x="6115050" y="2952750"/>
            <a:ext cx="1200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dirty="0"/>
          </a:p>
        </p:txBody>
      </p:sp>
      <p:sp>
        <p:nvSpPr>
          <p:cNvPr id="8201" name="Text Box 10"/>
          <p:cNvSpPr txBox="1">
            <a:spLocks noChangeArrowheads="1"/>
          </p:cNvSpPr>
          <p:nvPr/>
        </p:nvSpPr>
        <p:spPr bwMode="auto">
          <a:xfrm>
            <a:off x="7223125" y="1717675"/>
            <a:ext cx="695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T</a:t>
            </a:r>
            <a:r>
              <a:rPr lang="en-US" sz="1400" dirty="0"/>
              <a:t>prop</a:t>
            </a:r>
            <a:endParaRPr lang="en-US" dirty="0"/>
          </a:p>
        </p:txBody>
      </p:sp>
      <p:sp>
        <p:nvSpPr>
          <p:cNvPr id="8202" name="Text Box 11"/>
          <p:cNvSpPr txBox="1">
            <a:spLocks noChangeArrowheads="1"/>
          </p:cNvSpPr>
          <p:nvPr/>
        </p:nvSpPr>
        <p:spPr bwMode="auto">
          <a:xfrm>
            <a:off x="6937375" y="3146425"/>
            <a:ext cx="50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T</a:t>
            </a:r>
            <a:r>
              <a:rPr lang="en-US" sz="1400" dirty="0"/>
              <a:t>tx</a:t>
            </a:r>
            <a:endParaRPr lang="en-US" dirty="0"/>
          </a:p>
        </p:txBody>
      </p:sp>
      <p:sp>
        <p:nvSpPr>
          <p:cNvPr id="8203" name="Line 14"/>
          <p:cNvSpPr>
            <a:spLocks noChangeShapeType="1"/>
          </p:cNvSpPr>
          <p:nvPr/>
        </p:nvSpPr>
        <p:spPr bwMode="auto">
          <a:xfrm>
            <a:off x="6707188" y="2952750"/>
            <a:ext cx="0" cy="727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s-MX" dirty="0"/>
          </a:p>
        </p:txBody>
      </p:sp>
      <p:sp>
        <p:nvSpPr>
          <p:cNvPr id="8204" name="Text Box 21"/>
          <p:cNvSpPr txBox="1">
            <a:spLocks noChangeArrowheads="1"/>
          </p:cNvSpPr>
          <p:nvPr/>
        </p:nvSpPr>
        <p:spPr bwMode="auto">
          <a:xfrm>
            <a:off x="3105150" y="594360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T</a:t>
            </a:r>
          </a:p>
        </p:txBody>
      </p:sp>
      <p:sp>
        <p:nvSpPr>
          <p:cNvPr id="8205" name="Text Box 22"/>
          <p:cNvSpPr txBox="1">
            <a:spLocks noChangeArrowheads="1"/>
          </p:cNvSpPr>
          <p:nvPr/>
        </p:nvSpPr>
        <p:spPr bwMode="auto">
          <a:xfrm>
            <a:off x="5791200" y="594360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T</a:t>
            </a:r>
          </a:p>
        </p:txBody>
      </p:sp>
      <p:sp>
        <p:nvSpPr>
          <p:cNvPr id="8206" name="Text Box 23"/>
          <p:cNvSpPr txBox="1">
            <a:spLocks noChangeArrowheads="1"/>
          </p:cNvSpPr>
          <p:nvPr/>
        </p:nvSpPr>
        <p:spPr bwMode="auto">
          <a:xfrm>
            <a:off x="6310313" y="257175"/>
            <a:ext cx="11207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 Estación</a:t>
            </a:r>
          </a:p>
          <a:p>
            <a:pPr eaLnBrk="1" hangingPunct="1"/>
            <a:r>
              <a:rPr lang="en-US" sz="2000" dirty="0"/>
              <a:t>      </a:t>
            </a:r>
            <a:r>
              <a:rPr lang="en-US" sz="2800" dirty="0"/>
              <a:t>B</a:t>
            </a:r>
            <a:endParaRPr lang="en-US" dirty="0"/>
          </a:p>
        </p:txBody>
      </p:sp>
      <p:sp>
        <p:nvSpPr>
          <p:cNvPr id="8207" name="Text Box 24"/>
          <p:cNvSpPr txBox="1">
            <a:spLocks noChangeArrowheads="1"/>
          </p:cNvSpPr>
          <p:nvPr/>
        </p:nvSpPr>
        <p:spPr bwMode="auto">
          <a:xfrm>
            <a:off x="1804988" y="295275"/>
            <a:ext cx="10572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Estación</a:t>
            </a:r>
          </a:p>
          <a:p>
            <a:pPr eaLnBrk="1" hangingPunct="1"/>
            <a:r>
              <a:rPr lang="en-US" sz="2000" dirty="0"/>
              <a:t>     </a:t>
            </a:r>
            <a:r>
              <a:rPr lang="en-US" sz="2800" dirty="0"/>
              <a:t>A </a:t>
            </a:r>
            <a:endParaRPr lang="en-US" dirty="0"/>
          </a:p>
        </p:txBody>
      </p:sp>
      <p:grpSp>
        <p:nvGrpSpPr>
          <p:cNvPr id="8208" name="Group 25"/>
          <p:cNvGrpSpPr>
            <a:grpSpLocks/>
          </p:cNvGrpSpPr>
          <p:nvPr/>
        </p:nvGrpSpPr>
        <p:grpSpPr bwMode="auto">
          <a:xfrm rot="2263977">
            <a:off x="2927350" y="2144713"/>
            <a:ext cx="3382963" cy="342900"/>
            <a:chOff x="2189" y="1296"/>
            <a:chExt cx="2131" cy="216"/>
          </a:xfrm>
        </p:grpSpPr>
        <p:cxnSp>
          <p:nvCxnSpPr>
            <p:cNvPr id="8241" name="AutoShape 26"/>
            <p:cNvCxnSpPr>
              <a:cxnSpLocks noChangeShapeType="1"/>
            </p:cNvCxnSpPr>
            <p:nvPr/>
          </p:nvCxnSpPr>
          <p:spPr bwMode="auto">
            <a:xfrm>
              <a:off x="2189" y="1296"/>
              <a:ext cx="379" cy="216"/>
            </a:xfrm>
            <a:prstGeom prst="bentConnector3">
              <a:avLst>
                <a:gd name="adj1" fmla="val 4987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8242" name="AutoShape 27"/>
            <p:cNvCxnSpPr>
              <a:cxnSpLocks noChangeShapeType="1"/>
            </p:cNvCxnSpPr>
            <p:nvPr/>
          </p:nvCxnSpPr>
          <p:spPr bwMode="auto">
            <a:xfrm flipV="1">
              <a:off x="2568"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8243" name="AutoShape 28"/>
            <p:cNvCxnSpPr>
              <a:cxnSpLocks noChangeShapeType="1"/>
            </p:cNvCxnSpPr>
            <p:nvPr/>
          </p:nvCxnSpPr>
          <p:spPr bwMode="auto">
            <a:xfrm>
              <a:off x="2844"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8244" name="AutoShape 29"/>
            <p:cNvCxnSpPr>
              <a:cxnSpLocks noChangeShapeType="1"/>
            </p:cNvCxnSpPr>
            <p:nvPr/>
          </p:nvCxnSpPr>
          <p:spPr bwMode="auto">
            <a:xfrm flipV="1">
              <a:off x="3156"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8245" name="AutoShape 30"/>
            <p:cNvCxnSpPr>
              <a:cxnSpLocks noChangeShapeType="1"/>
            </p:cNvCxnSpPr>
            <p:nvPr/>
          </p:nvCxnSpPr>
          <p:spPr bwMode="auto">
            <a:xfrm>
              <a:off x="3444"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8246" name="AutoShape 31"/>
            <p:cNvCxnSpPr>
              <a:cxnSpLocks noChangeShapeType="1"/>
            </p:cNvCxnSpPr>
            <p:nvPr/>
          </p:nvCxnSpPr>
          <p:spPr bwMode="auto">
            <a:xfrm>
              <a:off x="4008"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8247" name="AutoShape 32"/>
            <p:cNvCxnSpPr>
              <a:cxnSpLocks noChangeShapeType="1"/>
            </p:cNvCxnSpPr>
            <p:nvPr/>
          </p:nvCxnSpPr>
          <p:spPr bwMode="auto">
            <a:xfrm flipV="1">
              <a:off x="3756"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grpSp>
      <p:grpSp>
        <p:nvGrpSpPr>
          <p:cNvPr id="8209" name="Group 41"/>
          <p:cNvGrpSpPr>
            <a:grpSpLocks/>
          </p:cNvGrpSpPr>
          <p:nvPr/>
        </p:nvGrpSpPr>
        <p:grpSpPr bwMode="auto">
          <a:xfrm rot="15903">
            <a:off x="1057275" y="814388"/>
            <a:ext cx="996950" cy="160337"/>
            <a:chOff x="2189" y="1296"/>
            <a:chExt cx="2131" cy="216"/>
          </a:xfrm>
        </p:grpSpPr>
        <p:cxnSp>
          <p:nvCxnSpPr>
            <p:cNvPr id="8234" name="AutoShape 42"/>
            <p:cNvCxnSpPr>
              <a:cxnSpLocks noChangeShapeType="1"/>
            </p:cNvCxnSpPr>
            <p:nvPr/>
          </p:nvCxnSpPr>
          <p:spPr bwMode="auto">
            <a:xfrm>
              <a:off x="2189" y="1296"/>
              <a:ext cx="379" cy="216"/>
            </a:xfrm>
            <a:prstGeom prst="bentConnector3">
              <a:avLst>
                <a:gd name="adj1" fmla="val 4987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8235" name="AutoShape 43"/>
            <p:cNvCxnSpPr>
              <a:cxnSpLocks noChangeShapeType="1"/>
            </p:cNvCxnSpPr>
            <p:nvPr/>
          </p:nvCxnSpPr>
          <p:spPr bwMode="auto">
            <a:xfrm flipV="1">
              <a:off x="2568"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8236" name="AutoShape 44"/>
            <p:cNvCxnSpPr>
              <a:cxnSpLocks noChangeShapeType="1"/>
            </p:cNvCxnSpPr>
            <p:nvPr/>
          </p:nvCxnSpPr>
          <p:spPr bwMode="auto">
            <a:xfrm>
              <a:off x="2844"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8237" name="AutoShape 45"/>
            <p:cNvCxnSpPr>
              <a:cxnSpLocks noChangeShapeType="1"/>
            </p:cNvCxnSpPr>
            <p:nvPr/>
          </p:nvCxnSpPr>
          <p:spPr bwMode="auto">
            <a:xfrm flipV="1">
              <a:off x="3156"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8238" name="AutoShape 46"/>
            <p:cNvCxnSpPr>
              <a:cxnSpLocks noChangeShapeType="1"/>
            </p:cNvCxnSpPr>
            <p:nvPr/>
          </p:nvCxnSpPr>
          <p:spPr bwMode="auto">
            <a:xfrm>
              <a:off x="3444"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8239" name="AutoShape 47"/>
            <p:cNvCxnSpPr>
              <a:cxnSpLocks noChangeShapeType="1"/>
            </p:cNvCxnSpPr>
            <p:nvPr/>
          </p:nvCxnSpPr>
          <p:spPr bwMode="auto">
            <a:xfrm>
              <a:off x="4008"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8240" name="AutoShape 48"/>
            <p:cNvCxnSpPr>
              <a:cxnSpLocks noChangeShapeType="1"/>
            </p:cNvCxnSpPr>
            <p:nvPr/>
          </p:nvCxnSpPr>
          <p:spPr bwMode="auto">
            <a:xfrm flipV="1">
              <a:off x="3756"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grpSp>
      <p:sp>
        <p:nvSpPr>
          <p:cNvPr id="8210" name="AutoShape 82"/>
          <p:cNvSpPr>
            <a:spLocks noChangeArrowheads="1"/>
          </p:cNvSpPr>
          <p:nvPr/>
        </p:nvSpPr>
        <p:spPr bwMode="auto">
          <a:xfrm rot="-1336378">
            <a:off x="3105150" y="5010150"/>
            <a:ext cx="3009900" cy="361950"/>
          </a:xfrm>
          <a:prstGeom prst="parallelogram">
            <a:avLst>
              <a:gd name="adj" fmla="val 44081"/>
            </a:avLst>
          </a:prstGeom>
          <a:solidFill>
            <a:srgbClr val="CCFFFF"/>
          </a:solidFill>
          <a:ln w="9525">
            <a:solidFill>
              <a:schemeClr val="tx1"/>
            </a:solidFill>
            <a:miter lim="800000"/>
            <a:headEnd/>
            <a:tailEnd/>
          </a:ln>
        </p:spPr>
        <p:txBody>
          <a:bodyPr wrap="none" anchor="ctr"/>
          <a:lstStyle/>
          <a:p>
            <a:endParaRPr lang="es-MX" dirty="0"/>
          </a:p>
        </p:txBody>
      </p:sp>
      <p:sp>
        <p:nvSpPr>
          <p:cNvPr id="8211" name="Text Box 83"/>
          <p:cNvSpPr txBox="1">
            <a:spLocks noChangeArrowheads="1"/>
          </p:cNvSpPr>
          <p:nvPr/>
        </p:nvSpPr>
        <p:spPr bwMode="auto">
          <a:xfrm>
            <a:off x="6516688" y="372745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T</a:t>
            </a:r>
            <a:r>
              <a:rPr lang="en-US" sz="1400" dirty="0"/>
              <a:t>proc</a:t>
            </a:r>
            <a:endParaRPr lang="en-US" dirty="0"/>
          </a:p>
        </p:txBody>
      </p:sp>
      <p:sp>
        <p:nvSpPr>
          <p:cNvPr id="8212" name="Line 84"/>
          <p:cNvSpPr>
            <a:spLocks noChangeShapeType="1"/>
          </p:cNvSpPr>
          <p:nvPr/>
        </p:nvSpPr>
        <p:spPr bwMode="auto">
          <a:xfrm>
            <a:off x="6115050" y="3679825"/>
            <a:ext cx="7937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dirty="0"/>
          </a:p>
        </p:txBody>
      </p:sp>
      <p:sp>
        <p:nvSpPr>
          <p:cNvPr id="8213" name="Line 85"/>
          <p:cNvSpPr>
            <a:spLocks noChangeShapeType="1"/>
          </p:cNvSpPr>
          <p:nvPr/>
        </p:nvSpPr>
        <p:spPr bwMode="auto">
          <a:xfrm>
            <a:off x="6151563" y="3727450"/>
            <a:ext cx="401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dirty="0"/>
          </a:p>
        </p:txBody>
      </p:sp>
      <p:sp>
        <p:nvSpPr>
          <p:cNvPr id="8214" name="Line 86"/>
          <p:cNvSpPr>
            <a:spLocks noChangeShapeType="1"/>
          </p:cNvSpPr>
          <p:nvPr/>
        </p:nvSpPr>
        <p:spPr bwMode="auto">
          <a:xfrm>
            <a:off x="6161088" y="4483100"/>
            <a:ext cx="401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dirty="0"/>
          </a:p>
        </p:txBody>
      </p:sp>
      <p:sp>
        <p:nvSpPr>
          <p:cNvPr id="8215" name="Line 87"/>
          <p:cNvSpPr>
            <a:spLocks noChangeShapeType="1"/>
          </p:cNvSpPr>
          <p:nvPr/>
        </p:nvSpPr>
        <p:spPr bwMode="auto">
          <a:xfrm>
            <a:off x="6346825" y="3727450"/>
            <a:ext cx="0" cy="75565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s-MX" dirty="0"/>
          </a:p>
        </p:txBody>
      </p:sp>
      <p:grpSp>
        <p:nvGrpSpPr>
          <p:cNvPr id="8216" name="Group 89"/>
          <p:cNvGrpSpPr>
            <a:grpSpLocks/>
          </p:cNvGrpSpPr>
          <p:nvPr/>
        </p:nvGrpSpPr>
        <p:grpSpPr bwMode="auto">
          <a:xfrm rot="15903">
            <a:off x="1235075" y="5759450"/>
            <a:ext cx="996950" cy="160338"/>
            <a:chOff x="2189" y="1296"/>
            <a:chExt cx="2131" cy="216"/>
          </a:xfrm>
        </p:grpSpPr>
        <p:cxnSp>
          <p:nvCxnSpPr>
            <p:cNvPr id="8227" name="AutoShape 90"/>
            <p:cNvCxnSpPr>
              <a:cxnSpLocks noChangeShapeType="1"/>
            </p:cNvCxnSpPr>
            <p:nvPr/>
          </p:nvCxnSpPr>
          <p:spPr bwMode="auto">
            <a:xfrm>
              <a:off x="2189" y="1296"/>
              <a:ext cx="379" cy="216"/>
            </a:xfrm>
            <a:prstGeom prst="bentConnector3">
              <a:avLst>
                <a:gd name="adj1" fmla="val 4987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8228" name="AutoShape 91"/>
            <p:cNvCxnSpPr>
              <a:cxnSpLocks noChangeShapeType="1"/>
            </p:cNvCxnSpPr>
            <p:nvPr/>
          </p:nvCxnSpPr>
          <p:spPr bwMode="auto">
            <a:xfrm flipV="1">
              <a:off x="2568"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8229" name="AutoShape 92"/>
            <p:cNvCxnSpPr>
              <a:cxnSpLocks noChangeShapeType="1"/>
            </p:cNvCxnSpPr>
            <p:nvPr/>
          </p:nvCxnSpPr>
          <p:spPr bwMode="auto">
            <a:xfrm>
              <a:off x="2844"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8230" name="AutoShape 93"/>
            <p:cNvCxnSpPr>
              <a:cxnSpLocks noChangeShapeType="1"/>
            </p:cNvCxnSpPr>
            <p:nvPr/>
          </p:nvCxnSpPr>
          <p:spPr bwMode="auto">
            <a:xfrm flipV="1">
              <a:off x="3156"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8231" name="AutoShape 94"/>
            <p:cNvCxnSpPr>
              <a:cxnSpLocks noChangeShapeType="1"/>
            </p:cNvCxnSpPr>
            <p:nvPr/>
          </p:nvCxnSpPr>
          <p:spPr bwMode="auto">
            <a:xfrm>
              <a:off x="3444"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8232" name="AutoShape 95"/>
            <p:cNvCxnSpPr>
              <a:cxnSpLocks noChangeShapeType="1"/>
            </p:cNvCxnSpPr>
            <p:nvPr/>
          </p:nvCxnSpPr>
          <p:spPr bwMode="auto">
            <a:xfrm>
              <a:off x="4008"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8233" name="AutoShape 96"/>
            <p:cNvCxnSpPr>
              <a:cxnSpLocks noChangeShapeType="1"/>
            </p:cNvCxnSpPr>
            <p:nvPr/>
          </p:nvCxnSpPr>
          <p:spPr bwMode="auto">
            <a:xfrm flipV="1">
              <a:off x="3756"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grpSp>
      <p:grpSp>
        <p:nvGrpSpPr>
          <p:cNvPr id="8217" name="Group 97"/>
          <p:cNvGrpSpPr>
            <a:grpSpLocks/>
          </p:cNvGrpSpPr>
          <p:nvPr/>
        </p:nvGrpSpPr>
        <p:grpSpPr bwMode="auto">
          <a:xfrm rot="15903">
            <a:off x="6937375" y="4322763"/>
            <a:ext cx="996950" cy="160337"/>
            <a:chOff x="2189" y="1296"/>
            <a:chExt cx="2131" cy="216"/>
          </a:xfrm>
        </p:grpSpPr>
        <p:cxnSp>
          <p:nvCxnSpPr>
            <p:cNvPr id="8220" name="AutoShape 98"/>
            <p:cNvCxnSpPr>
              <a:cxnSpLocks noChangeShapeType="1"/>
            </p:cNvCxnSpPr>
            <p:nvPr/>
          </p:nvCxnSpPr>
          <p:spPr bwMode="auto">
            <a:xfrm>
              <a:off x="2189" y="1296"/>
              <a:ext cx="379" cy="216"/>
            </a:xfrm>
            <a:prstGeom prst="bentConnector3">
              <a:avLst>
                <a:gd name="adj1" fmla="val 4987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8221" name="AutoShape 99"/>
            <p:cNvCxnSpPr>
              <a:cxnSpLocks noChangeShapeType="1"/>
            </p:cNvCxnSpPr>
            <p:nvPr/>
          </p:nvCxnSpPr>
          <p:spPr bwMode="auto">
            <a:xfrm flipV="1">
              <a:off x="2568"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8222" name="AutoShape 100"/>
            <p:cNvCxnSpPr>
              <a:cxnSpLocks noChangeShapeType="1"/>
            </p:cNvCxnSpPr>
            <p:nvPr/>
          </p:nvCxnSpPr>
          <p:spPr bwMode="auto">
            <a:xfrm>
              <a:off x="2844"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8223" name="AutoShape 101"/>
            <p:cNvCxnSpPr>
              <a:cxnSpLocks noChangeShapeType="1"/>
            </p:cNvCxnSpPr>
            <p:nvPr/>
          </p:nvCxnSpPr>
          <p:spPr bwMode="auto">
            <a:xfrm flipV="1">
              <a:off x="3156"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8224" name="AutoShape 102"/>
            <p:cNvCxnSpPr>
              <a:cxnSpLocks noChangeShapeType="1"/>
            </p:cNvCxnSpPr>
            <p:nvPr/>
          </p:nvCxnSpPr>
          <p:spPr bwMode="auto">
            <a:xfrm>
              <a:off x="3444"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8225" name="AutoShape 103"/>
            <p:cNvCxnSpPr>
              <a:cxnSpLocks noChangeShapeType="1"/>
            </p:cNvCxnSpPr>
            <p:nvPr/>
          </p:nvCxnSpPr>
          <p:spPr bwMode="auto">
            <a:xfrm>
              <a:off x="4008"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8226" name="AutoShape 104"/>
            <p:cNvCxnSpPr>
              <a:cxnSpLocks noChangeShapeType="1"/>
            </p:cNvCxnSpPr>
            <p:nvPr/>
          </p:nvCxnSpPr>
          <p:spPr bwMode="auto">
            <a:xfrm flipV="1">
              <a:off x="3756"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grpSp>
      <p:sp>
        <p:nvSpPr>
          <p:cNvPr id="8218" name="53 CuadroTexto"/>
          <p:cNvSpPr txBox="1">
            <a:spLocks noChangeArrowheads="1"/>
          </p:cNvSpPr>
          <p:nvPr/>
        </p:nvSpPr>
        <p:spPr bwMode="auto">
          <a:xfrm>
            <a:off x="285750" y="3143250"/>
            <a:ext cx="4286250" cy="584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sz="1600" b="1" dirty="0">
                <a:solidFill>
                  <a:schemeClr val="accent6">
                    <a:lumMod val="75000"/>
                  </a:schemeClr>
                </a:solidFill>
                <a:latin typeface="ZapfHumnst BT"/>
              </a:rPr>
              <a:t>Tiempo de procesamiento (</a:t>
            </a:r>
            <a:r>
              <a:rPr lang="es-MX" sz="3200" b="1" dirty="0">
                <a:solidFill>
                  <a:schemeClr val="accent6">
                    <a:lumMod val="75000"/>
                  </a:schemeClr>
                </a:solidFill>
                <a:latin typeface="ZapfHumnst BT"/>
              </a:rPr>
              <a:t>T </a:t>
            </a:r>
            <a:r>
              <a:rPr lang="es-MX" sz="1200" b="1" dirty="0">
                <a:solidFill>
                  <a:schemeClr val="accent6">
                    <a:lumMod val="75000"/>
                  </a:schemeClr>
                </a:solidFill>
                <a:latin typeface="ZapfHumnst BT"/>
              </a:rPr>
              <a:t>proc</a:t>
            </a:r>
            <a:r>
              <a:rPr lang="es-MX" sz="1600" b="1" dirty="0">
                <a:solidFill>
                  <a:schemeClr val="accent6">
                    <a:lumMod val="75000"/>
                  </a:schemeClr>
                </a:solidFill>
                <a:latin typeface="ZapfHumnst BT"/>
              </a:rPr>
              <a:t> )</a:t>
            </a:r>
          </a:p>
        </p:txBody>
      </p:sp>
      <p:sp>
        <p:nvSpPr>
          <p:cNvPr id="8219" name="54 CuadroTexto"/>
          <p:cNvSpPr txBox="1">
            <a:spLocks noChangeArrowheads="1"/>
          </p:cNvSpPr>
          <p:nvPr/>
        </p:nvSpPr>
        <p:spPr bwMode="auto">
          <a:xfrm>
            <a:off x="285750" y="3729038"/>
            <a:ext cx="3786188" cy="830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600" dirty="0">
                <a:latin typeface="ZapfHumnst BT"/>
              </a:rPr>
              <a:t>Es el tiempo que tarda el host receptor en procesar los datos.</a:t>
            </a:r>
          </a:p>
        </p:txBody>
      </p:sp>
    </p:spTree>
    <p:extLst>
      <p:ext uri="{BB962C8B-B14F-4D97-AF65-F5344CB8AC3E}">
        <p14:creationId xmlns:p14="http://schemas.microsoft.com/office/powerpoint/2010/main" val="389675066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p:cNvSpPr>
            <a:spLocks noChangeShapeType="1"/>
          </p:cNvSpPr>
          <p:nvPr/>
        </p:nvSpPr>
        <p:spPr bwMode="auto">
          <a:xfrm>
            <a:off x="3276600" y="990600"/>
            <a:ext cx="0" cy="495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dirty="0"/>
          </a:p>
        </p:txBody>
      </p:sp>
      <p:sp>
        <p:nvSpPr>
          <p:cNvPr id="9219" name="Line 3"/>
          <p:cNvSpPr>
            <a:spLocks noChangeShapeType="1"/>
          </p:cNvSpPr>
          <p:nvPr/>
        </p:nvSpPr>
        <p:spPr bwMode="auto">
          <a:xfrm>
            <a:off x="5943600" y="990600"/>
            <a:ext cx="0" cy="495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dirty="0"/>
          </a:p>
        </p:txBody>
      </p:sp>
      <p:sp>
        <p:nvSpPr>
          <p:cNvPr id="9220" name="AutoShape 4"/>
          <p:cNvSpPr>
            <a:spLocks noChangeArrowheads="1"/>
          </p:cNvSpPr>
          <p:nvPr/>
        </p:nvSpPr>
        <p:spPr bwMode="auto">
          <a:xfrm rot="13047522" flipH="1">
            <a:off x="2705100" y="2057400"/>
            <a:ext cx="3811588" cy="571500"/>
          </a:xfrm>
          <a:prstGeom prst="parallelogram">
            <a:avLst>
              <a:gd name="adj" fmla="val 80126"/>
            </a:avLst>
          </a:prstGeom>
          <a:solidFill>
            <a:srgbClr val="CCFFFF"/>
          </a:solidFill>
          <a:ln w="9525">
            <a:solidFill>
              <a:schemeClr val="tx1"/>
            </a:solidFill>
            <a:miter lim="800000"/>
            <a:headEnd/>
            <a:tailEnd/>
          </a:ln>
        </p:spPr>
        <p:txBody>
          <a:bodyPr wrap="none" anchor="ctr"/>
          <a:lstStyle/>
          <a:p>
            <a:endParaRPr lang="es-MX" dirty="0"/>
          </a:p>
        </p:txBody>
      </p:sp>
      <p:sp>
        <p:nvSpPr>
          <p:cNvPr id="9221" name="AutoShape 5"/>
          <p:cNvSpPr>
            <a:spLocks noChangeArrowheads="1"/>
          </p:cNvSpPr>
          <p:nvPr/>
        </p:nvSpPr>
        <p:spPr bwMode="auto">
          <a:xfrm rot="-1336378">
            <a:off x="3105150" y="5010150"/>
            <a:ext cx="3009900" cy="361950"/>
          </a:xfrm>
          <a:prstGeom prst="parallelogram">
            <a:avLst>
              <a:gd name="adj" fmla="val 44081"/>
            </a:avLst>
          </a:prstGeom>
          <a:solidFill>
            <a:srgbClr val="CCFFFF"/>
          </a:solidFill>
          <a:ln w="9525">
            <a:solidFill>
              <a:schemeClr val="tx1"/>
            </a:solidFill>
            <a:miter lim="800000"/>
            <a:headEnd/>
            <a:tailEnd/>
          </a:ln>
        </p:spPr>
        <p:txBody>
          <a:bodyPr wrap="none" anchor="ctr"/>
          <a:lstStyle/>
          <a:p>
            <a:endParaRPr lang="es-MX" dirty="0"/>
          </a:p>
        </p:txBody>
      </p:sp>
      <p:sp>
        <p:nvSpPr>
          <p:cNvPr id="9222" name="Line 6"/>
          <p:cNvSpPr>
            <a:spLocks noChangeShapeType="1"/>
          </p:cNvSpPr>
          <p:nvPr/>
        </p:nvSpPr>
        <p:spPr bwMode="auto">
          <a:xfrm>
            <a:off x="5943600" y="990600"/>
            <a:ext cx="5730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dirty="0"/>
          </a:p>
        </p:txBody>
      </p:sp>
      <p:sp>
        <p:nvSpPr>
          <p:cNvPr id="9223" name="Line 7"/>
          <p:cNvSpPr>
            <a:spLocks noChangeShapeType="1"/>
          </p:cNvSpPr>
          <p:nvPr/>
        </p:nvSpPr>
        <p:spPr bwMode="auto">
          <a:xfrm flipH="1">
            <a:off x="2705100" y="952500"/>
            <a:ext cx="571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dirty="0"/>
          </a:p>
        </p:txBody>
      </p:sp>
      <p:sp>
        <p:nvSpPr>
          <p:cNvPr id="9224" name="Line 8"/>
          <p:cNvSpPr>
            <a:spLocks noChangeShapeType="1"/>
          </p:cNvSpPr>
          <p:nvPr/>
        </p:nvSpPr>
        <p:spPr bwMode="auto">
          <a:xfrm>
            <a:off x="6908800" y="1009650"/>
            <a:ext cx="0" cy="19050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s-MX" dirty="0"/>
          </a:p>
        </p:txBody>
      </p:sp>
      <p:sp>
        <p:nvSpPr>
          <p:cNvPr id="9225" name="Line 9"/>
          <p:cNvSpPr>
            <a:spLocks noChangeShapeType="1"/>
          </p:cNvSpPr>
          <p:nvPr/>
        </p:nvSpPr>
        <p:spPr bwMode="auto">
          <a:xfrm>
            <a:off x="6115050" y="2952750"/>
            <a:ext cx="1200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dirty="0"/>
          </a:p>
        </p:txBody>
      </p:sp>
      <p:sp>
        <p:nvSpPr>
          <p:cNvPr id="9226" name="Text Box 10"/>
          <p:cNvSpPr txBox="1">
            <a:spLocks noChangeArrowheads="1"/>
          </p:cNvSpPr>
          <p:nvPr/>
        </p:nvSpPr>
        <p:spPr bwMode="auto">
          <a:xfrm>
            <a:off x="7223125" y="1717675"/>
            <a:ext cx="695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T</a:t>
            </a:r>
            <a:r>
              <a:rPr lang="en-US" sz="1400" dirty="0"/>
              <a:t>prop</a:t>
            </a:r>
            <a:endParaRPr lang="en-US" dirty="0"/>
          </a:p>
        </p:txBody>
      </p:sp>
      <p:sp>
        <p:nvSpPr>
          <p:cNvPr id="9227" name="Text Box 11"/>
          <p:cNvSpPr txBox="1">
            <a:spLocks noChangeArrowheads="1"/>
          </p:cNvSpPr>
          <p:nvPr/>
        </p:nvSpPr>
        <p:spPr bwMode="auto">
          <a:xfrm>
            <a:off x="6937375" y="3146425"/>
            <a:ext cx="50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T</a:t>
            </a:r>
            <a:r>
              <a:rPr lang="en-US" sz="1400" dirty="0"/>
              <a:t>tx</a:t>
            </a:r>
            <a:endParaRPr lang="en-US" dirty="0"/>
          </a:p>
        </p:txBody>
      </p:sp>
      <p:sp>
        <p:nvSpPr>
          <p:cNvPr id="9228" name="Text Box 12"/>
          <p:cNvSpPr txBox="1">
            <a:spLocks noChangeArrowheads="1"/>
          </p:cNvSpPr>
          <p:nvPr/>
        </p:nvSpPr>
        <p:spPr bwMode="auto">
          <a:xfrm>
            <a:off x="6516688" y="372745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T</a:t>
            </a:r>
            <a:r>
              <a:rPr lang="en-US" sz="1400" dirty="0"/>
              <a:t>proc</a:t>
            </a:r>
            <a:endParaRPr lang="en-US" dirty="0"/>
          </a:p>
        </p:txBody>
      </p:sp>
      <p:sp>
        <p:nvSpPr>
          <p:cNvPr id="9229" name="Line 13"/>
          <p:cNvSpPr>
            <a:spLocks noChangeShapeType="1"/>
          </p:cNvSpPr>
          <p:nvPr/>
        </p:nvSpPr>
        <p:spPr bwMode="auto">
          <a:xfrm>
            <a:off x="6115050" y="3679825"/>
            <a:ext cx="7937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dirty="0"/>
          </a:p>
        </p:txBody>
      </p:sp>
      <p:sp>
        <p:nvSpPr>
          <p:cNvPr id="9230" name="Line 14"/>
          <p:cNvSpPr>
            <a:spLocks noChangeShapeType="1"/>
          </p:cNvSpPr>
          <p:nvPr/>
        </p:nvSpPr>
        <p:spPr bwMode="auto">
          <a:xfrm>
            <a:off x="6707188" y="2952750"/>
            <a:ext cx="0" cy="727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s-MX" dirty="0"/>
          </a:p>
        </p:txBody>
      </p:sp>
      <p:sp>
        <p:nvSpPr>
          <p:cNvPr id="9231" name="Line 15"/>
          <p:cNvSpPr>
            <a:spLocks noChangeShapeType="1"/>
          </p:cNvSpPr>
          <p:nvPr/>
        </p:nvSpPr>
        <p:spPr bwMode="auto">
          <a:xfrm>
            <a:off x="6151563" y="3727450"/>
            <a:ext cx="401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dirty="0"/>
          </a:p>
        </p:txBody>
      </p:sp>
      <p:sp>
        <p:nvSpPr>
          <p:cNvPr id="9232" name="Line 16"/>
          <p:cNvSpPr>
            <a:spLocks noChangeShapeType="1"/>
          </p:cNvSpPr>
          <p:nvPr/>
        </p:nvSpPr>
        <p:spPr bwMode="auto">
          <a:xfrm>
            <a:off x="6161088" y="4483100"/>
            <a:ext cx="401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dirty="0"/>
          </a:p>
        </p:txBody>
      </p:sp>
      <p:sp>
        <p:nvSpPr>
          <p:cNvPr id="9233" name="Line 17"/>
          <p:cNvSpPr>
            <a:spLocks noChangeShapeType="1"/>
          </p:cNvSpPr>
          <p:nvPr/>
        </p:nvSpPr>
        <p:spPr bwMode="auto">
          <a:xfrm>
            <a:off x="6346825" y="3727450"/>
            <a:ext cx="0" cy="75565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s-MX" dirty="0"/>
          </a:p>
        </p:txBody>
      </p:sp>
      <p:sp>
        <p:nvSpPr>
          <p:cNvPr id="9234" name="Line 18"/>
          <p:cNvSpPr>
            <a:spLocks noChangeShapeType="1"/>
          </p:cNvSpPr>
          <p:nvPr/>
        </p:nvSpPr>
        <p:spPr bwMode="auto">
          <a:xfrm flipH="1">
            <a:off x="2366963" y="5943600"/>
            <a:ext cx="593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dirty="0"/>
          </a:p>
        </p:txBody>
      </p:sp>
      <p:sp>
        <p:nvSpPr>
          <p:cNvPr id="9235" name="Line 19"/>
          <p:cNvSpPr>
            <a:spLocks noChangeShapeType="1"/>
          </p:cNvSpPr>
          <p:nvPr/>
        </p:nvSpPr>
        <p:spPr bwMode="auto">
          <a:xfrm>
            <a:off x="2705100" y="952500"/>
            <a:ext cx="0" cy="49911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s-MX" dirty="0"/>
          </a:p>
        </p:txBody>
      </p:sp>
      <p:sp>
        <p:nvSpPr>
          <p:cNvPr id="9236" name="Text Box 20"/>
          <p:cNvSpPr txBox="1">
            <a:spLocks noChangeArrowheads="1"/>
          </p:cNvSpPr>
          <p:nvPr/>
        </p:nvSpPr>
        <p:spPr bwMode="auto">
          <a:xfrm>
            <a:off x="1128713" y="2952750"/>
            <a:ext cx="676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T</a:t>
            </a:r>
            <a:r>
              <a:rPr lang="en-US" sz="1400" dirty="0"/>
              <a:t>com</a:t>
            </a:r>
            <a:endParaRPr lang="en-US" dirty="0"/>
          </a:p>
        </p:txBody>
      </p:sp>
      <p:sp>
        <p:nvSpPr>
          <p:cNvPr id="9237" name="Text Box 21"/>
          <p:cNvSpPr txBox="1">
            <a:spLocks noChangeArrowheads="1"/>
          </p:cNvSpPr>
          <p:nvPr/>
        </p:nvSpPr>
        <p:spPr bwMode="auto">
          <a:xfrm>
            <a:off x="3105150" y="594360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T</a:t>
            </a:r>
          </a:p>
        </p:txBody>
      </p:sp>
      <p:sp>
        <p:nvSpPr>
          <p:cNvPr id="9238" name="Text Box 22"/>
          <p:cNvSpPr txBox="1">
            <a:spLocks noChangeArrowheads="1"/>
          </p:cNvSpPr>
          <p:nvPr/>
        </p:nvSpPr>
        <p:spPr bwMode="auto">
          <a:xfrm>
            <a:off x="5791200" y="594360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T</a:t>
            </a:r>
          </a:p>
        </p:txBody>
      </p:sp>
      <p:sp>
        <p:nvSpPr>
          <p:cNvPr id="9239" name="Text Box 23"/>
          <p:cNvSpPr txBox="1">
            <a:spLocks noChangeArrowheads="1"/>
          </p:cNvSpPr>
          <p:nvPr/>
        </p:nvSpPr>
        <p:spPr bwMode="auto">
          <a:xfrm>
            <a:off x="6310313" y="257175"/>
            <a:ext cx="11207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 Estación</a:t>
            </a:r>
          </a:p>
          <a:p>
            <a:pPr eaLnBrk="1" hangingPunct="1"/>
            <a:r>
              <a:rPr lang="en-US" sz="2000" dirty="0"/>
              <a:t>      </a:t>
            </a:r>
            <a:r>
              <a:rPr lang="en-US" sz="2800" dirty="0"/>
              <a:t>B</a:t>
            </a:r>
            <a:endParaRPr lang="en-US" dirty="0"/>
          </a:p>
        </p:txBody>
      </p:sp>
      <p:sp>
        <p:nvSpPr>
          <p:cNvPr id="9240" name="Text Box 24"/>
          <p:cNvSpPr txBox="1">
            <a:spLocks noChangeArrowheads="1"/>
          </p:cNvSpPr>
          <p:nvPr/>
        </p:nvSpPr>
        <p:spPr bwMode="auto">
          <a:xfrm>
            <a:off x="1804988" y="295275"/>
            <a:ext cx="10572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Estación</a:t>
            </a:r>
          </a:p>
          <a:p>
            <a:pPr eaLnBrk="1" hangingPunct="1"/>
            <a:r>
              <a:rPr lang="en-US" sz="2000" dirty="0"/>
              <a:t>     </a:t>
            </a:r>
            <a:r>
              <a:rPr lang="en-US" sz="2800" dirty="0"/>
              <a:t>A </a:t>
            </a:r>
            <a:endParaRPr lang="en-US" dirty="0"/>
          </a:p>
        </p:txBody>
      </p:sp>
      <p:grpSp>
        <p:nvGrpSpPr>
          <p:cNvPr id="9241" name="Group 25"/>
          <p:cNvGrpSpPr>
            <a:grpSpLocks/>
          </p:cNvGrpSpPr>
          <p:nvPr/>
        </p:nvGrpSpPr>
        <p:grpSpPr bwMode="auto">
          <a:xfrm rot="2263977">
            <a:off x="2927350" y="2144713"/>
            <a:ext cx="3382963" cy="342900"/>
            <a:chOff x="2189" y="1296"/>
            <a:chExt cx="2131" cy="216"/>
          </a:xfrm>
        </p:grpSpPr>
        <p:cxnSp>
          <p:nvCxnSpPr>
            <p:cNvPr id="9266" name="AutoShape 26"/>
            <p:cNvCxnSpPr>
              <a:cxnSpLocks noChangeShapeType="1"/>
            </p:cNvCxnSpPr>
            <p:nvPr/>
          </p:nvCxnSpPr>
          <p:spPr bwMode="auto">
            <a:xfrm>
              <a:off x="2189" y="1296"/>
              <a:ext cx="379" cy="216"/>
            </a:xfrm>
            <a:prstGeom prst="bentConnector3">
              <a:avLst>
                <a:gd name="adj1" fmla="val 4987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9267" name="AutoShape 27"/>
            <p:cNvCxnSpPr>
              <a:cxnSpLocks noChangeShapeType="1"/>
            </p:cNvCxnSpPr>
            <p:nvPr/>
          </p:nvCxnSpPr>
          <p:spPr bwMode="auto">
            <a:xfrm flipV="1">
              <a:off x="2568"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9268" name="AutoShape 28"/>
            <p:cNvCxnSpPr>
              <a:cxnSpLocks noChangeShapeType="1"/>
            </p:cNvCxnSpPr>
            <p:nvPr/>
          </p:nvCxnSpPr>
          <p:spPr bwMode="auto">
            <a:xfrm>
              <a:off x="2844"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9269" name="AutoShape 29"/>
            <p:cNvCxnSpPr>
              <a:cxnSpLocks noChangeShapeType="1"/>
            </p:cNvCxnSpPr>
            <p:nvPr/>
          </p:nvCxnSpPr>
          <p:spPr bwMode="auto">
            <a:xfrm flipV="1">
              <a:off x="3156"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9270" name="AutoShape 30"/>
            <p:cNvCxnSpPr>
              <a:cxnSpLocks noChangeShapeType="1"/>
            </p:cNvCxnSpPr>
            <p:nvPr/>
          </p:nvCxnSpPr>
          <p:spPr bwMode="auto">
            <a:xfrm>
              <a:off x="3444"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9271" name="AutoShape 31"/>
            <p:cNvCxnSpPr>
              <a:cxnSpLocks noChangeShapeType="1"/>
            </p:cNvCxnSpPr>
            <p:nvPr/>
          </p:nvCxnSpPr>
          <p:spPr bwMode="auto">
            <a:xfrm>
              <a:off x="4008"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9272" name="AutoShape 32"/>
            <p:cNvCxnSpPr>
              <a:cxnSpLocks noChangeShapeType="1"/>
            </p:cNvCxnSpPr>
            <p:nvPr/>
          </p:nvCxnSpPr>
          <p:spPr bwMode="auto">
            <a:xfrm flipV="1">
              <a:off x="3756"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grpSp>
      <p:grpSp>
        <p:nvGrpSpPr>
          <p:cNvPr id="9242" name="Group 33"/>
          <p:cNvGrpSpPr>
            <a:grpSpLocks/>
          </p:cNvGrpSpPr>
          <p:nvPr/>
        </p:nvGrpSpPr>
        <p:grpSpPr bwMode="auto">
          <a:xfrm rot="15903">
            <a:off x="1057275" y="814388"/>
            <a:ext cx="996950" cy="160337"/>
            <a:chOff x="2189" y="1296"/>
            <a:chExt cx="2131" cy="216"/>
          </a:xfrm>
        </p:grpSpPr>
        <p:cxnSp>
          <p:nvCxnSpPr>
            <p:cNvPr id="9259" name="AutoShape 34"/>
            <p:cNvCxnSpPr>
              <a:cxnSpLocks noChangeShapeType="1"/>
            </p:cNvCxnSpPr>
            <p:nvPr/>
          </p:nvCxnSpPr>
          <p:spPr bwMode="auto">
            <a:xfrm>
              <a:off x="2189" y="1296"/>
              <a:ext cx="379" cy="216"/>
            </a:xfrm>
            <a:prstGeom prst="bentConnector3">
              <a:avLst>
                <a:gd name="adj1" fmla="val 4987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9260" name="AutoShape 35"/>
            <p:cNvCxnSpPr>
              <a:cxnSpLocks noChangeShapeType="1"/>
            </p:cNvCxnSpPr>
            <p:nvPr/>
          </p:nvCxnSpPr>
          <p:spPr bwMode="auto">
            <a:xfrm flipV="1">
              <a:off x="2568"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9261" name="AutoShape 36"/>
            <p:cNvCxnSpPr>
              <a:cxnSpLocks noChangeShapeType="1"/>
            </p:cNvCxnSpPr>
            <p:nvPr/>
          </p:nvCxnSpPr>
          <p:spPr bwMode="auto">
            <a:xfrm>
              <a:off x="2844"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9262" name="AutoShape 37"/>
            <p:cNvCxnSpPr>
              <a:cxnSpLocks noChangeShapeType="1"/>
            </p:cNvCxnSpPr>
            <p:nvPr/>
          </p:nvCxnSpPr>
          <p:spPr bwMode="auto">
            <a:xfrm flipV="1">
              <a:off x="3156"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9263" name="AutoShape 38"/>
            <p:cNvCxnSpPr>
              <a:cxnSpLocks noChangeShapeType="1"/>
            </p:cNvCxnSpPr>
            <p:nvPr/>
          </p:nvCxnSpPr>
          <p:spPr bwMode="auto">
            <a:xfrm>
              <a:off x="3444"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9264" name="AutoShape 39"/>
            <p:cNvCxnSpPr>
              <a:cxnSpLocks noChangeShapeType="1"/>
            </p:cNvCxnSpPr>
            <p:nvPr/>
          </p:nvCxnSpPr>
          <p:spPr bwMode="auto">
            <a:xfrm>
              <a:off x="4008"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9265" name="AutoShape 40"/>
            <p:cNvCxnSpPr>
              <a:cxnSpLocks noChangeShapeType="1"/>
            </p:cNvCxnSpPr>
            <p:nvPr/>
          </p:nvCxnSpPr>
          <p:spPr bwMode="auto">
            <a:xfrm flipV="1">
              <a:off x="3756"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grpSp>
      <p:grpSp>
        <p:nvGrpSpPr>
          <p:cNvPr id="9243" name="Group 41"/>
          <p:cNvGrpSpPr>
            <a:grpSpLocks/>
          </p:cNvGrpSpPr>
          <p:nvPr/>
        </p:nvGrpSpPr>
        <p:grpSpPr bwMode="auto">
          <a:xfrm rot="15903">
            <a:off x="1235075" y="5759450"/>
            <a:ext cx="996950" cy="160338"/>
            <a:chOff x="2189" y="1296"/>
            <a:chExt cx="2131" cy="216"/>
          </a:xfrm>
        </p:grpSpPr>
        <p:cxnSp>
          <p:nvCxnSpPr>
            <p:cNvPr id="9252" name="AutoShape 42"/>
            <p:cNvCxnSpPr>
              <a:cxnSpLocks noChangeShapeType="1"/>
            </p:cNvCxnSpPr>
            <p:nvPr/>
          </p:nvCxnSpPr>
          <p:spPr bwMode="auto">
            <a:xfrm>
              <a:off x="2189" y="1296"/>
              <a:ext cx="379" cy="216"/>
            </a:xfrm>
            <a:prstGeom prst="bentConnector3">
              <a:avLst>
                <a:gd name="adj1" fmla="val 4987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9253" name="AutoShape 43"/>
            <p:cNvCxnSpPr>
              <a:cxnSpLocks noChangeShapeType="1"/>
            </p:cNvCxnSpPr>
            <p:nvPr/>
          </p:nvCxnSpPr>
          <p:spPr bwMode="auto">
            <a:xfrm flipV="1">
              <a:off x="2568"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9254" name="AutoShape 44"/>
            <p:cNvCxnSpPr>
              <a:cxnSpLocks noChangeShapeType="1"/>
            </p:cNvCxnSpPr>
            <p:nvPr/>
          </p:nvCxnSpPr>
          <p:spPr bwMode="auto">
            <a:xfrm>
              <a:off x="2844"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9255" name="AutoShape 45"/>
            <p:cNvCxnSpPr>
              <a:cxnSpLocks noChangeShapeType="1"/>
            </p:cNvCxnSpPr>
            <p:nvPr/>
          </p:nvCxnSpPr>
          <p:spPr bwMode="auto">
            <a:xfrm flipV="1">
              <a:off x="3156"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9256" name="AutoShape 46"/>
            <p:cNvCxnSpPr>
              <a:cxnSpLocks noChangeShapeType="1"/>
            </p:cNvCxnSpPr>
            <p:nvPr/>
          </p:nvCxnSpPr>
          <p:spPr bwMode="auto">
            <a:xfrm>
              <a:off x="3444"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9257" name="AutoShape 47"/>
            <p:cNvCxnSpPr>
              <a:cxnSpLocks noChangeShapeType="1"/>
            </p:cNvCxnSpPr>
            <p:nvPr/>
          </p:nvCxnSpPr>
          <p:spPr bwMode="auto">
            <a:xfrm>
              <a:off x="4008"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9258" name="AutoShape 48"/>
            <p:cNvCxnSpPr>
              <a:cxnSpLocks noChangeShapeType="1"/>
            </p:cNvCxnSpPr>
            <p:nvPr/>
          </p:nvCxnSpPr>
          <p:spPr bwMode="auto">
            <a:xfrm flipV="1">
              <a:off x="3756"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grpSp>
      <p:grpSp>
        <p:nvGrpSpPr>
          <p:cNvPr id="9244" name="Group 49"/>
          <p:cNvGrpSpPr>
            <a:grpSpLocks/>
          </p:cNvGrpSpPr>
          <p:nvPr/>
        </p:nvGrpSpPr>
        <p:grpSpPr bwMode="auto">
          <a:xfrm rot="15903">
            <a:off x="6937375" y="4322763"/>
            <a:ext cx="996950" cy="160337"/>
            <a:chOff x="2189" y="1296"/>
            <a:chExt cx="2131" cy="216"/>
          </a:xfrm>
        </p:grpSpPr>
        <p:cxnSp>
          <p:nvCxnSpPr>
            <p:cNvPr id="9245" name="AutoShape 50"/>
            <p:cNvCxnSpPr>
              <a:cxnSpLocks noChangeShapeType="1"/>
            </p:cNvCxnSpPr>
            <p:nvPr/>
          </p:nvCxnSpPr>
          <p:spPr bwMode="auto">
            <a:xfrm>
              <a:off x="2189" y="1296"/>
              <a:ext cx="379" cy="216"/>
            </a:xfrm>
            <a:prstGeom prst="bentConnector3">
              <a:avLst>
                <a:gd name="adj1" fmla="val 4987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9246" name="AutoShape 51"/>
            <p:cNvCxnSpPr>
              <a:cxnSpLocks noChangeShapeType="1"/>
            </p:cNvCxnSpPr>
            <p:nvPr/>
          </p:nvCxnSpPr>
          <p:spPr bwMode="auto">
            <a:xfrm flipV="1">
              <a:off x="2568"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9247" name="AutoShape 52"/>
            <p:cNvCxnSpPr>
              <a:cxnSpLocks noChangeShapeType="1"/>
            </p:cNvCxnSpPr>
            <p:nvPr/>
          </p:nvCxnSpPr>
          <p:spPr bwMode="auto">
            <a:xfrm>
              <a:off x="2844"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9248" name="AutoShape 53"/>
            <p:cNvCxnSpPr>
              <a:cxnSpLocks noChangeShapeType="1"/>
            </p:cNvCxnSpPr>
            <p:nvPr/>
          </p:nvCxnSpPr>
          <p:spPr bwMode="auto">
            <a:xfrm flipV="1">
              <a:off x="3156"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9249" name="AutoShape 54"/>
            <p:cNvCxnSpPr>
              <a:cxnSpLocks noChangeShapeType="1"/>
            </p:cNvCxnSpPr>
            <p:nvPr/>
          </p:nvCxnSpPr>
          <p:spPr bwMode="auto">
            <a:xfrm>
              <a:off x="3444"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9250" name="AutoShape 55"/>
            <p:cNvCxnSpPr>
              <a:cxnSpLocks noChangeShapeType="1"/>
            </p:cNvCxnSpPr>
            <p:nvPr/>
          </p:nvCxnSpPr>
          <p:spPr bwMode="auto">
            <a:xfrm>
              <a:off x="4008" y="1296"/>
              <a:ext cx="312" cy="216"/>
            </a:xfrm>
            <a:prstGeom prst="bentConnector3">
              <a:avLst>
                <a:gd name="adj1" fmla="val 50000"/>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cxnSp>
          <p:nvCxnSpPr>
            <p:cNvPr id="9251" name="AutoShape 56"/>
            <p:cNvCxnSpPr>
              <a:cxnSpLocks noChangeShapeType="1"/>
            </p:cNvCxnSpPr>
            <p:nvPr/>
          </p:nvCxnSpPr>
          <p:spPr bwMode="auto">
            <a:xfrm flipV="1">
              <a:off x="3756" y="1296"/>
              <a:ext cx="324" cy="216"/>
            </a:xfrm>
            <a:prstGeom prst="bentConnector3">
              <a:avLst>
                <a:gd name="adj1" fmla="val 41972"/>
              </a:avLst>
            </a:prstGeom>
            <a:noFill/>
            <a:ln w="9525">
              <a:solidFill>
                <a:srgbClr val="0000FF"/>
              </a:solidFill>
              <a:miter lim="800000"/>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22419732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06"/>
          <p:cNvSpPr txBox="1">
            <a:spLocks noChangeArrowheads="1"/>
          </p:cNvSpPr>
          <p:nvPr/>
        </p:nvSpPr>
        <p:spPr bwMode="auto">
          <a:xfrm>
            <a:off x="467544" y="1412776"/>
            <a:ext cx="8136904" cy="1754326"/>
          </a:xfrm>
          <a:prstGeom prst="rect">
            <a:avLst/>
          </a:prstGeom>
          <a:noFill/>
          <a:ln w="9525">
            <a:noFill/>
            <a:miter lim="800000"/>
            <a:headEnd/>
            <a:tailEnd/>
          </a:ln>
          <a:effectLst/>
        </p:spPr>
        <p:txBody>
          <a:bodyPr wrap="square">
            <a:spAutoFit/>
          </a:bodyPr>
          <a:lstStyle/>
          <a:p>
            <a:pPr marL="271463" indent="-271463" algn="just">
              <a:lnSpc>
                <a:spcPct val="150000"/>
              </a:lnSpc>
              <a:spcBef>
                <a:spcPts val="0"/>
              </a:spcBef>
              <a:buFont typeface="Courier New" pitchFamily="49" charset="0"/>
              <a:buChar char="o"/>
              <a:defRPr/>
            </a:pPr>
            <a:r>
              <a:rPr lang="es-MX" sz="1800" b="1" dirty="0">
                <a:solidFill>
                  <a:schemeClr val="accent6">
                    <a:lumMod val="75000"/>
                  </a:schemeClr>
                </a:solidFill>
                <a:latin typeface="ZapfHumnst BT"/>
              </a:rPr>
              <a:t>Control de flujo  </a:t>
            </a:r>
            <a:r>
              <a:rPr lang="es-MX" sz="1800" b="1" dirty="0">
                <a:solidFill>
                  <a:schemeClr val="accent5">
                    <a:lumMod val="75000"/>
                  </a:schemeClr>
                </a:solidFill>
                <a:latin typeface="ZapfHumnst BT"/>
              </a:rPr>
              <a:t>C</a:t>
            </a:r>
            <a:r>
              <a:rPr lang="es-MX" b="1" dirty="0">
                <a:solidFill>
                  <a:schemeClr val="accent5">
                    <a:lumMod val="75000"/>
                  </a:schemeClr>
                </a:solidFill>
                <a:latin typeface="ZapfHumnst BT"/>
              </a:rPr>
              <a:t>oordina la cantidad de datos que se pueden enviar antes de recibir un reconocimiento</a:t>
            </a:r>
            <a:r>
              <a:rPr lang="es-MX" dirty="0">
                <a:solidFill>
                  <a:schemeClr val="bg2">
                    <a:lumMod val="25000"/>
                  </a:schemeClr>
                </a:solidFill>
                <a:latin typeface="ZapfHumnst BT"/>
              </a:rPr>
              <a:t>, también proporciona al receptor un reconocimiento de las tramas recibidas intactas y, por tanto está relacionado con el control de errores. </a:t>
            </a:r>
            <a:endParaRPr lang="es-MX" sz="1800" dirty="0">
              <a:solidFill>
                <a:schemeClr val="bg2">
                  <a:lumMod val="25000"/>
                </a:schemeClr>
              </a:solidFill>
              <a:latin typeface="ZapfHumnst BT"/>
            </a:endParaRPr>
          </a:p>
        </p:txBody>
      </p:sp>
      <p:sp>
        <p:nvSpPr>
          <p:cNvPr id="6" name="Rectangle 2"/>
          <p:cNvSpPr txBox="1">
            <a:spLocks noChangeArrowheads="1"/>
          </p:cNvSpPr>
          <p:nvPr/>
        </p:nvSpPr>
        <p:spPr>
          <a:xfrm>
            <a:off x="35496" y="12576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Funciones de la capa de enlace de datos</a:t>
            </a:r>
          </a:p>
        </p:txBody>
      </p:sp>
      <p:pic>
        <p:nvPicPr>
          <p:cNvPr id="7" name="5 Imagen" descr="computerconecte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4204890"/>
            <a:ext cx="6200410" cy="2227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906"/>
          <p:cNvSpPr txBox="1">
            <a:spLocks noChangeArrowheads="1"/>
          </p:cNvSpPr>
          <p:nvPr/>
        </p:nvSpPr>
        <p:spPr bwMode="auto">
          <a:xfrm>
            <a:off x="485800" y="3281560"/>
            <a:ext cx="8136904" cy="923330"/>
          </a:xfrm>
          <a:prstGeom prst="rect">
            <a:avLst/>
          </a:prstGeom>
          <a:noFill/>
          <a:ln w="9525">
            <a:noFill/>
            <a:miter lim="800000"/>
            <a:headEnd/>
            <a:tailEnd/>
          </a:ln>
          <a:effectLst/>
        </p:spPr>
        <p:txBody>
          <a:bodyPr wrap="square">
            <a:spAutoFit/>
          </a:bodyPr>
          <a:lstStyle/>
          <a:p>
            <a:pPr marL="271463" indent="-271463" algn="just">
              <a:lnSpc>
                <a:spcPct val="150000"/>
              </a:lnSpc>
              <a:spcBef>
                <a:spcPts val="0"/>
              </a:spcBef>
              <a:buFont typeface="Courier New" pitchFamily="49" charset="0"/>
              <a:buChar char="o"/>
              <a:defRPr/>
            </a:pPr>
            <a:r>
              <a:rPr lang="es-MX" sz="1800" b="1" dirty="0">
                <a:solidFill>
                  <a:schemeClr val="accent6">
                    <a:lumMod val="75000"/>
                  </a:schemeClr>
                </a:solidFill>
                <a:latin typeface="ZapfHumnst BT"/>
              </a:rPr>
              <a:t>Control de errores </a:t>
            </a:r>
            <a:r>
              <a:rPr lang="es-MX" sz="1800" dirty="0">
                <a:solidFill>
                  <a:schemeClr val="bg2">
                    <a:lumMod val="25000"/>
                  </a:schemeClr>
                </a:solidFill>
                <a:latin typeface="ZapfHumnst BT"/>
              </a:rPr>
              <a:t>S</a:t>
            </a:r>
            <a:r>
              <a:rPr lang="es-MX" dirty="0">
                <a:solidFill>
                  <a:schemeClr val="bg2">
                    <a:lumMod val="25000"/>
                  </a:schemeClr>
                </a:solidFill>
                <a:latin typeface="ZapfHumnst BT"/>
              </a:rPr>
              <a:t>e refiere a los </a:t>
            </a:r>
            <a:r>
              <a:rPr lang="es-MX" b="1" dirty="0">
                <a:solidFill>
                  <a:schemeClr val="accent5">
                    <a:lumMod val="75000"/>
                  </a:schemeClr>
                </a:solidFill>
                <a:latin typeface="ZapfHumnst BT"/>
              </a:rPr>
              <a:t>métodos de detección de errores y retransmisión.</a:t>
            </a:r>
            <a:endParaRPr lang="es-MX" sz="1800" b="1" dirty="0">
              <a:solidFill>
                <a:schemeClr val="accent5">
                  <a:lumMod val="75000"/>
                </a:schemeClr>
              </a:solidFill>
              <a:latin typeface="ZapfHumnst BT"/>
            </a:endParaRPr>
          </a:p>
        </p:txBody>
      </p:sp>
    </p:spTree>
    <p:extLst>
      <p:ext uri="{BB962C8B-B14F-4D97-AF65-F5344CB8AC3E}">
        <p14:creationId xmlns:p14="http://schemas.microsoft.com/office/powerpoint/2010/main" val="246778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860</TotalTime>
  <Words>1330</Words>
  <Application>Microsoft Office PowerPoint</Application>
  <PresentationFormat>Presentación en pantalla (4:3)</PresentationFormat>
  <Paragraphs>204</Paragraphs>
  <Slides>24</Slides>
  <Notes>6</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24</vt:i4>
      </vt:variant>
    </vt:vector>
  </HeadingPairs>
  <TitlesOfParts>
    <vt:vector size="33" baseType="lpstr">
      <vt:lpstr>Arial</vt:lpstr>
      <vt:lpstr>Calibri</vt:lpstr>
      <vt:lpstr>Courier New</vt:lpstr>
      <vt:lpstr>Dom Casual</vt:lpstr>
      <vt:lpstr>Times New Roman</vt:lpstr>
      <vt:lpstr>Wingdings</vt:lpstr>
      <vt:lpstr>ZapfHumnst BT</vt:lpstr>
      <vt:lpstr>Tema de Office</vt:lpstr>
      <vt:lpstr>Bitmap Image</vt:lpstr>
      <vt:lpstr>TC 2018  Fundamentos de redes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72</cp:revision>
  <cp:lastPrinted>2019-02-12T18:49:56Z</cp:lastPrinted>
  <dcterms:created xsi:type="dcterms:W3CDTF">2013-06-11T22:32:36Z</dcterms:created>
  <dcterms:modified xsi:type="dcterms:W3CDTF">2019-02-14T15:38:48Z</dcterms:modified>
</cp:coreProperties>
</file>