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9" r:id="rId6"/>
    <p:sldId id="270" r:id="rId7"/>
    <p:sldId id="272" r:id="rId8"/>
    <p:sldId id="273" r:id="rId9"/>
    <p:sldId id="274" r:id="rId10"/>
    <p:sldId id="275" r:id="rId11"/>
    <p:sldId id="261" r:id="rId12"/>
    <p:sldId id="262" r:id="rId13"/>
    <p:sldId id="263" r:id="rId14"/>
    <p:sldId id="276" r:id="rId15"/>
    <p:sldId id="278" r:id="rId16"/>
    <p:sldId id="277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89" r:id="rId27"/>
    <p:sldId id="290" r:id="rId28"/>
    <p:sldId id="268" r:id="rId29"/>
    <p:sldId id="265" r:id="rId30"/>
    <p:sldId id="266" r:id="rId31"/>
    <p:sldId id="267" r:id="rId32"/>
    <p:sldId id="25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93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3657F-AFD4-45D9-B3E2-D423C735AC7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95A6F-46AF-44BE-A6A3-37A6336D2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5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40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5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0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4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2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0AC7B2-BE05-4E6F-989E-AC32D44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2149902"/>
            <a:ext cx="10088879" cy="21529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18thCentury" pitchFamily="2" charset="0"/>
              </a:rPr>
              <a:t>     </a:t>
            </a:r>
            <a:r>
              <a:rPr lang="en-IN" sz="6100" dirty="0">
                <a:latin typeface="18thCentury" pitchFamily="2" charset="0"/>
              </a:rPr>
              <a:t>Fake face </a:t>
            </a:r>
            <a:br>
              <a:rPr lang="en-IN" sz="6100" dirty="0">
                <a:latin typeface="18thCentury" pitchFamily="2" charset="0"/>
              </a:rPr>
            </a:br>
            <a:r>
              <a:rPr lang="en-IN" sz="6100" dirty="0">
                <a:latin typeface="18thCentury" pitchFamily="2" charset="0"/>
              </a:rPr>
              <a:t>   DETECTION</a:t>
            </a:r>
            <a:br>
              <a:rPr lang="en-IN" sz="5500" dirty="0">
                <a:latin typeface="18thCentury" pitchFamily="2" charset="0"/>
              </a:rPr>
            </a:br>
            <a:r>
              <a:rPr lang="en-IN" sz="5500" dirty="0">
                <a:latin typeface="18thCentury" pitchFamily="2" charset="0"/>
              </a:rPr>
              <a:t>    </a:t>
            </a:r>
            <a:endParaRPr lang="en-IN" sz="5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97673-925C-4E0D-A87B-4EF0636A06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640" y="277611"/>
            <a:ext cx="4386360" cy="116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E3D87-E9FF-46C2-A1E9-956B59D406EB}"/>
              </a:ext>
            </a:extLst>
          </p:cNvPr>
          <p:cNvSpPr txBox="1"/>
          <p:nvPr/>
        </p:nvSpPr>
        <p:spPr>
          <a:xfrm>
            <a:off x="478972" y="4163563"/>
            <a:ext cx="581732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Mr.C.MURALE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C48BA-D4C7-4544-B768-5E00E6AA0D8E}"/>
              </a:ext>
            </a:extLst>
          </p:cNvPr>
          <p:cNvSpPr txBox="1"/>
          <p:nvPr/>
        </p:nvSpPr>
        <p:spPr>
          <a:xfrm>
            <a:off x="8351520" y="4163563"/>
            <a:ext cx="289995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SRINIVAS.R  (1907049)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GOKUL.V     (1907010)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KALKIDAS.K (1907018)</a:t>
            </a:r>
          </a:p>
        </p:txBody>
      </p:sp>
    </p:spTree>
    <p:extLst>
      <p:ext uri="{BB962C8B-B14F-4D97-AF65-F5344CB8AC3E}">
        <p14:creationId xmlns:p14="http://schemas.microsoft.com/office/powerpoint/2010/main" val="12956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408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err="1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268131-06CB-4574-B889-A70223E9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53859"/>
              </p:ext>
            </p:extLst>
          </p:nvPr>
        </p:nvGraphicFramePr>
        <p:xfrm>
          <a:off x="319986" y="1454912"/>
          <a:ext cx="11552027" cy="484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717483189"/>
                    </a:ext>
                  </a:extLst>
                </a:gridCol>
                <a:gridCol w="2036449">
                  <a:extLst>
                    <a:ext uri="{9D8B030D-6E8A-4147-A177-3AD203B41FA5}">
                      <a16:colId xmlns:a16="http://schemas.microsoft.com/office/drawing/2014/main" val="4214277914"/>
                    </a:ext>
                  </a:extLst>
                </a:gridCol>
                <a:gridCol w="1328965">
                  <a:extLst>
                    <a:ext uri="{9D8B030D-6E8A-4147-A177-3AD203B41FA5}">
                      <a16:colId xmlns:a16="http://schemas.microsoft.com/office/drawing/2014/main" val="2494317282"/>
                    </a:ext>
                  </a:extLst>
                </a:gridCol>
                <a:gridCol w="965198">
                  <a:extLst>
                    <a:ext uri="{9D8B030D-6E8A-4147-A177-3AD203B41FA5}">
                      <a16:colId xmlns:a16="http://schemas.microsoft.com/office/drawing/2014/main" val="1194344899"/>
                    </a:ext>
                  </a:extLst>
                </a:gridCol>
                <a:gridCol w="2205872">
                  <a:extLst>
                    <a:ext uri="{9D8B030D-6E8A-4147-A177-3AD203B41FA5}">
                      <a16:colId xmlns:a16="http://schemas.microsoft.com/office/drawing/2014/main" val="1977542152"/>
                    </a:ext>
                  </a:extLst>
                </a:gridCol>
                <a:gridCol w="2111604">
                  <a:extLst>
                    <a:ext uri="{9D8B030D-6E8A-4147-A177-3AD203B41FA5}">
                      <a16:colId xmlns:a16="http://schemas.microsoft.com/office/drawing/2014/main" val="1787031606"/>
                    </a:ext>
                  </a:extLst>
                </a:gridCol>
                <a:gridCol w="2055046">
                  <a:extLst>
                    <a:ext uri="{9D8B030D-6E8A-4147-A177-3AD203B41FA5}">
                      <a16:colId xmlns:a16="http://schemas.microsoft.com/office/drawing/2014/main" val="790862604"/>
                    </a:ext>
                  </a:extLst>
                </a:gridCol>
              </a:tblGrid>
              <a:tr h="897944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Title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8999"/>
                  </a:ext>
                </a:extLst>
              </a:tr>
              <a:tr h="1288355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</a:p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forgery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Hu, W. C., Chen, W. H., Huang, D. Y., &amp; Yang, C. 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watermarking and alpha mattes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compares only hue difference between foreground and background.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3751"/>
                  </a:ext>
                </a:extLst>
              </a:tr>
              <a:tr h="117069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both machine and human created fake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images in the wild.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Tariq,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Shahroz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only trained with GAN created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2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6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22A3-5713-45E5-A96B-F3DA14C98339}"/>
              </a:ext>
            </a:extLst>
          </p:cNvPr>
          <p:cNvSpPr txBox="1"/>
          <p:nvPr/>
        </p:nvSpPr>
        <p:spPr>
          <a:xfrm>
            <a:off x="795383" y="1747086"/>
            <a:ext cx="1092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NewRoman"/>
              </a:rPr>
              <a:t>Our dataset consists of RGB images with an extension of (.jpg) which were classified into real and fake classes.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b="0" i="0" u="none" strike="noStrike" baseline="0" dirty="0">
                <a:latin typeface="TimesNewRoman"/>
              </a:rPr>
              <a:t>After </a:t>
            </a:r>
            <a:r>
              <a:rPr lang="en-US" sz="2600" b="0" i="0" u="none" strike="noStrike" baseline="0" dirty="0">
                <a:latin typeface="TimesNewRoman"/>
              </a:rPr>
              <a:t>preprocessing the images of the whole dataset, it was </a:t>
            </a:r>
            <a:r>
              <a:rPr lang="en-IN" sz="2600" b="0" i="0" u="none" strike="noStrike" baseline="0" dirty="0">
                <a:latin typeface="TimesNewRoman"/>
              </a:rPr>
              <a:t>converted into ELA images.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NewRoman"/>
              </a:rPr>
              <a:t>These images were split up into training and test sets, which were then forwarded to the Deep CNN model to recognize real and fake images.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TimesNewRoman"/>
            </a:endParaRPr>
          </a:p>
          <a:p>
            <a:pPr algn="l"/>
            <a:r>
              <a:rPr lang="en-US" dirty="0">
                <a:latin typeface="TimesNewRoman"/>
              </a:rPr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209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48EA-F5B8-442E-9F94-02F4ED6A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30248" y="1239137"/>
            <a:ext cx="11821160" cy="4379725"/>
          </a:xfrm>
        </p:spPr>
        <p:txBody>
          <a:bodyPr/>
          <a:lstStyle/>
          <a:p>
            <a:pPr marL="3028950" lvl="6" indent="-285750">
              <a:buFont typeface="Wingdings" panose="05000000000000000000" pitchFamily="2" charset="2"/>
              <a:buChar char="q"/>
            </a:pPr>
            <a:endParaRPr lang="en-US" sz="2600" dirty="0">
              <a:latin typeface="TimesNew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D993D7-2685-4ACE-8852-DAA6191892E1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3919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3D6B2-99A5-2649-200D-6C55542E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72" y="1857819"/>
            <a:ext cx="8253456" cy="35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775F9A-6821-F60A-D289-1FE64184C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225" y="1648015"/>
            <a:ext cx="8900160" cy="4612481"/>
          </a:xfrm>
        </p:spPr>
      </p:pic>
    </p:spTree>
    <p:extLst>
      <p:ext uri="{BB962C8B-B14F-4D97-AF65-F5344CB8AC3E}">
        <p14:creationId xmlns:p14="http://schemas.microsoft.com/office/powerpoint/2010/main" val="351085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48EA-F5B8-442E-9F94-02F4ED6A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886722"/>
            <a:ext cx="10090912" cy="4379725"/>
          </a:xfrm>
        </p:spPr>
        <p:txBody>
          <a:bodyPr/>
          <a:lstStyle/>
          <a:p>
            <a:pPr marL="3028950" lvl="6" indent="-285750">
              <a:buFont typeface="Wingdings" panose="05000000000000000000" pitchFamily="2" charset="2"/>
              <a:buChar char="q"/>
            </a:pPr>
            <a:endParaRPr lang="en-US" sz="2600" dirty="0">
              <a:latin typeface="TimesNewRoman"/>
            </a:endParaRPr>
          </a:p>
          <a:p>
            <a:pPr marL="4057650" lvl="8" indent="-400050">
              <a:buFont typeface="+mj-lt"/>
              <a:buAutoNum type="romanUcPeriod"/>
            </a:pPr>
            <a:r>
              <a:rPr lang="en-US" sz="2600" dirty="0">
                <a:latin typeface="TimesNewRoman"/>
              </a:rPr>
              <a:t>Pre-processing</a:t>
            </a:r>
          </a:p>
          <a:p>
            <a:pPr marL="4057650" lvl="8" indent="-400050">
              <a:buFont typeface="+mj-lt"/>
              <a:buAutoNum type="romanUcPeriod"/>
            </a:pPr>
            <a:r>
              <a:rPr lang="en-US" sz="2600" dirty="0">
                <a:latin typeface="TimesNewRoman"/>
              </a:rPr>
              <a:t>Metadata Analysis</a:t>
            </a:r>
          </a:p>
          <a:p>
            <a:pPr marL="4057650" lvl="8" indent="-400050">
              <a:buFont typeface="+mj-lt"/>
              <a:buAutoNum type="romanUcPeriod"/>
            </a:pPr>
            <a:r>
              <a:rPr lang="en-US" sz="2600" b="0" u="none" strike="noStrike" baseline="0" dirty="0">
                <a:latin typeface="TimesNewRoman,Italic"/>
              </a:rPr>
              <a:t>Image Recognition using Deep Learning</a:t>
            </a:r>
          </a:p>
          <a:p>
            <a:pPr marL="4057650" lvl="8" indent="-400050">
              <a:buFont typeface="+mj-lt"/>
              <a:buAutoNum type="romanUcPeriod"/>
            </a:pPr>
            <a:r>
              <a:rPr lang="en-US" sz="2600" dirty="0">
                <a:latin typeface="TimesNewRoman"/>
              </a:rPr>
              <a:t>Convolutional neural network</a:t>
            </a:r>
          </a:p>
          <a:p>
            <a:pPr marL="4057650" lvl="8" indent="-400050">
              <a:buFont typeface="+mj-lt"/>
              <a:buAutoNum type="romanUcPeriod"/>
            </a:pPr>
            <a:r>
              <a:rPr lang="en-US" sz="2600" dirty="0">
                <a:latin typeface="TimesNewRoman"/>
              </a:rPr>
              <a:t>Deployment of Model</a:t>
            </a:r>
            <a:endParaRPr lang="en-US" dirty="0">
              <a:latin typeface="TimesNew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D993D7-2685-4ACE-8852-DAA6191892E1}"/>
              </a:ext>
            </a:extLst>
          </p:cNvPr>
          <p:cNvSpPr txBox="1">
            <a:spLocks/>
          </p:cNvSpPr>
          <p:nvPr/>
        </p:nvSpPr>
        <p:spPr>
          <a:xfrm>
            <a:off x="0" y="304800"/>
            <a:ext cx="11701806" cy="13919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0599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820400" cy="40241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NewRoman"/>
              </a:rPr>
              <a:t>The whole dataset was resized into (128*128) pixels,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NewRoman"/>
              </a:rPr>
              <a:t> Make the whole dataset normalized.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5094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820400" cy="40241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-Roman"/>
              </a:rPr>
              <a:t>Most image files do not just contain a picture. They also contain information (metadata) about the picture.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b="0" i="0" u="none" strike="noStrike" baseline="0" dirty="0">
                <a:latin typeface="Times-Roman"/>
              </a:rPr>
              <a:t>Metadata </a:t>
            </a:r>
            <a:r>
              <a:rPr lang="en-US" sz="2600" b="0" i="0" u="none" strike="noStrike" baseline="0" dirty="0">
                <a:latin typeface="Times-Roman"/>
              </a:rPr>
              <a:t>provides information about a picture's pedigree, including the type of camera used, color space information, and application </a:t>
            </a:r>
            <a:r>
              <a:rPr lang="en-IN" sz="2600" b="0" i="0" u="none" strike="noStrike" baseline="0" dirty="0">
                <a:latin typeface="Times-Roman"/>
              </a:rPr>
              <a:t>notes.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-Roman"/>
              </a:rPr>
              <a:t>Metadata provides information related to how the file was </a:t>
            </a:r>
            <a:r>
              <a:rPr lang="en-IN" sz="2600" b="0" i="0" u="none" strike="noStrike" baseline="0" dirty="0">
                <a:latin typeface="Times-Roman"/>
              </a:rPr>
              <a:t>generated and handled.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060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using Deep Learning</a:t>
            </a:r>
            <a:br>
              <a:rPr lang="en-US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8332"/>
            <a:ext cx="10820400" cy="4024125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IN" sz="2600" b="0" i="0" u="none" strike="noStrike" baseline="0" dirty="0">
                <a:latin typeface="TimesNewRoman"/>
              </a:rPr>
              <a:t>All </a:t>
            </a:r>
            <a:r>
              <a:rPr lang="en-US" sz="2600" b="0" i="0" u="none" strike="noStrike" baseline="0" dirty="0">
                <a:latin typeface="TimesNewRoman"/>
              </a:rPr>
              <a:t>images were saved in NumPy array and split into train set and test set and then the train set was passed to the finetuned pretrained </a:t>
            </a:r>
            <a:r>
              <a:rPr lang="en-IN" sz="2600" b="0" i="0" u="none" strike="noStrike" baseline="0" dirty="0">
                <a:latin typeface="TimesNewRoman"/>
              </a:rPr>
              <a:t>deep learning models.</a:t>
            </a:r>
          </a:p>
          <a:p>
            <a:pPr algn="l">
              <a:lnSpc>
                <a:spcPct val="160000"/>
              </a:lnSpc>
            </a:pPr>
            <a:r>
              <a:rPr lang="en-US" sz="2600" b="0" i="0" u="none" strike="noStrike" baseline="0" dirty="0">
                <a:latin typeface="TimesNewRoman"/>
              </a:rPr>
              <a:t> </a:t>
            </a:r>
            <a:r>
              <a:rPr lang="en-US" sz="2600" dirty="0">
                <a:latin typeface="TimesNewRoman"/>
              </a:rPr>
              <a:t>P</a:t>
            </a:r>
            <a:r>
              <a:rPr lang="en-US" sz="2600" b="0" i="0" u="none" strike="noStrike" baseline="0" dirty="0">
                <a:latin typeface="TimesNewRoman"/>
              </a:rPr>
              <a:t>re-trained models were used to evaluate our dataset results:</a:t>
            </a:r>
          </a:p>
          <a:p>
            <a:pPr lvl="8">
              <a:lnSpc>
                <a:spcPct val="160000"/>
              </a:lnSpc>
            </a:pPr>
            <a:r>
              <a:rPr lang="en-IN" sz="2600" b="0" i="0" u="none" strike="noStrike" baseline="0" dirty="0">
                <a:latin typeface="TimesNewRoman"/>
              </a:rPr>
              <a:t>VGG-16,</a:t>
            </a:r>
          </a:p>
          <a:p>
            <a:pPr marL="3657600" lvl="8" indent="0">
              <a:lnSpc>
                <a:spcPct val="160000"/>
              </a:lnSpc>
              <a:buNone/>
            </a:pPr>
            <a:endParaRPr lang="en-IN" sz="26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22112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CNN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820400" cy="40241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600" b="0" i="0" u="none" strike="noStrike" baseline="0" dirty="0">
                <a:latin typeface="TimesNewRoman"/>
              </a:rPr>
              <a:t>Using </a:t>
            </a:r>
            <a:r>
              <a:rPr lang="en-US" sz="2600" b="0" i="0" u="none" strike="noStrike" baseline="0" dirty="0" err="1">
                <a:latin typeface="TimesNewRoman"/>
              </a:rPr>
              <a:t>Keras</a:t>
            </a:r>
            <a:r>
              <a:rPr lang="en-US" sz="2600" b="0" i="0" u="none" strike="noStrike" baseline="0" dirty="0">
                <a:latin typeface="TimesNewRoman"/>
              </a:rPr>
              <a:t> libraries, we used the flatten layer and dense layer as a sequential CNN model.</a:t>
            </a:r>
          </a:p>
          <a:p>
            <a:pPr algn="l">
              <a:lnSpc>
                <a:spcPct val="150000"/>
              </a:lnSpc>
            </a:pPr>
            <a:r>
              <a:rPr lang="en-IN" sz="2600" b="0" i="0" u="none" strike="noStrike" baseline="0" dirty="0">
                <a:latin typeface="TimesNewRoman"/>
              </a:rPr>
              <a:t>These layers were </a:t>
            </a:r>
            <a:r>
              <a:rPr lang="en-US" sz="2600" b="0" i="0" u="none" strike="noStrike" baseline="0" dirty="0">
                <a:latin typeface="TimesNewRoman"/>
              </a:rPr>
              <a:t>used to finetune all the deep learning models</a:t>
            </a:r>
          </a:p>
          <a:p>
            <a:pPr marL="0" indent="0" algn="l">
              <a:buNone/>
            </a:pPr>
            <a:endParaRPr lang="en-IN" sz="26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59345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3ED1-2AF2-6779-8B5C-6D1C716A6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389"/>
          <a:stretch/>
        </p:blipFill>
        <p:spPr>
          <a:xfrm>
            <a:off x="1941688" y="2100819"/>
            <a:ext cx="8308623" cy="4328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61914" y="1544320"/>
            <a:ext cx="412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</p:txBody>
      </p:sp>
    </p:spTree>
    <p:extLst>
      <p:ext uri="{BB962C8B-B14F-4D97-AF65-F5344CB8AC3E}">
        <p14:creationId xmlns:p14="http://schemas.microsoft.com/office/powerpoint/2010/main" val="231537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25000">
                      <a:schemeClr val="accent2">
                        <a:lumMod val="40000"/>
                        <a:lumOff val="60000"/>
                      </a:schemeClr>
                    </a:gs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64000">
                      <a:schemeClr val="accent4">
                        <a:lumMod val="75000"/>
                      </a:scheme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effectLst>
                  <a:outerShdw blurRad="50800" dist="50800" dir="5400000" sx="54000" sy="54000" algn="ctr" rotWithShape="0">
                    <a:schemeClr val="bg1"/>
                  </a:outerShdw>
                  <a:reflection stA="50000" endPos="60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48EA-F5B8-442E-9F94-02F4ED6A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45920"/>
            <a:ext cx="10820400" cy="4379725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technological era a lot of people use technology to manipulate images and use it as evidences to 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mislead the court.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a great platform to </a:t>
            </a:r>
            <a:r>
              <a:rPr lang="en-US" sz="2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socialize,share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spread knowledge but if caution is not exercised, it can mislead people.</a:t>
            </a:r>
            <a:endParaRPr lang="en-IN" sz="2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forensic techniques require an expert to analyze the 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of an image.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system that can determine whether an image is fake or not with the help of machine learning and thereby making it available for the 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public.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5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61914" y="1544320"/>
            <a:ext cx="412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14FF3E-78CC-6D4C-E6CA-4714DB75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32" y="2165644"/>
            <a:ext cx="8132335" cy="4433118"/>
          </a:xfrm>
        </p:spPr>
      </p:pic>
    </p:spTree>
    <p:extLst>
      <p:ext uri="{BB962C8B-B14F-4D97-AF65-F5344CB8AC3E}">
        <p14:creationId xmlns:p14="http://schemas.microsoft.com/office/powerpoint/2010/main" val="106277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61914" y="1544320"/>
            <a:ext cx="412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75B90D-70D9-B013-689D-7DD7BA23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12058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61914" y="1544320"/>
            <a:ext cx="434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PREPROCESING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F55950-7CF0-82FE-0822-D2209664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141940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61914" y="1544320"/>
            <a:ext cx="434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EEDAC-DF93-5DAD-C3AA-F25564D5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2" y="2194560"/>
            <a:ext cx="8106163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0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52487" y="1544320"/>
            <a:ext cx="434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6A08-E973-31A1-A8A7-A4CA7C4A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2090983"/>
            <a:ext cx="8223315" cy="46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FBF15-DE92-98B3-DE72-FA8E01B7CB70}"/>
              </a:ext>
            </a:extLst>
          </p:cNvPr>
          <p:cNvSpPr txBox="1"/>
          <p:nvPr/>
        </p:nvSpPr>
        <p:spPr>
          <a:xfrm>
            <a:off x="461914" y="1544320"/>
            <a:ext cx="434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94B8-D8CD-C393-8EEF-D69A8B3C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41" y="2005985"/>
            <a:ext cx="8364718" cy="47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15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61E7A-D4CB-26B8-3091-92FC08B0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70" y="2532151"/>
            <a:ext cx="9044851" cy="3517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12B58-1420-CEC5-19E2-B6271828C324}"/>
              </a:ext>
            </a:extLst>
          </p:cNvPr>
          <p:cNvSpPr txBox="1"/>
          <p:nvPr/>
        </p:nvSpPr>
        <p:spPr>
          <a:xfrm>
            <a:off x="490194" y="1553747"/>
            <a:ext cx="794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LOSS AND VALUE ACCURACY OF MODEL:</a:t>
            </a:r>
          </a:p>
        </p:txBody>
      </p:sp>
    </p:spTree>
    <p:extLst>
      <p:ext uri="{BB962C8B-B14F-4D97-AF65-F5344CB8AC3E}">
        <p14:creationId xmlns:p14="http://schemas.microsoft.com/office/powerpoint/2010/main" val="420876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15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12B58-1420-CEC5-19E2-B6271828C324}"/>
              </a:ext>
            </a:extLst>
          </p:cNvPr>
          <p:cNvSpPr txBox="1"/>
          <p:nvPr/>
        </p:nvSpPr>
        <p:spPr>
          <a:xfrm>
            <a:off x="490194" y="1553747"/>
            <a:ext cx="794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12326-522E-C841-3D18-C1360E31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14" y="2465633"/>
            <a:ext cx="3344859" cy="3360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0B5DE-310F-A4CD-EBD1-0C4E1262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12" y="2507015"/>
            <a:ext cx="3215555" cy="3401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00880-5AC8-870D-6765-E84F1CF33419}"/>
              </a:ext>
            </a:extLst>
          </p:cNvPr>
          <p:cNvSpPr txBox="1"/>
          <p:nvPr/>
        </p:nvSpPr>
        <p:spPr>
          <a:xfrm>
            <a:off x="2634792" y="60913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a)Real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A3088-E1BE-C96E-1713-805C52CB80FE}"/>
              </a:ext>
            </a:extLst>
          </p:cNvPr>
          <p:cNvSpPr txBox="1"/>
          <p:nvPr/>
        </p:nvSpPr>
        <p:spPr>
          <a:xfrm>
            <a:off x="7522589" y="61478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b)Fake Image</a:t>
            </a:r>
          </a:p>
        </p:txBody>
      </p:sp>
    </p:spTree>
    <p:extLst>
      <p:ext uri="{BB962C8B-B14F-4D97-AF65-F5344CB8AC3E}">
        <p14:creationId xmlns:p14="http://schemas.microsoft.com/office/powerpoint/2010/main" val="148032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previous models (ELA ,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DL,Image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tampering),Our proposed model will attain more Training Accuracy and Testing accuracy.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model we can easily detect fake images and avoid them from wide spreading in social medias.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evidences which misleads court can be detected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32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2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effectLst>
                  <a:reflection stA="70000" endPos="59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b="1" dirty="0" err="1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effectLst>
                  <a:reflection stA="70000" endPos="59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1"/>
                <a:tileRect/>
              </a:gradFill>
              <a:effectLst>
                <a:reflection stA="70000" endPos="59000" dist="508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960" y="1452880"/>
            <a:ext cx="7437120" cy="498856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Sudiatmika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I. B. K., &amp; Rahman, F. (2019). Image forgery detection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using error level analysis and deep learning.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Telkomnika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17(2), 653-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659.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2) Isaac, M. M., &amp;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Wilscy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M. (2015). Image forgery detection based on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Gabor wavelets and local phase quantization. Procedia Computer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Science, 58, 76-83.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3) Hakimi, F.,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Zanjan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I., &amp; Hariri, I. (2015). Image-splicing forgery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based on improved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and k-nearest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endParaRPr lang="en-IN" sz="7200" dirty="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 Electron Inf Plan, 3.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4) Dong, J., Wang, W., &amp; Tan, T. (2013, July).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Casia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image tampering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evaluation database. In 2013 IEEE China Summit and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Signal and Information Processing (pp.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422-426). IEEE..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5) Li, W., Yuan, Y., &amp; Yu, N. (2009). Passive detection of doctored JPEG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image via block artifact grid extraction. Signal Processing, 89(9), 1821-</a:t>
            </a:r>
          </a:p>
          <a:p>
            <a:pPr marL="0" indent="0" algn="just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1829..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8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4">
                        <a:lumMod val="75000"/>
                      </a:scheme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48EA-F5B8-442E-9F94-02F4ED6A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8960"/>
            <a:ext cx="10820400" cy="4379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prototype of the system that detects the real and fake face images.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the models with the help of ELA and deep neural network architectures.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utilize the various open source datasets and libraries to build the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fake images to avoid them from wide spreading in social medias.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05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2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effectLst>
                  <a:reflection stA="70000" endPos="59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b="1" dirty="0" err="1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effectLst>
                  <a:reflection stA="70000" endPos="59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1"/>
                <a:tileRect/>
              </a:gradFill>
              <a:effectLst>
                <a:reflection stA="70000" endPos="59000" dist="508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960" y="1452880"/>
            <a:ext cx="7437120" cy="49885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Villan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Muhammed </a:t>
            </a:r>
            <a:r>
              <a:rPr lang="en-US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Afsal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"Fake Image Detection Using Machine</a:t>
            </a:r>
          </a:p>
          <a:p>
            <a:pPr marL="0" indent="0">
              <a:buNone/>
            </a:pP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Learning." IRACST-International Journal of Computer Science and</a:t>
            </a:r>
          </a:p>
          <a:p>
            <a:pPr marL="0" indent="0">
              <a:buNone/>
            </a:pP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&amp; Security (IJCSITS) (2017).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Hsu, </a:t>
            </a:r>
            <a:r>
              <a:rPr lang="en-US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-Chung, Yi-</a:t>
            </a:r>
            <a:r>
              <a:rPr lang="en-US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Xiu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Zhuang, and Chia-Yen Lee. "Deep fake image</a:t>
            </a:r>
          </a:p>
          <a:p>
            <a:pPr marL="0" indent="0">
              <a:buNone/>
            </a:pP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based on pairwise learning." Applied Sciences 10.1 (2020): 370.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8) Akhtar, F., &amp; Qayyum, H. (2018). Two Fold Image Forgery Detection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Combined Key point based method and Block based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method. Journal of Information Communication Technologies and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Robotic Applications, 62-70.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Villan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M. A., Kuruvilla, A., Paul, J., &amp; Elias, E. P. (2017). Fake Image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Machine Learning. IRACST—International Journal of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Information Technology &amp; Security (IJCSITS).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B., &amp; Nandi, G. (2014). A Study on Digital Image Forgery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Detection. International Journal of Advanced Research in Computer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and Software Engineering, 4(11).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086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2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effectLst>
                  <a:reflection stA="70000" endPos="59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b="1" dirty="0" err="1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effectLst>
                  <a:reflection stA="70000" endPos="59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1"/>
                <a:tileRect/>
              </a:gradFill>
              <a:effectLst>
                <a:reflection stA="70000" endPos="59000" dist="508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EC14-E0B3-4E43-8DB1-2DA6D49F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80" y="1178560"/>
            <a:ext cx="7559040" cy="5577840"/>
          </a:xfrm>
        </p:spPr>
        <p:txBody>
          <a:bodyPr>
            <a:normAutofit fontScale="25000" lnSpcReduction="20000"/>
          </a:bodyPr>
          <a:lstStyle/>
          <a:p>
            <a:pPr marL="0" marR="215265" indent="0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None/>
              <a:tabLst>
                <a:tab pos="483870" algn="l"/>
                <a:tab pos="898525" algn="l"/>
              </a:tabLst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en-IN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Jeon, </a:t>
            </a:r>
            <a:r>
              <a:rPr lang="en-US" sz="7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Hyeonseong</a:t>
            </a:r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7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Youngoh</a:t>
            </a:r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Bang, and Simon S. Woo. "Facing</a:t>
            </a:r>
            <a:r>
              <a:rPr lang="en-IN" sz="7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 fake images using fake detection fine-tuning network." IFIP </a:t>
            </a:r>
            <a:r>
              <a:rPr lang="en-IN" sz="7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InternationalConference</a:t>
            </a:r>
            <a:r>
              <a:rPr lang="en-IN" sz="7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ICT Systems Security and Privacy Protection. Springer, Cham,2020.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Mahale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V. H., Ali, M. M.,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Yannawar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P. L., &amp; Gaikwad, A. T. (2017).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Image inconsistency detection using local binary pattern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(LBP). Procedia computer science, 115, 501-508.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13) Hashmi, M. F., Anand, V., &amp;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Keskar</a:t>
            </a: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A. G. (2014). Copy-move image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forgery detection using an efficient and robust method combining undecimated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and scale invariant feature transform. </a:t>
            </a:r>
            <a:r>
              <a:rPr lang="en-IN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Aasri</a:t>
            </a:r>
            <a:endParaRPr lang="en-IN" sz="7200" dirty="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Procedia, 9, 84-91.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14) Hu, W. C., Chen, W. H., Huang, D. Y., &amp; Yang, C. Y. (2016). Effective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forgery detection of tampered foreground or background image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image watermarking and alpha mattes. Multimedia Tools and</a:t>
            </a:r>
          </a:p>
          <a:p>
            <a:pPr marL="0" indent="0">
              <a:buNone/>
            </a:pPr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75(6), 3495-3516.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15) Tariq, </a:t>
            </a:r>
            <a:r>
              <a:rPr lang="en-US" sz="7200" dirty="0" err="1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Shahroz</a:t>
            </a: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"Detecting both machine and human created fake</a:t>
            </a:r>
          </a:p>
          <a:p>
            <a:pPr marL="0" indent="0">
              <a:buNone/>
            </a:pP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face images in the wild." Proceedings of the 2nd international workshop on</a:t>
            </a:r>
          </a:p>
          <a:p>
            <a:pPr marL="0" indent="0">
              <a:buNone/>
            </a:pPr>
            <a:r>
              <a:rPr lang="en-US" sz="7200" dirty="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 privacy and security. 2018.</a:t>
            </a:r>
            <a:endParaRPr lang="en-IN" sz="7200" dirty="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8F61F3-7AD1-4AAE-BE5A-13441EDB9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211" y="2549426"/>
            <a:ext cx="9448800" cy="1149461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dirty="0" err="1">
                <a:effectLst>
                  <a:glow rad="177800">
                    <a:schemeClr val="accent1">
                      <a:alpha val="40000"/>
                    </a:schemeClr>
                  </a:glow>
                  <a:reflection stA="45000" endPos="26000" dist="50800" dir="5400000" sy="-100000" algn="bl" rotWithShape="0"/>
                </a:effectLst>
                <a:latin typeface="18thCentury" pitchFamily="2" charset="0"/>
              </a:rPr>
              <a:t>THAnk</a:t>
            </a:r>
            <a:r>
              <a:rPr lang="en-IN" dirty="0">
                <a:effectLst>
                  <a:glow rad="177800">
                    <a:schemeClr val="accent1">
                      <a:alpha val="40000"/>
                    </a:schemeClr>
                  </a:glow>
                  <a:reflection stA="45000" endPos="26000" dist="50800" dir="5400000" sy="-100000" algn="bl" rotWithShape="0"/>
                </a:effectLst>
                <a:latin typeface="18thCentury" pitchFamily="2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14918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48EA-F5B8-442E-9F94-02F4ED6A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2560"/>
            <a:ext cx="11028680" cy="4887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detection of forged faces, the first step of the proposed method is image normalization for real and fake image recognition.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to evaluate the working of different deep learning techniques in the novel "Real and Fake Face detection"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images are then preprocessed using Error Level Analysis (ELA) and train to different pre-trained deep learning models.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finetune these models for categorization of 2 classes that are forged and real to evaluate these models'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which we are using to test are:</a:t>
            </a:r>
          </a:p>
          <a:p>
            <a:pPr marL="1371600" lvl="3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VGG-16(Visual Geometry Group)</a:t>
            </a:r>
          </a:p>
          <a:p>
            <a:pPr marL="1371600" lvl="3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4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5396"/>
            <a:ext cx="12192000" cy="16071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268131-06CB-4574-B889-A70223E9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54293"/>
              </p:ext>
            </p:extLst>
          </p:nvPr>
        </p:nvGraphicFramePr>
        <p:xfrm>
          <a:off x="581320" y="1361230"/>
          <a:ext cx="11029360" cy="490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0486">
                  <a:extLst>
                    <a:ext uri="{9D8B030D-6E8A-4147-A177-3AD203B41FA5}">
                      <a16:colId xmlns:a16="http://schemas.microsoft.com/office/drawing/2014/main" val="717483189"/>
                    </a:ext>
                  </a:extLst>
                </a:gridCol>
                <a:gridCol w="1930976">
                  <a:extLst>
                    <a:ext uri="{9D8B030D-6E8A-4147-A177-3AD203B41FA5}">
                      <a16:colId xmlns:a16="http://schemas.microsoft.com/office/drawing/2014/main" val="4214277914"/>
                    </a:ext>
                  </a:extLst>
                </a:gridCol>
                <a:gridCol w="1588583">
                  <a:extLst>
                    <a:ext uri="{9D8B030D-6E8A-4147-A177-3AD203B41FA5}">
                      <a16:colId xmlns:a16="http://schemas.microsoft.com/office/drawing/2014/main" val="2494317282"/>
                    </a:ext>
                  </a:extLst>
                </a:gridCol>
                <a:gridCol w="998013">
                  <a:extLst>
                    <a:ext uri="{9D8B030D-6E8A-4147-A177-3AD203B41FA5}">
                      <a16:colId xmlns:a16="http://schemas.microsoft.com/office/drawing/2014/main" val="1276485744"/>
                    </a:ext>
                  </a:extLst>
                </a:gridCol>
                <a:gridCol w="1903544">
                  <a:extLst>
                    <a:ext uri="{9D8B030D-6E8A-4147-A177-3AD203B41FA5}">
                      <a16:colId xmlns:a16="http://schemas.microsoft.com/office/drawing/2014/main" val="571998742"/>
                    </a:ext>
                  </a:extLst>
                </a:gridCol>
                <a:gridCol w="1940869">
                  <a:extLst>
                    <a:ext uri="{9D8B030D-6E8A-4147-A177-3AD203B41FA5}">
                      <a16:colId xmlns:a16="http://schemas.microsoft.com/office/drawing/2014/main" val="1787031606"/>
                    </a:ext>
                  </a:extLst>
                </a:gridCol>
                <a:gridCol w="1856889">
                  <a:extLst>
                    <a:ext uri="{9D8B030D-6E8A-4147-A177-3AD203B41FA5}">
                      <a16:colId xmlns:a16="http://schemas.microsoft.com/office/drawing/2014/main" val="790862604"/>
                    </a:ext>
                  </a:extLst>
                </a:gridCol>
              </a:tblGrid>
              <a:tr h="922672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Title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8999"/>
                  </a:ext>
                </a:extLst>
              </a:tr>
              <a:tr h="197836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forgery detection</a:t>
                      </a:r>
                    </a:p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error level analysis and deep learning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TELKOMNIKA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u="none" strike="noStrike" kern="1200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Sudiatmika</a:t>
                      </a:r>
                      <a:r>
                        <a:rPr lang="en-IN" sz="2000" b="0" i="0" u="none" strike="noStrike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I. B. K., &amp; Rahman, F.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 and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This model lacks testing accuracy and training accuracy will be 60 – 90%.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3751"/>
                  </a:ext>
                </a:extLst>
              </a:tr>
              <a:tr h="1761465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forgery detection based on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Gabor wavelets and local phase quantization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Isaac, M. M., &amp; Wilscy, M.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Gabor wavelets and local phase quantization</a:t>
                      </a:r>
                    </a:p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training Cost.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2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5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5395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268131-06CB-4574-B889-A70223E9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67670"/>
              </p:ext>
            </p:extLst>
          </p:nvPr>
        </p:nvGraphicFramePr>
        <p:xfrm>
          <a:off x="351908" y="1248152"/>
          <a:ext cx="11488184" cy="52084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8143">
                  <a:extLst>
                    <a:ext uri="{9D8B030D-6E8A-4147-A177-3AD203B41FA5}">
                      <a16:colId xmlns:a16="http://schemas.microsoft.com/office/drawing/2014/main" val="717483189"/>
                    </a:ext>
                  </a:extLst>
                </a:gridCol>
                <a:gridCol w="1710973">
                  <a:extLst>
                    <a:ext uri="{9D8B030D-6E8A-4147-A177-3AD203B41FA5}">
                      <a16:colId xmlns:a16="http://schemas.microsoft.com/office/drawing/2014/main" val="4214277914"/>
                    </a:ext>
                  </a:extLst>
                </a:gridCol>
                <a:gridCol w="1215941">
                  <a:extLst>
                    <a:ext uri="{9D8B030D-6E8A-4147-A177-3AD203B41FA5}">
                      <a16:colId xmlns:a16="http://schemas.microsoft.com/office/drawing/2014/main" val="2494317282"/>
                    </a:ext>
                  </a:extLst>
                </a:gridCol>
                <a:gridCol w="1027548">
                  <a:extLst>
                    <a:ext uri="{9D8B030D-6E8A-4147-A177-3AD203B41FA5}">
                      <a16:colId xmlns:a16="http://schemas.microsoft.com/office/drawing/2014/main" val="4159665305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711251414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1787031606"/>
                    </a:ext>
                  </a:extLst>
                </a:gridCol>
                <a:gridCol w="2875175">
                  <a:extLst>
                    <a:ext uri="{9D8B030D-6E8A-4147-A177-3AD203B41FA5}">
                      <a16:colId xmlns:a16="http://schemas.microsoft.com/office/drawing/2014/main" val="790862604"/>
                    </a:ext>
                  </a:extLst>
                </a:gridCol>
              </a:tblGrid>
              <a:tr h="981928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Title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8999"/>
                  </a:ext>
                </a:extLst>
              </a:tr>
              <a:tr h="127948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Image-splicing forgery</a:t>
                      </a:r>
                    </a:p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Hakimi, F., Zanjan, I., &amp; Hariri, I.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k-nearest neighbors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is only limited to image tampering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3751"/>
                  </a:ext>
                </a:extLst>
              </a:tr>
              <a:tr h="1276496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Casia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tampering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Dong, J., Wang, W., &amp; Tan, T.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Evaluating database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was not detection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22857"/>
                  </a:ext>
                </a:extLst>
              </a:tr>
              <a:tr h="1577036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Passive detection of doctored JPEG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W., Yuan, Y., &amp; Yu,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artifact grid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detects only JPEG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type.So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can’t detect PNG and other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3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408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268131-06CB-4574-B889-A70223E9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46952"/>
              </p:ext>
            </p:extLst>
          </p:nvPr>
        </p:nvGraphicFramePr>
        <p:xfrm>
          <a:off x="317369" y="1095645"/>
          <a:ext cx="11557261" cy="55502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9279">
                  <a:extLst>
                    <a:ext uri="{9D8B030D-6E8A-4147-A177-3AD203B41FA5}">
                      <a16:colId xmlns:a16="http://schemas.microsoft.com/office/drawing/2014/main" val="717483189"/>
                    </a:ext>
                  </a:extLst>
                </a:gridCol>
                <a:gridCol w="2023398">
                  <a:extLst>
                    <a:ext uri="{9D8B030D-6E8A-4147-A177-3AD203B41FA5}">
                      <a16:colId xmlns:a16="http://schemas.microsoft.com/office/drawing/2014/main" val="4214277914"/>
                    </a:ext>
                  </a:extLst>
                </a:gridCol>
                <a:gridCol w="1410234">
                  <a:extLst>
                    <a:ext uri="{9D8B030D-6E8A-4147-A177-3AD203B41FA5}">
                      <a16:colId xmlns:a16="http://schemas.microsoft.com/office/drawing/2014/main" val="2494317282"/>
                    </a:ext>
                  </a:extLst>
                </a:gridCol>
                <a:gridCol w="1114569">
                  <a:extLst>
                    <a:ext uri="{9D8B030D-6E8A-4147-A177-3AD203B41FA5}">
                      <a16:colId xmlns:a16="http://schemas.microsoft.com/office/drawing/2014/main" val="3143123576"/>
                    </a:ext>
                  </a:extLst>
                </a:gridCol>
                <a:gridCol w="1857573">
                  <a:extLst>
                    <a:ext uri="{9D8B030D-6E8A-4147-A177-3AD203B41FA5}">
                      <a16:colId xmlns:a16="http://schemas.microsoft.com/office/drawing/2014/main" val="3870333203"/>
                    </a:ext>
                  </a:extLst>
                </a:gridCol>
                <a:gridCol w="2155486">
                  <a:extLst>
                    <a:ext uri="{9D8B030D-6E8A-4147-A177-3AD203B41FA5}">
                      <a16:colId xmlns:a16="http://schemas.microsoft.com/office/drawing/2014/main" val="1787031606"/>
                    </a:ext>
                  </a:extLst>
                </a:gridCol>
                <a:gridCol w="2146722">
                  <a:extLst>
                    <a:ext uri="{9D8B030D-6E8A-4147-A177-3AD203B41FA5}">
                      <a16:colId xmlns:a16="http://schemas.microsoft.com/office/drawing/2014/main" val="790862604"/>
                    </a:ext>
                  </a:extLst>
                </a:gridCol>
              </a:tblGrid>
              <a:tr h="1006364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Title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Author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8999"/>
                  </a:ext>
                </a:extLst>
              </a:tr>
              <a:tr h="1311323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Image Detection Using Machine Learning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IJCSITS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Villan, Muhammed Afsal, et al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 and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this model we only obtain 60% of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3751"/>
                  </a:ext>
                </a:extLst>
              </a:tr>
              <a:tr h="161628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Fake Image Detection Based on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Pairwise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Hsu,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-Chung, Yi-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Xiu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Zhuang, and Chia-Yen Lee.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Pairwise Learning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not able to detect PGGAN generated 64×64pixels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22857"/>
                  </a:ext>
                </a:extLst>
              </a:tr>
              <a:tr h="161628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Fold Image Forgery Detection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Akhtar, F., &amp; Qayyum, 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Key point based method and Block based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detect based on distance between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points.It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lacks test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415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268131-06CB-4574-B889-A70223E9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074144"/>
              </p:ext>
            </p:extLst>
          </p:nvPr>
        </p:nvGraphicFramePr>
        <p:xfrm>
          <a:off x="283010" y="1148813"/>
          <a:ext cx="11625977" cy="5485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4327">
                  <a:extLst>
                    <a:ext uri="{9D8B030D-6E8A-4147-A177-3AD203B41FA5}">
                      <a16:colId xmlns:a16="http://schemas.microsoft.com/office/drawing/2014/main" val="717483189"/>
                    </a:ext>
                  </a:extLst>
                </a:gridCol>
                <a:gridCol w="2035430">
                  <a:extLst>
                    <a:ext uri="{9D8B030D-6E8A-4147-A177-3AD203B41FA5}">
                      <a16:colId xmlns:a16="http://schemas.microsoft.com/office/drawing/2014/main" val="4214277914"/>
                    </a:ext>
                  </a:extLst>
                </a:gridCol>
                <a:gridCol w="1502928">
                  <a:extLst>
                    <a:ext uri="{9D8B030D-6E8A-4147-A177-3AD203B41FA5}">
                      <a16:colId xmlns:a16="http://schemas.microsoft.com/office/drawing/2014/main" val="2494317282"/>
                    </a:ext>
                  </a:extLst>
                </a:gridCol>
                <a:gridCol w="974586">
                  <a:extLst>
                    <a:ext uri="{9D8B030D-6E8A-4147-A177-3AD203B41FA5}">
                      <a16:colId xmlns:a16="http://schemas.microsoft.com/office/drawing/2014/main" val="314739689"/>
                    </a:ext>
                  </a:extLst>
                </a:gridCol>
                <a:gridCol w="2239862">
                  <a:extLst>
                    <a:ext uri="{9D8B030D-6E8A-4147-A177-3AD203B41FA5}">
                      <a16:colId xmlns:a16="http://schemas.microsoft.com/office/drawing/2014/main" val="1707834379"/>
                    </a:ext>
                  </a:extLst>
                </a:gridCol>
                <a:gridCol w="2064728">
                  <a:extLst>
                    <a:ext uri="{9D8B030D-6E8A-4147-A177-3AD203B41FA5}">
                      <a16:colId xmlns:a16="http://schemas.microsoft.com/office/drawing/2014/main" val="1787031606"/>
                    </a:ext>
                  </a:extLst>
                </a:gridCol>
                <a:gridCol w="1954116">
                  <a:extLst>
                    <a:ext uri="{9D8B030D-6E8A-4147-A177-3AD203B41FA5}">
                      <a16:colId xmlns:a16="http://schemas.microsoft.com/office/drawing/2014/main" val="790862604"/>
                    </a:ext>
                  </a:extLst>
                </a:gridCol>
              </a:tblGrid>
              <a:tr h="35419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Title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8999"/>
                  </a:ext>
                </a:extLst>
              </a:tr>
              <a:tr h="167032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Image</a:t>
                      </a:r>
                    </a:p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Using Machine Learning.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IRACST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Villan, M. A., Kuruvilla, A., Paul, J., &amp; Elias, E. P.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testing and training accuracy is comparatively 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3751"/>
                  </a:ext>
                </a:extLst>
              </a:tr>
              <a:tr h="144401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Study on Digital Image Forgery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IJARCSSE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Sarma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B., &amp; Nandi, 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tampering and image composition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a study of image forgery and not a detecting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22857"/>
                  </a:ext>
                </a:extLst>
              </a:tr>
              <a:tr h="167032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Facing off fake images using fake detection fine-tuning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Jeon,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Hyeonseong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Youngoh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Bang, and Simon S. Woo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 tuning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does not detect smaller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AE7-77E6-49D6-8844-228A9B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408"/>
            <a:ext cx="12192000" cy="1544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ysClr val="windowText" lastClr="000000">
                        <a:tint val="66000"/>
                        <a:satMod val="160000"/>
                      </a:sysClr>
                    </a:gs>
                    <a:gs pos="50000">
                      <a:sysClr val="windowText" lastClr="000000">
                        <a:tint val="44500"/>
                        <a:satMod val="160000"/>
                      </a:sysClr>
                    </a:gs>
                    <a:gs pos="100000">
                      <a:sysClr val="windowText" lastClr="000000">
                        <a:tint val="23500"/>
                        <a:satMod val="160000"/>
                      </a:sys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268131-06CB-4574-B889-A70223E9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672663"/>
              </p:ext>
            </p:extLst>
          </p:nvPr>
        </p:nvGraphicFramePr>
        <p:xfrm>
          <a:off x="461388" y="1058987"/>
          <a:ext cx="11269223" cy="545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111">
                  <a:extLst>
                    <a:ext uri="{9D8B030D-6E8A-4147-A177-3AD203B41FA5}">
                      <a16:colId xmlns:a16="http://schemas.microsoft.com/office/drawing/2014/main" val="717483189"/>
                    </a:ext>
                  </a:extLst>
                </a:gridCol>
                <a:gridCol w="1972971">
                  <a:extLst>
                    <a:ext uri="{9D8B030D-6E8A-4147-A177-3AD203B41FA5}">
                      <a16:colId xmlns:a16="http://schemas.microsoft.com/office/drawing/2014/main" val="4214277914"/>
                    </a:ext>
                  </a:extLst>
                </a:gridCol>
                <a:gridCol w="1535773">
                  <a:extLst>
                    <a:ext uri="{9D8B030D-6E8A-4147-A177-3AD203B41FA5}">
                      <a16:colId xmlns:a16="http://schemas.microsoft.com/office/drawing/2014/main" val="24943172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85851712"/>
                    </a:ext>
                  </a:extLst>
                </a:gridCol>
                <a:gridCol w="2215299">
                  <a:extLst>
                    <a:ext uri="{9D8B030D-6E8A-4147-A177-3AD203B41FA5}">
                      <a16:colId xmlns:a16="http://schemas.microsoft.com/office/drawing/2014/main" val="2550476947"/>
                    </a:ext>
                  </a:extLst>
                </a:gridCol>
                <a:gridCol w="2168165">
                  <a:extLst>
                    <a:ext uri="{9D8B030D-6E8A-4147-A177-3AD203B41FA5}">
                      <a16:colId xmlns:a16="http://schemas.microsoft.com/office/drawing/2014/main" val="1787031606"/>
                    </a:ext>
                  </a:extLst>
                </a:gridCol>
                <a:gridCol w="1634504">
                  <a:extLst>
                    <a:ext uri="{9D8B030D-6E8A-4147-A177-3AD203B41FA5}">
                      <a16:colId xmlns:a16="http://schemas.microsoft.com/office/drawing/2014/main" val="790862604"/>
                    </a:ext>
                  </a:extLst>
                </a:gridCol>
              </a:tblGrid>
              <a:tr h="885743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Title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58999"/>
                  </a:ext>
                </a:extLst>
              </a:tr>
              <a:tr h="169096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inconsistency detection using local binary pattern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Mahale, V. H., Ali, M. M., Yannawar, P. L., &amp; Gaikwad, A. T.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binary pattern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(LBP)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only limited to detect inconsistency of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3751"/>
                  </a:ext>
                </a:extLst>
              </a:tr>
              <a:tr h="222777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Copy-move image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forgery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Aasri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Hashmi, M. F., Anand, V., &amp;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Keskar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 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method combining undecimated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wavelet transform and scale invariant feature transform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Wavelet transform may result in high cost and it is only limited to tampered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2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195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Custom 4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2778</TotalTime>
  <Words>2022</Words>
  <Application>Microsoft Office PowerPoint</Application>
  <PresentationFormat>Widescreen</PresentationFormat>
  <Paragraphs>338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18thCentury</vt:lpstr>
      <vt:lpstr>Arial</vt:lpstr>
      <vt:lpstr>Calibri</vt:lpstr>
      <vt:lpstr>Century Gothic</vt:lpstr>
      <vt:lpstr>Times New Roman</vt:lpstr>
      <vt:lpstr>TimesNewRoman</vt:lpstr>
      <vt:lpstr>TimesNewRoman,Italic</vt:lpstr>
      <vt:lpstr>Times-Roman</vt:lpstr>
      <vt:lpstr>Wingdings</vt:lpstr>
      <vt:lpstr>Vapor Trail</vt:lpstr>
      <vt:lpstr>     Fake face     DETECTION     </vt:lpstr>
      <vt:lpstr>    introduction</vt:lpstr>
      <vt:lpstr>   OBJECTIVES</vt:lpstr>
      <vt:lpstr>ABSTRACT</vt:lpstr>
      <vt:lpstr>    LiTERATURE SURVEY</vt:lpstr>
      <vt:lpstr>    LiTERATURE SURVEY</vt:lpstr>
      <vt:lpstr>    LiTERATURE SURVEY</vt:lpstr>
      <vt:lpstr>    LiTERATURE SURVEY</vt:lpstr>
      <vt:lpstr>    LiTERATURE SURVEY</vt:lpstr>
      <vt:lpstr>  LiTERATURE SURVEY</vt:lpstr>
      <vt:lpstr>PROPOSED SYSTEM</vt:lpstr>
      <vt:lpstr> </vt:lpstr>
      <vt:lpstr> ARCHITECTURE</vt:lpstr>
      <vt:lpstr> </vt:lpstr>
      <vt:lpstr>  PRE PROCESSING</vt:lpstr>
      <vt:lpstr>  METADATA ANALYSIS</vt:lpstr>
      <vt:lpstr>    Image Recognition using Deep Learning </vt:lpstr>
      <vt:lpstr>  CNN NETWORKS</vt:lpstr>
      <vt:lpstr>    implementation </vt:lpstr>
      <vt:lpstr>    implementation </vt:lpstr>
      <vt:lpstr>    implementation </vt:lpstr>
      <vt:lpstr>    implementation </vt:lpstr>
      <vt:lpstr>    implementation </vt:lpstr>
      <vt:lpstr>    implementation </vt:lpstr>
      <vt:lpstr>    implementation </vt:lpstr>
      <vt:lpstr>    implementation </vt:lpstr>
      <vt:lpstr>    implementation </vt:lpstr>
      <vt:lpstr>    SOCIAL IMPACTS</vt:lpstr>
      <vt:lpstr>                                  rEFERENCES</vt:lpstr>
      <vt:lpstr>                                  rEFERENCES</vt:lpstr>
      <vt:lpstr>                                  rEFERENCES</vt:lpstr>
      <vt:lpstr>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Fake face       IMAGE DETECTION     </dc:title>
  <dc:creator>Vavila Srini</dc:creator>
  <cp:lastModifiedBy>Vavila Srini</cp:lastModifiedBy>
  <cp:revision>17</cp:revision>
  <dcterms:created xsi:type="dcterms:W3CDTF">2021-11-14T06:16:02Z</dcterms:created>
  <dcterms:modified xsi:type="dcterms:W3CDTF">2022-06-06T03:25:23Z</dcterms:modified>
</cp:coreProperties>
</file>