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7" r:id="rId4"/>
    <p:sldId id="259" r:id="rId5"/>
    <p:sldId id="260" r:id="rId6"/>
    <p:sldId id="261" r:id="rId7"/>
    <p:sldId id="262" r:id="rId8"/>
    <p:sldId id="263" r:id="rId9"/>
    <p:sldId id="264" r:id="rId10"/>
    <p:sldId id="266" r:id="rId11"/>
    <p:sldId id="265" r:id="rId12"/>
    <p:sldId id="270" r:id="rId13"/>
    <p:sldId id="272" r:id="rId14"/>
    <p:sldId id="271"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5041CA2-AF21-4BF9-AE99-C217A21FA7E0}"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26822-D662-44F8-91BC-752DDA029F3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5041CA2-AF21-4BF9-AE99-C217A21FA7E0}"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26822-D662-44F8-91BC-752DDA029F3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5041CA2-AF21-4BF9-AE99-C217A21FA7E0}"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26822-D662-44F8-91BC-752DDA029F3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5041CA2-AF21-4BF9-AE99-C217A21FA7E0}"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26822-D662-44F8-91BC-752DDA029F3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041CA2-AF21-4BF9-AE99-C217A21FA7E0}"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26822-D662-44F8-91BC-752DDA029F3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5041CA2-AF21-4BF9-AE99-C217A21FA7E0}"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A26822-D662-44F8-91BC-752DDA029F3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5041CA2-AF21-4BF9-AE99-C217A21FA7E0}" type="datetimeFigureOut">
              <a:rPr lang="en-IN" smtClean="0"/>
              <a:t>08-09-2023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A26822-D662-44F8-91BC-752DDA029F3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5041CA2-AF21-4BF9-AE99-C217A21FA7E0}" type="datetimeFigureOut">
              <a:rPr lang="en-IN" smtClean="0"/>
              <a:t>08-09-2023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A26822-D662-44F8-91BC-752DDA029F3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41CA2-AF21-4BF9-AE99-C217A21FA7E0}" type="datetimeFigureOut">
              <a:rPr lang="en-IN" smtClean="0"/>
              <a:t>08-09-2023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A26822-D662-44F8-91BC-752DDA029F3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041CA2-AF21-4BF9-AE99-C217A21FA7E0}"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A26822-D662-44F8-91BC-752DDA029F3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041CA2-AF21-4BF9-AE99-C217A21FA7E0}"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A26822-D662-44F8-91BC-752DDA029F3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5E5C5"/>
            </a:gs>
            <a:gs pos="30000">
              <a:srgbClr val="D5E5C5"/>
            </a:gs>
            <a:gs pos="93360">
              <a:srgbClr val="8BB65D"/>
            </a:gs>
            <a:gs pos="100000">
              <a:srgbClr val="89B55A"/>
            </a:gs>
            <a:gs pos="100000">
              <a:srgbClr val="8CB75F"/>
            </a:gs>
            <a:gs pos="99000">
              <a:srgbClr val="92D050">
                <a:alpha val="85000"/>
                <a:lumMod val="70000"/>
              </a:srgbClr>
            </a:gs>
          </a:gsLst>
          <a:lin ang="66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041CA2-AF21-4BF9-AE99-C217A21FA7E0}" type="datetimeFigureOut">
              <a:rPr lang="en-IN" smtClean="0"/>
              <a:t>08-09-2023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26822-D662-44F8-91BC-752DDA029F3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joes.in/python_django_tutorial/(https:/www.python.org/downloa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660849" y="2782669"/>
            <a:ext cx="9171992" cy="646331"/>
          </a:xfrm>
          <a:prstGeom prst="rect">
            <a:avLst/>
          </a:prstGeom>
          <a:noFill/>
        </p:spPr>
        <p:txBody>
          <a:bodyPr wrap="square" rtlCol="0">
            <a:spAutoFit/>
          </a:bodyPr>
          <a:lstStyle/>
          <a:p>
            <a:r>
              <a:rPr lang="en-IN" sz="3600" dirty="0"/>
              <a:t>WEB DEVELOPMENT   THE ULTIMATE DJANGO</a:t>
            </a:r>
          </a:p>
        </p:txBody>
      </p:sp>
      <p:sp>
        <p:nvSpPr>
          <p:cNvPr id="15" name="TextBox 14"/>
          <p:cNvSpPr txBox="1"/>
          <p:nvPr/>
        </p:nvSpPr>
        <p:spPr>
          <a:xfrm>
            <a:off x="3904862" y="3428999"/>
            <a:ext cx="5015203" cy="461665"/>
          </a:xfrm>
          <a:prstGeom prst="rect">
            <a:avLst/>
          </a:prstGeom>
          <a:noFill/>
        </p:spPr>
        <p:txBody>
          <a:bodyPr wrap="square" rtlCol="0">
            <a:spAutoFit/>
          </a:bodyPr>
          <a:lstStyle/>
          <a:p>
            <a:r>
              <a:rPr lang="en-IN" sz="2400" dirty="0"/>
              <a:t>WEB FRAME WORK FOR BEGINNERS</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5024437" y="519059"/>
            <a:ext cx="2143125" cy="2143125"/>
          </a:xfrm>
          <a:prstGeom prst="rect">
            <a:avLst/>
          </a:prstGeom>
        </p:spPr>
      </p:pic>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437" y="3922709"/>
            <a:ext cx="2143125" cy="21431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B8748F-C820-D3F8-2CFD-2D74B1816D09}"/>
              </a:ext>
            </a:extLst>
          </p:cNvPr>
          <p:cNvSpPr txBox="1"/>
          <p:nvPr/>
        </p:nvSpPr>
        <p:spPr>
          <a:xfrm>
            <a:off x="202163" y="111967"/>
            <a:ext cx="5753879" cy="1304203"/>
          </a:xfrm>
          <a:prstGeom prst="rect">
            <a:avLst/>
          </a:prstGeom>
          <a:noFill/>
        </p:spPr>
        <p:txBody>
          <a:bodyPr wrap="square" rtlCol="0">
            <a:spAutoFit/>
          </a:bodyPr>
          <a:lstStyle/>
          <a:p>
            <a:pPr>
              <a:lnSpc>
                <a:spcPct val="150000"/>
              </a:lnSpc>
            </a:pPr>
            <a:r>
              <a:rPr lang="en-IN" sz="1800" b="1" dirty="0">
                <a:latin typeface="Titillium Web" panose="00000500000000000000" pitchFamily="2" charset="0"/>
              </a:rPr>
              <a:t>Views.py , </a:t>
            </a:r>
            <a:r>
              <a:rPr lang="en-IN" sz="1800" dirty="0">
                <a:latin typeface="Titillium Web" panose="00000500000000000000" pitchFamily="2" charset="0"/>
              </a:rPr>
              <a:t>now go to this file in your project and view some content in an web page </a:t>
            </a:r>
            <a:r>
              <a:rPr lang="en-IN" dirty="0">
                <a:latin typeface="Titillium Web" panose="00000500000000000000" pitchFamily="2" charset="0"/>
              </a:rPr>
              <a:t>like this</a:t>
            </a:r>
            <a:r>
              <a:rPr lang="en-IN" sz="1800" dirty="0">
                <a:latin typeface="Titillium Web" panose="00000500000000000000" pitchFamily="2" charset="0"/>
              </a:rPr>
              <a:t> </a:t>
            </a:r>
            <a:br>
              <a:rPr lang="en-IN" sz="1800" dirty="0">
                <a:latin typeface="Titillium Web" panose="00000500000000000000" pitchFamily="2" charset="0"/>
              </a:rPr>
            </a:br>
            <a:r>
              <a:rPr lang="en-IN" sz="1800" dirty="0">
                <a:latin typeface="Titillium Web" panose="00000500000000000000" pitchFamily="2" charset="0"/>
              </a:rPr>
              <a:t>    </a:t>
            </a:r>
            <a:endParaRPr lang="en-IN" dirty="0">
              <a:latin typeface="Titillium Web" panose="00000500000000000000" pitchFamily="2" charset="0"/>
            </a:endParaRPr>
          </a:p>
        </p:txBody>
      </p:sp>
      <p:pic>
        <p:nvPicPr>
          <p:cNvPr id="10" name="Picture 9">
            <a:extLst>
              <a:ext uri="{FF2B5EF4-FFF2-40B4-BE49-F238E27FC236}">
                <a16:creationId xmlns:a16="http://schemas.microsoft.com/office/drawing/2014/main" id="{972C2807-2972-6960-7844-53B8CCAD02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1257" y="1102933"/>
            <a:ext cx="5294504" cy="2937220"/>
          </a:xfrm>
          <a:prstGeom prst="rect">
            <a:avLst/>
          </a:prstGeom>
        </p:spPr>
      </p:pic>
      <p:cxnSp>
        <p:nvCxnSpPr>
          <p:cNvPr id="12" name="Straight Connector 11">
            <a:extLst>
              <a:ext uri="{FF2B5EF4-FFF2-40B4-BE49-F238E27FC236}">
                <a16:creationId xmlns:a16="http://schemas.microsoft.com/office/drawing/2014/main" id="{AA87FDCA-4623-3353-290A-81D9441F7C18}"/>
              </a:ext>
            </a:extLst>
          </p:cNvPr>
          <p:cNvCxnSpPr>
            <a:cxnSpLocks/>
          </p:cNvCxnSpPr>
          <p:nvPr/>
        </p:nvCxnSpPr>
        <p:spPr>
          <a:xfrm>
            <a:off x="5887616" y="-335902"/>
            <a:ext cx="0" cy="4236096"/>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78EBB4D7-B154-D8FE-93B7-5F0CE833C1D0}"/>
              </a:ext>
            </a:extLst>
          </p:cNvPr>
          <p:cNvSpPr txBox="1"/>
          <p:nvPr/>
        </p:nvSpPr>
        <p:spPr>
          <a:xfrm>
            <a:off x="5956042" y="226189"/>
            <a:ext cx="4366727" cy="369332"/>
          </a:xfrm>
          <a:prstGeom prst="rect">
            <a:avLst/>
          </a:prstGeom>
          <a:noFill/>
        </p:spPr>
        <p:txBody>
          <a:bodyPr wrap="square" rtlCol="0">
            <a:spAutoFit/>
          </a:bodyPr>
          <a:lstStyle/>
          <a:p>
            <a:r>
              <a:rPr lang="en-IN" dirty="0"/>
              <a:t>Then go the </a:t>
            </a:r>
            <a:r>
              <a:rPr lang="en-IN" b="1" dirty="0"/>
              <a:t>urls.py</a:t>
            </a:r>
            <a:r>
              <a:rPr lang="en-IN" dirty="0"/>
              <a:t> file set the path like this </a:t>
            </a:r>
          </a:p>
        </p:txBody>
      </p:sp>
      <p:pic>
        <p:nvPicPr>
          <p:cNvPr id="19" name="Picture 18">
            <a:extLst>
              <a:ext uri="{FF2B5EF4-FFF2-40B4-BE49-F238E27FC236}">
                <a16:creationId xmlns:a16="http://schemas.microsoft.com/office/drawing/2014/main" id="{35D4C6E0-66A1-B510-EF31-A4CCCF233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09743"/>
            <a:ext cx="5692608" cy="2937221"/>
          </a:xfrm>
          <a:prstGeom prst="rect">
            <a:avLst/>
          </a:prstGeom>
        </p:spPr>
      </p:pic>
      <p:sp>
        <p:nvSpPr>
          <p:cNvPr id="24" name="TextBox 23">
            <a:extLst>
              <a:ext uri="{FF2B5EF4-FFF2-40B4-BE49-F238E27FC236}">
                <a16:creationId xmlns:a16="http://schemas.microsoft.com/office/drawing/2014/main" id="{2F97220F-23B1-B9BA-9AA9-38C62828E8E5}"/>
              </a:ext>
            </a:extLst>
          </p:cNvPr>
          <p:cNvSpPr txBox="1"/>
          <p:nvPr/>
        </p:nvSpPr>
        <p:spPr>
          <a:xfrm>
            <a:off x="261257" y="4581914"/>
            <a:ext cx="6410130" cy="369332"/>
          </a:xfrm>
          <a:prstGeom prst="rect">
            <a:avLst/>
          </a:prstGeom>
          <a:noFill/>
        </p:spPr>
        <p:txBody>
          <a:bodyPr wrap="square" rtlCol="0">
            <a:spAutoFit/>
          </a:bodyPr>
          <a:lstStyle/>
          <a:p>
            <a:r>
              <a:rPr lang="en-IN" dirty="0">
                <a:latin typeface="Titillium Web" panose="00000500000000000000" pitchFamily="2" charset="0"/>
              </a:rPr>
              <a:t>Now run the program </a:t>
            </a:r>
            <a:r>
              <a:rPr lang="en-IN" b="1" dirty="0">
                <a:latin typeface="Titillium Web" panose="00000500000000000000" pitchFamily="2" charset="0"/>
              </a:rPr>
              <a:t>python manage.py </a:t>
            </a:r>
            <a:r>
              <a:rPr lang="en-IN" b="1" dirty="0" err="1">
                <a:latin typeface="Titillium Web" panose="00000500000000000000" pitchFamily="2" charset="0"/>
              </a:rPr>
              <a:t>runserver</a:t>
            </a:r>
            <a:r>
              <a:rPr lang="en-IN" b="1" dirty="0">
                <a:latin typeface="Titillium Web" panose="00000500000000000000" pitchFamily="2" charset="0"/>
              </a:rPr>
              <a:t> </a:t>
            </a:r>
          </a:p>
        </p:txBody>
      </p:sp>
      <p:pic>
        <p:nvPicPr>
          <p:cNvPr id="26" name="Picture 25">
            <a:extLst>
              <a:ext uri="{FF2B5EF4-FFF2-40B4-BE49-F238E27FC236}">
                <a16:creationId xmlns:a16="http://schemas.microsoft.com/office/drawing/2014/main" id="{A5219881-7A58-664D-47D2-1D30F63048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38868" y="4467692"/>
            <a:ext cx="3651378" cy="2164119"/>
          </a:xfrm>
          <a:prstGeom prst="rect">
            <a:avLst/>
          </a:prstGeom>
        </p:spPr>
      </p:pic>
      <p:sp>
        <p:nvSpPr>
          <p:cNvPr id="27" name="TextBox 26">
            <a:extLst>
              <a:ext uri="{FF2B5EF4-FFF2-40B4-BE49-F238E27FC236}">
                <a16:creationId xmlns:a16="http://schemas.microsoft.com/office/drawing/2014/main" id="{264AC574-62DC-B468-DF16-FF61ED647CF6}"/>
              </a:ext>
            </a:extLst>
          </p:cNvPr>
          <p:cNvSpPr txBox="1"/>
          <p:nvPr/>
        </p:nvSpPr>
        <p:spPr>
          <a:xfrm>
            <a:off x="6096000" y="3959352"/>
            <a:ext cx="942391" cy="369332"/>
          </a:xfrm>
          <a:prstGeom prst="rect">
            <a:avLst/>
          </a:prstGeom>
          <a:noFill/>
        </p:spPr>
        <p:txBody>
          <a:bodyPr wrap="square" rtlCol="0">
            <a:spAutoFit/>
          </a:bodyPr>
          <a:lstStyle/>
          <a:p>
            <a:r>
              <a:rPr lang="en-IN" dirty="0"/>
              <a:t>Output:</a:t>
            </a:r>
          </a:p>
        </p:txBody>
      </p:sp>
    </p:spTree>
    <p:extLst>
      <p:ext uri="{BB962C8B-B14F-4D97-AF65-F5344CB8AC3E}">
        <p14:creationId xmlns:p14="http://schemas.microsoft.com/office/powerpoint/2010/main" val="2714859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F98B87-CAB9-D9F0-EA1D-CDB3C6839222}"/>
              </a:ext>
            </a:extLst>
          </p:cNvPr>
          <p:cNvSpPr txBox="1"/>
          <p:nvPr/>
        </p:nvSpPr>
        <p:spPr>
          <a:xfrm>
            <a:off x="480526" y="443204"/>
            <a:ext cx="11098764" cy="1719702"/>
          </a:xfrm>
          <a:prstGeom prst="rect">
            <a:avLst/>
          </a:prstGeom>
          <a:noFill/>
        </p:spPr>
        <p:txBody>
          <a:bodyPr wrap="square" rtlCol="0">
            <a:spAutoFit/>
          </a:bodyPr>
          <a:lstStyle/>
          <a:p>
            <a:pPr algn="just">
              <a:lnSpc>
                <a:spcPct val="150000"/>
              </a:lnSpc>
            </a:pPr>
            <a:r>
              <a:rPr lang="en-IN" dirty="0">
                <a:latin typeface="Titillium Web" panose="00000500000000000000" pitchFamily="2" charset="0"/>
              </a:rPr>
              <a:t>                   still we added a less amount of content in a webpage they loaded quickly , but we need  big content page and multipage website are load slowly and there are lots of problem . That problem overcome method is add the HTML page.  In Django , HTML files are create in</a:t>
            </a:r>
            <a:r>
              <a:rPr lang="en-IN" b="1" dirty="0">
                <a:latin typeface="Titillium Web" panose="00000500000000000000" pitchFamily="2" charset="0"/>
              </a:rPr>
              <a:t> templates</a:t>
            </a:r>
            <a:r>
              <a:rPr lang="en-IN" dirty="0">
                <a:latin typeface="Titillium Web" panose="00000500000000000000" pitchFamily="2" charset="0"/>
              </a:rPr>
              <a:t> folder . </a:t>
            </a:r>
            <a:r>
              <a:rPr lang="en-IN" dirty="0" err="1">
                <a:latin typeface="Titillium Web" panose="00000500000000000000" pitchFamily="2" charset="0"/>
              </a:rPr>
              <a:t>Js</a:t>
            </a:r>
            <a:r>
              <a:rPr lang="en-IN" dirty="0">
                <a:latin typeface="Titillium Web" panose="00000500000000000000" pitchFamily="2" charset="0"/>
              </a:rPr>
              <a:t> , </a:t>
            </a:r>
            <a:r>
              <a:rPr lang="en-IN" dirty="0" err="1">
                <a:latin typeface="Titillium Web" panose="00000500000000000000" pitchFamily="2" charset="0"/>
              </a:rPr>
              <a:t>css</a:t>
            </a:r>
            <a:r>
              <a:rPr lang="en-IN" dirty="0">
                <a:latin typeface="Titillium Web" panose="00000500000000000000" pitchFamily="2" charset="0"/>
              </a:rPr>
              <a:t> , image , html(multipage),etc…Files are created in static folder . Here create a html file in template folder and  link the </a:t>
            </a:r>
            <a:r>
              <a:rPr lang="en-IN" b="1" dirty="0">
                <a:latin typeface="Titillium Web" panose="00000500000000000000" pitchFamily="2" charset="0"/>
              </a:rPr>
              <a:t>views.py</a:t>
            </a:r>
            <a:r>
              <a:rPr lang="en-IN" dirty="0">
                <a:latin typeface="Titillium Web" panose="00000500000000000000" pitchFamily="2" charset="0"/>
              </a:rPr>
              <a:t>. File structure like </a:t>
            </a:r>
          </a:p>
        </p:txBody>
      </p:sp>
      <p:pic>
        <p:nvPicPr>
          <p:cNvPr id="7" name="Picture 6">
            <a:extLst>
              <a:ext uri="{FF2B5EF4-FFF2-40B4-BE49-F238E27FC236}">
                <a16:creationId xmlns:a16="http://schemas.microsoft.com/office/drawing/2014/main" id="{D3F1B5C6-FC03-DBA4-0DC6-48E26002D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7581" y="2162906"/>
            <a:ext cx="6904653" cy="4251890"/>
          </a:xfrm>
          <a:prstGeom prst="rect">
            <a:avLst/>
          </a:prstGeom>
        </p:spPr>
      </p:pic>
    </p:spTree>
    <p:extLst>
      <p:ext uri="{BB962C8B-B14F-4D97-AF65-F5344CB8AC3E}">
        <p14:creationId xmlns:p14="http://schemas.microsoft.com/office/powerpoint/2010/main" val="1129621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F44279-9ACD-4367-C0DF-94F045B2A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9094" y="1327294"/>
            <a:ext cx="4584568" cy="2639504"/>
          </a:xfrm>
          <a:prstGeom prst="rect">
            <a:avLst/>
          </a:prstGeom>
        </p:spPr>
      </p:pic>
      <p:pic>
        <p:nvPicPr>
          <p:cNvPr id="6" name="Picture 5">
            <a:extLst>
              <a:ext uri="{FF2B5EF4-FFF2-40B4-BE49-F238E27FC236}">
                <a16:creationId xmlns:a16="http://schemas.microsoft.com/office/drawing/2014/main" id="{72196421-5BC1-21BD-4700-1D4BE9D03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938" y="1327294"/>
            <a:ext cx="4242062" cy="2639504"/>
          </a:xfrm>
          <a:prstGeom prst="rect">
            <a:avLst/>
          </a:prstGeom>
        </p:spPr>
      </p:pic>
      <p:pic>
        <p:nvPicPr>
          <p:cNvPr id="8" name="Picture 7">
            <a:extLst>
              <a:ext uri="{FF2B5EF4-FFF2-40B4-BE49-F238E27FC236}">
                <a16:creationId xmlns:a16="http://schemas.microsoft.com/office/drawing/2014/main" id="{02543545-99D9-05CB-5E00-C0C89B9E26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3716" y="4099345"/>
            <a:ext cx="4584568" cy="2479249"/>
          </a:xfrm>
          <a:prstGeom prst="rect">
            <a:avLst/>
          </a:prstGeom>
        </p:spPr>
      </p:pic>
      <p:sp>
        <p:nvSpPr>
          <p:cNvPr id="9" name="TextBox 8">
            <a:extLst>
              <a:ext uri="{FF2B5EF4-FFF2-40B4-BE49-F238E27FC236}">
                <a16:creationId xmlns:a16="http://schemas.microsoft.com/office/drawing/2014/main" id="{5479CAA9-9DFE-8FBE-4731-C27AAABEA7C0}"/>
              </a:ext>
            </a:extLst>
          </p:cNvPr>
          <p:cNvSpPr txBox="1"/>
          <p:nvPr/>
        </p:nvSpPr>
        <p:spPr>
          <a:xfrm>
            <a:off x="177538" y="306042"/>
            <a:ext cx="5390141" cy="888705"/>
          </a:xfrm>
          <a:prstGeom prst="rect">
            <a:avLst/>
          </a:prstGeom>
          <a:noFill/>
        </p:spPr>
        <p:txBody>
          <a:bodyPr wrap="square" rtlCol="0">
            <a:spAutoFit/>
          </a:bodyPr>
          <a:lstStyle/>
          <a:p>
            <a:pPr algn="just">
              <a:lnSpc>
                <a:spcPct val="150000"/>
              </a:lnSpc>
            </a:pPr>
            <a:r>
              <a:rPr lang="en-IN" dirty="0">
                <a:latin typeface="Titillium Web" panose="00000500000000000000" pitchFamily="2" charset="0"/>
              </a:rPr>
              <a:t>Go to settings.py </a:t>
            </a:r>
            <a:r>
              <a:rPr lang="en-IN" b="1" dirty="0" err="1">
                <a:latin typeface="Titillium Web" panose="00000500000000000000" pitchFamily="2" charset="0"/>
              </a:rPr>
              <a:t>installed_app</a:t>
            </a:r>
            <a:r>
              <a:rPr lang="en-IN" b="1" dirty="0">
                <a:latin typeface="Titillium Web" panose="00000500000000000000" pitchFamily="2" charset="0"/>
              </a:rPr>
              <a:t> </a:t>
            </a:r>
            <a:r>
              <a:rPr lang="en-IN" dirty="0">
                <a:latin typeface="Titillium Web" panose="00000500000000000000" pitchFamily="2" charset="0"/>
              </a:rPr>
              <a:t>list here install your app name like ‘</a:t>
            </a:r>
            <a:r>
              <a:rPr lang="en-IN" dirty="0" err="1">
                <a:latin typeface="Titillium Web" panose="00000500000000000000" pitchFamily="2" charset="0"/>
              </a:rPr>
              <a:t>my_site</a:t>
            </a:r>
            <a:r>
              <a:rPr lang="en-IN" dirty="0">
                <a:latin typeface="Titillium Web" panose="00000500000000000000" pitchFamily="2" charset="0"/>
              </a:rPr>
              <a:t>’</a:t>
            </a:r>
          </a:p>
        </p:txBody>
      </p:sp>
      <p:sp>
        <p:nvSpPr>
          <p:cNvPr id="10" name="TextBox 9">
            <a:extLst>
              <a:ext uri="{FF2B5EF4-FFF2-40B4-BE49-F238E27FC236}">
                <a16:creationId xmlns:a16="http://schemas.microsoft.com/office/drawing/2014/main" id="{E6D7E642-95FD-2DDE-3DE1-7D27C4D98374}"/>
              </a:ext>
            </a:extLst>
          </p:cNvPr>
          <p:cNvSpPr txBox="1"/>
          <p:nvPr/>
        </p:nvSpPr>
        <p:spPr>
          <a:xfrm>
            <a:off x="6705602" y="381062"/>
            <a:ext cx="5069838" cy="369332"/>
          </a:xfrm>
          <a:prstGeom prst="rect">
            <a:avLst/>
          </a:prstGeom>
          <a:noFill/>
        </p:spPr>
        <p:txBody>
          <a:bodyPr wrap="square" rtlCol="0">
            <a:spAutoFit/>
          </a:bodyPr>
          <a:lstStyle/>
          <a:p>
            <a:r>
              <a:rPr lang="en-IN" dirty="0">
                <a:latin typeface="Titillium Web" panose="00000500000000000000" pitchFamily="2" charset="0"/>
              </a:rPr>
              <a:t>Go to </a:t>
            </a:r>
            <a:r>
              <a:rPr lang="en-IN" b="1" dirty="0">
                <a:latin typeface="Titillium Web" panose="00000500000000000000" pitchFamily="2" charset="0"/>
              </a:rPr>
              <a:t>views.py</a:t>
            </a:r>
            <a:r>
              <a:rPr lang="en-IN" dirty="0">
                <a:latin typeface="Titillium Web" panose="00000500000000000000" pitchFamily="2" charset="0"/>
              </a:rPr>
              <a:t> and link the html file “index.html”</a:t>
            </a:r>
          </a:p>
        </p:txBody>
      </p:sp>
      <p:sp>
        <p:nvSpPr>
          <p:cNvPr id="11" name="TextBox 10">
            <a:extLst>
              <a:ext uri="{FF2B5EF4-FFF2-40B4-BE49-F238E27FC236}">
                <a16:creationId xmlns:a16="http://schemas.microsoft.com/office/drawing/2014/main" id="{48F1CC4D-2246-E177-4391-B3315A229A56}"/>
              </a:ext>
            </a:extLst>
          </p:cNvPr>
          <p:cNvSpPr txBox="1"/>
          <p:nvPr/>
        </p:nvSpPr>
        <p:spPr>
          <a:xfrm>
            <a:off x="4572000" y="3597466"/>
            <a:ext cx="3332480" cy="369332"/>
          </a:xfrm>
          <a:prstGeom prst="rect">
            <a:avLst/>
          </a:prstGeom>
          <a:noFill/>
        </p:spPr>
        <p:txBody>
          <a:bodyPr wrap="square" rtlCol="0">
            <a:spAutoFit/>
          </a:bodyPr>
          <a:lstStyle/>
          <a:p>
            <a:r>
              <a:rPr lang="en-IN" dirty="0"/>
              <a:t>Don’t change the </a:t>
            </a:r>
            <a:r>
              <a:rPr lang="en-IN" b="1" dirty="0">
                <a:latin typeface="Titillium Web" panose="00000500000000000000" pitchFamily="2" charset="0"/>
              </a:rPr>
              <a:t>urls.py </a:t>
            </a:r>
            <a:r>
              <a:rPr lang="en-IN" dirty="0">
                <a:latin typeface="Titillium Web" panose="00000500000000000000" pitchFamily="2" charset="0"/>
              </a:rPr>
              <a:t>file</a:t>
            </a:r>
          </a:p>
        </p:txBody>
      </p:sp>
    </p:spTree>
    <p:extLst>
      <p:ext uri="{BB962C8B-B14F-4D97-AF65-F5344CB8AC3E}">
        <p14:creationId xmlns:p14="http://schemas.microsoft.com/office/powerpoint/2010/main" val="2285719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197132-9909-623D-869A-FA9B37F39E43}"/>
              </a:ext>
            </a:extLst>
          </p:cNvPr>
          <p:cNvSpPr txBox="1"/>
          <p:nvPr/>
        </p:nvSpPr>
        <p:spPr>
          <a:xfrm>
            <a:off x="6096000" y="1014424"/>
            <a:ext cx="6543040" cy="830997"/>
          </a:xfrm>
          <a:prstGeom prst="rect">
            <a:avLst/>
          </a:prstGeom>
          <a:noFill/>
        </p:spPr>
        <p:txBody>
          <a:bodyPr wrap="square" rtlCol="0">
            <a:spAutoFit/>
          </a:bodyPr>
          <a:lstStyle/>
          <a:p>
            <a:r>
              <a:rPr lang="en-IN" sz="2400" dirty="0">
                <a:latin typeface="Titillium Web" panose="00000500000000000000" pitchFamily="2" charset="0"/>
              </a:rPr>
              <a:t>Finally run the server </a:t>
            </a:r>
            <a:r>
              <a:rPr lang="en-IN" sz="2400" b="1" dirty="0">
                <a:latin typeface="Titillium Web" panose="00000500000000000000" pitchFamily="2" charset="0"/>
              </a:rPr>
              <a:t>python manage.py </a:t>
            </a:r>
            <a:r>
              <a:rPr lang="en-IN" sz="2400" b="1" dirty="0" err="1">
                <a:latin typeface="Titillium Web" panose="00000500000000000000" pitchFamily="2" charset="0"/>
              </a:rPr>
              <a:t>runserver</a:t>
            </a:r>
            <a:r>
              <a:rPr lang="en-IN" sz="2400" b="1" dirty="0">
                <a:latin typeface="Titillium Web" panose="00000500000000000000" pitchFamily="2" charset="0"/>
              </a:rPr>
              <a:t> </a:t>
            </a:r>
          </a:p>
        </p:txBody>
      </p:sp>
      <p:pic>
        <p:nvPicPr>
          <p:cNvPr id="6" name="Picture 5">
            <a:extLst>
              <a:ext uri="{FF2B5EF4-FFF2-40B4-BE49-F238E27FC236}">
                <a16:creationId xmlns:a16="http://schemas.microsoft.com/office/drawing/2014/main" id="{9CECD886-A4C2-204E-51B3-0ED79EBAEA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 y="399065"/>
            <a:ext cx="5476240" cy="2892711"/>
          </a:xfrm>
          <a:prstGeom prst="rect">
            <a:avLst/>
          </a:prstGeom>
        </p:spPr>
      </p:pic>
      <p:sp>
        <p:nvSpPr>
          <p:cNvPr id="7" name="TextBox 6">
            <a:extLst>
              <a:ext uri="{FF2B5EF4-FFF2-40B4-BE49-F238E27FC236}">
                <a16:creationId xmlns:a16="http://schemas.microsoft.com/office/drawing/2014/main" id="{3179F931-F305-9C1C-E5E2-DC1EE10A27B4}"/>
              </a:ext>
            </a:extLst>
          </p:cNvPr>
          <p:cNvSpPr txBox="1"/>
          <p:nvPr/>
        </p:nvSpPr>
        <p:spPr>
          <a:xfrm>
            <a:off x="254000" y="4276466"/>
            <a:ext cx="5842000" cy="461665"/>
          </a:xfrm>
          <a:prstGeom prst="rect">
            <a:avLst/>
          </a:prstGeom>
          <a:noFill/>
        </p:spPr>
        <p:txBody>
          <a:bodyPr wrap="square" rtlCol="0">
            <a:spAutoFit/>
          </a:bodyPr>
          <a:lstStyle/>
          <a:p>
            <a:r>
              <a:rPr lang="en-IN" sz="2400" dirty="0">
                <a:latin typeface="Titillium Web" panose="00000500000000000000" pitchFamily="2" charset="0"/>
              </a:rPr>
              <a:t>(ctrl + click) the </a:t>
            </a:r>
            <a:r>
              <a:rPr lang="en-IN" sz="2400" dirty="0" err="1">
                <a:latin typeface="Titillium Web" panose="00000500000000000000" pitchFamily="2" charset="0"/>
              </a:rPr>
              <a:t>url</a:t>
            </a:r>
            <a:r>
              <a:rPr lang="en-IN" sz="2400" dirty="0">
                <a:latin typeface="Titillium Web" panose="00000500000000000000" pitchFamily="2" charset="0"/>
              </a:rPr>
              <a:t> http:</a:t>
            </a:r>
            <a:r>
              <a:rPr lang="en-IN" sz="2400" b="1" dirty="0">
                <a:latin typeface="Titillium Web" panose="00000500000000000000" pitchFamily="2" charset="0"/>
              </a:rPr>
              <a:t>//127.0.0.1:8000/</a:t>
            </a:r>
          </a:p>
        </p:txBody>
      </p:sp>
      <p:pic>
        <p:nvPicPr>
          <p:cNvPr id="9" name="Picture 8">
            <a:extLst>
              <a:ext uri="{FF2B5EF4-FFF2-40B4-BE49-F238E27FC236}">
                <a16:creationId xmlns:a16="http://schemas.microsoft.com/office/drawing/2014/main" id="{ACD3A66A-2FCC-51C2-8FF4-92A887967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800" y="3291776"/>
            <a:ext cx="5963920" cy="3337254"/>
          </a:xfrm>
          <a:prstGeom prst="rect">
            <a:avLst/>
          </a:prstGeom>
        </p:spPr>
      </p:pic>
    </p:spTree>
    <p:extLst>
      <p:ext uri="{BB962C8B-B14F-4D97-AF65-F5344CB8AC3E}">
        <p14:creationId xmlns:p14="http://schemas.microsoft.com/office/powerpoint/2010/main" val="260083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D1F82C-1E68-627D-6F32-ABDB11A2A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840" y="1259839"/>
            <a:ext cx="9443720" cy="4907281"/>
          </a:xfrm>
          <a:prstGeom prst="rect">
            <a:avLst/>
          </a:prstGeom>
        </p:spPr>
      </p:pic>
      <p:sp>
        <p:nvSpPr>
          <p:cNvPr id="5" name="TextBox 4">
            <a:extLst>
              <a:ext uri="{FF2B5EF4-FFF2-40B4-BE49-F238E27FC236}">
                <a16:creationId xmlns:a16="http://schemas.microsoft.com/office/drawing/2014/main" id="{CF3E3EE6-F868-719F-4F25-0824C26DE4BB}"/>
              </a:ext>
            </a:extLst>
          </p:cNvPr>
          <p:cNvSpPr txBox="1"/>
          <p:nvPr/>
        </p:nvSpPr>
        <p:spPr>
          <a:xfrm>
            <a:off x="1386840" y="438834"/>
            <a:ext cx="3352800" cy="646331"/>
          </a:xfrm>
          <a:prstGeom prst="rect">
            <a:avLst/>
          </a:prstGeom>
          <a:noFill/>
        </p:spPr>
        <p:txBody>
          <a:bodyPr wrap="square" rtlCol="0">
            <a:spAutoFit/>
          </a:bodyPr>
          <a:lstStyle/>
          <a:p>
            <a:r>
              <a:rPr lang="en-IN" sz="3600" dirty="0">
                <a:latin typeface="Titillium Web" panose="00000500000000000000" pitchFamily="2" charset="0"/>
              </a:rPr>
              <a:t>Final output</a:t>
            </a:r>
          </a:p>
        </p:txBody>
      </p:sp>
    </p:spTree>
    <p:extLst>
      <p:ext uri="{BB962C8B-B14F-4D97-AF65-F5344CB8AC3E}">
        <p14:creationId xmlns:p14="http://schemas.microsoft.com/office/powerpoint/2010/main" val="2704462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BF837-EE35-6F62-4CBD-B4D8FFAF5F07}"/>
              </a:ext>
            </a:extLst>
          </p:cNvPr>
          <p:cNvSpPr>
            <a:spLocks noGrp="1"/>
          </p:cNvSpPr>
          <p:nvPr>
            <p:ph type="title"/>
          </p:nvPr>
        </p:nvSpPr>
        <p:spPr>
          <a:xfrm>
            <a:off x="3265714" y="2492505"/>
            <a:ext cx="8554616" cy="1325563"/>
          </a:xfrm>
        </p:spPr>
        <p:txBody>
          <a:bodyPr/>
          <a:lstStyle/>
          <a:p>
            <a:r>
              <a:rPr lang="en-IN" dirty="0"/>
              <a:t>THANK YOU !.....</a:t>
            </a:r>
          </a:p>
        </p:txBody>
      </p:sp>
    </p:spTree>
    <p:extLst>
      <p:ext uri="{BB962C8B-B14F-4D97-AF65-F5344CB8AC3E}">
        <p14:creationId xmlns:p14="http://schemas.microsoft.com/office/powerpoint/2010/main" val="1328266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7118"/>
            <a:ext cx="10515600" cy="5663682"/>
          </a:xfrm>
        </p:spPr>
        <p:txBody>
          <a:bodyPr>
            <a:normAutofit fontScale="97500"/>
          </a:bodyPr>
          <a:lstStyle/>
          <a:p>
            <a:pPr marL="0" indent="0">
              <a:buNone/>
            </a:pPr>
            <a:r>
              <a:rPr lang="en-IN" dirty="0">
                <a:latin typeface="Titillium Web" panose="00000500000000000000" pitchFamily="2" charset="0"/>
                <a:cs typeface="Arial Black" panose="020B0A04020102020204" charset="0"/>
              </a:rPr>
              <a:t>what is Django ?</a:t>
            </a:r>
          </a:p>
          <a:p>
            <a:pPr marL="0" indent="0">
              <a:lnSpc>
                <a:spcPct val="150000"/>
              </a:lnSpc>
              <a:buNone/>
            </a:pPr>
            <a:r>
              <a:rPr lang="en-IN" sz="2000" dirty="0">
                <a:latin typeface="Titillium Web" panose="00000500000000000000" pitchFamily="2" charset="0"/>
                <a:cs typeface="Arial Black" panose="020B0A04020102020204" charset="0"/>
              </a:rPr>
              <a:t>            </a:t>
            </a:r>
            <a:r>
              <a:rPr lang="en-US" sz="2000" b="0" i="0" dirty="0">
                <a:solidFill>
                  <a:srgbClr val="2C3E50"/>
                </a:solidFill>
                <a:effectLst/>
                <a:latin typeface="Titillium Web" panose="00000500000000000000" pitchFamily="2" charset="0"/>
                <a:cs typeface="Arial Black" panose="020B0A04020102020204" charset="0"/>
              </a:rPr>
              <a:t>Django is a free and open-source web framework that is written in Python. It follows the Model-View-Controller (MVC) architectural pattern and is designed to help developers build complex, data-driven web applications quickly and easily. Django provides a number of built-in features and tools to help developers create scalable, secure, and maintainable web applications. Some of the key features of Django include :</a:t>
            </a:r>
          </a:p>
          <a:p>
            <a:pPr marL="0" indent="0" algn="just">
              <a:lnSpc>
                <a:spcPct val="150000"/>
              </a:lnSpc>
              <a:buNone/>
            </a:pPr>
            <a:r>
              <a:rPr lang="en-IN" sz="1600" b="1" i="0" dirty="0">
                <a:solidFill>
                  <a:srgbClr val="2C3E50"/>
                </a:solidFill>
                <a:effectLst/>
                <a:latin typeface="Titillium Web" panose="00000500000000000000" pitchFamily="2" charset="0"/>
                <a:cs typeface="Arial Black" panose="020B0A04020102020204" charset="0"/>
              </a:rPr>
              <a:t>* Object-relation Mapping    * Admin Interface    * URL Routing   * Template Engine   * Security</a:t>
            </a:r>
          </a:p>
          <a:p>
            <a:pPr marL="0" indent="0" algn="just">
              <a:lnSpc>
                <a:spcPct val="150000"/>
              </a:lnSpc>
              <a:buNone/>
            </a:pPr>
            <a:r>
              <a:rPr lang="en-US" sz="1600" b="0" i="0" dirty="0">
                <a:solidFill>
                  <a:srgbClr val="2C3E50"/>
                </a:solidFill>
                <a:effectLst/>
                <a:latin typeface="Titillium Web" panose="00000500000000000000" pitchFamily="2" charset="0"/>
                <a:cs typeface="Arial Black" panose="020B0A04020102020204" charset="0"/>
              </a:rPr>
              <a:t>Django can be used for a wide range of web development projects, from simple websites to complex web applications. Some common use cases for Django include:</a:t>
            </a:r>
            <a:endParaRPr lang="en-IN" sz="1600" b="1" dirty="0">
              <a:solidFill>
                <a:srgbClr val="2C3E50"/>
              </a:solidFill>
              <a:latin typeface="Titillium Web" panose="00000500000000000000" pitchFamily="2" charset="0"/>
              <a:cs typeface="Arial Black" panose="020B0A04020102020204" charset="0"/>
            </a:endParaRPr>
          </a:p>
          <a:p>
            <a:pPr marL="0" indent="0" algn="just">
              <a:lnSpc>
                <a:spcPct val="150000"/>
              </a:lnSpc>
              <a:buNone/>
            </a:pPr>
            <a:r>
              <a:rPr lang="en-IN" sz="1600" b="1" i="0" dirty="0">
                <a:solidFill>
                  <a:srgbClr val="2C3E50"/>
                </a:solidFill>
                <a:effectLst/>
                <a:latin typeface="Titillium Web" panose="00000500000000000000" pitchFamily="2" charset="0"/>
                <a:cs typeface="Arial Black" panose="020B0A04020102020204" charset="0"/>
              </a:rPr>
              <a:t>* Content Management Systems (CMS)   * E-commerce Platforms   * Social Networks   * Business Applications</a:t>
            </a:r>
            <a:endParaRPr lang="en-US" sz="2400" b="0" i="0" dirty="0">
              <a:solidFill>
                <a:srgbClr val="2C3E50"/>
              </a:solidFill>
              <a:effectLst/>
              <a:latin typeface="Titillium Web" panose="00000500000000000000" pitchFamily="2" charset="0"/>
              <a:cs typeface="Arial Black" panose="020B0A040201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838200" y="550506"/>
            <a:ext cx="10515600" cy="5626458"/>
          </a:xfrm>
        </p:spPr>
        <p:txBody>
          <a:bodyPr>
            <a:normAutofit/>
          </a:bodyPr>
          <a:lstStyle/>
          <a:p>
            <a:pPr marL="0" indent="0">
              <a:buNone/>
            </a:pPr>
            <a:r>
              <a:rPr lang="en-IN" dirty="0"/>
              <a:t>                                     PYTHON INSTALLATION</a:t>
            </a:r>
          </a:p>
          <a:p>
            <a:pPr marL="0" indent="0">
              <a:buNone/>
            </a:pPr>
            <a:endParaRPr lang="en-IN" dirty="0"/>
          </a:p>
          <a:p>
            <a:pPr marL="0" indent="0">
              <a:lnSpc>
                <a:spcPct val="150000"/>
              </a:lnSpc>
              <a:buNone/>
            </a:pPr>
            <a:r>
              <a:rPr lang="en-US" sz="1800" b="1" i="0" dirty="0">
                <a:solidFill>
                  <a:srgbClr val="E74C3C"/>
                </a:solidFill>
                <a:effectLst/>
                <a:latin typeface="Titillium Web" panose="00000500000000000000" pitchFamily="2" charset="0"/>
              </a:rPr>
              <a:t>Step 1 :</a:t>
            </a:r>
            <a:r>
              <a:rPr lang="en-US" sz="1800" b="0" i="0" dirty="0">
                <a:solidFill>
                  <a:srgbClr val="2C3E50"/>
                </a:solidFill>
                <a:effectLst/>
                <a:latin typeface="Titillium Web" panose="00000500000000000000" pitchFamily="2" charset="0"/>
              </a:rPr>
              <a:t> Go to the official Python website </a:t>
            </a:r>
            <a:r>
              <a:rPr lang="en-US" sz="1800" b="1" i="0" u="none" strike="noStrike" dirty="0">
                <a:solidFill>
                  <a:srgbClr val="337AB7"/>
                </a:solidFill>
                <a:effectLst/>
                <a:latin typeface="Titillium Web" panose="00000500000000000000" pitchFamily="2" charset="0"/>
                <a:hlinkClick r:id="rId2"/>
              </a:rPr>
              <a:t>(https://www.python.org/downloads/)</a:t>
            </a:r>
            <a:r>
              <a:rPr lang="en-US" sz="1800" b="0" i="0" dirty="0">
                <a:solidFill>
                  <a:srgbClr val="2C3E50"/>
                </a:solidFill>
                <a:effectLst/>
                <a:latin typeface="Titillium Web" panose="00000500000000000000" pitchFamily="2" charset="0"/>
              </a:rPr>
              <a:t> and download the latest version of Python for Windows.</a:t>
            </a:r>
          </a:p>
          <a:p>
            <a:pPr marL="0" indent="0">
              <a:lnSpc>
                <a:spcPct val="150000"/>
              </a:lnSpc>
              <a:buNone/>
            </a:pPr>
            <a:r>
              <a:rPr lang="en-US" sz="1800" b="1" i="0" dirty="0">
                <a:solidFill>
                  <a:srgbClr val="E74C3C"/>
                </a:solidFill>
                <a:effectLst/>
                <a:latin typeface="Titillium Web" panose="00000500000000000000" pitchFamily="2" charset="0"/>
              </a:rPr>
              <a:t>Step 2 :</a:t>
            </a:r>
            <a:r>
              <a:rPr lang="en-US" sz="1800" b="0" i="0" dirty="0">
                <a:solidFill>
                  <a:srgbClr val="2C3E50"/>
                </a:solidFill>
                <a:effectLst/>
                <a:latin typeface="Titillium Web" panose="00000500000000000000" pitchFamily="2" charset="0"/>
              </a:rPr>
              <a:t> Go to download folder and run the installer and select the </a:t>
            </a:r>
            <a:r>
              <a:rPr lang="en-US" sz="1800" b="1" i="0" dirty="0">
                <a:solidFill>
                  <a:srgbClr val="2C3E50"/>
                </a:solidFill>
                <a:effectLst/>
                <a:latin typeface="Titillium Web" panose="00000500000000000000" pitchFamily="2" charset="0"/>
              </a:rPr>
              <a:t>"Install Now"</a:t>
            </a:r>
            <a:r>
              <a:rPr lang="en-US" sz="1800" b="0" i="0" dirty="0">
                <a:solidFill>
                  <a:srgbClr val="2C3E50"/>
                </a:solidFill>
                <a:effectLst/>
                <a:latin typeface="Titillium Web" panose="00000500000000000000" pitchFamily="2" charset="0"/>
              </a:rPr>
              <a:t> option.</a:t>
            </a:r>
          </a:p>
          <a:p>
            <a:pPr marL="0" indent="0">
              <a:lnSpc>
                <a:spcPct val="150000"/>
              </a:lnSpc>
              <a:buNone/>
            </a:pPr>
            <a:r>
              <a:rPr lang="en-US" sz="1800" b="1" i="0" dirty="0">
                <a:solidFill>
                  <a:srgbClr val="E74C3C"/>
                </a:solidFill>
                <a:effectLst/>
                <a:latin typeface="Titillium Web" panose="00000500000000000000" pitchFamily="2" charset="0"/>
              </a:rPr>
              <a:t>Step 3 :</a:t>
            </a:r>
            <a:r>
              <a:rPr lang="en-US" sz="1800" b="0" i="0" dirty="0">
                <a:solidFill>
                  <a:srgbClr val="2C3E50"/>
                </a:solidFill>
                <a:effectLst/>
                <a:latin typeface="Titillium Web" panose="00000500000000000000" pitchFamily="2" charset="0"/>
              </a:rPr>
              <a:t> Select the </a:t>
            </a:r>
            <a:r>
              <a:rPr lang="en-US" sz="1800" b="1" i="0" dirty="0">
                <a:solidFill>
                  <a:srgbClr val="2C3E50"/>
                </a:solidFill>
                <a:effectLst/>
                <a:latin typeface="Titillium Web" panose="00000500000000000000" pitchFamily="2" charset="0"/>
              </a:rPr>
              <a:t>"Add Python to PATH"</a:t>
            </a:r>
            <a:r>
              <a:rPr lang="en-US" sz="1800" b="0" i="0" dirty="0">
                <a:solidFill>
                  <a:srgbClr val="2C3E50"/>
                </a:solidFill>
                <a:effectLst/>
                <a:latin typeface="Titillium Web" panose="00000500000000000000" pitchFamily="2" charset="0"/>
              </a:rPr>
              <a:t> option and click </a:t>
            </a:r>
            <a:r>
              <a:rPr lang="en-US" sz="1800" b="1" i="0" dirty="0">
                <a:solidFill>
                  <a:srgbClr val="2C3E50"/>
                </a:solidFill>
                <a:effectLst/>
                <a:latin typeface="Titillium Web" panose="00000500000000000000" pitchFamily="2" charset="0"/>
              </a:rPr>
              <a:t>"Install”</a:t>
            </a:r>
          </a:p>
          <a:p>
            <a:pPr marL="0" indent="0" algn="l">
              <a:lnSpc>
                <a:spcPct val="150000"/>
              </a:lnSpc>
              <a:buNone/>
            </a:pPr>
            <a:r>
              <a:rPr lang="en-US" sz="1800" b="1" i="0" dirty="0">
                <a:solidFill>
                  <a:srgbClr val="E74C3C"/>
                </a:solidFill>
                <a:effectLst/>
                <a:latin typeface="Titillium Web" panose="00000500000000000000" pitchFamily="2" charset="0"/>
              </a:rPr>
              <a:t>Step 4 :</a:t>
            </a:r>
            <a:r>
              <a:rPr lang="en-US" sz="1800" b="0" i="0" dirty="0">
                <a:solidFill>
                  <a:srgbClr val="2C3E50"/>
                </a:solidFill>
                <a:effectLst/>
                <a:latin typeface="Titillium Web" panose="00000500000000000000" pitchFamily="2" charset="0"/>
              </a:rPr>
              <a:t> Wait for the installation to complete. This may take several minutes. After the installation is complete, open a command prompt by pressing the Windows </a:t>
            </a:r>
            <a:r>
              <a:rPr lang="en-US" sz="1800" b="1" i="0" dirty="0">
                <a:solidFill>
                  <a:srgbClr val="2C3E50"/>
                </a:solidFill>
                <a:effectLst/>
                <a:latin typeface="Titillium Web" panose="00000500000000000000" pitchFamily="2" charset="0"/>
              </a:rPr>
              <a:t>key + R</a:t>
            </a:r>
            <a:r>
              <a:rPr lang="en-US" sz="1800" b="0" i="0" dirty="0">
                <a:solidFill>
                  <a:srgbClr val="2C3E50"/>
                </a:solidFill>
                <a:effectLst/>
                <a:latin typeface="Titillium Web" panose="00000500000000000000" pitchFamily="2" charset="0"/>
              </a:rPr>
              <a:t> and typing </a:t>
            </a:r>
            <a:r>
              <a:rPr lang="en-US" sz="1800" b="1" i="0" dirty="0">
                <a:solidFill>
                  <a:srgbClr val="2C3E50"/>
                </a:solidFill>
                <a:effectLst/>
                <a:latin typeface="Titillium Web" panose="00000500000000000000" pitchFamily="2" charset="0"/>
              </a:rPr>
              <a:t>"</a:t>
            </a:r>
            <a:r>
              <a:rPr lang="en-US" sz="1800" b="1" i="0" dirty="0" err="1">
                <a:solidFill>
                  <a:srgbClr val="2C3E50"/>
                </a:solidFill>
                <a:effectLst/>
                <a:latin typeface="Titillium Web" panose="00000500000000000000" pitchFamily="2" charset="0"/>
              </a:rPr>
              <a:t>cmd</a:t>
            </a:r>
            <a:r>
              <a:rPr lang="en-US" sz="1800" b="1" i="0" dirty="0">
                <a:solidFill>
                  <a:srgbClr val="2C3E50"/>
                </a:solidFill>
                <a:effectLst/>
                <a:latin typeface="Titillium Web" panose="00000500000000000000" pitchFamily="2" charset="0"/>
              </a:rPr>
              <a:t>"</a:t>
            </a:r>
            <a:r>
              <a:rPr lang="en-US" sz="1800" b="0" i="0" dirty="0">
                <a:solidFill>
                  <a:srgbClr val="2C3E50"/>
                </a:solidFill>
                <a:effectLst/>
                <a:latin typeface="Titillium Web" panose="00000500000000000000" pitchFamily="2" charset="0"/>
              </a:rPr>
              <a:t> in the Run dialog box. Press Enter to open the command prompt.</a:t>
            </a:r>
          </a:p>
          <a:p>
            <a:pPr marL="0" indent="0" algn="l">
              <a:lnSpc>
                <a:spcPct val="150000"/>
              </a:lnSpc>
              <a:buNone/>
            </a:pPr>
            <a:r>
              <a:rPr lang="en-US" sz="1800" b="1" i="0" dirty="0">
                <a:solidFill>
                  <a:srgbClr val="E74C3C"/>
                </a:solidFill>
                <a:effectLst/>
                <a:latin typeface="Titillium Web" panose="00000500000000000000" pitchFamily="2" charset="0"/>
              </a:rPr>
              <a:t>Step 5 :</a:t>
            </a:r>
            <a:r>
              <a:rPr lang="en-US" sz="1800" b="0" i="0" dirty="0">
                <a:solidFill>
                  <a:srgbClr val="2C3E50"/>
                </a:solidFill>
                <a:effectLst/>
                <a:latin typeface="Titillium Web" panose="00000500000000000000" pitchFamily="2" charset="0"/>
              </a:rPr>
              <a:t> In the command prompt, type </a:t>
            </a:r>
            <a:r>
              <a:rPr lang="en-US" sz="1800" b="1" i="0" dirty="0">
                <a:solidFill>
                  <a:srgbClr val="2C3E50"/>
                </a:solidFill>
                <a:effectLst/>
                <a:latin typeface="Titillium Web" panose="00000500000000000000" pitchFamily="2" charset="0"/>
              </a:rPr>
              <a:t>"python"</a:t>
            </a:r>
            <a:r>
              <a:rPr lang="en-US" sz="1800" b="0" i="0" dirty="0">
                <a:solidFill>
                  <a:srgbClr val="2C3E50"/>
                </a:solidFill>
                <a:effectLst/>
                <a:latin typeface="Titillium Web" panose="00000500000000000000" pitchFamily="2" charset="0"/>
              </a:rPr>
              <a:t> and press Enter. You should see the Python interpreter start up.</a:t>
            </a:r>
            <a:endParaRPr lang="en-IN" sz="1800"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8498"/>
            <a:ext cx="10515600" cy="5952930"/>
          </a:xfrm>
        </p:spPr>
        <p:txBody>
          <a:bodyPr>
            <a:normAutofit lnSpcReduction="10000"/>
          </a:bodyPr>
          <a:lstStyle/>
          <a:p>
            <a:pPr marL="0" indent="0">
              <a:buNone/>
            </a:pPr>
            <a:r>
              <a:rPr lang="en-US" dirty="0">
                <a:solidFill>
                  <a:srgbClr val="2C3E50"/>
                </a:solidFill>
                <a:latin typeface="Titillium Web" panose="00000500000000000000" pitchFamily="2" charset="0"/>
              </a:rPr>
              <a:t>                                 DJANGO INSTALLATION</a:t>
            </a:r>
          </a:p>
          <a:p>
            <a:pPr marL="0" indent="0">
              <a:buNone/>
            </a:pPr>
            <a:endParaRPr lang="en-US" dirty="0">
              <a:solidFill>
                <a:srgbClr val="2C3E50"/>
              </a:solidFill>
              <a:latin typeface="Titillium Web" panose="00000500000000000000" pitchFamily="2" charset="0"/>
            </a:endParaRPr>
          </a:p>
          <a:p>
            <a:pPr marL="0" indent="0">
              <a:lnSpc>
                <a:spcPct val="150000"/>
              </a:lnSpc>
              <a:buNone/>
            </a:pPr>
            <a:r>
              <a:rPr lang="en-US" sz="1800" b="1" i="0" dirty="0">
                <a:solidFill>
                  <a:srgbClr val="E74C3C"/>
                </a:solidFill>
                <a:effectLst/>
                <a:latin typeface="Titillium Web" panose="00000500000000000000" pitchFamily="2" charset="0"/>
              </a:rPr>
              <a:t>Step 1 :</a:t>
            </a:r>
            <a:r>
              <a:rPr lang="en-US" sz="1800" b="0" i="0" dirty="0">
                <a:solidFill>
                  <a:srgbClr val="2C3E50"/>
                </a:solidFill>
                <a:effectLst/>
                <a:latin typeface="Titillium Web" panose="00000500000000000000" pitchFamily="2" charset="0"/>
              </a:rPr>
              <a:t> Create a New Folder and Open Visual Studio Code.</a:t>
            </a:r>
          </a:p>
          <a:p>
            <a:pPr marL="0" indent="0" algn="l">
              <a:lnSpc>
                <a:spcPct val="150000"/>
              </a:lnSpc>
              <a:buNone/>
            </a:pPr>
            <a:r>
              <a:rPr lang="en-US" sz="1800" b="1" i="0" dirty="0">
                <a:solidFill>
                  <a:srgbClr val="E74C3C"/>
                </a:solidFill>
                <a:effectLst/>
                <a:latin typeface="Titillium Web" panose="00000500000000000000" pitchFamily="2" charset="0"/>
              </a:rPr>
              <a:t>Step 2 :</a:t>
            </a:r>
            <a:r>
              <a:rPr lang="en-US" sz="1800" b="0" i="0" dirty="0">
                <a:solidFill>
                  <a:srgbClr val="2C3E50"/>
                </a:solidFill>
                <a:effectLst/>
                <a:latin typeface="Titillium Web" panose="00000500000000000000" pitchFamily="2" charset="0"/>
              </a:rPr>
              <a:t> Check Python Version (“ &gt;python –version”).</a:t>
            </a:r>
          </a:p>
          <a:p>
            <a:pPr marL="0" indent="0" algn="l">
              <a:lnSpc>
                <a:spcPct val="150000"/>
              </a:lnSpc>
              <a:buNone/>
            </a:pPr>
            <a:r>
              <a:rPr lang="en-US" sz="1800" b="1" i="0" dirty="0">
                <a:solidFill>
                  <a:srgbClr val="E74C3C"/>
                </a:solidFill>
                <a:effectLst/>
                <a:latin typeface="Titillium Web" panose="00000500000000000000" pitchFamily="2" charset="0"/>
              </a:rPr>
              <a:t>Step 3 :</a:t>
            </a:r>
            <a:r>
              <a:rPr lang="en-US" sz="1800" b="0" i="0" dirty="0">
                <a:solidFill>
                  <a:srgbClr val="2C3E50"/>
                </a:solidFill>
                <a:effectLst/>
                <a:latin typeface="Titillium Web" panose="00000500000000000000" pitchFamily="2" charset="0"/>
              </a:rPr>
              <a:t> Install </a:t>
            </a:r>
            <a:r>
              <a:rPr lang="en-US" sz="1800" b="0" i="0" dirty="0" err="1">
                <a:solidFill>
                  <a:srgbClr val="2C3E50"/>
                </a:solidFill>
                <a:effectLst/>
                <a:latin typeface="Titillium Web" panose="00000500000000000000" pitchFamily="2" charset="0"/>
              </a:rPr>
              <a:t>Pipenv</a:t>
            </a:r>
            <a:r>
              <a:rPr lang="en-US" sz="1800" b="0" i="0" dirty="0">
                <a:solidFill>
                  <a:srgbClr val="2C3E50"/>
                </a:solidFill>
                <a:effectLst/>
                <a:latin typeface="Titillium Web" panose="00000500000000000000" pitchFamily="2" charset="0"/>
              </a:rPr>
              <a:t> Package(“&gt;pip3 install </a:t>
            </a:r>
            <a:r>
              <a:rPr lang="en-US" sz="1800" b="0" i="0" dirty="0" err="1">
                <a:solidFill>
                  <a:srgbClr val="2C3E50"/>
                </a:solidFill>
                <a:effectLst/>
                <a:latin typeface="Titillium Web" panose="00000500000000000000" pitchFamily="2" charset="0"/>
              </a:rPr>
              <a:t>virtualenv</a:t>
            </a:r>
            <a:r>
              <a:rPr lang="en-US" sz="1800" b="0" i="0" dirty="0">
                <a:solidFill>
                  <a:srgbClr val="2C3E50"/>
                </a:solidFill>
                <a:effectLst/>
                <a:latin typeface="Titillium Web" panose="00000500000000000000" pitchFamily="2" charset="0"/>
              </a:rPr>
              <a:t>”)</a:t>
            </a:r>
          </a:p>
          <a:p>
            <a:pPr marL="0" indent="0">
              <a:lnSpc>
                <a:spcPct val="150000"/>
              </a:lnSpc>
              <a:buNone/>
            </a:pPr>
            <a:r>
              <a:rPr lang="en-US" sz="1800" b="1" i="0" dirty="0">
                <a:solidFill>
                  <a:srgbClr val="E74C3C"/>
                </a:solidFill>
                <a:effectLst/>
                <a:latin typeface="Titillium Web" panose="00000500000000000000" pitchFamily="2" charset="0"/>
              </a:rPr>
              <a:t>Step 4 :</a:t>
            </a:r>
            <a:r>
              <a:rPr lang="en-US" sz="1800" b="0" i="0" dirty="0">
                <a:solidFill>
                  <a:srgbClr val="2C3E50"/>
                </a:solidFill>
                <a:effectLst/>
                <a:latin typeface="Titillium Web" panose="00000500000000000000" pitchFamily="2" charset="0"/>
              </a:rPr>
              <a:t> Check Virtual Environment(“&gt;</a:t>
            </a:r>
            <a:r>
              <a:rPr lang="en-US" sz="1800" b="0" i="0" dirty="0" err="1">
                <a:solidFill>
                  <a:srgbClr val="2C3E50"/>
                </a:solidFill>
                <a:effectLst/>
                <a:latin typeface="Titillium Web" panose="00000500000000000000" pitchFamily="2" charset="0"/>
              </a:rPr>
              <a:t>virtualenv</a:t>
            </a:r>
            <a:r>
              <a:rPr lang="en-US" sz="1800" b="0" i="0" dirty="0">
                <a:solidFill>
                  <a:srgbClr val="2C3E50"/>
                </a:solidFill>
                <a:effectLst/>
                <a:latin typeface="Titillium Web" panose="00000500000000000000" pitchFamily="2" charset="0"/>
              </a:rPr>
              <a:t> –p python3 env”)</a:t>
            </a:r>
          </a:p>
          <a:p>
            <a:pPr marL="0" indent="0">
              <a:lnSpc>
                <a:spcPct val="150000"/>
              </a:lnSpc>
              <a:buNone/>
            </a:pPr>
            <a:r>
              <a:rPr lang="en-US" sz="1800" b="1" i="0" dirty="0">
                <a:solidFill>
                  <a:srgbClr val="E74C3C"/>
                </a:solidFill>
                <a:effectLst/>
                <a:latin typeface="Titillium Web" panose="00000500000000000000" pitchFamily="2" charset="0"/>
              </a:rPr>
              <a:t>Step 5 :</a:t>
            </a:r>
            <a:r>
              <a:rPr lang="en-US" sz="1800" b="0" i="0" dirty="0">
                <a:solidFill>
                  <a:srgbClr val="2C3E50"/>
                </a:solidFill>
                <a:effectLst/>
                <a:latin typeface="Titillium Web" panose="00000500000000000000" pitchFamily="2" charset="0"/>
              </a:rPr>
              <a:t> Active Virtual Environment(“&gt;.\env\Scripts\Active.bat”)</a:t>
            </a:r>
          </a:p>
          <a:p>
            <a:pPr marL="0" indent="0">
              <a:lnSpc>
                <a:spcPct val="150000"/>
              </a:lnSpc>
              <a:buNone/>
            </a:pPr>
            <a:r>
              <a:rPr lang="en-US" sz="1800" b="1" i="0" dirty="0">
                <a:solidFill>
                  <a:srgbClr val="E74C3C"/>
                </a:solidFill>
                <a:effectLst/>
                <a:latin typeface="Titillium Web" panose="00000500000000000000" pitchFamily="2" charset="0"/>
              </a:rPr>
              <a:t>Step 6 :</a:t>
            </a:r>
            <a:r>
              <a:rPr lang="en-US" sz="1800" b="0" i="0" dirty="0">
                <a:solidFill>
                  <a:srgbClr val="2C3E50"/>
                </a:solidFill>
                <a:effectLst/>
                <a:latin typeface="Titillium Web" panose="00000500000000000000" pitchFamily="2" charset="0"/>
              </a:rPr>
              <a:t> Install Django Package(“&gt;pip install Django”)</a:t>
            </a:r>
            <a:endParaRPr lang="en-US" sz="1800" dirty="0">
              <a:solidFill>
                <a:srgbClr val="2C3E50"/>
              </a:solidFill>
              <a:latin typeface="Titillium Web" panose="00000500000000000000" pitchFamily="2" charset="0"/>
            </a:endParaRPr>
          </a:p>
          <a:p>
            <a:pPr marL="0" indent="0">
              <a:lnSpc>
                <a:spcPct val="150000"/>
              </a:lnSpc>
              <a:buNone/>
            </a:pPr>
            <a:r>
              <a:rPr lang="en-US" sz="1800" b="1" i="0" dirty="0">
                <a:solidFill>
                  <a:srgbClr val="E74C3C"/>
                </a:solidFill>
                <a:effectLst/>
                <a:latin typeface="Titillium Web" panose="00000500000000000000" pitchFamily="2" charset="0"/>
              </a:rPr>
              <a:t>Step 7 :</a:t>
            </a:r>
            <a:r>
              <a:rPr lang="en-US" sz="1800" b="0" i="0" dirty="0">
                <a:solidFill>
                  <a:srgbClr val="2C3E50"/>
                </a:solidFill>
                <a:effectLst/>
                <a:latin typeface="Titillium Web" panose="00000500000000000000" pitchFamily="2" charset="0"/>
              </a:rPr>
              <a:t> Check Django-Admin Commands(“&gt;Django-admin </a:t>
            </a:r>
            <a:r>
              <a:rPr lang="en-US" sz="1800" b="0" i="0" dirty="0" err="1">
                <a:solidFill>
                  <a:srgbClr val="2C3E50"/>
                </a:solidFill>
                <a:effectLst/>
                <a:latin typeface="Titillium Web" panose="00000500000000000000" pitchFamily="2" charset="0"/>
              </a:rPr>
              <a:t>startproject</a:t>
            </a:r>
            <a:r>
              <a:rPr lang="en-US" sz="1800" b="0" i="0" dirty="0">
                <a:solidFill>
                  <a:srgbClr val="2C3E50"/>
                </a:solidFill>
                <a:effectLst/>
                <a:latin typeface="Titillium Web" panose="00000500000000000000" pitchFamily="2" charset="0"/>
              </a:rPr>
              <a:t> </a:t>
            </a:r>
            <a:r>
              <a:rPr lang="en-US" sz="1800" b="0" i="0" dirty="0" err="1">
                <a:solidFill>
                  <a:srgbClr val="2C3E50"/>
                </a:solidFill>
                <a:effectLst/>
                <a:latin typeface="Titillium Web" panose="00000500000000000000" pitchFamily="2" charset="0"/>
              </a:rPr>
              <a:t>my_site</a:t>
            </a:r>
            <a:r>
              <a:rPr lang="en-US" sz="1800" b="0" i="0" dirty="0">
                <a:solidFill>
                  <a:srgbClr val="2C3E50"/>
                </a:solidFill>
                <a:effectLst/>
                <a:latin typeface="Titillium Web" panose="00000500000000000000" pitchFamily="2" charset="0"/>
              </a:rPr>
              <a:t>”)</a:t>
            </a:r>
          </a:p>
          <a:p>
            <a:pPr marL="0" indent="0">
              <a:lnSpc>
                <a:spcPct val="150000"/>
              </a:lnSpc>
              <a:buNone/>
            </a:pPr>
            <a:r>
              <a:rPr lang="en-US" sz="1800" b="1" i="0" dirty="0">
                <a:solidFill>
                  <a:srgbClr val="E74C3C"/>
                </a:solidFill>
                <a:effectLst/>
                <a:latin typeface="Titillium Web" panose="00000500000000000000" pitchFamily="2" charset="0"/>
              </a:rPr>
              <a:t>Step 8 :</a:t>
            </a:r>
            <a:r>
              <a:rPr lang="en-US" sz="1800" b="0" i="0" dirty="0">
                <a:solidFill>
                  <a:srgbClr val="2C3E50"/>
                </a:solidFill>
                <a:effectLst/>
                <a:latin typeface="Titillium Web" panose="00000500000000000000" pitchFamily="2" charset="0"/>
              </a:rPr>
              <a:t> Create a New Project in the  Directory(“&gt;cd </a:t>
            </a:r>
            <a:r>
              <a:rPr lang="en-US" sz="1800" b="0" i="0" dirty="0" err="1">
                <a:solidFill>
                  <a:srgbClr val="2C3E50"/>
                </a:solidFill>
                <a:effectLst/>
                <a:latin typeface="Titillium Web" panose="00000500000000000000" pitchFamily="2" charset="0"/>
              </a:rPr>
              <a:t>my_site</a:t>
            </a:r>
            <a:r>
              <a:rPr lang="en-US" sz="1800" dirty="0">
                <a:solidFill>
                  <a:srgbClr val="2C3E50"/>
                </a:solidFill>
                <a:latin typeface="Titillium Web" panose="00000500000000000000" pitchFamily="2" charset="0"/>
              </a:rPr>
              <a:t>”)------&gt;(“&gt;python manage.py </a:t>
            </a:r>
            <a:r>
              <a:rPr lang="en-US" sz="1800" dirty="0" err="1">
                <a:solidFill>
                  <a:srgbClr val="2C3E50"/>
                </a:solidFill>
                <a:latin typeface="Titillium Web" panose="00000500000000000000" pitchFamily="2" charset="0"/>
              </a:rPr>
              <a:t>startapp</a:t>
            </a:r>
            <a:r>
              <a:rPr lang="en-US" sz="1800" dirty="0">
                <a:solidFill>
                  <a:srgbClr val="2C3E50"/>
                </a:solidFill>
                <a:latin typeface="Titillium Web" panose="00000500000000000000" pitchFamily="2" charset="0"/>
              </a:rPr>
              <a:t> </a:t>
            </a:r>
            <a:r>
              <a:rPr lang="en-US" sz="1800" dirty="0" err="1">
                <a:solidFill>
                  <a:srgbClr val="2C3E50"/>
                </a:solidFill>
                <a:latin typeface="Titillium Web" panose="00000500000000000000" pitchFamily="2" charset="0"/>
              </a:rPr>
              <a:t>djapp</a:t>
            </a:r>
            <a:r>
              <a:rPr lang="en-US" sz="1800" dirty="0">
                <a:solidFill>
                  <a:srgbClr val="2C3E50"/>
                </a:solidFill>
                <a:latin typeface="Titillium Web" panose="00000500000000000000" pitchFamily="2" charset="0"/>
              </a:rPr>
              <a:t>”)</a:t>
            </a:r>
          </a:p>
          <a:p>
            <a:pPr marL="0" indent="0">
              <a:lnSpc>
                <a:spcPct val="150000"/>
              </a:lnSpc>
              <a:buNone/>
            </a:pPr>
            <a:r>
              <a:rPr lang="en-US" sz="1800" b="1" i="0" dirty="0">
                <a:solidFill>
                  <a:srgbClr val="E74C3C"/>
                </a:solidFill>
                <a:effectLst/>
                <a:latin typeface="Titillium Web" panose="00000500000000000000" pitchFamily="2" charset="0"/>
              </a:rPr>
              <a:t>Step 9 :</a:t>
            </a:r>
            <a:r>
              <a:rPr lang="en-US" sz="1800" b="0" i="0" dirty="0">
                <a:solidFill>
                  <a:srgbClr val="2C3E50"/>
                </a:solidFill>
                <a:effectLst/>
                <a:latin typeface="Titillium Web" panose="00000500000000000000" pitchFamily="2" charset="0"/>
              </a:rPr>
              <a:t> Run the Project(“&gt;python manage.py </a:t>
            </a:r>
            <a:r>
              <a:rPr lang="en-US" sz="1800" b="0" i="0" dirty="0" err="1">
                <a:solidFill>
                  <a:srgbClr val="2C3E50"/>
                </a:solidFill>
                <a:effectLst/>
                <a:latin typeface="Titillium Web" panose="00000500000000000000" pitchFamily="2" charset="0"/>
              </a:rPr>
              <a:t>runserver</a:t>
            </a:r>
            <a:r>
              <a:rPr lang="en-US" sz="1800" b="0" i="0" dirty="0">
                <a:solidFill>
                  <a:srgbClr val="2C3E50"/>
                </a:solidFill>
                <a:effectLst/>
                <a:latin typeface="Titillium Web" panose="00000500000000000000" pitchFamily="2" charset="0"/>
              </a:rPr>
              <a:t>”)</a:t>
            </a:r>
            <a:br>
              <a:rPr lang="en-US" sz="1200" dirty="0"/>
            </a:br>
            <a:endParaRPr lang="en-US" sz="1800" dirty="0">
              <a:solidFill>
                <a:srgbClr val="2C3E50"/>
              </a:solidFill>
              <a:latin typeface="Titillium Web" panose="00000500000000000000" pitchFamily="2" charset="0"/>
            </a:endParaRP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831849" y="3766412"/>
            <a:ext cx="10610461" cy="372803"/>
          </a:xfrm>
        </p:spPr>
        <p:txBody>
          <a:bodyPr>
            <a:normAutofit/>
          </a:bodyPr>
          <a:lstStyle/>
          <a:p>
            <a:r>
              <a:rPr lang="en-IN" sz="1800" dirty="0"/>
              <a:t>Now click the URL (local host)</a:t>
            </a:r>
          </a:p>
        </p:txBody>
      </p:sp>
      <p:pic>
        <p:nvPicPr>
          <p:cNvPr id="11" name="Content Placeholder 10"/>
          <p:cNvPicPr>
            <a:picLocks noGrp="1" noChangeAspect="1"/>
          </p:cNvPicPr>
          <p:nvPr>
            <p:ph sz="half" idx="4294967295"/>
          </p:nvPr>
        </p:nvPicPr>
        <p:blipFill>
          <a:blip r:embed="rId2" cstate="print">
            <a:extLst>
              <a:ext uri="{28A0092B-C50C-407E-A947-70E740481C1C}">
                <a14:useLocalDpi xmlns:a14="http://schemas.microsoft.com/office/drawing/2010/main" val="0"/>
              </a:ext>
            </a:extLst>
          </a:blip>
          <a:stretch>
            <a:fillRect/>
          </a:stretch>
        </p:blipFill>
        <p:spPr>
          <a:xfrm>
            <a:off x="831850" y="1583279"/>
            <a:ext cx="4822825" cy="2099721"/>
          </a:xfrm>
        </p:spPr>
      </p:pic>
      <p:sp>
        <p:nvSpPr>
          <p:cNvPr id="15" name="Text Placeholder 14"/>
          <p:cNvSpPr>
            <a:spLocks noGrp="1"/>
          </p:cNvSpPr>
          <p:nvPr>
            <p:ph type="body" idx="4294967295"/>
          </p:nvPr>
        </p:nvSpPr>
        <p:spPr>
          <a:xfrm>
            <a:off x="831848" y="631345"/>
            <a:ext cx="10610850" cy="895350"/>
          </a:xfrm>
        </p:spPr>
        <p:txBody>
          <a:bodyPr>
            <a:normAutofit fontScale="92500"/>
          </a:bodyPr>
          <a:lstStyle/>
          <a:p>
            <a:pPr marL="0" indent="0" algn="just">
              <a:lnSpc>
                <a:spcPct val="150000"/>
              </a:lnSpc>
              <a:buNone/>
            </a:pPr>
            <a:r>
              <a:rPr lang="en-US" sz="1800" b="0" i="0" dirty="0">
                <a:solidFill>
                  <a:srgbClr val="2C3E50"/>
                </a:solidFill>
                <a:effectLst/>
                <a:latin typeface="Titillium Web" panose="00000500000000000000" pitchFamily="2" charset="0"/>
              </a:rPr>
              <a:t>To run the project, navigate to the </a:t>
            </a:r>
            <a:r>
              <a:rPr lang="en-US" sz="1800" b="1" i="0" dirty="0">
                <a:solidFill>
                  <a:srgbClr val="2C3E50"/>
                </a:solidFill>
                <a:effectLst/>
                <a:latin typeface="Titillium Web" panose="00000500000000000000" pitchFamily="2" charset="0"/>
              </a:rPr>
              <a:t>“</a:t>
            </a:r>
            <a:r>
              <a:rPr lang="en-US" sz="1800" b="1" i="0" dirty="0" err="1">
                <a:solidFill>
                  <a:srgbClr val="2C3E50"/>
                </a:solidFill>
                <a:effectLst/>
                <a:latin typeface="Titillium Web" panose="00000500000000000000" pitchFamily="2" charset="0"/>
              </a:rPr>
              <a:t>my_site</a:t>
            </a:r>
            <a:r>
              <a:rPr lang="en-US" sz="1800" b="1" i="0" dirty="0">
                <a:solidFill>
                  <a:srgbClr val="2C3E50"/>
                </a:solidFill>
                <a:effectLst/>
                <a:latin typeface="Titillium Web" panose="00000500000000000000" pitchFamily="2" charset="0"/>
              </a:rPr>
              <a:t>"</a:t>
            </a:r>
            <a:r>
              <a:rPr lang="en-US" sz="1800" b="0" i="0" dirty="0">
                <a:solidFill>
                  <a:srgbClr val="2C3E50"/>
                </a:solidFill>
                <a:effectLst/>
                <a:latin typeface="Titillium Web" panose="00000500000000000000" pitchFamily="2" charset="0"/>
              </a:rPr>
              <a:t> directory by typing </a:t>
            </a:r>
            <a:r>
              <a:rPr lang="en-US" sz="1800" b="1" i="0" dirty="0">
                <a:solidFill>
                  <a:srgbClr val="2C3E50"/>
                </a:solidFill>
                <a:effectLst/>
                <a:latin typeface="Titillium Web" panose="00000500000000000000" pitchFamily="2" charset="0"/>
              </a:rPr>
              <a:t>“</a:t>
            </a:r>
            <a:r>
              <a:rPr lang="en-US" sz="1800" b="1" i="0" dirty="0" err="1">
                <a:solidFill>
                  <a:srgbClr val="2C3E50"/>
                </a:solidFill>
                <a:effectLst/>
                <a:latin typeface="Titillium Web" panose="00000500000000000000" pitchFamily="2" charset="0"/>
              </a:rPr>
              <a:t>my_site</a:t>
            </a:r>
            <a:r>
              <a:rPr lang="en-US" sz="1800" b="1" i="0" dirty="0">
                <a:solidFill>
                  <a:srgbClr val="2C3E50"/>
                </a:solidFill>
                <a:effectLst/>
                <a:latin typeface="Titillium Web" panose="00000500000000000000" pitchFamily="2" charset="0"/>
              </a:rPr>
              <a:t>"</a:t>
            </a:r>
            <a:r>
              <a:rPr lang="en-US" sz="1800" b="0" i="0" dirty="0">
                <a:solidFill>
                  <a:srgbClr val="2C3E50"/>
                </a:solidFill>
                <a:effectLst/>
                <a:latin typeface="Titillium Web" panose="00000500000000000000" pitchFamily="2" charset="0"/>
              </a:rPr>
              <a:t> in the terminal and pressing Enter. Then, type </a:t>
            </a:r>
            <a:r>
              <a:rPr lang="en-US" sz="1800" b="1" i="0" dirty="0">
                <a:solidFill>
                  <a:srgbClr val="2C3E50"/>
                </a:solidFill>
                <a:effectLst/>
                <a:latin typeface="Titillium Web" panose="00000500000000000000" pitchFamily="2" charset="0"/>
              </a:rPr>
              <a:t>"python manage.py </a:t>
            </a:r>
            <a:r>
              <a:rPr lang="en-US" sz="1800" b="1" i="0" dirty="0" err="1">
                <a:solidFill>
                  <a:srgbClr val="2C3E50"/>
                </a:solidFill>
                <a:effectLst/>
                <a:latin typeface="Titillium Web" panose="00000500000000000000" pitchFamily="2" charset="0"/>
              </a:rPr>
              <a:t>runserver</a:t>
            </a:r>
            <a:r>
              <a:rPr lang="en-US" sz="1800" b="1" i="0" dirty="0">
                <a:solidFill>
                  <a:srgbClr val="2C3E50"/>
                </a:solidFill>
                <a:effectLst/>
                <a:latin typeface="Titillium Web" panose="00000500000000000000" pitchFamily="2" charset="0"/>
              </a:rPr>
              <a:t>"</a:t>
            </a:r>
            <a:r>
              <a:rPr lang="en-US" sz="1800" b="0" i="0" dirty="0">
                <a:solidFill>
                  <a:srgbClr val="2C3E50"/>
                </a:solidFill>
                <a:effectLst/>
                <a:latin typeface="Titillium Web" panose="00000500000000000000" pitchFamily="2" charset="0"/>
              </a:rPr>
              <a:t> and press Enter. This will start the Django development server</a:t>
            </a:r>
            <a:endParaRPr lang="en-IN" sz="1800" dirty="0"/>
          </a:p>
        </p:txBody>
      </p:sp>
      <p:pic>
        <p:nvPicPr>
          <p:cNvPr id="5" name="Content Placeholder 4"/>
          <p:cNvPicPr>
            <a:picLocks noGrp="1" noChangeAspect="1"/>
          </p:cNvPicPr>
          <p:nvPr>
            <p:ph sz="half" idx="4294967295"/>
          </p:nvPr>
        </p:nvPicPr>
        <p:blipFill>
          <a:blip r:embed="rId3" cstate="print">
            <a:extLst>
              <a:ext uri="{28A0092B-C50C-407E-A947-70E740481C1C}">
                <a14:useLocalDpi xmlns:a14="http://schemas.microsoft.com/office/drawing/2010/main" val="0"/>
              </a:ext>
            </a:extLst>
          </a:blip>
          <a:stretch>
            <a:fillRect/>
          </a:stretch>
        </p:blipFill>
        <p:spPr>
          <a:xfrm>
            <a:off x="6096000" y="1583279"/>
            <a:ext cx="5457825" cy="3152788"/>
          </a:xfr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849" y="4195799"/>
            <a:ext cx="4822825" cy="2149017"/>
          </a:xfrm>
          <a:prstGeom prst="rect">
            <a:avLst/>
          </a:prstGeom>
        </p:spPr>
      </p:pic>
      <p:sp>
        <p:nvSpPr>
          <p:cNvPr id="25" name="TextBox 24"/>
          <p:cNvSpPr txBox="1"/>
          <p:nvPr/>
        </p:nvSpPr>
        <p:spPr>
          <a:xfrm>
            <a:off x="7029060" y="5085641"/>
            <a:ext cx="3591703" cy="369332"/>
          </a:xfrm>
          <a:prstGeom prst="rect">
            <a:avLst/>
          </a:prstGeom>
          <a:noFill/>
        </p:spPr>
        <p:txBody>
          <a:bodyPr wrap="square" rtlCol="0">
            <a:spAutoFit/>
          </a:bodyPr>
          <a:lstStyle/>
          <a:p>
            <a:r>
              <a:rPr lang="en-IN" dirty="0"/>
              <a:t>INSTALLATION PROCESS COMPLETE</a:t>
            </a:r>
          </a:p>
        </p:txBody>
      </p:sp>
      <p:sp>
        <p:nvSpPr>
          <p:cNvPr id="27" name="TextBox 26"/>
          <p:cNvSpPr txBox="1"/>
          <p:nvPr/>
        </p:nvSpPr>
        <p:spPr>
          <a:xfrm>
            <a:off x="831848" y="446679"/>
            <a:ext cx="5956724" cy="369332"/>
          </a:xfrm>
          <a:prstGeom prst="rect">
            <a:avLst/>
          </a:prstGeom>
          <a:noFill/>
        </p:spPr>
        <p:txBody>
          <a:bodyPr wrap="square" rtlCol="0">
            <a:spAutoFit/>
          </a:bodyPr>
          <a:lstStyle/>
          <a:p>
            <a:r>
              <a:rPr lang="en-IN" dirty="0"/>
              <a:t>FINAL STEP: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52AB65-D334-7E4F-1FAA-A6F2893C3B4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74609" y="2315671"/>
            <a:ext cx="3961763" cy="2049715"/>
          </a:xfrm>
          <a:prstGeom prst="rect">
            <a:avLst/>
          </a:prstGeom>
        </p:spPr>
      </p:pic>
      <p:pic>
        <p:nvPicPr>
          <p:cNvPr id="10" name="Picture 9">
            <a:extLst>
              <a:ext uri="{FF2B5EF4-FFF2-40B4-BE49-F238E27FC236}">
                <a16:creationId xmlns:a16="http://schemas.microsoft.com/office/drawing/2014/main" id="{9CE3C633-31EF-3A3F-B8F6-01D131F422E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2315672"/>
            <a:ext cx="4120055" cy="2049714"/>
          </a:xfrm>
          <a:prstGeom prst="rect">
            <a:avLst/>
          </a:prstGeom>
        </p:spPr>
      </p:pic>
      <p:sp>
        <p:nvSpPr>
          <p:cNvPr id="12" name="TextBox 11">
            <a:extLst>
              <a:ext uri="{FF2B5EF4-FFF2-40B4-BE49-F238E27FC236}">
                <a16:creationId xmlns:a16="http://schemas.microsoft.com/office/drawing/2014/main" id="{1261F552-B987-FFA1-6220-3CD41075BF61}"/>
              </a:ext>
            </a:extLst>
          </p:cNvPr>
          <p:cNvSpPr txBox="1"/>
          <p:nvPr/>
        </p:nvSpPr>
        <p:spPr>
          <a:xfrm>
            <a:off x="896222" y="487025"/>
            <a:ext cx="10399556" cy="6370975"/>
          </a:xfrm>
          <a:prstGeom prst="rect">
            <a:avLst/>
          </a:prstGeom>
          <a:noFill/>
        </p:spPr>
        <p:txBody>
          <a:bodyPr wrap="square" rtlCol="0">
            <a:spAutoFit/>
          </a:bodyPr>
          <a:lstStyle/>
          <a:p>
            <a:r>
              <a:rPr lang="en-IN" sz="2400" b="1" dirty="0"/>
              <a:t>ERROR ENCOUNTER</a:t>
            </a:r>
          </a:p>
          <a:p>
            <a:endParaRPr lang="en-IN" sz="2400" b="1" dirty="0"/>
          </a:p>
          <a:p>
            <a:r>
              <a:rPr lang="en-IN" dirty="0"/>
              <a:t>* THIS INSTALLATION PROCESS IS ONLY FOR WINDOWS.</a:t>
            </a:r>
          </a:p>
          <a:p>
            <a:pPr>
              <a:lnSpc>
                <a:spcPct val="150000"/>
              </a:lnSpc>
            </a:pPr>
            <a:r>
              <a:rPr lang="en-IN" dirty="0"/>
              <a:t>* FOLDER STRUCTURE SHOULD BE IMPORTANT </a:t>
            </a:r>
          </a:p>
          <a:p>
            <a:pPr>
              <a:lnSpc>
                <a:spcPct val="150000"/>
              </a:lnSpc>
            </a:pPr>
            <a:r>
              <a:rPr lang="en-IN" dirty="0"/>
              <a:t>                      IN </a:t>
            </a:r>
            <a:r>
              <a:rPr lang="en-IN" b="1" dirty="0"/>
              <a:t>WINDOWS</a:t>
            </a:r>
            <a:r>
              <a:rPr lang="en-IN" dirty="0"/>
              <a:t>                                                                          IN LINUX </a:t>
            </a:r>
          </a:p>
          <a:p>
            <a:pPr>
              <a:lnSpc>
                <a:spcPct val="150000"/>
              </a:lnSpc>
            </a:pPr>
            <a:endParaRPr lang="en-IN" dirty="0"/>
          </a:p>
          <a:p>
            <a:pPr>
              <a:lnSpc>
                <a:spcPct val="150000"/>
              </a:lnSpc>
            </a:pPr>
            <a:endParaRPr lang="en-IN" dirty="0"/>
          </a:p>
          <a:p>
            <a:pPr>
              <a:lnSpc>
                <a:spcPct val="150000"/>
              </a:lnSpc>
            </a:pPr>
            <a:r>
              <a:rPr lang="en-IN" dirty="0"/>
              <a:t>	  </a:t>
            </a:r>
          </a:p>
          <a:p>
            <a:pPr>
              <a:lnSpc>
                <a:spcPct val="150000"/>
              </a:lnSpc>
            </a:pPr>
            <a:endParaRPr lang="en-IN" dirty="0"/>
          </a:p>
          <a:p>
            <a:pPr>
              <a:lnSpc>
                <a:spcPct val="150000"/>
              </a:lnSpc>
            </a:pPr>
            <a:endParaRPr lang="en-IN" dirty="0"/>
          </a:p>
          <a:p>
            <a:pPr algn="just">
              <a:lnSpc>
                <a:spcPct val="150000"/>
              </a:lnSpc>
            </a:pPr>
            <a:r>
              <a:rPr lang="en-IN" dirty="0"/>
              <a:t>* IN WINDOWS PROJECT APPLICATION FOLDER WILL HAVE THE (LIB) FOLDER AND</a:t>
            </a:r>
          </a:p>
          <a:p>
            <a:pPr algn="just">
              <a:lnSpc>
                <a:spcPct val="150000"/>
              </a:lnSpc>
            </a:pPr>
            <a:r>
              <a:rPr lang="en-IN" dirty="0"/>
              <a:t>(SCRIPT)FOLDER. BUT OTHER THAN WINDOWS, IT WILL HAVE LIB AND BIN FOLDER. BIN FOLDER IS EQUAL TO SCRIPT FOLDER AND ACTIVATE.</a:t>
            </a:r>
          </a:p>
          <a:p>
            <a:pPr algn="just">
              <a:lnSpc>
                <a:spcPct val="150000"/>
              </a:lnSpc>
            </a:pPr>
            <a:r>
              <a:rPr lang="en-IN" dirty="0"/>
              <a:t>IN WINDOWS</a:t>
            </a:r>
            <a:r>
              <a:rPr lang="en-IN" dirty="0">
                <a:sym typeface="Wingdings" panose="05000000000000000000" pitchFamily="2" charset="2"/>
              </a:rPr>
              <a:t> </a:t>
            </a:r>
            <a:r>
              <a:rPr lang="en-US" sz="1800" b="0" i="0" dirty="0">
                <a:solidFill>
                  <a:srgbClr val="2C3E50"/>
                </a:solidFill>
                <a:effectLst/>
                <a:latin typeface="Titillium Web" panose="00000500000000000000" pitchFamily="2" charset="0"/>
              </a:rPr>
              <a:t>(“&gt;.\env\Scripts\Active.bat”) , </a:t>
            </a:r>
            <a:r>
              <a:rPr lang="en-IN" dirty="0"/>
              <a:t>IN OTHERS </a:t>
            </a:r>
            <a:r>
              <a:rPr lang="en-IN" dirty="0">
                <a:sym typeface="Wingdings" panose="05000000000000000000" pitchFamily="2" charset="2"/>
              </a:rPr>
              <a:t> </a:t>
            </a:r>
            <a:r>
              <a:rPr lang="en-US" sz="1800" b="0" i="0" dirty="0">
                <a:solidFill>
                  <a:srgbClr val="2C3E50"/>
                </a:solidFill>
                <a:effectLst/>
                <a:latin typeface="Titillium Web" panose="00000500000000000000" pitchFamily="2" charset="0"/>
              </a:rPr>
              <a:t>(“&gt;.\env\bin\Active.bat”) </a:t>
            </a:r>
            <a:endParaRPr lang="en-IN" sz="1800" b="0" i="0" dirty="0">
              <a:solidFill>
                <a:srgbClr val="2C3E50"/>
              </a:solidFill>
              <a:effectLst/>
              <a:latin typeface="Titillium Web" panose="00000500000000000000" pitchFamily="2" charset="0"/>
            </a:endParaRPr>
          </a:p>
          <a:p>
            <a:pPr algn="just">
              <a:lnSpc>
                <a:spcPct val="150000"/>
              </a:lnSpc>
            </a:pPr>
            <a:r>
              <a:rPr lang="en-IN" dirty="0"/>
              <a:t>* IN OTHER OS LINUX  , MAC HAVE THE BIN FOLDER.</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1A114-54E3-39FE-7725-C8F57B0A1FD2}"/>
              </a:ext>
            </a:extLst>
          </p:cNvPr>
          <p:cNvSpPr txBox="1"/>
          <p:nvPr/>
        </p:nvSpPr>
        <p:spPr>
          <a:xfrm>
            <a:off x="594826" y="433873"/>
            <a:ext cx="11002347" cy="2677656"/>
          </a:xfrm>
          <a:prstGeom prst="rect">
            <a:avLst/>
          </a:prstGeom>
          <a:noFill/>
        </p:spPr>
        <p:txBody>
          <a:bodyPr wrap="square" rtlCol="0">
            <a:spAutoFit/>
          </a:bodyPr>
          <a:lstStyle/>
          <a:p>
            <a:pPr algn="l">
              <a:lnSpc>
                <a:spcPct val="150000"/>
              </a:lnSpc>
            </a:pPr>
            <a:r>
              <a:rPr lang="en-US" sz="2000" b="0" i="0" dirty="0">
                <a:solidFill>
                  <a:srgbClr val="2C3E50"/>
                </a:solidFill>
                <a:effectLst/>
                <a:latin typeface="Titillium Web" panose="00000500000000000000" pitchFamily="2" charset="0"/>
              </a:rPr>
              <a:t>In Django, the Model represents the database schema and the data that is stored in it. The View is responsible for handling HTTP requests and returning responses. The Template is used to generate HTML pages that are sent back to the user.</a:t>
            </a:r>
          </a:p>
          <a:p>
            <a:pPr algn="l">
              <a:lnSpc>
                <a:spcPct val="150000"/>
              </a:lnSpc>
            </a:pPr>
            <a:r>
              <a:rPr lang="en-US" sz="2000" b="0" i="0" dirty="0">
                <a:solidFill>
                  <a:srgbClr val="2C3E50"/>
                </a:solidFill>
                <a:effectLst/>
                <a:latin typeface="Titillium Web" panose="00000500000000000000" pitchFamily="2" charset="0"/>
              </a:rPr>
              <a:t>Here's a brief overview of each component in Django's MTV pattern</a:t>
            </a:r>
          </a:p>
          <a:p>
            <a:pPr algn="l">
              <a:lnSpc>
                <a:spcPct val="150000"/>
              </a:lnSpc>
            </a:pPr>
            <a:endParaRPr lang="en-US" sz="2000" b="0" i="0" dirty="0">
              <a:solidFill>
                <a:srgbClr val="2C3E50"/>
              </a:solidFill>
              <a:effectLst/>
              <a:latin typeface="Titillium Web" panose="00000500000000000000" pitchFamily="2" charset="0"/>
            </a:endParaRPr>
          </a:p>
          <a:p>
            <a:endParaRPr lang="en-IN" dirty="0"/>
          </a:p>
        </p:txBody>
      </p:sp>
      <p:pic>
        <p:nvPicPr>
          <p:cNvPr id="5" name="Picture 4">
            <a:extLst>
              <a:ext uri="{FF2B5EF4-FFF2-40B4-BE49-F238E27FC236}">
                <a16:creationId xmlns:a16="http://schemas.microsoft.com/office/drawing/2014/main" id="{3DDBE0B6-F882-23CC-4299-677E4D8B7A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826" y="2425959"/>
            <a:ext cx="10611239" cy="3998167"/>
          </a:xfrm>
          <a:prstGeom prst="rect">
            <a:avLst/>
          </a:prstGeom>
        </p:spPr>
      </p:pic>
    </p:spTree>
    <p:extLst>
      <p:ext uri="{BB962C8B-B14F-4D97-AF65-F5344CB8AC3E}">
        <p14:creationId xmlns:p14="http://schemas.microsoft.com/office/powerpoint/2010/main" val="325070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6FC8611-68C5-5114-2995-51EC11536FCB}"/>
              </a:ext>
            </a:extLst>
          </p:cNvPr>
          <p:cNvSpPr>
            <a:spLocks noGrp="1"/>
          </p:cNvSpPr>
          <p:nvPr>
            <p:ph type="title"/>
          </p:nvPr>
        </p:nvSpPr>
        <p:spPr>
          <a:xfrm>
            <a:off x="755780" y="3320762"/>
            <a:ext cx="10515600" cy="3564293"/>
          </a:xfrm>
        </p:spPr>
        <p:txBody>
          <a:bodyPr>
            <a:normAutofit fontScale="90000"/>
          </a:bodyPr>
          <a:lstStyle/>
          <a:p>
            <a:pPr>
              <a:lnSpc>
                <a:spcPct val="150000"/>
              </a:lnSpc>
            </a:pPr>
            <a:r>
              <a:rPr lang="en-US" sz="2000" b="0" i="0" dirty="0">
                <a:solidFill>
                  <a:srgbClr val="2C3E50"/>
                </a:solidFill>
                <a:effectLst/>
                <a:latin typeface="Titillium Web" panose="00000500000000000000" pitchFamily="2" charset="0"/>
              </a:rPr>
              <a:t>Here are some of the most commonly used manage.py commands:</a:t>
            </a:r>
            <a:br>
              <a:rPr lang="en-US" sz="2000" b="0" i="0" dirty="0">
                <a:solidFill>
                  <a:srgbClr val="2C3E50"/>
                </a:solidFill>
                <a:effectLst/>
                <a:latin typeface="Titillium Web" panose="00000500000000000000" pitchFamily="2" charset="0"/>
              </a:rPr>
            </a:br>
            <a:r>
              <a:rPr lang="en-US" sz="2000" b="1" i="0" dirty="0" err="1">
                <a:solidFill>
                  <a:srgbClr val="2C3E50"/>
                </a:solidFill>
                <a:effectLst/>
                <a:latin typeface="Titillium Web" panose="00000500000000000000" pitchFamily="2" charset="0"/>
              </a:rPr>
              <a:t>runserver</a:t>
            </a:r>
            <a:r>
              <a:rPr lang="en-US" sz="2000" b="1" i="0" dirty="0">
                <a:solidFill>
                  <a:srgbClr val="2C3E50"/>
                </a:solidFill>
                <a:effectLst/>
                <a:latin typeface="Titillium Web" panose="00000500000000000000" pitchFamily="2" charset="0"/>
              </a:rPr>
              <a:t>:</a:t>
            </a:r>
            <a:r>
              <a:rPr lang="en-US" sz="2000" b="0" i="0" dirty="0">
                <a:solidFill>
                  <a:srgbClr val="2C3E50"/>
                </a:solidFill>
                <a:effectLst/>
                <a:latin typeface="Titillium Web" panose="00000500000000000000" pitchFamily="2" charset="0"/>
              </a:rPr>
              <a:t> Starts the development server.</a:t>
            </a:r>
            <a:br>
              <a:rPr lang="en-US" sz="2000" b="0" i="0" dirty="0">
                <a:solidFill>
                  <a:srgbClr val="2C3E50"/>
                </a:solidFill>
                <a:effectLst/>
                <a:latin typeface="Titillium Web" panose="00000500000000000000" pitchFamily="2" charset="0"/>
              </a:rPr>
            </a:br>
            <a:r>
              <a:rPr lang="en-US" sz="2000" b="1" i="0" dirty="0" err="1">
                <a:solidFill>
                  <a:srgbClr val="2C3E50"/>
                </a:solidFill>
                <a:effectLst/>
                <a:latin typeface="Titillium Web" panose="00000500000000000000" pitchFamily="2" charset="0"/>
              </a:rPr>
              <a:t>startapp</a:t>
            </a:r>
            <a:r>
              <a:rPr lang="en-US" sz="2000" b="1" i="0" dirty="0">
                <a:solidFill>
                  <a:srgbClr val="2C3E50"/>
                </a:solidFill>
                <a:effectLst/>
                <a:latin typeface="Titillium Web" panose="00000500000000000000" pitchFamily="2" charset="0"/>
              </a:rPr>
              <a:t>:</a:t>
            </a:r>
            <a:r>
              <a:rPr lang="en-US" sz="2000" b="0" i="0" dirty="0">
                <a:solidFill>
                  <a:srgbClr val="2C3E50"/>
                </a:solidFill>
                <a:effectLst/>
                <a:latin typeface="Titillium Web" panose="00000500000000000000" pitchFamily="2" charset="0"/>
              </a:rPr>
              <a:t> Creates a new Django app within your project.</a:t>
            </a:r>
            <a:br>
              <a:rPr lang="en-US" sz="2000" b="0" i="0" dirty="0">
                <a:solidFill>
                  <a:srgbClr val="2C3E50"/>
                </a:solidFill>
                <a:effectLst/>
                <a:latin typeface="Titillium Web" panose="00000500000000000000" pitchFamily="2" charset="0"/>
              </a:rPr>
            </a:br>
            <a:r>
              <a:rPr lang="en-US" sz="2000" b="1" i="0" dirty="0" err="1">
                <a:solidFill>
                  <a:srgbClr val="2C3E50"/>
                </a:solidFill>
                <a:effectLst/>
                <a:latin typeface="Titillium Web" panose="00000500000000000000" pitchFamily="2" charset="0"/>
              </a:rPr>
              <a:t>makemigrations</a:t>
            </a:r>
            <a:r>
              <a:rPr lang="en-US" sz="2000" b="1" i="0" dirty="0">
                <a:solidFill>
                  <a:srgbClr val="2C3E50"/>
                </a:solidFill>
                <a:effectLst/>
                <a:latin typeface="Titillium Web" panose="00000500000000000000" pitchFamily="2" charset="0"/>
              </a:rPr>
              <a:t>:</a:t>
            </a:r>
            <a:r>
              <a:rPr lang="en-US" sz="2000" b="0" i="0" dirty="0">
                <a:solidFill>
                  <a:srgbClr val="2C3E50"/>
                </a:solidFill>
                <a:effectLst/>
                <a:latin typeface="Titillium Web" panose="00000500000000000000" pitchFamily="2" charset="0"/>
              </a:rPr>
              <a:t> Creates new database migration files based on changes to your models.</a:t>
            </a:r>
            <a:br>
              <a:rPr lang="en-US" sz="2000" b="0" i="0" dirty="0">
                <a:solidFill>
                  <a:srgbClr val="2C3E50"/>
                </a:solidFill>
                <a:effectLst/>
                <a:latin typeface="Titillium Web" panose="00000500000000000000" pitchFamily="2" charset="0"/>
              </a:rPr>
            </a:br>
            <a:r>
              <a:rPr lang="en-US" sz="2000" b="1" i="0" dirty="0">
                <a:solidFill>
                  <a:srgbClr val="2C3E50"/>
                </a:solidFill>
                <a:effectLst/>
                <a:latin typeface="Titillium Web" panose="00000500000000000000" pitchFamily="2" charset="0"/>
              </a:rPr>
              <a:t>migrate:</a:t>
            </a:r>
            <a:r>
              <a:rPr lang="en-US" sz="2000" b="0" i="0" dirty="0">
                <a:solidFill>
                  <a:srgbClr val="2C3E50"/>
                </a:solidFill>
                <a:effectLst/>
                <a:latin typeface="Titillium Web" panose="00000500000000000000" pitchFamily="2" charset="0"/>
              </a:rPr>
              <a:t> Applies database migrations to create or update database tables.</a:t>
            </a:r>
            <a:br>
              <a:rPr lang="en-US" sz="2000" b="0" i="0" dirty="0">
                <a:solidFill>
                  <a:srgbClr val="2C3E50"/>
                </a:solidFill>
                <a:effectLst/>
                <a:latin typeface="Titillium Web" panose="00000500000000000000" pitchFamily="2" charset="0"/>
              </a:rPr>
            </a:br>
            <a:r>
              <a:rPr lang="en-US" sz="2000" b="1" i="0" dirty="0" err="1">
                <a:solidFill>
                  <a:srgbClr val="2C3E50"/>
                </a:solidFill>
                <a:effectLst/>
                <a:latin typeface="Titillium Web" panose="00000500000000000000" pitchFamily="2" charset="0"/>
              </a:rPr>
              <a:t>createsuperuser</a:t>
            </a:r>
            <a:r>
              <a:rPr lang="en-US" sz="2000" b="1" i="0" dirty="0">
                <a:solidFill>
                  <a:srgbClr val="2C3E50"/>
                </a:solidFill>
                <a:effectLst/>
                <a:latin typeface="Titillium Web" panose="00000500000000000000" pitchFamily="2" charset="0"/>
              </a:rPr>
              <a:t>:</a:t>
            </a:r>
            <a:r>
              <a:rPr lang="en-US" sz="2000" b="0" i="0" dirty="0">
                <a:solidFill>
                  <a:srgbClr val="2C3E50"/>
                </a:solidFill>
                <a:effectLst/>
                <a:latin typeface="Titillium Web" panose="00000500000000000000" pitchFamily="2" charset="0"/>
              </a:rPr>
              <a:t> Creates a new superuser account for the Django admin.</a:t>
            </a:r>
            <a:br>
              <a:rPr lang="en-US" sz="2000" b="0" i="0" dirty="0">
                <a:solidFill>
                  <a:srgbClr val="2C3E50"/>
                </a:solidFill>
                <a:effectLst/>
                <a:latin typeface="Titillium Web" panose="00000500000000000000" pitchFamily="2" charset="0"/>
              </a:rPr>
            </a:br>
            <a:r>
              <a:rPr lang="en-US" sz="2000" b="1" i="0" dirty="0">
                <a:solidFill>
                  <a:srgbClr val="2C3E50"/>
                </a:solidFill>
                <a:effectLst/>
                <a:latin typeface="Titillium Web" panose="00000500000000000000" pitchFamily="2" charset="0"/>
              </a:rPr>
              <a:t>test:</a:t>
            </a:r>
            <a:r>
              <a:rPr lang="en-US" sz="2000" b="0" i="0" dirty="0">
                <a:solidFill>
                  <a:srgbClr val="2C3E50"/>
                </a:solidFill>
                <a:effectLst/>
                <a:latin typeface="Titillium Web" panose="00000500000000000000" pitchFamily="2" charset="0"/>
              </a:rPr>
              <a:t> Runs tests for your Django project.</a:t>
            </a:r>
            <a:br>
              <a:rPr lang="en-US" sz="2000" b="0" i="0" dirty="0">
                <a:solidFill>
                  <a:srgbClr val="2C3E50"/>
                </a:solidFill>
                <a:effectLst/>
                <a:latin typeface="Titillium Web" panose="00000500000000000000" pitchFamily="2" charset="0"/>
              </a:rPr>
            </a:br>
            <a:endParaRPr lang="en-IN" sz="2000" dirty="0"/>
          </a:p>
        </p:txBody>
      </p:sp>
      <p:sp>
        <p:nvSpPr>
          <p:cNvPr id="10" name="TextBox 9">
            <a:extLst>
              <a:ext uri="{FF2B5EF4-FFF2-40B4-BE49-F238E27FC236}">
                <a16:creationId xmlns:a16="http://schemas.microsoft.com/office/drawing/2014/main" id="{6447B715-3E4F-4C54-9F95-0D5C59094A75}"/>
              </a:ext>
            </a:extLst>
          </p:cNvPr>
          <p:cNvSpPr txBox="1"/>
          <p:nvPr/>
        </p:nvSpPr>
        <p:spPr>
          <a:xfrm>
            <a:off x="755780" y="354565"/>
            <a:ext cx="10131490" cy="2966197"/>
          </a:xfrm>
          <a:prstGeom prst="rect">
            <a:avLst/>
          </a:prstGeom>
          <a:noFill/>
        </p:spPr>
        <p:txBody>
          <a:bodyPr wrap="square" rtlCol="0">
            <a:spAutoFit/>
          </a:bodyPr>
          <a:lstStyle/>
          <a:p>
            <a:pPr algn="just">
              <a:lnSpc>
                <a:spcPct val="150000"/>
              </a:lnSpc>
            </a:pPr>
            <a:r>
              <a:rPr lang="en-US" b="0" i="0" dirty="0">
                <a:solidFill>
                  <a:srgbClr val="2C3E50"/>
                </a:solidFill>
                <a:effectLst/>
                <a:latin typeface="Titillium Web" panose="00000500000000000000" pitchFamily="2" charset="0"/>
              </a:rPr>
              <a:t>Here's a brief overview of each component in Django's MTV pattern:</a:t>
            </a:r>
          </a:p>
          <a:p>
            <a:pPr algn="just">
              <a:lnSpc>
                <a:spcPct val="150000"/>
              </a:lnSpc>
              <a:buFont typeface="Arial" panose="020B0604020202020204" pitchFamily="34" charset="0"/>
              <a:buChar char="•"/>
            </a:pPr>
            <a:r>
              <a:rPr lang="en-US" b="1" i="0" dirty="0">
                <a:solidFill>
                  <a:srgbClr val="2C3E50"/>
                </a:solidFill>
                <a:effectLst/>
                <a:latin typeface="Titillium Web" panose="00000500000000000000" pitchFamily="2" charset="0"/>
              </a:rPr>
              <a:t>Model :</a:t>
            </a:r>
            <a:r>
              <a:rPr lang="en-US" b="0" i="0" dirty="0">
                <a:solidFill>
                  <a:srgbClr val="2C3E50"/>
                </a:solidFill>
                <a:effectLst/>
                <a:latin typeface="Titillium Web" panose="00000500000000000000" pitchFamily="2" charset="0"/>
              </a:rPr>
              <a:t> Defines the database schema and contains methods for interacting with the data. Models are typically defined in the </a:t>
            </a:r>
            <a:r>
              <a:rPr lang="en-US" b="1" i="0" dirty="0">
                <a:solidFill>
                  <a:srgbClr val="2C3E50"/>
                </a:solidFill>
                <a:effectLst/>
                <a:latin typeface="Titillium Web" panose="00000500000000000000" pitchFamily="2" charset="0"/>
              </a:rPr>
              <a:t>models.py</a:t>
            </a:r>
            <a:r>
              <a:rPr lang="en-US" b="0" i="0" dirty="0">
                <a:solidFill>
                  <a:srgbClr val="2C3E50"/>
                </a:solidFill>
                <a:effectLst/>
                <a:latin typeface="Titillium Web" panose="00000500000000000000" pitchFamily="2" charset="0"/>
              </a:rPr>
              <a:t> file of an app.</a:t>
            </a:r>
          </a:p>
          <a:p>
            <a:pPr algn="just">
              <a:lnSpc>
                <a:spcPct val="150000"/>
              </a:lnSpc>
              <a:buFont typeface="Arial" panose="020B0604020202020204" pitchFamily="34" charset="0"/>
              <a:buChar char="•"/>
            </a:pPr>
            <a:r>
              <a:rPr lang="en-US" b="1" i="0" dirty="0">
                <a:solidFill>
                  <a:srgbClr val="2C3E50"/>
                </a:solidFill>
                <a:effectLst/>
                <a:latin typeface="Titillium Web" panose="00000500000000000000" pitchFamily="2" charset="0"/>
              </a:rPr>
              <a:t>View :</a:t>
            </a:r>
            <a:r>
              <a:rPr lang="en-US" b="0" i="0" dirty="0">
                <a:solidFill>
                  <a:srgbClr val="2C3E50"/>
                </a:solidFill>
                <a:effectLst/>
                <a:latin typeface="Titillium Web" panose="00000500000000000000" pitchFamily="2" charset="0"/>
              </a:rPr>
              <a:t> Handles HTTP requests and returns HTTP responses. Views can be defined as functions or classes, and are typically stored in the </a:t>
            </a:r>
            <a:r>
              <a:rPr lang="en-US" b="1" i="0" dirty="0">
                <a:solidFill>
                  <a:srgbClr val="2C3E50"/>
                </a:solidFill>
                <a:effectLst/>
                <a:latin typeface="Titillium Web" panose="00000500000000000000" pitchFamily="2" charset="0"/>
              </a:rPr>
              <a:t>views.py</a:t>
            </a:r>
            <a:r>
              <a:rPr lang="en-US" b="0" i="0" dirty="0">
                <a:solidFill>
                  <a:srgbClr val="2C3E50"/>
                </a:solidFill>
                <a:effectLst/>
                <a:latin typeface="Titillium Web" panose="00000500000000000000" pitchFamily="2" charset="0"/>
              </a:rPr>
              <a:t> file of an app.</a:t>
            </a:r>
          </a:p>
          <a:p>
            <a:pPr algn="just">
              <a:lnSpc>
                <a:spcPct val="150000"/>
              </a:lnSpc>
              <a:buFont typeface="Arial" panose="020B0604020202020204" pitchFamily="34" charset="0"/>
              <a:buChar char="•"/>
            </a:pPr>
            <a:r>
              <a:rPr lang="en-US" b="1" i="0" dirty="0">
                <a:solidFill>
                  <a:srgbClr val="2C3E50"/>
                </a:solidFill>
                <a:effectLst/>
                <a:latin typeface="Titillium Web" panose="00000500000000000000" pitchFamily="2" charset="0"/>
              </a:rPr>
              <a:t>Template :</a:t>
            </a:r>
            <a:r>
              <a:rPr lang="en-US" b="0" i="0" dirty="0">
                <a:solidFill>
                  <a:srgbClr val="2C3E50"/>
                </a:solidFill>
                <a:effectLst/>
                <a:latin typeface="Titillium Web" panose="00000500000000000000" pitchFamily="2" charset="0"/>
              </a:rPr>
              <a:t> Defines the structure of the HTML pages that are sent back to the user. Templates are typically stored in the </a:t>
            </a:r>
            <a:r>
              <a:rPr lang="en-US" b="1" i="0" dirty="0">
                <a:solidFill>
                  <a:srgbClr val="2C3E50"/>
                </a:solidFill>
                <a:effectLst/>
                <a:latin typeface="Titillium Web" panose="00000500000000000000" pitchFamily="2" charset="0"/>
              </a:rPr>
              <a:t>templates directory</a:t>
            </a:r>
            <a:r>
              <a:rPr lang="en-US" b="0" i="0" dirty="0">
                <a:solidFill>
                  <a:srgbClr val="2C3E50"/>
                </a:solidFill>
                <a:effectLst/>
                <a:latin typeface="Titillium Web" panose="00000500000000000000" pitchFamily="2" charset="0"/>
              </a:rPr>
              <a:t> of an app.</a:t>
            </a:r>
          </a:p>
        </p:txBody>
      </p:sp>
    </p:spTree>
    <p:extLst>
      <p:ext uri="{BB962C8B-B14F-4D97-AF65-F5344CB8AC3E}">
        <p14:creationId xmlns:p14="http://schemas.microsoft.com/office/powerpoint/2010/main" val="1062091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A65A1D-1E34-8AB6-3A98-F67201E2F609}"/>
              </a:ext>
            </a:extLst>
          </p:cNvPr>
          <p:cNvSpPr txBox="1"/>
          <p:nvPr/>
        </p:nvSpPr>
        <p:spPr>
          <a:xfrm>
            <a:off x="474306" y="613360"/>
            <a:ext cx="11243387" cy="5770811"/>
          </a:xfrm>
          <a:prstGeom prst="rect">
            <a:avLst/>
          </a:prstGeom>
          <a:noFill/>
        </p:spPr>
        <p:txBody>
          <a:bodyPr wrap="square" rtlCol="0">
            <a:spAutoFit/>
          </a:bodyPr>
          <a:lstStyle/>
          <a:p>
            <a:pPr algn="just">
              <a:lnSpc>
                <a:spcPct val="150000"/>
              </a:lnSpc>
            </a:pPr>
            <a:r>
              <a:rPr lang="en-US" b="0" i="0" dirty="0">
                <a:solidFill>
                  <a:srgbClr val="2C3E50"/>
                </a:solidFill>
                <a:effectLst/>
                <a:latin typeface="Titillium Web" panose="00000500000000000000" pitchFamily="2" charset="0"/>
              </a:rPr>
              <a:t>Here is an overview of some of the most important settings in settings.py:</a:t>
            </a:r>
          </a:p>
          <a:p>
            <a:pPr algn="just">
              <a:lnSpc>
                <a:spcPct val="150000"/>
              </a:lnSpc>
              <a:buFont typeface="Arial" panose="020B0604020202020204" pitchFamily="34" charset="0"/>
              <a:buChar char="•"/>
            </a:pPr>
            <a:r>
              <a:rPr lang="en-US" b="1" i="0" dirty="0">
                <a:solidFill>
                  <a:srgbClr val="2C3E50"/>
                </a:solidFill>
                <a:effectLst/>
                <a:latin typeface="Titillium Web" panose="00000500000000000000" pitchFamily="2" charset="0"/>
              </a:rPr>
              <a:t>SECRET_KEY :</a:t>
            </a:r>
            <a:r>
              <a:rPr lang="en-US" b="0" i="0" dirty="0">
                <a:solidFill>
                  <a:srgbClr val="2C3E50"/>
                </a:solidFill>
                <a:effectLst/>
                <a:latin typeface="Titillium Web" panose="00000500000000000000" pitchFamily="2" charset="0"/>
              </a:rPr>
              <a:t> A secret key used for cryptographic signing and validation. This should be kept secret and not shared with others</a:t>
            </a:r>
          </a:p>
          <a:p>
            <a:pPr algn="just">
              <a:lnSpc>
                <a:spcPct val="150000"/>
              </a:lnSpc>
              <a:buFont typeface="Arial" panose="020B0604020202020204" pitchFamily="34" charset="0"/>
              <a:buChar char="•"/>
            </a:pPr>
            <a:r>
              <a:rPr lang="en-US" b="1" i="0" dirty="0">
                <a:solidFill>
                  <a:srgbClr val="2C3E50"/>
                </a:solidFill>
                <a:effectLst/>
                <a:latin typeface="Titillium Web" panose="00000500000000000000" pitchFamily="2" charset="0"/>
              </a:rPr>
              <a:t>ALLOWED_HOSTS :</a:t>
            </a:r>
            <a:r>
              <a:rPr lang="en-US" b="0" i="0" dirty="0">
                <a:solidFill>
                  <a:srgbClr val="2C3E50"/>
                </a:solidFill>
                <a:effectLst/>
                <a:latin typeface="Titillium Web" panose="00000500000000000000" pitchFamily="2" charset="0"/>
              </a:rPr>
              <a:t> A list of strings representing the host/domain names that this Django site can serve. This is a security feature that helps prevent HTTP Host header attacks.</a:t>
            </a:r>
          </a:p>
          <a:p>
            <a:pPr algn="just">
              <a:lnSpc>
                <a:spcPct val="150000"/>
              </a:lnSpc>
              <a:buFont typeface="Arial" panose="020B0604020202020204" pitchFamily="34" charset="0"/>
              <a:buChar char="•"/>
            </a:pPr>
            <a:r>
              <a:rPr lang="en-US" b="1" i="0" dirty="0">
                <a:solidFill>
                  <a:srgbClr val="2C3E50"/>
                </a:solidFill>
                <a:effectLst/>
                <a:latin typeface="Titillium Web" panose="00000500000000000000" pitchFamily="2" charset="0"/>
              </a:rPr>
              <a:t>DATABASES :</a:t>
            </a:r>
            <a:r>
              <a:rPr lang="en-US" b="0" i="0" dirty="0">
                <a:solidFill>
                  <a:srgbClr val="2C3E50"/>
                </a:solidFill>
                <a:effectLst/>
                <a:latin typeface="Titillium Web" panose="00000500000000000000" pitchFamily="2" charset="0"/>
              </a:rPr>
              <a:t> A dictionary containing the configuration for the project's databases, including the engine, name, user, and password.</a:t>
            </a:r>
          </a:p>
          <a:p>
            <a:pPr algn="just">
              <a:lnSpc>
                <a:spcPct val="150000"/>
              </a:lnSpc>
              <a:buFont typeface="Arial" panose="020B0604020202020204" pitchFamily="34" charset="0"/>
              <a:buChar char="•"/>
            </a:pPr>
            <a:r>
              <a:rPr lang="en-US" b="1" i="0" dirty="0">
                <a:solidFill>
                  <a:srgbClr val="2C3E50"/>
                </a:solidFill>
                <a:effectLst/>
                <a:latin typeface="Titillium Web" panose="00000500000000000000" pitchFamily="2" charset="0"/>
              </a:rPr>
              <a:t>INSTALLED_APPS :</a:t>
            </a:r>
            <a:r>
              <a:rPr lang="en-US" b="0" i="0" dirty="0">
                <a:solidFill>
                  <a:srgbClr val="2C3E50"/>
                </a:solidFill>
                <a:effectLst/>
                <a:latin typeface="Titillium Web" panose="00000500000000000000" pitchFamily="2" charset="0"/>
              </a:rPr>
              <a:t> A list of strings representing the names of the installed apps in the project. Each app can define its own models, views, and templates.</a:t>
            </a:r>
          </a:p>
          <a:p>
            <a:pPr algn="just">
              <a:lnSpc>
                <a:spcPct val="150000"/>
              </a:lnSpc>
              <a:buFont typeface="Arial" panose="020B0604020202020204" pitchFamily="34" charset="0"/>
              <a:buChar char="•"/>
            </a:pPr>
            <a:r>
              <a:rPr lang="en-US" b="1" i="0" dirty="0">
                <a:solidFill>
                  <a:srgbClr val="2C3E50"/>
                </a:solidFill>
                <a:effectLst/>
                <a:latin typeface="Titillium Web" panose="00000500000000000000" pitchFamily="2" charset="0"/>
              </a:rPr>
              <a:t>MIDDLEWARE :</a:t>
            </a:r>
            <a:r>
              <a:rPr lang="en-US" b="0" i="0" dirty="0">
                <a:solidFill>
                  <a:srgbClr val="2C3E50"/>
                </a:solidFill>
                <a:effectLst/>
                <a:latin typeface="Titillium Web" panose="00000500000000000000" pitchFamily="2" charset="0"/>
              </a:rPr>
              <a:t> A list of middleware classes that are run in the request-response cycle. Middleware can modify requests, responses, or both.</a:t>
            </a:r>
          </a:p>
          <a:p>
            <a:pPr algn="just">
              <a:lnSpc>
                <a:spcPct val="150000"/>
              </a:lnSpc>
              <a:buFont typeface="Arial" panose="020B0604020202020204" pitchFamily="34" charset="0"/>
              <a:buChar char="•"/>
            </a:pPr>
            <a:r>
              <a:rPr lang="en-US" b="1" i="0" dirty="0">
                <a:solidFill>
                  <a:srgbClr val="2C3E50"/>
                </a:solidFill>
                <a:effectLst/>
                <a:latin typeface="Titillium Web" panose="00000500000000000000" pitchFamily="2" charset="0"/>
              </a:rPr>
              <a:t>STATIC_URL and STATIC_ROOT :</a:t>
            </a:r>
            <a:r>
              <a:rPr lang="en-US" b="0" i="0" dirty="0">
                <a:solidFill>
                  <a:srgbClr val="2C3E50"/>
                </a:solidFill>
                <a:effectLst/>
                <a:latin typeface="Titillium Web" panose="00000500000000000000" pitchFamily="2" charset="0"/>
              </a:rPr>
              <a:t> Settings related to serving static files such as CSS and JavaScript files.</a:t>
            </a:r>
          </a:p>
          <a:p>
            <a:pPr algn="just">
              <a:lnSpc>
                <a:spcPct val="150000"/>
              </a:lnSpc>
              <a:buFont typeface="Arial" panose="020B0604020202020204" pitchFamily="34" charset="0"/>
              <a:buChar char="•"/>
            </a:pPr>
            <a:r>
              <a:rPr lang="en-US" b="1" i="0" dirty="0">
                <a:solidFill>
                  <a:srgbClr val="2C3E50"/>
                </a:solidFill>
                <a:effectLst/>
                <a:latin typeface="Titillium Web" panose="00000500000000000000" pitchFamily="2" charset="0"/>
              </a:rPr>
              <a:t>MEDIA_URL and MEDIA_ROOT :</a:t>
            </a:r>
            <a:r>
              <a:rPr lang="en-US" b="0" i="0" dirty="0">
                <a:solidFill>
                  <a:srgbClr val="2C3E50"/>
                </a:solidFill>
                <a:effectLst/>
                <a:latin typeface="Titillium Web" panose="00000500000000000000" pitchFamily="2" charset="0"/>
              </a:rPr>
              <a:t> Settings related to serving user-uploaded media files such as images and videos.</a:t>
            </a:r>
          </a:p>
          <a:p>
            <a:pPr algn="just"/>
            <a:endParaRPr lang="en-IN" dirty="0"/>
          </a:p>
        </p:txBody>
      </p:sp>
    </p:spTree>
    <p:extLst>
      <p:ext uri="{BB962C8B-B14F-4D97-AF65-F5344CB8AC3E}">
        <p14:creationId xmlns:p14="http://schemas.microsoft.com/office/powerpoint/2010/main" val="3648311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1233</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Titillium Web</vt:lpstr>
      <vt:lpstr>Office Theme</vt:lpstr>
      <vt:lpstr>PowerPoint Presentation</vt:lpstr>
      <vt:lpstr>PowerPoint Presentation</vt:lpstr>
      <vt:lpstr>PowerPoint Presentation</vt:lpstr>
      <vt:lpstr>PowerPoint Presentation</vt:lpstr>
      <vt:lpstr>Now click the URL (local host)</vt:lpstr>
      <vt:lpstr>PowerPoint Presentation</vt:lpstr>
      <vt:lpstr>PowerPoint Presentation</vt:lpstr>
      <vt:lpstr>Here are some of the most commonly used manage.py commands: runserver: Starts the development server. startapp: Creates a new Django app within your project. makemigrations: Creates new database migration files based on changes to your models. migrate: Applies database migrations to create or update database tables. createsuperuser: Creates a new superuser account for the Django admin. test: Runs tests for your Django project. </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VASANTHKUMAR M</dc:creator>
  <cp:lastModifiedBy>VASANTHKUMAR M</cp:lastModifiedBy>
  <cp:revision>6</cp:revision>
  <dcterms:created xsi:type="dcterms:W3CDTF">2023-08-30T07:50:00Z</dcterms:created>
  <dcterms:modified xsi:type="dcterms:W3CDTF">2023-09-08T07:04:11Z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FDB3622053224579845C760A2B344C29_12</vt:lpwstr>
  </property>
  <property fmtid="{D5CDD505-2E9C-101B-9397-08002B2CF9AE}" pid="3" name="KSOProductBuildVer">
    <vt:lpwstr>1033-12.2.0.13193</vt:lpwstr>
  </property>
</Properties>
</file>