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00"/>
    <a:srgbClr val="FFFFFF"/>
    <a:srgbClr val="A81888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8F44A2F1-9E1F-4B54-A3A2-5F16C0AD49E2}" styleName="">
    <a:tblBg/>
    <a:wholeTbl>
      <a:tcTxStyle b="off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2F92"/>
          </a:solidFill>
        </a:fill>
      </a:tcStyle>
    </a:band2H>
    <a:firstCol>
      <a:tcTxStyle b="off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25400" cap="flat">
              <a:solidFill>
                <a:srgbClr val="941751"/>
              </a:solidFill>
              <a:prstDash val="solid"/>
              <a:miter lim="400000"/>
            </a:ln>
          </a:left>
          <a:right>
            <a:ln w="12700" cap="flat">
              <a:solidFill>
                <a:srgbClr val="941751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254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Dark Style 2 –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–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70"/>
    <p:restoredTop sz="94531"/>
  </p:normalViewPr>
  <p:slideViewPr>
    <p:cSldViewPr snapToGrid="0">
      <p:cViewPr varScale="1">
        <p:scale>
          <a:sx n="26" d="100"/>
          <a:sy n="26" d="100"/>
        </p:scale>
        <p:origin x="240" y="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8" name="Shape 16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0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1" name="Hot air balloons viewed from below against a blue sky"/>
          <p:cNvSpPr>
            <a:spLocks noGrp="1"/>
          </p:cNvSpPr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Hot air balloons viewed from below against a blue sky"/>
          <p:cNvSpPr>
            <a:spLocks noGrp="1"/>
          </p:cNvSpPr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4" name="Close-up of the top of a hot air balloon viewed from above"/>
          <p:cNvSpPr>
            <a:spLocks noGrp="1"/>
          </p:cNvSpPr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Hot air balloons viewed from below against a blue sky"/>
          <p:cNvSpPr>
            <a:spLocks noGrp="1"/>
          </p:cNvSpPr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Hot air balloons viewed from below against a blue sky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99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108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109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1199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1199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1199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1199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1199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4400" b="1" spc="-244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4400" b="1" spc="-244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4400" b="1" spc="-244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4400" b="1" spc="-244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4400" b="1" spc="-244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35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CC196-BF5F-994E-8EDF-5464D76C5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063" y="775023"/>
            <a:ext cx="23149792" cy="2051303"/>
          </a:xfrm>
        </p:spPr>
        <p:txBody>
          <a:bodyPr>
            <a:normAutofit fontScale="90000"/>
          </a:bodyPr>
          <a:lstStyle/>
          <a:p>
            <a:pPr algn="just"/>
            <a:r>
              <a:rPr lang="en-KE" dirty="0"/>
              <a:t>Business Advisory to invest in Private or Private Airplanes</a:t>
            </a:r>
          </a:p>
        </p:txBody>
      </p:sp>
      <p:sp>
        <p:nvSpPr>
          <p:cNvPr id="1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A9BAF-6712-3090-1841-8097C3D90F5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06499" y="4248504"/>
            <a:ext cx="18577792" cy="8256630"/>
          </a:xfrm>
        </p:spPr>
        <p:txBody>
          <a:bodyPr/>
          <a:lstStyle/>
          <a:p>
            <a:pPr algn="just"/>
            <a:r>
              <a:rPr lang="en-KE" dirty="0"/>
              <a:t>Using the data f</a:t>
            </a: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rom the National Transportation Safety Board, including aviation accident data from 1962 to 2023.</a:t>
            </a:r>
          </a:p>
          <a:p>
            <a:pPr algn="just"/>
            <a:r>
              <a:rPr lang="en-GB" dirty="0">
                <a:solidFill>
                  <a:srgbClr val="2D3B45"/>
                </a:solidFill>
                <a:latin typeface="Lato Extended"/>
              </a:rPr>
              <a:t>This data was analysed to determine if investors can invest in private or public aeroplanes.</a:t>
            </a:r>
            <a:endParaRPr lang="en-GB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just"/>
            <a:endParaRPr lang="en-KE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F237E0-3C23-099F-751F-7BC4D8B37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014DBD2-7435-7893-0338-3D703FB4E96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06500" y="4248504"/>
            <a:ext cx="23177500" cy="8256630"/>
          </a:xfrm>
        </p:spPr>
        <p:txBody>
          <a:bodyPr/>
          <a:lstStyle/>
          <a:p>
            <a:r>
              <a:rPr lang="en-KE" dirty="0"/>
              <a:t>To determine the type of business to invest in, </a:t>
            </a:r>
            <a:r>
              <a:rPr lang="en-GB" dirty="0"/>
              <a:t>I</a:t>
            </a:r>
            <a:r>
              <a:rPr lang="en-KE" dirty="0"/>
              <a:t>.e private or public airplanes:</a:t>
            </a:r>
          </a:p>
          <a:p>
            <a:r>
              <a:rPr lang="en-KE" dirty="0"/>
              <a:t>Determine the best model to airplane to be purchased</a:t>
            </a:r>
          </a:p>
          <a:p>
            <a:r>
              <a:rPr lang="en-KE" dirty="0"/>
              <a:t>Establish the weather conditions that will minimise the cost of operating the planes</a:t>
            </a:r>
          </a:p>
          <a:p>
            <a:pPr marL="0" indent="0">
              <a:buNone/>
            </a:pPr>
            <a:endParaRPr lang="en-KE" dirty="0"/>
          </a:p>
          <a:p>
            <a:endParaRPr lang="en-KE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F5ECCFB6-569B-22D0-18DD-12289D9AF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0" y="952500"/>
            <a:ext cx="13978082" cy="1435100"/>
          </a:xfrm>
        </p:spPr>
        <p:txBody>
          <a:bodyPr>
            <a:normAutofit/>
          </a:bodyPr>
          <a:lstStyle/>
          <a:p>
            <a:r>
              <a:rPr lang="en-KE" dirty="0"/>
              <a:t>Objective of the Investment</a:t>
            </a:r>
          </a:p>
        </p:txBody>
      </p:sp>
      <p:sp>
        <p:nvSpPr>
          <p:cNvPr id="170" name="Slide Number">
            <a:extLst>
              <a:ext uri="{FF2B5EF4-FFF2-40B4-BE49-F238E27FC236}">
                <a16:creationId xmlns:a16="http://schemas.microsoft.com/office/drawing/2014/main" id="{72E3C936-DD13-9B03-E19A-30DB60E1E568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28421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8DC2C7-2180-C237-F4F5-E15222A3F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1929531-36DE-975A-5FFF-159268CA1ED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06500" y="4248504"/>
            <a:ext cx="23177500" cy="8256630"/>
          </a:xfrm>
        </p:spPr>
        <p:txBody>
          <a:bodyPr>
            <a:normAutofit/>
          </a:bodyPr>
          <a:lstStyle/>
          <a:p>
            <a:r>
              <a:rPr lang="en-GB" dirty="0"/>
              <a:t>The data collected and analysed revealed the following;</a:t>
            </a:r>
          </a:p>
          <a:p>
            <a:pPr marL="914400" indent="-914400">
              <a:buAutoNum type="arabicPeriod"/>
            </a:pPr>
            <a:r>
              <a:rPr lang="en-GB" dirty="0"/>
              <a:t>During the weather season described as VMC, there were more fatal injuries, minor injuries and completed with serious injuries</a:t>
            </a:r>
          </a:p>
          <a:p>
            <a:pPr marL="914400" indent="-914400">
              <a:buAutoNum type="arabicPeriod"/>
            </a:pPr>
            <a:r>
              <a:rPr lang="en-KE" dirty="0"/>
              <a:t>The Cessna type of a</a:t>
            </a:r>
            <a:r>
              <a:rPr lang="en-GB" dirty="0" err="1"/>
              <a:t>ero</a:t>
            </a:r>
            <a:r>
              <a:rPr lang="en-KE" dirty="0"/>
              <a:t>plane had more injuries </a:t>
            </a:r>
            <a:r>
              <a:rPr lang="en-GB" dirty="0"/>
              <a:t>than any other model plane, with the </a:t>
            </a:r>
            <a:r>
              <a:rPr lang="en-GB" dirty="0" err="1"/>
              <a:t>highe</a:t>
            </a:r>
            <a:r>
              <a:rPr lang="en-KE" dirty="0"/>
              <a:t>st being fatal injuries.</a:t>
            </a:r>
          </a:p>
          <a:p>
            <a:pPr marL="914400" indent="-914400">
              <a:buAutoNum type="arabicPeriod"/>
            </a:pPr>
            <a:r>
              <a:rPr lang="en-KE" dirty="0"/>
              <a:t>Airplanes with reciprocating engine types caused more injuries</a:t>
            </a:r>
          </a:p>
          <a:p>
            <a:pPr marL="914400" indent="-914400">
              <a:buAutoNum type="arabicPeriod"/>
            </a:pPr>
            <a:r>
              <a:rPr lang="en-KE" dirty="0"/>
              <a:t>Personal accidents occur</a:t>
            </a:r>
            <a:r>
              <a:rPr lang="en-GB" dirty="0"/>
              <a:t>r</a:t>
            </a:r>
            <a:r>
              <a:rPr lang="en-KE" dirty="0"/>
              <a:t>ed more than the private or executive planes</a:t>
            </a:r>
          </a:p>
          <a:p>
            <a:pPr marL="0" indent="0">
              <a:buNone/>
            </a:pPr>
            <a:endParaRPr lang="en-KE" dirty="0"/>
          </a:p>
          <a:p>
            <a:endParaRPr lang="en-KE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DA68A0D0-45C4-FDDD-A17C-67E1067FF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0" y="952500"/>
            <a:ext cx="13978082" cy="1435100"/>
          </a:xfrm>
        </p:spPr>
        <p:txBody>
          <a:bodyPr>
            <a:normAutofit/>
          </a:bodyPr>
          <a:lstStyle/>
          <a:p>
            <a:r>
              <a:rPr lang="en-KE" dirty="0"/>
              <a:t>Data Analysis</a:t>
            </a:r>
          </a:p>
        </p:txBody>
      </p:sp>
      <p:sp>
        <p:nvSpPr>
          <p:cNvPr id="170" name="Slide Number">
            <a:extLst>
              <a:ext uri="{FF2B5EF4-FFF2-40B4-BE49-F238E27FC236}">
                <a16:creationId xmlns:a16="http://schemas.microsoft.com/office/drawing/2014/main" id="{EA389A70-6E4B-13FB-6FC1-D1E9E4F12BD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867467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4B31124-D9F0-DF01-24D7-4BBBC6F5A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525"/>
            <a:ext cx="24384000" cy="13442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6309486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AE4F6-7DB7-4C6A-AE13-54315E909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8BE63B5-54E3-0D15-FDB6-D52521526FC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06500" y="4248504"/>
            <a:ext cx="23177500" cy="8256630"/>
          </a:xfrm>
        </p:spPr>
        <p:txBody>
          <a:bodyPr>
            <a:normAutofit/>
          </a:bodyPr>
          <a:lstStyle/>
          <a:p>
            <a:r>
              <a:rPr lang="en-GB" dirty="0"/>
              <a:t>The following are the key recommendations;</a:t>
            </a:r>
          </a:p>
          <a:p>
            <a:pPr marL="914400" indent="-914400">
              <a:buAutoNum type="arabicPeriod"/>
            </a:pPr>
            <a:r>
              <a:rPr lang="en-GB" dirty="0"/>
              <a:t>Schedule flights in other regions except VMC</a:t>
            </a:r>
          </a:p>
          <a:p>
            <a:pPr marL="914400" indent="-914400">
              <a:buAutoNum type="arabicPeriod"/>
            </a:pPr>
            <a:r>
              <a:rPr lang="en-GB" dirty="0"/>
              <a:t>Review the Model of planes used with minimum consideration to purchase a Cessna flight type</a:t>
            </a:r>
          </a:p>
          <a:p>
            <a:pPr marL="914400" indent="-914400">
              <a:buAutoNum type="arabicPeriod"/>
            </a:pPr>
            <a:r>
              <a:rPr lang="en-GB" dirty="0"/>
              <a:t>Do not purchase flights running on a reciprocating engine type</a:t>
            </a:r>
          </a:p>
          <a:p>
            <a:pPr marL="914400" indent="-914400">
              <a:buAutoNum type="arabicPeriod"/>
            </a:pPr>
            <a:r>
              <a:rPr lang="en-GB" dirty="0"/>
              <a:t>. Invest in commercial planes since they are least prone to fatal injuries, and customers will prefer commercial flights to private ones</a:t>
            </a:r>
            <a:r>
              <a:rPr lang="en-KE" dirty="0"/>
              <a:t>.</a:t>
            </a:r>
          </a:p>
          <a:p>
            <a:pPr marL="0" indent="0">
              <a:buNone/>
            </a:pPr>
            <a:endParaRPr lang="en-KE" dirty="0"/>
          </a:p>
          <a:p>
            <a:endParaRPr lang="en-KE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2B95E4E2-F385-F614-BE15-8E8556B8F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0" y="952500"/>
            <a:ext cx="13978082" cy="1435100"/>
          </a:xfrm>
        </p:spPr>
        <p:txBody>
          <a:bodyPr>
            <a:normAutofit/>
          </a:bodyPr>
          <a:lstStyle/>
          <a:p>
            <a:r>
              <a:rPr lang="en-KE" dirty="0"/>
              <a:t>Recommendations</a:t>
            </a:r>
          </a:p>
        </p:txBody>
      </p:sp>
      <p:sp>
        <p:nvSpPr>
          <p:cNvPr id="170" name="Slide Number">
            <a:extLst>
              <a:ext uri="{FF2B5EF4-FFF2-40B4-BE49-F238E27FC236}">
                <a16:creationId xmlns:a16="http://schemas.microsoft.com/office/drawing/2014/main" id="{69AFA23E-897F-9349-2B28-FE752417A840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292838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D25B4-7BEF-CB47-1A2F-AD5314A78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41DC9C0-129B-25E1-387F-2821E254C3C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06500" y="4248504"/>
            <a:ext cx="23177500" cy="8256630"/>
          </a:xfrm>
        </p:spPr>
        <p:txBody>
          <a:bodyPr>
            <a:normAutofit/>
          </a:bodyPr>
          <a:lstStyle/>
          <a:p>
            <a:r>
              <a:rPr lang="en-GB" dirty="0"/>
              <a:t>The following are the key recommendations;</a:t>
            </a:r>
          </a:p>
          <a:p>
            <a:pPr marL="914400" indent="-914400">
              <a:buAutoNum type="arabicPeriod"/>
            </a:pPr>
            <a:r>
              <a:rPr lang="en-GB" dirty="0"/>
              <a:t>Schedule flights in other regions except VMC</a:t>
            </a:r>
          </a:p>
          <a:p>
            <a:pPr marL="914400" indent="-914400">
              <a:buAutoNum type="arabicPeriod"/>
            </a:pPr>
            <a:r>
              <a:rPr lang="en-GB" dirty="0"/>
              <a:t>Review the Model of planes used with minimum consideration to purchase a Cessna flight type</a:t>
            </a:r>
          </a:p>
          <a:p>
            <a:pPr marL="914400" indent="-914400">
              <a:buAutoNum type="arabicPeriod"/>
            </a:pPr>
            <a:r>
              <a:rPr lang="en-GB" dirty="0"/>
              <a:t>Do not purchase flights running on a reciprocating engine type</a:t>
            </a:r>
          </a:p>
          <a:p>
            <a:pPr marL="914400" indent="-914400">
              <a:buAutoNum type="arabicPeriod"/>
            </a:pPr>
            <a:r>
              <a:rPr lang="en-GB" dirty="0"/>
              <a:t>. Invest in commercial planes since they are least prone to fatal injuries, and customers will prefer commercial flights to private ones</a:t>
            </a:r>
            <a:r>
              <a:rPr lang="en-KE" dirty="0"/>
              <a:t>.</a:t>
            </a:r>
          </a:p>
          <a:p>
            <a:pPr marL="0" indent="0">
              <a:buNone/>
            </a:pPr>
            <a:endParaRPr lang="en-KE" dirty="0"/>
          </a:p>
          <a:p>
            <a:endParaRPr lang="en-KE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B83F5A85-8AFB-4FF3-ABDC-CBC2F09EC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0" y="952500"/>
            <a:ext cx="13978082" cy="1435100"/>
          </a:xfrm>
        </p:spPr>
        <p:txBody>
          <a:bodyPr>
            <a:normAutofit/>
          </a:bodyPr>
          <a:lstStyle/>
          <a:p>
            <a:r>
              <a:rPr lang="en-KE" dirty="0"/>
              <a:t>Recommendations</a:t>
            </a:r>
          </a:p>
        </p:txBody>
      </p:sp>
      <p:sp>
        <p:nvSpPr>
          <p:cNvPr id="170" name="Slide Number">
            <a:extLst>
              <a:ext uri="{FF2B5EF4-FFF2-40B4-BE49-F238E27FC236}">
                <a16:creationId xmlns:a16="http://schemas.microsoft.com/office/drawing/2014/main" id="{13D4BDE5-3B42-A0EE-222A-C27C5AAB39E7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821437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3192</TotalTime>
  <Words>298</Words>
  <Application>Microsoft Macintosh PowerPoint</Application>
  <PresentationFormat>Custom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Helvetica Neue</vt:lpstr>
      <vt:lpstr>Helvetica Neue Medium</vt:lpstr>
      <vt:lpstr>Lato Extended</vt:lpstr>
      <vt:lpstr>30_BasicColor</vt:lpstr>
      <vt:lpstr>Business Advisory to invest in Private or Private Airplanes</vt:lpstr>
      <vt:lpstr>Objective of the Investment</vt:lpstr>
      <vt:lpstr>Data Analysis</vt:lpstr>
      <vt:lpstr>PowerPoint Presentation</vt:lpstr>
      <vt:lpstr>Recommendations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Vincent Ayaya</cp:lastModifiedBy>
  <cp:revision>35</cp:revision>
  <dcterms:modified xsi:type="dcterms:W3CDTF">2025-02-12T20:14:54Z</dcterms:modified>
</cp:coreProperties>
</file>