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8" r:id="rId3"/>
    <p:sldId id="262" r:id="rId5"/>
    <p:sldId id="263" r:id="rId6"/>
    <p:sldId id="268" r:id="rId7"/>
    <p:sldId id="292" r:id="rId8"/>
    <p:sldId id="264" r:id="rId9"/>
    <p:sldId id="296" r:id="rId10"/>
    <p:sldId id="301" r:id="rId11"/>
    <p:sldId id="313" r:id="rId12"/>
    <p:sldId id="326" r:id="rId13"/>
    <p:sldId id="327" r:id="rId14"/>
    <p:sldId id="267" r:id="rId15"/>
    <p:sldId id="307" r:id="rId16"/>
    <p:sldId id="315" r:id="rId17"/>
    <p:sldId id="319" r:id="rId18"/>
    <p:sldId id="333" r:id="rId19"/>
    <p:sldId id="286" r:id="rId20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5"/>
    <p:restoredTop sz="94715"/>
  </p:normalViewPr>
  <p:slideViewPr>
    <p:cSldViewPr snapToGrid="0" snapToObjects="1">
      <p:cViewPr varScale="1">
        <p:scale>
          <a:sx n="31" d="100"/>
          <a:sy n="31" d="100"/>
        </p:scale>
        <p:origin x="-1116" y="-56"/>
      </p:cViewPr>
      <p:guideLst>
        <p:guide orient="horz" pos="2154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F4961-F671-D840-803D-4B02C199AB4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78546-C430-4549-B45A-EA3B29F81B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78546-C430-4549-B45A-EA3B29F81B3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/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背景图片素材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Century Gothic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1.3</a:t>
            </a: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 smtClean="0">
                <a:solidFill>
                  <a:prstClr val="white"/>
                </a:solidFill>
                <a:latin typeface="Segoe UI Light" panose="020B0502040204020203"/>
                <a:ea typeface="Microsoft YaHei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Microsoft YaHei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8965"/>
            <a:r>
              <a:rPr kumimoji="1" lang="zh-CN" altLang="en-US" sz="1335" dirty="0" smtClean="0">
                <a:solidFill>
                  <a:srgbClr val="000000"/>
                </a:solidFill>
                <a:latin typeface="Century Gothic" panose="020B0502020202020204"/>
                <a:ea typeface="Microsoft YaHei" panose="020B0503020204020204" charset="-122"/>
              </a:rPr>
              <a:t>点击</a:t>
            </a:r>
            <a:r>
              <a:rPr kumimoji="1" lang="en-US" altLang="zh-CN" sz="1335" dirty="0" smtClean="0">
                <a:solidFill>
                  <a:srgbClr val="000000"/>
                </a:solidFill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dirty="0" smtClean="0">
                <a:solidFill>
                  <a:srgbClr val="000000"/>
                </a:solidFill>
                <a:latin typeface="Century Gothic" panose="020B0502020202020204"/>
                <a:ea typeface="Microsoft YaHei" panose="020B0503020204020204" charset="-122"/>
              </a:rPr>
              <a:t>获取更多优质模板（放映模式）</a:t>
            </a:r>
            <a:endParaRPr kumimoji="1" lang="zh-CN" altLang="en-US" sz="1335" dirty="0">
              <a:solidFill>
                <a:srgbClr val="000000"/>
              </a:solidFill>
              <a:latin typeface="Century Gothic" panose="020B0502020202020204"/>
              <a:ea typeface="Microsoft YaHei" panose="020B0503020204020204" charset="-122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9822520">
            <a:off x="3099071" y="410986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8585722">
            <a:off x="2900872" y="169105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4450317">
            <a:off x="2505540" y="316495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892948">
            <a:off x="1669486" y="283793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4240722">
            <a:off x="2955271" y="340891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3863176">
            <a:off x="2173226" y="242362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187853">
            <a:off x="1161290" y="175907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905749">
            <a:off x="2244535" y="132182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9322284">
            <a:off x="2044076" y="170116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42066">
            <a:off x="1017200" y="378935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20117985">
            <a:off x="3894745" y="181582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 userDrawn="1"/>
        </p:nvSpPr>
        <p:spPr>
          <a:xfrm rot="905749">
            <a:off x="2447007" y="463647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 rot="19322284">
            <a:off x="4995333" y="525920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9736611">
            <a:off x="3735113" y="439545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rot="19896190">
            <a:off x="-846980" y="4391937"/>
            <a:ext cx="3716222" cy="37162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1038840" y="3145644"/>
            <a:ext cx="1172399" cy="11723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 rot="18900000">
            <a:off x="2964992" y="4498454"/>
            <a:ext cx="562742" cy="56274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9462407">
            <a:off x="858415" y="3412397"/>
            <a:ext cx="305434" cy="30543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220555">
            <a:off x="9068972" y="-665078"/>
            <a:ext cx="2602001" cy="2602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263186">
            <a:off x="10805818" y="58017"/>
            <a:ext cx="2082844" cy="208284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229117">
            <a:off x="7312023" y="556810"/>
            <a:ext cx="562742" cy="5627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229117">
            <a:off x="10862351" y="2812891"/>
            <a:ext cx="472953" cy="47295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3026992" y="5398176"/>
            <a:ext cx="219002" cy="21900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9238099">
            <a:off x="11440980" y="5083135"/>
            <a:ext cx="442243" cy="44224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10718032" y="5587230"/>
            <a:ext cx="1790831" cy="179083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9831264" y="6039855"/>
            <a:ext cx="1029918" cy="102991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0567216">
            <a:off x="9227888" y="6150357"/>
            <a:ext cx="265265" cy="265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20567216">
            <a:off x="11022574" y="4821816"/>
            <a:ext cx="308836" cy="30883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96210" y="33589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1433404">
            <a:off x="-424797" y="-289495"/>
            <a:ext cx="1261894" cy="126189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1181569" y="925974"/>
            <a:ext cx="284699" cy="28469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1311074" y="134869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713834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15361769">
            <a:off x="6558089" y="-388007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2558654">
            <a:off x="6112257" y="3254276"/>
            <a:ext cx="331525" cy="33152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20601285">
            <a:off x="5807448" y="2602019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2349059">
            <a:off x="6265431" y="2733673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71513">
            <a:off x="5492430" y="19695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9896190">
            <a:off x="6547995" y="1195050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20614086">
            <a:off x="4738005" y="7921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18585722">
            <a:off x="4977502" y="-1036467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17430621">
            <a:off x="4648690" y="376003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9750403">
            <a:off x="6270904" y="2051889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9896190">
            <a:off x="4118801" y="1264919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 rot="9822520">
            <a:off x="8665853" y="4696597"/>
            <a:ext cx="716990" cy="71699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 rot="18585722">
            <a:off x="8467654" y="2277789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 rot="4450317">
            <a:off x="8072322" y="3751685"/>
            <a:ext cx="139775" cy="13977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 userDrawn="1"/>
        </p:nvSpPr>
        <p:spPr>
          <a:xfrm rot="892948">
            <a:off x="7236268" y="3424662"/>
            <a:ext cx="381184" cy="38118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 rot="4240722">
            <a:off x="8522053" y="3995644"/>
            <a:ext cx="211665" cy="21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 userDrawn="1"/>
        </p:nvSpPr>
        <p:spPr>
          <a:xfrm rot="3863176">
            <a:off x="7740008" y="3010353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 rot="187853">
            <a:off x="6728072" y="2345802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 rot="905749">
            <a:off x="7811317" y="1908556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 rot="19322284">
            <a:off x="7610858" y="228789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 rot="42066">
            <a:off x="6583982" y="4376085"/>
            <a:ext cx="252619" cy="2526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 userDrawn="1"/>
        </p:nvSpPr>
        <p:spPr>
          <a:xfrm rot="20117985">
            <a:off x="9461527" y="2402555"/>
            <a:ext cx="2847505" cy="284750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 userDrawn="1"/>
        </p:nvSpPr>
        <p:spPr>
          <a:xfrm rot="905749">
            <a:off x="8013789" y="5223207"/>
            <a:ext cx="958417" cy="95841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 userDrawn="1"/>
        </p:nvSpPr>
        <p:spPr>
          <a:xfrm rot="19322284">
            <a:off x="10562115" y="5845935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/>
          <p:cNvSpPr/>
          <p:nvPr userDrawn="1"/>
        </p:nvSpPr>
        <p:spPr>
          <a:xfrm rot="19736611">
            <a:off x="9301895" y="4982187"/>
            <a:ext cx="997607" cy="99760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bg>
      <p:bgPr>
        <a:pattFill prst="pct5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 rot="6238231" flipH="1">
            <a:off x="9407392" y="4234793"/>
            <a:ext cx="1171437" cy="117143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 userDrawn="1"/>
        </p:nvSpPr>
        <p:spPr>
          <a:xfrm rot="19041346" flipH="1">
            <a:off x="10088253" y="6106343"/>
            <a:ext cx="188104" cy="1881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 rot="998715" flipH="1">
            <a:off x="10506343" y="5622066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 rot="19250941" flipH="1">
            <a:off x="10179321" y="5688691"/>
            <a:ext cx="223715" cy="22371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 rot="19628487" flipH="1">
            <a:off x="11165499" y="6592300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 userDrawn="1"/>
        </p:nvSpPr>
        <p:spPr>
          <a:xfrm rot="1703810" flipH="1">
            <a:off x="11537857" y="2659624"/>
            <a:ext cx="669411" cy="6694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 rot="985914" flipH="1">
            <a:off x="11073314" y="5414953"/>
            <a:ext cx="1325599" cy="132559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rot="3014278" flipH="1">
            <a:off x="10200525" y="3586333"/>
            <a:ext cx="1958891" cy="19588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 rot="4169379" flipH="1">
            <a:off x="8954405" y="5462201"/>
            <a:ext cx="204135" cy="20413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 rot="1849597" flipH="1">
            <a:off x="10415339" y="6386801"/>
            <a:ext cx="669019" cy="66901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 userDrawn="1"/>
        </p:nvSpPr>
        <p:spPr>
          <a:xfrm rot="1703810" flipH="1">
            <a:off x="10051625" y="3232154"/>
            <a:ext cx="329419" cy="329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5810" y="23693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89959" y="2227489"/>
            <a:ext cx="5212080" cy="116840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TW" altLang="zh-CN" sz="66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網程期末專案</a:t>
            </a:r>
            <a:endParaRPr kumimoji="1" lang="zh-TW" altLang="zh-CN" sz="6600" b="1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04358" y="3437085"/>
            <a:ext cx="338328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 smtClean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《</a:t>
            </a:r>
            <a:r>
              <a:rPr kumimoji="1" lang="zh-TW" altLang="en-US" sz="2800" b="1" dirty="0" smtClean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餐廳砸人小遊戲</a:t>
            </a:r>
            <a:r>
              <a:rPr kumimoji="1" lang="en-US" altLang="zh-CN" sz="2800" b="1" dirty="0" smtClean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》</a:t>
            </a:r>
            <a:endParaRPr kumimoji="1" lang="zh-CN" altLang="en-US" sz="2800" b="1" dirty="0">
              <a:solidFill>
                <a:schemeClr val="accent2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4567374" y="4387115"/>
            <a:ext cx="3294202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組員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:   </a:t>
            </a:r>
            <a:r>
              <a:rPr lang="en-US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00957116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王嘉羽</a:t>
            </a:r>
            <a:endParaRPr lang="zh-TW" alt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組員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:   00957140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王妤心</a:t>
            </a:r>
            <a:endParaRPr lang="zh-TW" alt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32201" y="1729469"/>
            <a:ext cx="1882775" cy="3752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>
                <a:solidFill>
                  <a:schemeClr val="bg1"/>
                </a:solidFill>
              </a:rPr>
              <a:t>4</a:t>
            </a:r>
            <a:endParaRPr kumimoji="1" lang="en-US" altLang="zh-CN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356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CN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使用技術</a:t>
            </a:r>
            <a:endParaRPr kumimoji="1" lang="zh-TW" altLang="zh-CN" sz="6600" b="1" dirty="0">
              <a:solidFill>
                <a:schemeClr val="accent4">
                  <a:alpha val="50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zh-CN" dirty="0"/>
              <a:t>使用技術</a:t>
            </a:r>
            <a:endParaRPr kumimoji="1" lang="zh-TW" altLang="zh-CN" dirty="0"/>
          </a:p>
        </p:txBody>
      </p:sp>
      <p:sp>
        <p:nvSpPr>
          <p:cNvPr id="5" name="文本框 8"/>
          <p:cNvSpPr txBox="1"/>
          <p:nvPr/>
        </p:nvSpPr>
        <p:spPr>
          <a:xfrm>
            <a:off x="2807266" y="1598053"/>
            <a:ext cx="3173374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html5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css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js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2490" y="1092836"/>
            <a:ext cx="1402080" cy="56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TW" altLang="en-US" sz="2400" b="1" dirty="0">
                <a:solidFill>
                  <a:schemeClr val="bg1"/>
                </a:solidFill>
                <a:ea typeface="Microsoft YaHei" panose="020B0503020204020204" charset="-122"/>
              </a:rPr>
              <a:t>基礎技術</a:t>
            </a:r>
            <a:endParaRPr lang="zh-TW" altLang="en-US" sz="24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354113" y="1684149"/>
            <a:ext cx="31733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112" y="1166232"/>
            <a:ext cx="3606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ea typeface="Microsoft YaHei" panose="020B0503020204020204" charset="-122"/>
              </a:rPr>
              <a:t>js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1329098" y="4328635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29097" y="381071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5980720" y="4326466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80719" y="380854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713865" y="1271270"/>
            <a:ext cx="6174740" cy="4480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html5</a:t>
            </a:r>
            <a:endParaRPr lang="en-US" altLang="zh-TW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css</a:t>
            </a:r>
            <a:endParaRPr lang="en-US" altLang="zh-TW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javaScript</a:t>
            </a:r>
            <a:endParaRPr lang="en-US" altLang="zh-TW" sz="32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TW" sz="3200"/>
              <a:t>      - Dom</a:t>
            </a:r>
            <a:endParaRPr lang="en-US" altLang="zh-TW" sz="32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TW" sz="3200"/>
              <a:t>      - Event</a:t>
            </a:r>
            <a:endParaRPr lang="en-US" altLang="zh-TW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google form(</a:t>
            </a:r>
            <a:r>
              <a:rPr lang="zh-TW" altLang="en-US" sz="3200"/>
              <a:t>存</a:t>
            </a:r>
            <a:r>
              <a:rPr lang="en-US" altLang="zh-TW" sz="3200"/>
              <a:t>)</a:t>
            </a:r>
            <a:endParaRPr lang="en-US" altLang="zh-TW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google sheet(</a:t>
            </a:r>
            <a:r>
              <a:rPr lang="zh-TW" altLang="en-US" sz="3200"/>
              <a:t>取</a:t>
            </a:r>
            <a:r>
              <a:rPr lang="en-US" altLang="zh-TW" sz="3200"/>
              <a:t>)</a:t>
            </a:r>
            <a:endParaRPr lang="en-US" altLang="zh-TW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/>
              <a:t>jQuery</a:t>
            </a:r>
            <a:endParaRPr lang="en-US" altLang="zh-TW" sz="3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>
                <a:sym typeface="+mn-ea"/>
              </a:rPr>
              <a:t>canvas</a:t>
            </a:r>
            <a:endParaRPr lang="en-US" altLang="zh-TW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5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18592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CN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分工</a:t>
            </a:r>
            <a:endParaRPr kumimoji="1" lang="zh-TW" altLang="zh-CN" sz="6600" b="1" dirty="0">
              <a:solidFill>
                <a:schemeClr val="accent4">
                  <a:alpha val="50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en-US" dirty="0"/>
              <a:t>分工</a:t>
            </a:r>
            <a:endParaRPr kumimoji="1" lang="zh-TW" altLang="en-US" dirty="0"/>
          </a:p>
        </p:txBody>
      </p:sp>
      <p:grpSp>
        <p:nvGrpSpPr>
          <p:cNvPr id="8" name="组 7"/>
          <p:cNvGrpSpPr/>
          <p:nvPr/>
        </p:nvGrpSpPr>
        <p:grpSpPr>
          <a:xfrm>
            <a:off x="1713834" y="1074577"/>
            <a:ext cx="2598057" cy="4832737"/>
            <a:chOff x="766537" y="1437435"/>
            <a:chExt cx="2598057" cy="4832737"/>
          </a:xfrm>
        </p:grpSpPr>
        <p:sp>
          <p:nvSpPr>
            <p:cNvPr id="5" name="矩形 4"/>
            <p:cNvSpPr/>
            <p:nvPr/>
          </p:nvSpPr>
          <p:spPr>
            <a:xfrm>
              <a:off x="766537" y="1437588"/>
              <a:ext cx="2598057" cy="4832584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0" t="11491" r="26507" b="29383"/>
            <a:stretch>
              <a:fillRect/>
            </a:stretch>
          </p:blipFill>
          <p:spPr>
            <a:xfrm>
              <a:off x="766537" y="3672115"/>
              <a:ext cx="2598057" cy="2598057"/>
            </a:xfrm>
            <a:prstGeom prst="rtTriangle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6" name="文本框 8"/>
            <p:cNvSpPr txBox="1"/>
            <p:nvPr/>
          </p:nvSpPr>
          <p:spPr>
            <a:xfrm>
              <a:off x="846547" y="2139263"/>
              <a:ext cx="2517140" cy="4053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zh-CN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首頁設計</a:t>
              </a: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首頁程式碼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遊戲畫面</a:t>
              </a:r>
              <a:r>
                <a:rPr lang="en-US" altLang="zh-TW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-2</a:t>
              </a: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設計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sym typeface="+mn-ea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遊戲</a:t>
              </a:r>
              <a:r>
                <a:rPr lang="en-US" altLang="zh-TW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-2</a:t>
              </a: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流程製作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遊戲</a:t>
              </a:r>
              <a:r>
                <a:rPr lang="en-US" altLang="zh-TW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-2</a:t>
              </a: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程式碼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google form</a:t>
              </a:r>
              <a:endPara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google sheet</a:t>
              </a:r>
              <a:endPara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zh-TW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ppt</a:t>
              </a:r>
              <a:endPara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64893" y="1437435"/>
              <a:ext cx="2080491" cy="8039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TW" altLang="zh-CN" b="1" dirty="0">
                  <a:solidFill>
                    <a:schemeClr val="bg1"/>
                  </a:solidFill>
                  <a:ea typeface="Microsoft YaHei" panose="020B0503020204020204" charset="-122"/>
                </a:rPr>
                <a:t>王嘉羽</a:t>
              </a:r>
              <a:endParaRPr lang="zh-TW" altLang="zh-CN" b="1" dirty="0">
                <a:solidFill>
                  <a:schemeClr val="bg1"/>
                </a:solidFill>
                <a:ea typeface="Microsoft YaHei" panose="020B0503020204020204" charset="-122"/>
              </a:endParaRPr>
            </a:p>
            <a:p>
              <a:pPr algn="ctr" defTabSz="608965">
                <a:lnSpc>
                  <a:spcPct val="130000"/>
                </a:lnSpc>
              </a:pPr>
              <a:r>
                <a:rPr lang="en-US" altLang="zh-TW" b="1" dirty="0">
                  <a:solidFill>
                    <a:schemeClr val="bg1"/>
                  </a:solidFill>
                  <a:ea typeface="Microsoft YaHei" panose="020B0503020204020204" charset="-122"/>
                </a:rPr>
                <a:t>00957116</a:t>
              </a:r>
              <a:endParaRPr lang="en-US" altLang="zh-TW" b="1" dirty="0">
                <a:solidFill>
                  <a:schemeClr val="bg1"/>
                </a:solidFill>
                <a:ea typeface="Microsoft YaHei" panose="020B0503020204020204" charset="-122"/>
              </a:endParaRPr>
            </a:p>
          </p:txBody>
        </p:sp>
      </p:grpSp>
      <p:grpSp>
        <p:nvGrpSpPr>
          <p:cNvPr id="9" name="组 8"/>
          <p:cNvGrpSpPr/>
          <p:nvPr/>
        </p:nvGrpSpPr>
        <p:grpSpPr>
          <a:xfrm>
            <a:off x="4796578" y="1074577"/>
            <a:ext cx="2910205" cy="4832737"/>
            <a:chOff x="721452" y="1437435"/>
            <a:chExt cx="2910205" cy="4832737"/>
          </a:xfrm>
        </p:grpSpPr>
        <p:sp>
          <p:nvSpPr>
            <p:cNvPr id="10" name="矩形 9"/>
            <p:cNvSpPr/>
            <p:nvPr/>
          </p:nvSpPr>
          <p:spPr>
            <a:xfrm>
              <a:off x="721452" y="1437588"/>
              <a:ext cx="2598057" cy="4832584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0" t="11491" r="26507" b="29383"/>
            <a:stretch>
              <a:fillRect/>
            </a:stretch>
          </p:blipFill>
          <p:spPr>
            <a:xfrm>
              <a:off x="766537" y="3672115"/>
              <a:ext cx="2598057" cy="2598057"/>
            </a:xfrm>
            <a:prstGeom prst="rtTriangle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2" name="文本框 8"/>
            <p:cNvSpPr txBox="1"/>
            <p:nvPr/>
          </p:nvSpPr>
          <p:spPr>
            <a:xfrm>
              <a:off x="1028157" y="2139110"/>
              <a:ext cx="2603500" cy="2072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提供遊戲</a:t>
              </a:r>
              <a:r>
                <a:rPr lang="en-US" altLang="zh-TW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  <a:sym typeface="+mn-ea"/>
                </a:rPr>
                <a:t>-1idea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遊戲畫面</a:t>
              </a:r>
              <a:r>
                <a:rPr lang="en-US" altLang="zh-TW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-1</a:t>
              </a: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設計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遊戲</a:t>
              </a:r>
              <a:r>
                <a:rPr lang="en-US" altLang="zh-TW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-1</a:t>
              </a: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流程製作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遊戲</a:t>
              </a:r>
              <a:r>
                <a:rPr lang="en-US" altLang="zh-TW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-1</a:t>
              </a: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程式碼</a:t>
              </a:r>
              <a:endPara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食材繪畫</a:t>
              </a:r>
              <a:endPara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28063" y="1437435"/>
              <a:ext cx="2080491" cy="8039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TW" altLang="en-US" b="1" dirty="0">
                  <a:solidFill>
                    <a:schemeClr val="bg1"/>
                  </a:solidFill>
                  <a:ea typeface="Microsoft YaHei" panose="020B0503020204020204" charset="-122"/>
                </a:rPr>
                <a:t>王妤心</a:t>
              </a:r>
              <a:endParaRPr lang="zh-TW" altLang="en-US" b="1" dirty="0">
                <a:solidFill>
                  <a:schemeClr val="bg1"/>
                </a:solidFill>
                <a:ea typeface="Microsoft YaHei" panose="020B0503020204020204" charset="-122"/>
              </a:endParaRPr>
            </a:p>
            <a:p>
              <a:pPr algn="ctr" defTabSz="608965">
                <a:lnSpc>
                  <a:spcPct val="130000"/>
                </a:lnSpc>
              </a:pPr>
              <a:r>
                <a:rPr lang="en-US" altLang="zh-TW" b="1" dirty="0">
                  <a:solidFill>
                    <a:schemeClr val="bg1"/>
                  </a:solidFill>
                  <a:ea typeface="Microsoft YaHei" panose="020B0503020204020204" charset="-122"/>
                </a:rPr>
                <a:t>00957140</a:t>
              </a:r>
              <a:endParaRPr lang="en-US" altLang="zh-TW" b="1" dirty="0">
                <a:solidFill>
                  <a:schemeClr val="bg1"/>
                </a:solidFill>
                <a:ea typeface="Microsoft YaHei" panose="020B0503020204020204" charset="-122"/>
              </a:endParaRPr>
            </a:p>
          </p:txBody>
        </p:sp>
      </p:grpSp>
      <p:grpSp>
        <p:nvGrpSpPr>
          <p:cNvPr id="14" name="组 13"/>
          <p:cNvGrpSpPr/>
          <p:nvPr/>
        </p:nvGrpSpPr>
        <p:grpSpPr>
          <a:xfrm>
            <a:off x="7969492" y="1074730"/>
            <a:ext cx="2598057" cy="4832584"/>
            <a:chOff x="766537" y="1437588"/>
            <a:chExt cx="2598057" cy="4832584"/>
          </a:xfrm>
        </p:grpSpPr>
        <p:sp>
          <p:nvSpPr>
            <p:cNvPr id="15" name="矩形 14"/>
            <p:cNvSpPr/>
            <p:nvPr/>
          </p:nvSpPr>
          <p:spPr>
            <a:xfrm>
              <a:off x="766537" y="1437588"/>
              <a:ext cx="2598057" cy="4832584"/>
            </a:xfrm>
            <a:prstGeom prst="rect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0" t="11491" r="26507" b="29383"/>
            <a:stretch>
              <a:fillRect/>
            </a:stretch>
          </p:blipFill>
          <p:spPr>
            <a:xfrm>
              <a:off x="766537" y="3672115"/>
              <a:ext cx="2598057" cy="2598057"/>
            </a:xfrm>
            <a:prstGeom prst="rtTriangle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7" name="文本框 8"/>
            <p:cNvSpPr txBox="1"/>
            <p:nvPr/>
          </p:nvSpPr>
          <p:spPr>
            <a:xfrm>
              <a:off x="1028064" y="2036518"/>
              <a:ext cx="2080490" cy="1676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zh-CN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討論報告</a:t>
              </a: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zh-CN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解決問題</a:t>
              </a: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marL="17145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TW" altLang="zh-CN" sz="2000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企劃決策商量</a:t>
              </a: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  <a:p>
              <a:pPr indent="0">
                <a:lnSpc>
                  <a:spcPct val="130000"/>
                </a:lnSpc>
                <a:buFont typeface="Arial" panose="020B0604020202020204" pitchFamily="34" charset="0"/>
                <a:buNone/>
              </a:pPr>
              <a:endParaRPr lang="zh-TW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28063" y="1589200"/>
              <a:ext cx="2080491" cy="4476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8965">
                <a:lnSpc>
                  <a:spcPct val="130000"/>
                </a:lnSpc>
              </a:pPr>
              <a:r>
                <a:rPr lang="zh-TW" altLang="en-US" b="1" dirty="0">
                  <a:solidFill>
                    <a:schemeClr val="bg1"/>
                  </a:solidFill>
                  <a:ea typeface="Microsoft YaHei" panose="020B0503020204020204" charset="-122"/>
                </a:rPr>
                <a:t>共同</a:t>
              </a:r>
              <a:endParaRPr lang="zh-TW" altLang="en-US" b="1" dirty="0">
                <a:solidFill>
                  <a:schemeClr val="bg1"/>
                </a:solidFill>
                <a:ea typeface="Microsoft YaHei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32201" y="1729469"/>
            <a:ext cx="1882775" cy="3752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>
                <a:solidFill>
                  <a:schemeClr val="bg1"/>
                </a:solidFill>
              </a:rPr>
              <a:t>6</a:t>
            </a:r>
            <a:endParaRPr kumimoji="1" lang="en-US" altLang="zh-CN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356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CN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參考資料</a:t>
            </a:r>
            <a:endParaRPr kumimoji="1" lang="zh-TW" altLang="zh-CN" sz="6600" b="1" dirty="0">
              <a:solidFill>
                <a:schemeClr val="accent4">
                  <a:alpha val="50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zh-CN" dirty="0"/>
              <a:t>參考資料</a:t>
            </a:r>
            <a:endParaRPr kumimoji="1" lang="zh-TW" altLang="zh-CN" dirty="0"/>
          </a:p>
        </p:txBody>
      </p:sp>
      <p:sp>
        <p:nvSpPr>
          <p:cNvPr id="5" name="文本框 8"/>
          <p:cNvSpPr txBox="1"/>
          <p:nvPr/>
        </p:nvSpPr>
        <p:spPr>
          <a:xfrm>
            <a:off x="2807266" y="1598053"/>
            <a:ext cx="3173374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html5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css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js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2490" y="1092836"/>
            <a:ext cx="1402080" cy="56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TW" altLang="en-US" sz="2400" b="1" dirty="0">
                <a:solidFill>
                  <a:schemeClr val="bg1"/>
                </a:solidFill>
                <a:ea typeface="Microsoft YaHei" panose="020B0503020204020204" charset="-122"/>
              </a:rPr>
              <a:t>基礎技術</a:t>
            </a:r>
            <a:endParaRPr lang="zh-TW" altLang="en-US" sz="24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354113" y="1684149"/>
            <a:ext cx="31733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112" y="1166232"/>
            <a:ext cx="3606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ea typeface="Microsoft YaHei" panose="020B0503020204020204" charset="-122"/>
              </a:rPr>
              <a:t>js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1329098" y="4328635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29097" y="381071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5980720" y="4326466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80719" y="380854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60120" y="1188085"/>
            <a:ext cx="11002645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endParaRPr lang="en-US" altLang="zh-TW" sz="2400"/>
          </a:p>
          <a:p>
            <a:pPr indent="0">
              <a:buFont typeface="Arial" panose="020B0604020202020204" pitchFamily="34" charset="0"/>
              <a:buNone/>
            </a:pPr>
            <a:r>
              <a:rPr lang="zh-TW" altLang="en-US" sz="2400">
                <a:sym typeface="+mn-ea"/>
              </a:rPr>
              <a:t>夜間模式</a:t>
            </a:r>
            <a:r>
              <a:rPr lang="en-US" altLang="zh-TW" sz="2400">
                <a:sym typeface="+mn-ea"/>
              </a:rPr>
              <a:t>:</a:t>
            </a:r>
            <a:endParaRPr lang="en-US" altLang="zh-TW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>
                <a:sym typeface="+mn-ea"/>
              </a:rPr>
              <a:t>https://cdn.jsdelivr.net/npm/darkmode</a:t>
            </a:r>
            <a:r>
              <a:rPr lang="en-US" altLang="zh-TW" sz="2400">
                <a:sym typeface="+mn-ea"/>
              </a:rPr>
              <a:t>-</a:t>
            </a:r>
            <a:r>
              <a:rPr lang="zh-TW" altLang="en-US" sz="2400">
                <a:sym typeface="+mn-ea"/>
              </a:rPr>
              <a:t>js@1.5.7/lib/darkmode-js.min.js</a:t>
            </a:r>
            <a:endParaRPr lang="zh-TW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400"/>
          </a:p>
        </p:txBody>
      </p:sp>
      <p:sp>
        <p:nvSpPr>
          <p:cNvPr id="3" name="文字方塊 2"/>
          <p:cNvSpPr txBox="1"/>
          <p:nvPr/>
        </p:nvSpPr>
        <p:spPr>
          <a:xfrm>
            <a:off x="906145" y="2742565"/>
            <a:ext cx="6117590" cy="1738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/>
              <a:t>作用</a:t>
            </a:r>
            <a:r>
              <a:rPr lang="en-US" altLang="zh-TW"/>
              <a:t>:</a:t>
            </a:r>
            <a:endParaRPr lang="en-US" altLang="zh-TW"/>
          </a:p>
          <a:p>
            <a:r>
              <a:rPr lang="zh-TW" altLang="en-US"/>
              <a:t>隨著時間</a:t>
            </a:r>
            <a:r>
              <a:rPr lang="en-US" altLang="zh-TW"/>
              <a:t>,</a:t>
            </a:r>
            <a:r>
              <a:rPr lang="zh-TW" altLang="en-US"/>
              <a:t>變換背景色</a:t>
            </a:r>
            <a:endParaRPr lang="zh-TW" altLang="en-US"/>
          </a:p>
          <a:p>
            <a:endParaRPr lang="zh-TW" altLang="en-US"/>
          </a:p>
          <a:p>
            <a:r>
              <a:rPr lang="zh-TW" altLang="en-US"/>
              <a:t>使用理由</a:t>
            </a:r>
            <a:r>
              <a:rPr lang="en-US" altLang="zh-TW"/>
              <a:t>:</a:t>
            </a:r>
            <a:endParaRPr lang="en-US" altLang="zh-TW"/>
          </a:p>
          <a:p>
            <a:r>
              <a:rPr lang="zh-TW" altLang="en-US"/>
              <a:t>晚上開啟時</a:t>
            </a:r>
            <a:r>
              <a:rPr lang="en-US" altLang="zh-TW"/>
              <a:t>,</a:t>
            </a:r>
            <a:r>
              <a:rPr lang="zh-TW" altLang="en-US"/>
              <a:t>才不會太刺眼</a:t>
            </a:r>
            <a:r>
              <a:rPr lang="en-US" altLang="zh-TW"/>
              <a:t>,</a:t>
            </a:r>
            <a:r>
              <a:rPr lang="zh-TW" altLang="en-US"/>
              <a:t>跟上時代趨勢</a:t>
            </a:r>
            <a:endParaRPr lang="zh-TW" altLang="en-US"/>
          </a:p>
          <a:p>
            <a:endParaRPr lang="en-US" altLang="zh-TW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422369" y="1880316"/>
            <a:ext cx="5601366" cy="529569"/>
          </a:xfrm>
        </p:spPr>
        <p:txBody>
          <a:bodyPr/>
          <a:lstStyle/>
          <a:p>
            <a:r>
              <a:rPr kumimoji="1" lang="zh-TW" altLang="zh-CN" dirty="0"/>
              <a:t>影片網址</a:t>
            </a:r>
            <a:r>
              <a:rPr kumimoji="1" lang="en-US" altLang="zh-TW" dirty="0"/>
              <a:t>:</a:t>
            </a:r>
            <a:endParaRPr kumimoji="1" lang="en-US" altLang="zh-TW" dirty="0"/>
          </a:p>
        </p:txBody>
      </p:sp>
      <p:sp>
        <p:nvSpPr>
          <p:cNvPr id="5" name="文本框 8"/>
          <p:cNvSpPr txBox="1"/>
          <p:nvPr/>
        </p:nvSpPr>
        <p:spPr>
          <a:xfrm>
            <a:off x="2807266" y="1598053"/>
            <a:ext cx="3173374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html5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css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js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2490" y="1092836"/>
            <a:ext cx="1402080" cy="56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TW" altLang="en-US" sz="2400" b="1" dirty="0">
                <a:solidFill>
                  <a:schemeClr val="bg1"/>
                </a:solidFill>
                <a:ea typeface="Microsoft YaHei" panose="020B0503020204020204" charset="-122"/>
              </a:rPr>
              <a:t>基礎技術</a:t>
            </a:r>
            <a:endParaRPr lang="zh-TW" altLang="en-US" sz="24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354113" y="1684149"/>
            <a:ext cx="31733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112" y="1166232"/>
            <a:ext cx="3606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ea typeface="Microsoft YaHei" panose="020B0503020204020204" charset="-122"/>
              </a:rPr>
              <a:t>js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1329098" y="4328635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95112" y="380881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5980720" y="4326466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80719" y="3808549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505585" y="2505710"/>
            <a:ext cx="11002645" cy="1555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TW" altLang="en-US" sz="2400"/>
              <a:t>遊戲</a:t>
            </a:r>
            <a:r>
              <a:rPr lang="en-US" altLang="zh-TW" sz="2400"/>
              <a:t>1:</a:t>
            </a:r>
            <a:endParaRPr lang="en-US" altLang="zh-TW" sz="24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TW" sz="2400"/>
              <a:t>https://youtu.be/0huVN7B0FVg</a:t>
            </a:r>
            <a:endParaRPr lang="en-US" altLang="zh-TW" sz="2400"/>
          </a:p>
          <a:p>
            <a:pPr indent="0">
              <a:buFont typeface="Arial" panose="020B0604020202020204" pitchFamily="34" charset="0"/>
              <a:buNone/>
            </a:pPr>
            <a:r>
              <a:rPr lang="zh-TW" altLang="en-US" sz="2400"/>
              <a:t>遊戲</a:t>
            </a:r>
            <a:r>
              <a:rPr lang="en-US" altLang="zh-TW" sz="2400"/>
              <a:t>2:</a:t>
            </a:r>
            <a:endParaRPr lang="en-US" altLang="zh-TW" sz="2400"/>
          </a:p>
          <a:p>
            <a:pPr indent="0">
              <a:buFont typeface="Arial" panose="020B0604020202020204" pitchFamily="34" charset="0"/>
              <a:buNone/>
            </a:pPr>
            <a:r>
              <a:rPr lang="zh-TW" altLang="en-US" sz="2400"/>
              <a:t>https://youtu.be/28uN2XRmAbc</a:t>
            </a:r>
            <a:endParaRPr lang="zh-TW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40306" y="1294892"/>
            <a:ext cx="39113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400" b="1" dirty="0" smtClean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THANK</a:t>
            </a:r>
            <a:r>
              <a:rPr kumimoji="1" lang="zh-CN" altLang="en-US" sz="4400" b="1" dirty="0" smtClean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 </a:t>
            </a:r>
            <a:r>
              <a:rPr kumimoji="1" lang="en-US" altLang="zh-CN" sz="4400" b="1" dirty="0" smtClean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YOU!</a:t>
            </a:r>
            <a:endParaRPr kumimoji="1" lang="zh-CN" altLang="en-US" sz="4400" b="1" dirty="0">
              <a:solidFill>
                <a:schemeClr val="accent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28162" y="2227489"/>
            <a:ext cx="3535680" cy="116840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TW" altLang="zh-CN" sz="66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謝謝大家</a:t>
            </a:r>
            <a:endParaRPr kumimoji="1" lang="zh-TW" altLang="zh-CN" sz="6600" b="1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04361" y="3437085"/>
            <a:ext cx="3383280" cy="548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《</a:t>
            </a:r>
            <a:r>
              <a:rPr kumimoji="1" lang="zh-TW" altLang="en-US" sz="2800" b="1" dirty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餐廳砸人小遊戲</a:t>
            </a:r>
            <a:r>
              <a:rPr kumimoji="1" lang="en-US" altLang="zh-CN" sz="2800" b="1" dirty="0">
                <a:solidFill>
                  <a:schemeClr val="accent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》</a:t>
            </a:r>
            <a:endParaRPr kumimoji="1" lang="zh-CN" altLang="en-US" sz="2800" b="1" dirty="0">
              <a:solidFill>
                <a:schemeClr val="accent2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4448899" y="4178020"/>
            <a:ext cx="3294202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組員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：</a:t>
            </a:r>
            <a:r>
              <a:rPr lang="zh-TW" altLang="zh-CN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王嘉羽</a:t>
            </a:r>
            <a:r>
              <a:rPr lang="en-US" altLang="zh-TW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王妤心</a:t>
            </a:r>
            <a:endParaRPr lang="zh-TW" alt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2694" y="3642936"/>
            <a:ext cx="2773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</a:rPr>
              <a:t>CONTENTS</a:t>
            </a:r>
            <a:endParaRPr kumimoji="1"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7775" y="1186815"/>
            <a:ext cx="2902585" cy="67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創作動機</a:t>
            </a:r>
            <a:endParaRPr kumimoji="1" lang="zh-TW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Microsoft YaHei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532523" y="1187103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</a:rPr>
              <a:t>1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27459" y="2007047"/>
            <a:ext cx="20116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網站架構</a:t>
            </a:r>
            <a:endParaRPr kumimoji="1" lang="zh-TW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Microsoft YaHei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532523" y="2072306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</a:rPr>
              <a:t>2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27459" y="2920241"/>
            <a:ext cx="20116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使用技術</a:t>
            </a:r>
            <a:endParaRPr kumimoji="1" lang="zh-TW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Microsoft YaHei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532523" y="2985498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</a:rPr>
              <a:t>3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27459" y="3805442"/>
            <a:ext cx="232283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特色</a:t>
            </a:r>
            <a:r>
              <a:rPr kumimoji="1" lang="en-US" altLang="zh-TW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&amp;</a:t>
            </a:r>
            <a:r>
              <a:rPr kumimoji="1" lang="zh-TW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優點</a:t>
            </a:r>
            <a:endParaRPr kumimoji="1" lang="zh-TW" altLang="en-US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Microsoft YaHei" panose="020B050302020402020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532523" y="3870699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</a:rPr>
              <a:t>4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27459" y="4661610"/>
            <a:ext cx="20116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實際分工</a:t>
            </a:r>
            <a:endParaRPr kumimoji="1" lang="zh-TW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Microsoft YaHei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532523" y="4726867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</a:rPr>
              <a:t>5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05391" y="1973590"/>
            <a:ext cx="3103880" cy="1967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TW" altLang="zh-CN" sz="115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目錄</a:t>
            </a:r>
            <a:endParaRPr kumimoji="1" lang="zh-TW" altLang="zh-CN" sz="11500" b="1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  <p:sp>
        <p:nvSpPr>
          <p:cNvPr id="20" name="文本框 14"/>
          <p:cNvSpPr txBox="1"/>
          <p:nvPr/>
        </p:nvSpPr>
        <p:spPr>
          <a:xfrm>
            <a:off x="6327459" y="5496635"/>
            <a:ext cx="2011680" cy="6788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TW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Microsoft YaHei" panose="020B0503020204020204" charset="-122"/>
              </a:rPr>
              <a:t>參考資料</a:t>
            </a:r>
            <a:endParaRPr kumimoji="1" lang="zh-TW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Microsoft YaHei" panose="020B0503020204020204" charset="-122"/>
            </a:endParaRPr>
          </a:p>
        </p:txBody>
      </p:sp>
      <p:sp>
        <p:nvSpPr>
          <p:cNvPr id="21" name="椭圆 16"/>
          <p:cNvSpPr/>
          <p:nvPr/>
        </p:nvSpPr>
        <p:spPr>
          <a:xfrm>
            <a:off x="5532523" y="5561892"/>
            <a:ext cx="639372" cy="639372"/>
          </a:xfrm>
          <a:prstGeom prst="ellipse">
            <a:avLst/>
          </a:prstGeom>
          <a:solidFill>
            <a:schemeClr val="accent4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Microsoft YaHei" panose="020B0503020204020204" charset="-122"/>
              </a:rPr>
              <a:t>6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1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356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CN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創作動機</a:t>
            </a:r>
            <a:endParaRPr kumimoji="1" lang="zh-TW" altLang="zh-CN" sz="6600" b="1" dirty="0">
              <a:solidFill>
                <a:schemeClr val="accent4">
                  <a:alpha val="50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壓力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050" y="1421765"/>
            <a:ext cx="5349875" cy="32099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10605" y="1462405"/>
            <a:ext cx="6372225" cy="417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zh-CN" sz="32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期中考過後</a:t>
            </a:r>
            <a:endParaRPr lang="zh-TW" altLang="zh-CN" sz="32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zh-TW" altLang="en-US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必修老師 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: “x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周後小考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還有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xx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作業記得交歐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”</a:t>
            </a:r>
            <a:endParaRPr lang="en-US" altLang="zh-TW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TW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選修老師 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: “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考完了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!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那我們來做個專題吧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”</a:t>
            </a:r>
            <a:endParaRPr lang="en-US" altLang="zh-TW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TW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通識老師 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: “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從今天開始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每堂課都要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1000up</a:t>
            </a:r>
            <a:r>
              <a:rPr lang="zh-TW" altLang="en-US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心得歐</a:t>
            </a:r>
            <a:r>
              <a:rPr lang="en-US" altLang="zh-TW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”</a:t>
            </a:r>
            <a:endParaRPr lang="en-US" altLang="zh-TW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TW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TW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TW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" name="文本占位符 1"/>
          <p:cNvSpPr>
            <a:spLocks noGrp="1"/>
          </p:cNvSpPr>
          <p:nvPr/>
        </p:nvSpPr>
        <p:spPr>
          <a:xfrm>
            <a:off x="595599" y="489666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zh-CN" dirty="0" smtClean="0"/>
              <a:t>創作動機</a:t>
            </a:r>
            <a:endParaRPr kumimoji="1" lang="zh-TW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/>
          <p:cNvSpPr txBox="1"/>
          <p:nvPr/>
        </p:nvSpPr>
        <p:spPr>
          <a:xfrm>
            <a:off x="1411327" y="3850637"/>
            <a:ext cx="9547147" cy="294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TW" altLang="zh-CN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於是我們有了這個點子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!!!</a:t>
            </a:r>
            <a:endParaRPr lang="en-US" altLang="zh-TW" sz="2400" dirty="0" smtClean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背景是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~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我們是餐廳的老闆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可以拿桌上的食材開始砸客人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!!</a:t>
            </a:r>
            <a:endParaRPr lang="en-US" altLang="zh-TW" sz="2400" dirty="0" smtClean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然後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可以選客人的臉</a:t>
            </a:r>
            <a:endParaRPr lang="zh-TW" altLang="en-US" sz="2400" dirty="0" smtClean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可以是你的同學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室友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或是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..........</a:t>
            </a:r>
            <a:endParaRPr lang="en-US" altLang="zh-TW" sz="2400" dirty="0" smtClean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雖然那個人不知道你砸了他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,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但爽就好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!!!!!!</a:t>
            </a:r>
            <a:endParaRPr lang="en-US" altLang="zh-TW" sz="2400" dirty="0" smtClean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algn="ctr">
              <a:lnSpc>
                <a:spcPct val="130000"/>
              </a:lnSpc>
            </a:pP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然後因為是餐廳麻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~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所以做了</a:t>
            </a:r>
            <a:r>
              <a:rPr lang="en-US" altLang="zh-TW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zh-TW" altLang="en-US" sz="2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種小遊戲</a:t>
            </a:r>
            <a:endParaRPr lang="zh-TW" altLang="en-US" sz="2400" dirty="0" smtClean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96560" y="3612830"/>
            <a:ext cx="11988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TW" altLang="zh-CN" sz="2000" b="1" dirty="0">
                <a:solidFill>
                  <a:schemeClr val="bg1"/>
                </a:solidFill>
                <a:ea typeface="Microsoft YaHei" panose="020B0503020204020204" charset="-122"/>
              </a:rPr>
              <a:t>創作動機</a:t>
            </a:r>
            <a:endParaRPr lang="zh-TW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pic>
        <p:nvPicPr>
          <p:cNvPr id="4" name="圖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4490" y="279400"/>
            <a:ext cx="9101455" cy="3333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22847" y="1729469"/>
            <a:ext cx="190148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 smtClean="0">
                <a:solidFill>
                  <a:schemeClr val="bg1"/>
                </a:solidFill>
              </a:rPr>
              <a:t>2</a:t>
            </a:r>
            <a:endParaRPr kumimoji="1" lang="zh-CN" altLang="en-US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35356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網站架構</a:t>
            </a:r>
            <a:endParaRPr kumimoji="1" lang="zh-TW" altLang="en-US" sz="6600" b="1" dirty="0">
              <a:solidFill>
                <a:schemeClr val="accent4">
                  <a:alpha val="50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zh-CN" dirty="0"/>
              <a:t>網站架構</a:t>
            </a:r>
            <a:endParaRPr kumimoji="1" lang="zh-TW" altLang="zh-CN" dirty="0"/>
          </a:p>
        </p:txBody>
      </p:sp>
      <p:sp>
        <p:nvSpPr>
          <p:cNvPr id="3" name="矩形 2"/>
          <p:cNvSpPr/>
          <p:nvPr/>
        </p:nvSpPr>
        <p:spPr>
          <a:xfrm>
            <a:off x="413385" y="1045210"/>
            <a:ext cx="3038475" cy="1432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13435" y="1118870"/>
            <a:ext cx="4122420" cy="1358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sz="3200" b="1" dirty="0">
                <a:solidFill>
                  <a:schemeClr val="bg1"/>
                </a:solidFill>
                <a:ea typeface="Microsoft YaHei" panose="020B0503020204020204" charset="-122"/>
              </a:rPr>
              <a:t>index.html</a:t>
            </a:r>
            <a:endParaRPr lang="en-US" sz="3200" b="1" dirty="0">
              <a:solidFill>
                <a:schemeClr val="bg1"/>
              </a:solidFill>
              <a:ea typeface="Microsoft YaHei" panose="020B0503020204020204" charset="-122"/>
            </a:endParaRPr>
          </a:p>
          <a:p>
            <a:pPr defTabSz="608965">
              <a:lnSpc>
                <a:spcPct val="130000"/>
              </a:lnSpc>
            </a:pPr>
            <a:r>
              <a:rPr lang="zh-TW" altLang="en-US" sz="3200" b="1" dirty="0">
                <a:solidFill>
                  <a:schemeClr val="bg1"/>
                </a:solidFill>
                <a:ea typeface="Microsoft YaHei" panose="020B0503020204020204" charset="-122"/>
              </a:rPr>
              <a:t>     </a:t>
            </a:r>
            <a:r>
              <a:rPr lang="zh-TW" altLang="en-US" sz="2800" dirty="0">
                <a:solidFill>
                  <a:schemeClr val="bg1"/>
                </a:solidFill>
                <a:ea typeface="Microsoft YaHei" panose="020B0503020204020204" charset="-122"/>
              </a:rPr>
              <a:t>首頁</a:t>
            </a:r>
            <a:endParaRPr lang="zh-TW" altLang="en-US" sz="2800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01700" y="2952115"/>
            <a:ext cx="3072765" cy="13658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98620" y="3027494"/>
            <a:ext cx="2878562" cy="645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sz="2800" b="1" dirty="0">
                <a:solidFill>
                  <a:schemeClr val="bg1"/>
                </a:solidFill>
                <a:ea typeface="Microsoft YaHei" panose="020B0503020204020204" charset="-122"/>
              </a:rPr>
              <a:t>GOOGLE FORM</a:t>
            </a:r>
            <a:endParaRPr lang="en-US" sz="28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99610" y="2952115"/>
            <a:ext cx="2950210" cy="13665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0"/>
          <p:cNvSpPr txBox="1"/>
          <p:nvPr/>
        </p:nvSpPr>
        <p:spPr>
          <a:xfrm>
            <a:off x="5062220" y="3673475"/>
            <a:ext cx="1871345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遊戲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-1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畫面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880375" y="3027494"/>
            <a:ext cx="2878562" cy="645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sz="2800" b="1" dirty="0">
                <a:solidFill>
                  <a:schemeClr val="bg1"/>
                </a:solidFill>
                <a:ea typeface="Microsoft YaHei" panose="020B0503020204020204" charset="-122"/>
              </a:rPr>
              <a:t>main.html</a:t>
            </a:r>
            <a:endParaRPr lang="en-US" sz="28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21955" y="2952115"/>
            <a:ext cx="2840990" cy="13658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10"/>
          <p:cNvSpPr txBox="1"/>
          <p:nvPr/>
        </p:nvSpPr>
        <p:spPr>
          <a:xfrm>
            <a:off x="8432800" y="3673475"/>
            <a:ext cx="1846580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en-US" sz="2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遊戲</a:t>
            </a:r>
            <a:r>
              <a:rPr lang="en-US" altLang="zh-TW" sz="2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-2</a:t>
            </a:r>
            <a:r>
              <a:rPr lang="zh-TW" altLang="en-US" sz="2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畫面</a:t>
            </a:r>
            <a:endParaRPr lang="zh-TW" altLang="en-US" sz="2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432565" y="3105599"/>
            <a:ext cx="2878562" cy="645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sz="2800" b="1" dirty="0">
                <a:solidFill>
                  <a:schemeClr val="bg1"/>
                </a:solidFill>
                <a:ea typeface="Microsoft YaHei" panose="020B0503020204020204" charset="-122"/>
              </a:rPr>
              <a:t>test.html</a:t>
            </a:r>
            <a:endParaRPr lang="en-US" sz="28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25" name="文本框 10"/>
          <p:cNvSpPr txBox="1"/>
          <p:nvPr/>
        </p:nvSpPr>
        <p:spPr>
          <a:xfrm>
            <a:off x="1701800" y="3673475"/>
            <a:ext cx="1674495" cy="56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TW" altLang="zh-CN" sz="2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選擇圖片</a:t>
            </a:r>
            <a:endParaRPr lang="en-US" altLang="zh-TW" sz="2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cxnSp>
        <p:nvCxnSpPr>
          <p:cNvPr id="26" name="直線接點 25"/>
          <p:cNvCxnSpPr/>
          <p:nvPr/>
        </p:nvCxnSpPr>
        <p:spPr>
          <a:xfrm>
            <a:off x="2255520" y="2426335"/>
            <a:ext cx="44450" cy="525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2312670" y="2683510"/>
            <a:ext cx="7264400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15" idx="0"/>
          </p:cNvCxnSpPr>
          <p:nvPr/>
        </p:nvCxnSpPr>
        <p:spPr>
          <a:xfrm>
            <a:off x="5915025" y="2671445"/>
            <a:ext cx="59690" cy="280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 flipH="1">
            <a:off x="9577070" y="2660015"/>
            <a:ext cx="42545" cy="29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32201" y="1729469"/>
            <a:ext cx="1882775" cy="3752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3900" b="1" dirty="0">
                <a:solidFill>
                  <a:schemeClr val="bg1"/>
                </a:solidFill>
              </a:rPr>
              <a:t>3</a:t>
            </a:r>
            <a:endParaRPr kumimoji="1" lang="en-US" altLang="zh-CN" sz="239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6459" y="1864936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smtClean="0">
                <a:solidFill>
                  <a:schemeClr val="bg1"/>
                </a:solidFill>
              </a:rPr>
              <a:t>PART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42648" y="2922413"/>
            <a:ext cx="4299585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zh-CN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特色</a:t>
            </a:r>
            <a:r>
              <a:rPr kumimoji="1" lang="en-US" altLang="zh-TW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&amp;</a:t>
            </a:r>
            <a:r>
              <a:rPr kumimoji="1" lang="zh-TW" altLang="en-US" sz="6600" b="1" dirty="0">
                <a:solidFill>
                  <a:schemeClr val="accent4">
                    <a:alpha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  <a:cs typeface="Microsoft YaHei" panose="020B0503020204020204" charset="-122"/>
              </a:rPr>
              <a:t>優點</a:t>
            </a:r>
            <a:endParaRPr kumimoji="1" lang="zh-TW" altLang="en-US" sz="6600" b="1" dirty="0">
              <a:solidFill>
                <a:schemeClr val="accent4">
                  <a:alpha val="50000"/>
                </a:schemeClr>
              </a:solidFill>
              <a:latin typeface="Microsoft YaHei" panose="020B0503020204020204" charset="-122"/>
              <a:ea typeface="Microsoft YaHei" panose="020B0503020204020204" charset="-122"/>
              <a:cs typeface="Microsoft YaHei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TW" altLang="zh-CN" dirty="0">
                <a:sym typeface="+mn-ea"/>
              </a:rPr>
              <a:t>特色</a:t>
            </a:r>
            <a:r>
              <a:rPr kumimoji="1" lang="en-US" altLang="zh-TW" dirty="0">
                <a:sym typeface="+mn-ea"/>
              </a:rPr>
              <a:t>&amp;</a:t>
            </a:r>
            <a:r>
              <a:rPr kumimoji="1" lang="zh-TW" altLang="en-US" dirty="0">
                <a:sym typeface="+mn-ea"/>
              </a:rPr>
              <a:t>優點</a:t>
            </a:r>
            <a:endParaRPr kumimoji="1" lang="zh-TW" altLang="zh-CN" dirty="0"/>
          </a:p>
        </p:txBody>
      </p:sp>
      <p:sp>
        <p:nvSpPr>
          <p:cNvPr id="5" name="文本框 8"/>
          <p:cNvSpPr txBox="1"/>
          <p:nvPr/>
        </p:nvSpPr>
        <p:spPr>
          <a:xfrm>
            <a:off x="2807266" y="1598053"/>
            <a:ext cx="3173374" cy="128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html5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css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js</a:t>
            </a:r>
            <a:endParaRPr lang="en-US" altLang="zh-CN" sz="20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02490" y="1092836"/>
            <a:ext cx="1402080" cy="56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TW" altLang="en-US" sz="2400" b="1" dirty="0">
                <a:solidFill>
                  <a:schemeClr val="bg1"/>
                </a:solidFill>
                <a:ea typeface="Microsoft YaHei" panose="020B0503020204020204" charset="-122"/>
              </a:rPr>
              <a:t>基礎技術</a:t>
            </a:r>
            <a:endParaRPr lang="zh-TW" altLang="en-US" sz="24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354113" y="1684149"/>
            <a:ext cx="317337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54112" y="1166232"/>
            <a:ext cx="360680" cy="487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en-US" altLang="zh-CN" sz="2000" b="1" dirty="0">
                <a:solidFill>
                  <a:schemeClr val="bg1"/>
                </a:solidFill>
                <a:ea typeface="Microsoft YaHei" panose="020B0503020204020204" charset="-122"/>
              </a:rPr>
              <a:t>js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1329098" y="4326095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329097" y="381071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bg1"/>
                </a:solidFill>
                <a:ea typeface="Microsoft YaHei" panose="020B0503020204020204" charset="-122"/>
              </a:rPr>
              <a:t>点击此处添加标题</a:t>
            </a:r>
            <a:endParaRPr lang="en-US" altLang="zh-CN" sz="2000" b="1" dirty="0">
              <a:solidFill>
                <a:schemeClr val="bg1"/>
              </a:solidFill>
              <a:ea typeface="Microsoft YaHei" panose="020B0503020204020204" charset="-122"/>
            </a:endParaRPr>
          </a:p>
        </p:txBody>
      </p:sp>
      <p:sp>
        <p:nvSpPr>
          <p:cNvPr id="21" name="文本框 8"/>
          <p:cNvSpPr txBox="1"/>
          <p:nvPr/>
        </p:nvSpPr>
        <p:spPr>
          <a:xfrm>
            <a:off x="5980720" y="4326466"/>
            <a:ext cx="317337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标题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数字等都可以通过点击和重新输入进行更改，顶部“开始”面板中可以对字体、字号、</a:t>
            </a:r>
            <a:r>
              <a:rPr lang="zh-CN" altLang="en-US" sz="1400" dirty="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颜色等</a:t>
            </a:r>
            <a:r>
              <a:rPr lang="zh-CN" altLang="en-US" sz="1400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进行</a:t>
            </a:r>
            <a:r>
              <a:rPr lang="zh-CN" altLang="en-US" sz="140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修改</a:t>
            </a:r>
            <a:r>
              <a:rPr lang="zh-CN" altLang="en-US" sz="1400" smtClean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。</a:t>
            </a:r>
            <a:endParaRPr lang="zh-CN" altLang="en-US" sz="1400" dirty="0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0620" y="1425575"/>
            <a:ext cx="9063990" cy="5715000"/>
          </a:xfrm>
          <a:prstGeom prst="rect">
            <a:avLst/>
          </a:prstGeom>
        </p:spPr>
        <p:txBody>
          <a:bodyPr wrap="square">
            <a:spAutoFit/>
          </a:bodyPr>
          <a:p>
            <a:pPr marL="457200" indent="-4572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</a:rPr>
              <a:t>煙囪</a:t>
            </a:r>
            <a:r>
              <a:rPr lang="en-US" altLang="zh-TW" sz="2800" dirty="0">
                <a:solidFill>
                  <a:schemeClr val="tx2"/>
                </a:solidFill>
                <a:ea typeface="Microsoft YaHei" panose="020B0503020204020204" charset="-122"/>
              </a:rPr>
              <a:t>,</a:t>
            </a: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</a:rPr>
              <a:t>門都可以互動</a:t>
            </a:r>
            <a:r>
              <a:rPr lang="en-US" altLang="zh-TW" sz="2800" dirty="0">
                <a:solidFill>
                  <a:schemeClr val="tx2"/>
                </a:solidFill>
                <a:ea typeface="Microsoft YaHei" panose="020B0503020204020204" charset="-122"/>
              </a:rPr>
              <a:t>(</a:t>
            </a: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</a:rPr>
              <a:t>跳轉</a:t>
            </a:r>
            <a:r>
              <a:rPr lang="en-US" altLang="zh-TW" sz="2800" dirty="0">
                <a:solidFill>
                  <a:schemeClr val="tx2"/>
                </a:solidFill>
                <a:ea typeface="Microsoft YaHei" panose="020B0503020204020204" charset="-122"/>
              </a:rPr>
              <a:t>)</a:t>
            </a:r>
            <a:endParaRPr lang="en-US" altLang="zh-TW" sz="2800" dirty="0">
              <a:solidFill>
                <a:schemeClr val="tx2"/>
              </a:solidFill>
              <a:ea typeface="Microsoft YaHei" panose="020B0503020204020204" charset="-122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</a:rPr>
              <a:t> 時間久了會積雪</a:t>
            </a:r>
            <a:endParaRPr lang="zh-TW" altLang="en-US" sz="2800" dirty="0">
              <a:solidFill>
                <a:schemeClr val="tx2"/>
              </a:solidFill>
              <a:ea typeface="Microsoft YaHei" panose="020B0503020204020204" charset="-122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</a:rPr>
              <a:t> 日夜間模式切換</a:t>
            </a:r>
            <a:endParaRPr lang="zh-TW" altLang="en-US" sz="2800" dirty="0">
              <a:solidFill>
                <a:schemeClr val="tx2"/>
              </a:solidFill>
              <a:ea typeface="Microsoft YaHei" panose="020B0503020204020204" charset="-122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 可以自己選擇圖片匯入</a:t>
            </a:r>
            <a:endParaRPr lang="zh-TW" altLang="en-US" sz="2800" dirty="0">
              <a:solidFill>
                <a:schemeClr val="tx2"/>
              </a:solidFill>
              <a:ea typeface="Microsoft YaHei" panose="020B0503020204020204" charset="-122"/>
              <a:sym typeface="+mn-ea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 酷炫的</a:t>
            </a:r>
            <a:r>
              <a:rPr lang="en-US" altLang="zh-TW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miss</a:t>
            </a: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效果</a:t>
            </a:r>
            <a:endParaRPr lang="zh-TW" altLang="en-US" sz="2800" dirty="0">
              <a:solidFill>
                <a:schemeClr val="tx2"/>
              </a:solidFill>
              <a:ea typeface="Microsoft YaHei" panose="020B0503020204020204" charset="-122"/>
              <a:sym typeface="+mn-ea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 可愛的食材變化</a:t>
            </a:r>
            <a:endParaRPr lang="zh-TW" altLang="en-US" sz="2800" dirty="0">
              <a:solidFill>
                <a:schemeClr val="tx2"/>
              </a:solidFill>
              <a:ea typeface="Microsoft YaHei" panose="020B0503020204020204" charset="-122"/>
              <a:sym typeface="+mn-ea"/>
            </a:endParaRPr>
          </a:p>
          <a:p>
            <a:pPr marL="457200" indent="-4572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標靶移動速度多變</a:t>
            </a:r>
            <a:r>
              <a:rPr lang="en-US" altLang="zh-TW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,</a:t>
            </a: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不單調</a:t>
            </a:r>
            <a:endParaRPr lang="zh-TW" altLang="en-US" sz="2800" dirty="0">
              <a:solidFill>
                <a:schemeClr val="tx2"/>
              </a:solidFill>
              <a:ea typeface="Microsoft YaHei" panose="020B0503020204020204" charset="-122"/>
              <a:sym typeface="+mn-ea"/>
            </a:endParaRPr>
          </a:p>
          <a:p>
            <a:pPr marL="457200" indent="-4572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根據使用者砸的時機</a:t>
            </a:r>
            <a:r>
              <a:rPr lang="en-US" altLang="zh-TW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,</a:t>
            </a:r>
            <a:r>
              <a:rPr lang="zh-TW" altLang="en-US" sz="2800" dirty="0">
                <a:solidFill>
                  <a:schemeClr val="tx2"/>
                </a:solidFill>
                <a:ea typeface="Microsoft YaHei" panose="020B0503020204020204" charset="-122"/>
                <a:sym typeface="+mn-ea"/>
              </a:rPr>
              <a:t>改變食材高度</a:t>
            </a:r>
            <a:endParaRPr lang="zh-TW" altLang="en-US" sz="2800" b="1" dirty="0">
              <a:solidFill>
                <a:schemeClr val="tx2"/>
              </a:solidFill>
              <a:ea typeface="Microsoft YaHei" panose="020B0503020204020204" charset="-122"/>
              <a:sym typeface="+mn-ea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TW" altLang="en-US" sz="2000" b="1" dirty="0">
              <a:solidFill>
                <a:schemeClr val="tx2"/>
              </a:solidFill>
              <a:ea typeface="Microsoft YaHei" panose="020B0503020204020204" charset="-122"/>
              <a:sym typeface="+mn-ea"/>
            </a:endParaRPr>
          </a:p>
          <a:p>
            <a:pPr marL="342900" indent="-342900" defTabSz="608965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TW" altLang="en-US" sz="2000" b="1" dirty="0">
              <a:solidFill>
                <a:schemeClr val="tx2"/>
              </a:solidFill>
              <a:ea typeface="Microsoft YaHei" panose="020B0503020204020204" charset="-122"/>
              <a:sym typeface="+mn-ea"/>
            </a:endParaRPr>
          </a:p>
          <a:p>
            <a:pPr defTabSz="608965">
              <a:lnSpc>
                <a:spcPct val="130000"/>
              </a:lnSpc>
            </a:pPr>
            <a:endParaRPr lang="zh-TW" altLang="en-US" sz="2000" dirty="0">
              <a:solidFill>
                <a:schemeClr val="tx2"/>
              </a:solidFill>
              <a:ea typeface="Microsoft YaHei" panose="020B0503020204020204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861560" y="3204845"/>
            <a:ext cx="309880" cy="4476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defTabSz="608965">
              <a:lnSpc>
                <a:spcPct val="130000"/>
              </a:lnSpc>
            </a:pPr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1636</Words>
  <Application>WPS Presentation</Application>
  <PresentationFormat>自定义</PresentationFormat>
  <Paragraphs>266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新細明體</vt:lpstr>
      <vt:lpstr>Wingdings</vt:lpstr>
      <vt:lpstr>Microsoft YaHei</vt:lpstr>
      <vt:lpstr>Segoe UI Light</vt:lpstr>
      <vt:lpstr>Century Gothic</vt:lpstr>
      <vt:lpstr>Segoe UI Light</vt:lpstr>
      <vt:lpstr>Century Gothic</vt:lpstr>
      <vt:lpstr>SimSun</vt:lpstr>
      <vt:lpstr>Arial Unicode MS</vt:lpstr>
      <vt:lpstr>Calibri</vt:lpstr>
      <vt:lpstr>新細明體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王嘉羽</cp:lastModifiedBy>
  <cp:revision>156</cp:revision>
  <dcterms:created xsi:type="dcterms:W3CDTF">2015-08-18T02:51:00Z</dcterms:created>
  <dcterms:modified xsi:type="dcterms:W3CDTF">2022-01-17T15:36:52Z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