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8" r:id="rId3"/>
    <p:sldId id="262" r:id="rId5"/>
    <p:sldId id="263" r:id="rId6"/>
    <p:sldId id="268" r:id="rId7"/>
    <p:sldId id="291" r:id="rId8"/>
    <p:sldId id="292" r:id="rId9"/>
    <p:sldId id="264" r:id="rId10"/>
    <p:sldId id="296" r:id="rId11"/>
    <p:sldId id="298" r:id="rId12"/>
    <p:sldId id="300" r:id="rId13"/>
    <p:sldId id="301" r:id="rId14"/>
    <p:sldId id="313" r:id="rId15"/>
    <p:sldId id="312" r:id="rId16"/>
    <p:sldId id="314" r:id="rId17"/>
    <p:sldId id="320" r:id="rId18"/>
    <p:sldId id="267" r:id="rId19"/>
    <p:sldId id="307" r:id="rId20"/>
    <p:sldId id="315" r:id="rId21"/>
    <p:sldId id="319" r:id="rId22"/>
    <p:sldId id="286" r:id="rId23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5"/>
    <p:restoredTop sz="94715"/>
  </p:normalViewPr>
  <p:slideViewPr>
    <p:cSldViewPr snapToGrid="0" snapToObjects="1">
      <p:cViewPr varScale="1">
        <p:scale>
          <a:sx n="31" d="100"/>
          <a:sy n="31" d="100"/>
        </p:scale>
        <p:origin x="-1116" y="-56"/>
      </p:cViewPr>
      <p:guideLst>
        <p:guide orient="horz" pos="2199"/>
        <p:guide pos="38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68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F4961-F671-D840-803D-4B02C199AB4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78546-C430-4549-B45A-EA3B29F81B3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78546-C430-4549-B45A-EA3B29F81B3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78546-C430-4549-B45A-EA3B29F81B3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/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/>
            </a:lvl1pPr>
          </a:lstStyle>
          <a:p>
            <a:r>
              <a:rPr kumimoji="1" lang="en-US" altLang="zh-CN" sz="1600" b="1" dirty="0" smtClean="0"/>
              <a:t>LOGO&amp;PIC</a:t>
            </a:r>
            <a:r>
              <a:rPr kumimoji="1" lang="zh-CN" altLang="en-US" sz="1600" b="1" dirty="0" smtClean="0"/>
              <a:t> </a:t>
            </a:r>
            <a:r>
              <a:rPr kumimoji="1" lang="en-US" altLang="zh-CN" sz="1600" b="1" dirty="0" smtClean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Microsoft YaHei" panose="020B0503020204020204" charset="-122"/>
                <a:cs typeface="Segoe UI Light" panose="020B0502040204020203"/>
              </a:rPr>
              <a:t>背景图片素材</a:t>
            </a:r>
            <a:endParaRPr lang="zh-CN" alt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Microsoft YaHei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 dirty="0" smtClean="0">
                <a:solidFill>
                  <a:srgbClr val="FFFFFF"/>
                </a:solidFill>
                <a:latin typeface="Segoe UI Light" panose="020B0502040204020203"/>
                <a:ea typeface="Microsoft YaHei" panose="020B0503020204020204" charset="-122"/>
                <a:cs typeface="Segoe UI Light" panose="020B0502040204020203"/>
              </a:rPr>
              <a:t>标注</a:t>
            </a:r>
            <a:endParaRPr lang="zh-CN" altLang="en-US" sz="1800" dirty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 panose="020B0502040204020203"/>
                <a:ea typeface="Microsoft YaHei" panose="020B0503020204020204" charset="-122"/>
                <a:cs typeface="Segoe UI Light" panose="020B0502040204020203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 panose="020B0502040204020203"/>
                <a:ea typeface="Microsoft YaHei" panose="020B0503020204020204" charset="-122"/>
                <a:cs typeface="Segoe UI Light" panose="020B0502040204020203"/>
              </a:rPr>
              <a:t>行距</a:t>
            </a: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 panose="020B0502040204020203"/>
                <a:ea typeface="Microsoft YaHei" panose="020B0503020204020204" charset="-122"/>
                <a:cs typeface="Segoe UI Light" panose="020B0502040204020203"/>
              </a:rPr>
              <a:t>背景图片出处</a:t>
            </a:r>
            <a:endParaRPr lang="zh-CN" altLang="en-US" sz="1400" dirty="0" smtClean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400" dirty="0" smtClean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 panose="020B0502040204020203"/>
                <a:ea typeface="Microsoft YaHei" panose="020B0503020204020204" charset="-122"/>
                <a:cs typeface="Segoe UI Light" panose="020B0502040204020203"/>
              </a:rPr>
              <a:t>声明</a:t>
            </a: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 panose="020B0502040204020203"/>
                <a:ea typeface="Microsoft YaHei" panose="020B0503020204020204" charset="-122"/>
                <a:cs typeface="Segoe UI Light" panose="020B0502040204020203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Century Gothic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 panose="020B0502040204020203"/>
                <a:ea typeface="Microsoft YaHei" panose="020B0503020204020204" charset="-122"/>
                <a:cs typeface="Segoe UI Light" panose="020B0502040204020203"/>
              </a:rPr>
              <a:t>中文 微软雅黑</a:t>
            </a: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 panose="020B0502040204020203"/>
                <a:ea typeface="Microsoft YaHei" panose="020B0503020204020204" charset="-122"/>
                <a:cs typeface="Segoe UI Light" panose="020B0502040204020203"/>
              </a:rPr>
              <a:t>正文 </a:t>
            </a:r>
            <a:r>
              <a:rPr lang="en-US" altLang="zh-CN" sz="1400" dirty="0" smtClean="0">
                <a:solidFill>
                  <a:srgbClr val="FFFFFF"/>
                </a:solidFill>
                <a:latin typeface="Segoe UI Light" panose="020B0502040204020203"/>
                <a:ea typeface="Microsoft YaHei" panose="020B0503020204020204" charset="-122"/>
                <a:cs typeface="Segoe UI Light" panose="020B0502040204020203"/>
              </a:rPr>
              <a:t>1.3</a:t>
            </a: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en-US" altLang="zh-CN" sz="1400" dirty="0" err="1" smtClean="0">
                <a:solidFill>
                  <a:srgbClr val="FFFFFF"/>
                </a:solidFill>
                <a:latin typeface="Segoe UI Light" panose="020B0502040204020203"/>
                <a:ea typeface="Microsoft YaHei" panose="020B0503020204020204" charset="-122"/>
                <a:cs typeface="Segoe UI Light" panose="020B0502040204020203"/>
              </a:rPr>
              <a:t>cn.bing.com</a:t>
            </a:r>
            <a:endParaRPr lang="zh-CN" altLang="en-US" sz="1400" dirty="0" smtClean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400" dirty="0" smtClean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  <a:cs typeface="+mn-cs"/>
              </a:rPr>
              <a:t>不得被全部或部分的复制、传播、销售，否则将承担法律责任。</a:t>
            </a:r>
            <a:endParaRPr kumimoji="0" lang="zh-CN" altLang="en-US" sz="13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 dirty="0" smtClean="0">
                <a:solidFill>
                  <a:prstClr val="white"/>
                </a:solidFill>
                <a:latin typeface="Segoe UI Light" panose="020B0502040204020203"/>
                <a:ea typeface="Microsoft YaHei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8965"/>
            <a:r>
              <a:rPr kumimoji="1" lang="zh-CN" altLang="en-US" sz="1335" dirty="0" smtClean="0">
                <a:solidFill>
                  <a:srgbClr val="000000"/>
                </a:solidFill>
                <a:latin typeface="Century Gothic" panose="020B0502020202020204"/>
                <a:ea typeface="Microsoft YaHei" panose="020B0503020204020204" charset="-122"/>
              </a:rPr>
              <a:t>点击</a:t>
            </a:r>
            <a:r>
              <a:rPr kumimoji="1" lang="en-US" altLang="zh-CN" sz="1335" dirty="0" smtClean="0">
                <a:solidFill>
                  <a:srgbClr val="000000"/>
                </a:solidFill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Logo</a:t>
            </a:r>
            <a:r>
              <a:rPr kumimoji="1" lang="zh-CN" altLang="en-US" sz="1335" dirty="0" smtClean="0">
                <a:solidFill>
                  <a:srgbClr val="000000"/>
                </a:solidFill>
                <a:latin typeface="Century Gothic" panose="020B0502020202020204"/>
                <a:ea typeface="Microsoft YaHei" panose="020B0503020204020204" charset="-122"/>
              </a:rPr>
              <a:t>获取更多优质模板（放映模式）</a:t>
            </a:r>
            <a:endParaRPr kumimoji="1" lang="zh-CN" altLang="en-US" sz="1335" dirty="0">
              <a:solidFill>
                <a:srgbClr val="000000"/>
              </a:solidFill>
              <a:latin typeface="Century Gothic" panose="020B0502020202020204"/>
              <a:ea typeface="Microsoft YaHei" panose="020B0503020204020204" charset="-122"/>
            </a:endParaRP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 rot="9822520">
            <a:off x="3099071" y="4109867"/>
            <a:ext cx="716990" cy="71699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18585722">
            <a:off x="2900872" y="1691059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4450317">
            <a:off x="2505540" y="3164955"/>
            <a:ext cx="139775" cy="13977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 userDrawn="1"/>
        </p:nvSpPr>
        <p:spPr>
          <a:xfrm rot="892948">
            <a:off x="1669486" y="2837932"/>
            <a:ext cx="381184" cy="38118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4240722">
            <a:off x="2955271" y="3408914"/>
            <a:ext cx="211665" cy="2116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3863176">
            <a:off x="2173226" y="2423623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187853">
            <a:off x="1161290" y="1759072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905749">
            <a:off x="2244535" y="1321826"/>
            <a:ext cx="962806" cy="96280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19322284">
            <a:off x="2044076" y="1701161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 rot="42066">
            <a:off x="1017200" y="3789355"/>
            <a:ext cx="252619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 rot="20117985">
            <a:off x="3894745" y="1815825"/>
            <a:ext cx="2847505" cy="284750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 rot="905749">
            <a:off x="2447007" y="4636477"/>
            <a:ext cx="958417" cy="95841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 rot="19322284">
            <a:off x="4995333" y="5259205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 userDrawn="1"/>
        </p:nvSpPr>
        <p:spPr>
          <a:xfrm rot="19736611">
            <a:off x="3735113" y="4395457"/>
            <a:ext cx="997607" cy="99760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幻灯片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 rot="19896190">
            <a:off x="-846980" y="4391937"/>
            <a:ext cx="3716222" cy="371622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21433404">
            <a:off x="1038840" y="3145644"/>
            <a:ext cx="1172399" cy="11723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 userDrawn="1"/>
        </p:nvSpPr>
        <p:spPr>
          <a:xfrm rot="18900000">
            <a:off x="2964992" y="4498454"/>
            <a:ext cx="562742" cy="56274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19462407">
            <a:off x="858415" y="3412397"/>
            <a:ext cx="305434" cy="30543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2220555">
            <a:off x="9068972" y="-665078"/>
            <a:ext cx="2602001" cy="26020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20263186">
            <a:off x="10805818" y="58017"/>
            <a:ext cx="2082844" cy="208284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20229117">
            <a:off x="7312023" y="556810"/>
            <a:ext cx="562742" cy="56274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20229117">
            <a:off x="10862351" y="2812891"/>
            <a:ext cx="472953" cy="47295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17430621">
            <a:off x="3026992" y="5398176"/>
            <a:ext cx="219002" cy="21900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35810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幻灯片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rot="19238099">
            <a:off x="11440980" y="5083135"/>
            <a:ext cx="442243" cy="44224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2558654">
            <a:off x="10718032" y="5587230"/>
            <a:ext cx="1790831" cy="179083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20601285">
            <a:off x="9831264" y="6039855"/>
            <a:ext cx="1029918" cy="102991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20567216">
            <a:off x="9227888" y="6150357"/>
            <a:ext cx="265265" cy="2652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20567216">
            <a:off x="11022574" y="4821816"/>
            <a:ext cx="308836" cy="30883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 userDrawn="1"/>
        </p:nvSpPr>
        <p:spPr>
          <a:xfrm rot="19896190">
            <a:off x="696210" y="33589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21433404">
            <a:off x="-424797" y="-289495"/>
            <a:ext cx="1261894" cy="126189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18585722">
            <a:off x="1181569" y="925974"/>
            <a:ext cx="284699" cy="28469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17430621">
            <a:off x="1311074" y="134869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713834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标题幻灯片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rot="15361769">
            <a:off x="6558089" y="-388007"/>
            <a:ext cx="1171437" cy="117143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2558654">
            <a:off x="6112257" y="3254276"/>
            <a:ext cx="331525" cy="33152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20601285">
            <a:off x="5807448" y="2602019"/>
            <a:ext cx="472692" cy="4726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2349059">
            <a:off x="6265431" y="2733673"/>
            <a:ext cx="223715" cy="2237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1971513">
            <a:off x="5492430" y="1969500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 userDrawn="1"/>
        </p:nvSpPr>
        <p:spPr>
          <a:xfrm rot="19896190">
            <a:off x="6547995" y="1195050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20614086">
            <a:off x="4738005" y="792153"/>
            <a:ext cx="1325599" cy="13255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18585722">
            <a:off x="4977502" y="-1036467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17430621">
            <a:off x="4648690" y="376003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 rot="19750403">
            <a:off x="6270904" y="2051889"/>
            <a:ext cx="252619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 rot="19896190">
            <a:off x="4118801" y="1264919"/>
            <a:ext cx="329419" cy="329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35810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标题幻灯片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rot="15361769">
            <a:off x="6558089" y="-388007"/>
            <a:ext cx="1171437" cy="117143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2558654">
            <a:off x="6112257" y="3254276"/>
            <a:ext cx="331525" cy="33152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20601285">
            <a:off x="5807448" y="2602019"/>
            <a:ext cx="472692" cy="4726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2349059">
            <a:off x="6265431" y="2733673"/>
            <a:ext cx="223715" cy="2237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1971513">
            <a:off x="5492430" y="1969500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 userDrawn="1"/>
        </p:nvSpPr>
        <p:spPr>
          <a:xfrm rot="19896190">
            <a:off x="6547995" y="1195050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20614086">
            <a:off x="4738005" y="792153"/>
            <a:ext cx="1325599" cy="13255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18585722">
            <a:off x="4977502" y="-1036467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17430621">
            <a:off x="4648690" y="376003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 rot="19750403">
            <a:off x="6270904" y="2051889"/>
            <a:ext cx="252619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 rot="19896190">
            <a:off x="4118801" y="1264919"/>
            <a:ext cx="329419" cy="329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35810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15" name="矩形 14"/>
          <p:cNvSpPr/>
          <p:nvPr userDrawn="1"/>
        </p:nvSpPr>
        <p:spPr>
          <a:xfrm rot="9822520">
            <a:off x="8665853" y="4696597"/>
            <a:ext cx="716990" cy="71699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 userDrawn="1"/>
        </p:nvSpPr>
        <p:spPr>
          <a:xfrm rot="18585722">
            <a:off x="8467654" y="2277789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 userDrawn="1"/>
        </p:nvSpPr>
        <p:spPr>
          <a:xfrm rot="4450317">
            <a:off x="8072322" y="3751685"/>
            <a:ext cx="139775" cy="13977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/>
          <p:nvPr userDrawn="1"/>
        </p:nvSpPr>
        <p:spPr>
          <a:xfrm rot="892948">
            <a:off x="7236268" y="3424662"/>
            <a:ext cx="381184" cy="38118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 userDrawn="1"/>
        </p:nvSpPr>
        <p:spPr>
          <a:xfrm rot="4240722">
            <a:off x="8522053" y="3995644"/>
            <a:ext cx="211665" cy="2116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 userDrawn="1"/>
        </p:nvSpPr>
        <p:spPr>
          <a:xfrm rot="3863176">
            <a:off x="7740008" y="3010353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 userDrawn="1"/>
        </p:nvSpPr>
        <p:spPr>
          <a:xfrm rot="187853">
            <a:off x="6728072" y="2345802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 userDrawn="1"/>
        </p:nvSpPr>
        <p:spPr>
          <a:xfrm rot="905749">
            <a:off x="7811317" y="1908556"/>
            <a:ext cx="962806" cy="96280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 userDrawn="1"/>
        </p:nvSpPr>
        <p:spPr>
          <a:xfrm rot="19322284">
            <a:off x="7610858" y="2287891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 userDrawn="1"/>
        </p:nvSpPr>
        <p:spPr>
          <a:xfrm rot="42066">
            <a:off x="6583982" y="4376085"/>
            <a:ext cx="252619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 userDrawn="1"/>
        </p:nvSpPr>
        <p:spPr>
          <a:xfrm rot="20117985">
            <a:off x="9461527" y="2402555"/>
            <a:ext cx="2847505" cy="284750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 userDrawn="1"/>
        </p:nvSpPr>
        <p:spPr>
          <a:xfrm rot="905749">
            <a:off x="8013789" y="5223207"/>
            <a:ext cx="958417" cy="95841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 userDrawn="1"/>
        </p:nvSpPr>
        <p:spPr>
          <a:xfrm rot="19322284">
            <a:off x="10562115" y="5845935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/>
          <p:cNvSpPr/>
          <p:nvPr userDrawn="1"/>
        </p:nvSpPr>
        <p:spPr>
          <a:xfrm rot="19736611">
            <a:off x="9301895" y="4982187"/>
            <a:ext cx="997607" cy="99760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标题幻灯片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rot="6238231" flipH="1">
            <a:off x="9407392" y="4234793"/>
            <a:ext cx="1171437" cy="117143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19041346" flipH="1">
            <a:off x="10088253" y="6106343"/>
            <a:ext cx="188104" cy="18810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998715" flipH="1">
            <a:off x="10506343" y="5622066"/>
            <a:ext cx="472692" cy="4726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19250941" flipH="1">
            <a:off x="10179321" y="5688691"/>
            <a:ext cx="223715" cy="2237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19628487" flipH="1">
            <a:off x="11165499" y="6592300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 userDrawn="1"/>
        </p:nvSpPr>
        <p:spPr>
          <a:xfrm rot="1703810" flipH="1">
            <a:off x="11537857" y="2659624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985914" flipH="1">
            <a:off x="11073314" y="5414953"/>
            <a:ext cx="1325599" cy="13255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3014278" flipH="1">
            <a:off x="10200525" y="3586333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4169379" flipH="1">
            <a:off x="8954405" y="5462201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 rot="1849597" flipH="1">
            <a:off x="10415339" y="6386801"/>
            <a:ext cx="669019" cy="6690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 rot="1703810" flipH="1">
            <a:off x="10051625" y="3232154"/>
            <a:ext cx="329419" cy="329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35810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89959" y="2227489"/>
            <a:ext cx="5212080" cy="116840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zh-TW" altLang="zh-CN" sz="6600" b="1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網程期末專案</a:t>
            </a:r>
            <a:endParaRPr kumimoji="1" lang="zh-TW" altLang="zh-CN" sz="6600" b="1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04358" y="3437085"/>
            <a:ext cx="3383280" cy="548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b="1" dirty="0" smtClean="0">
                <a:solidFill>
                  <a:schemeClr val="accent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《</a:t>
            </a:r>
            <a:r>
              <a:rPr kumimoji="1" lang="zh-TW" altLang="en-US" sz="2800" b="1" dirty="0" smtClean="0">
                <a:solidFill>
                  <a:schemeClr val="accent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餐廳砸人小遊戲</a:t>
            </a:r>
            <a:r>
              <a:rPr kumimoji="1" lang="en-US" altLang="zh-CN" sz="2800" b="1" dirty="0" smtClean="0">
                <a:solidFill>
                  <a:schemeClr val="accent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》</a:t>
            </a:r>
            <a:endParaRPr kumimoji="1" lang="zh-CN" altLang="en-US" sz="2800" b="1" dirty="0">
              <a:solidFill>
                <a:schemeClr val="accent2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  <p:sp>
        <p:nvSpPr>
          <p:cNvPr id="6" name="文本框 8"/>
          <p:cNvSpPr txBox="1"/>
          <p:nvPr/>
        </p:nvSpPr>
        <p:spPr>
          <a:xfrm>
            <a:off x="4567374" y="4387115"/>
            <a:ext cx="3294202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組員</a:t>
            </a:r>
            <a:r>
              <a:rPr lang="en-US" altLang="zh-TW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:   </a:t>
            </a:r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00957116</a:t>
            </a:r>
            <a:r>
              <a:rPr lang="zh-TW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王嘉羽</a:t>
            </a:r>
            <a:endParaRPr lang="zh-TW" alt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組員</a:t>
            </a:r>
            <a:r>
              <a:rPr lang="en-US" altLang="zh-TW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:   00957140</a:t>
            </a:r>
            <a:r>
              <a:rPr lang="zh-TW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王妤心</a:t>
            </a:r>
            <a:endParaRPr lang="zh-TW" alt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TW" altLang="zh-CN" dirty="0"/>
              <a:t>使用技術</a:t>
            </a:r>
            <a:endParaRPr kumimoji="1" lang="zh-TW" altLang="zh-CN" dirty="0"/>
          </a:p>
        </p:txBody>
      </p:sp>
      <p:sp>
        <p:nvSpPr>
          <p:cNvPr id="5" name="文本框 8"/>
          <p:cNvSpPr txBox="1"/>
          <p:nvPr/>
        </p:nvSpPr>
        <p:spPr>
          <a:xfrm>
            <a:off x="2807266" y="1598053"/>
            <a:ext cx="3173374" cy="128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html5</a:t>
            </a:r>
            <a:endParaRPr lang="en-US" altLang="zh-CN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css</a:t>
            </a:r>
            <a:endParaRPr lang="en-US" altLang="zh-CN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js</a:t>
            </a:r>
            <a:endParaRPr lang="en-US" altLang="zh-CN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02490" y="1092836"/>
            <a:ext cx="1402080" cy="5664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TW" altLang="en-US" sz="2400" b="1" dirty="0">
                <a:solidFill>
                  <a:schemeClr val="bg1"/>
                </a:solidFill>
                <a:ea typeface="Microsoft YaHei" panose="020B0503020204020204" charset="-122"/>
              </a:rPr>
              <a:t>基礎技術</a:t>
            </a:r>
            <a:endParaRPr lang="zh-TW" altLang="en-US" sz="24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11" name="文本框 8"/>
          <p:cNvSpPr txBox="1"/>
          <p:nvPr/>
        </p:nvSpPr>
        <p:spPr>
          <a:xfrm>
            <a:off x="7354113" y="1684149"/>
            <a:ext cx="317337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标题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数字等都可以通过点击和重新输入进行更，顶部“开始”面板中可以对字体、字号、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颜色等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进行</a:t>
            </a:r>
            <a:r>
              <a:rPr lang="zh-CN" altLang="en-US" sz="140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修改</a:t>
            </a:r>
            <a:r>
              <a:rPr lang="zh-CN" altLang="en-US" sz="140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。</a:t>
            </a:r>
            <a:endParaRPr lang="zh-CN" altLang="en-US" sz="14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54112" y="1166232"/>
            <a:ext cx="360680" cy="4876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en-US" altLang="zh-CN" sz="2000" b="1" dirty="0">
                <a:solidFill>
                  <a:schemeClr val="bg1"/>
                </a:solidFill>
                <a:ea typeface="Microsoft YaHei" panose="020B0503020204020204" charset="-122"/>
              </a:rPr>
              <a:t>js</a:t>
            </a:r>
            <a:endParaRPr lang="en-US" altLang="zh-CN" sz="20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16" name="文本框 8"/>
          <p:cNvSpPr txBox="1"/>
          <p:nvPr/>
        </p:nvSpPr>
        <p:spPr>
          <a:xfrm>
            <a:off x="1329098" y="4328635"/>
            <a:ext cx="317337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标题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数字等都可以通过点击和重新输入进行更改，顶部“开始”面板中可以对字体、字号、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颜色等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进行</a:t>
            </a:r>
            <a:r>
              <a:rPr lang="zh-CN" altLang="en-US" sz="140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修改</a:t>
            </a:r>
            <a:r>
              <a:rPr lang="zh-CN" altLang="en-US" sz="140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。</a:t>
            </a:r>
            <a:endParaRPr lang="zh-CN" altLang="en-US" sz="14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329097" y="3810718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Microsoft YaHei" panose="020B0503020204020204" charset="-122"/>
              </a:rPr>
              <a:t>点击此处添加标题</a:t>
            </a:r>
            <a:endParaRPr lang="en-US" altLang="zh-CN" sz="20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21" name="文本框 8"/>
          <p:cNvSpPr txBox="1"/>
          <p:nvPr/>
        </p:nvSpPr>
        <p:spPr>
          <a:xfrm>
            <a:off x="5980720" y="4326466"/>
            <a:ext cx="317337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标题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数字等都可以通过点击和重新输入进行更改，顶部“开始”面板中可以对字体、字号、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颜色等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进行</a:t>
            </a:r>
            <a:r>
              <a:rPr lang="zh-CN" altLang="en-US" sz="140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修改</a:t>
            </a:r>
            <a:r>
              <a:rPr lang="zh-CN" altLang="en-US" sz="140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。</a:t>
            </a:r>
            <a:endParaRPr lang="zh-CN" altLang="en-US" sz="14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980719" y="3808549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Microsoft YaHei" panose="020B0503020204020204" charset="-122"/>
              </a:rPr>
              <a:t>点击此处添加标题</a:t>
            </a:r>
            <a:endParaRPr lang="en-US" altLang="zh-CN" sz="20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713865" y="1271270"/>
            <a:ext cx="6174740" cy="4480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/>
              <a:t>html5</a:t>
            </a:r>
            <a:endParaRPr lang="en-US" altLang="zh-TW" sz="3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/>
              <a:t>css</a:t>
            </a:r>
            <a:endParaRPr lang="en-US" altLang="zh-TW" sz="3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/>
              <a:t>javaScript</a:t>
            </a:r>
            <a:endParaRPr lang="en-US" altLang="zh-TW" sz="3200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TW" sz="3200"/>
              <a:t>      - Dom</a:t>
            </a:r>
            <a:endParaRPr lang="en-US" altLang="zh-TW" sz="3200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TW" sz="3200"/>
              <a:t>      - Event</a:t>
            </a:r>
            <a:endParaRPr lang="en-US" altLang="zh-TW" sz="3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/>
              <a:t>google form(</a:t>
            </a:r>
            <a:r>
              <a:rPr lang="zh-TW" altLang="en-US" sz="3200"/>
              <a:t>存</a:t>
            </a:r>
            <a:r>
              <a:rPr lang="en-US" altLang="zh-TW" sz="3200"/>
              <a:t>)</a:t>
            </a:r>
            <a:endParaRPr lang="en-US" altLang="zh-TW" sz="3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/>
              <a:t>google sheet(</a:t>
            </a:r>
            <a:r>
              <a:rPr lang="zh-TW" altLang="en-US" sz="3200"/>
              <a:t>取</a:t>
            </a:r>
            <a:r>
              <a:rPr lang="en-US" altLang="zh-TW" sz="3200"/>
              <a:t>)</a:t>
            </a:r>
            <a:endParaRPr lang="en-US" altLang="zh-TW" sz="3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/>
              <a:t>jQuery</a:t>
            </a:r>
            <a:endParaRPr lang="en-US" altLang="zh-TW" sz="3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>
                <a:sym typeface="+mn-ea"/>
              </a:rPr>
              <a:t>canvas</a:t>
            </a:r>
            <a:endParaRPr lang="en-US" altLang="zh-TW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22847" y="1729469"/>
            <a:ext cx="1901483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3900" b="1" dirty="0" smtClean="0">
                <a:solidFill>
                  <a:schemeClr val="bg1"/>
                </a:solidFill>
              </a:rPr>
              <a:t>4</a:t>
            </a:r>
            <a:endParaRPr kumimoji="1" lang="zh-CN" altLang="en-US" sz="239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56459" y="1864936"/>
            <a:ext cx="1034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smtClean="0">
                <a:solidFill>
                  <a:schemeClr val="bg1"/>
                </a:solidFill>
              </a:rPr>
              <a:t>PART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42648" y="2922413"/>
            <a:ext cx="4299585" cy="1168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zh-CN" sz="6600" b="1" dirty="0">
                <a:solidFill>
                  <a:schemeClr val="accent4">
                    <a:alpha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特色</a:t>
            </a:r>
            <a:r>
              <a:rPr kumimoji="1" lang="en-US" altLang="zh-TW" sz="6600" b="1" dirty="0">
                <a:solidFill>
                  <a:schemeClr val="accent4">
                    <a:alpha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&amp;</a:t>
            </a:r>
            <a:r>
              <a:rPr kumimoji="1" lang="zh-TW" altLang="en-US" sz="6600" b="1" dirty="0">
                <a:solidFill>
                  <a:schemeClr val="accent4">
                    <a:alpha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優點</a:t>
            </a:r>
            <a:endParaRPr kumimoji="1" lang="zh-TW" altLang="en-US" sz="6600" b="1" dirty="0">
              <a:solidFill>
                <a:schemeClr val="accent4">
                  <a:alpha val="50000"/>
                </a:schemeClr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TW" altLang="zh-CN" dirty="0">
                <a:sym typeface="+mn-ea"/>
              </a:rPr>
              <a:t>特色</a:t>
            </a:r>
            <a:r>
              <a:rPr kumimoji="1" lang="en-US" altLang="zh-TW" dirty="0">
                <a:sym typeface="+mn-ea"/>
              </a:rPr>
              <a:t>&amp;</a:t>
            </a:r>
            <a:r>
              <a:rPr kumimoji="1" lang="zh-TW" altLang="en-US" dirty="0">
                <a:sym typeface="+mn-ea"/>
              </a:rPr>
              <a:t>優點</a:t>
            </a:r>
            <a:endParaRPr kumimoji="1" lang="zh-TW" altLang="zh-CN" dirty="0"/>
          </a:p>
        </p:txBody>
      </p:sp>
      <p:sp>
        <p:nvSpPr>
          <p:cNvPr id="5" name="文本框 8"/>
          <p:cNvSpPr txBox="1"/>
          <p:nvPr/>
        </p:nvSpPr>
        <p:spPr>
          <a:xfrm>
            <a:off x="2807266" y="1598053"/>
            <a:ext cx="3173374" cy="128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html5</a:t>
            </a:r>
            <a:endParaRPr lang="en-US" altLang="zh-CN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css</a:t>
            </a:r>
            <a:endParaRPr lang="en-US" altLang="zh-CN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js</a:t>
            </a:r>
            <a:endParaRPr lang="en-US" altLang="zh-CN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02490" y="1092836"/>
            <a:ext cx="1402080" cy="5664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TW" altLang="en-US" sz="2400" b="1" dirty="0">
                <a:solidFill>
                  <a:schemeClr val="bg1"/>
                </a:solidFill>
                <a:ea typeface="Microsoft YaHei" panose="020B0503020204020204" charset="-122"/>
              </a:rPr>
              <a:t>基礎技術</a:t>
            </a:r>
            <a:endParaRPr lang="zh-TW" altLang="en-US" sz="24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11" name="文本框 8"/>
          <p:cNvSpPr txBox="1"/>
          <p:nvPr/>
        </p:nvSpPr>
        <p:spPr>
          <a:xfrm>
            <a:off x="7354113" y="1684149"/>
            <a:ext cx="317337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标题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数字等都可以通过点击和重新输入进行更，顶部“开始”面板中可以对字体、字号、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颜色等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进行</a:t>
            </a:r>
            <a:r>
              <a:rPr lang="zh-CN" altLang="en-US" sz="140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修改</a:t>
            </a:r>
            <a:r>
              <a:rPr lang="zh-CN" altLang="en-US" sz="140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。</a:t>
            </a:r>
            <a:endParaRPr lang="zh-CN" altLang="en-US" sz="14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54112" y="1166232"/>
            <a:ext cx="360680" cy="4876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en-US" altLang="zh-CN" sz="2000" b="1" dirty="0">
                <a:solidFill>
                  <a:schemeClr val="bg1"/>
                </a:solidFill>
                <a:ea typeface="Microsoft YaHei" panose="020B0503020204020204" charset="-122"/>
              </a:rPr>
              <a:t>js</a:t>
            </a:r>
            <a:endParaRPr lang="en-US" altLang="zh-CN" sz="20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16" name="文本框 8"/>
          <p:cNvSpPr txBox="1"/>
          <p:nvPr/>
        </p:nvSpPr>
        <p:spPr>
          <a:xfrm>
            <a:off x="1329098" y="4326095"/>
            <a:ext cx="317337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标题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数字等都可以通过点击和重新输入进行更改，顶部“开始”面板中可以对字体、字号、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颜色等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进行</a:t>
            </a:r>
            <a:r>
              <a:rPr lang="zh-CN" altLang="en-US" sz="140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修改</a:t>
            </a:r>
            <a:r>
              <a:rPr lang="zh-CN" altLang="en-US" sz="140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。</a:t>
            </a:r>
            <a:endParaRPr lang="zh-CN" altLang="en-US" sz="14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329097" y="3810718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Microsoft YaHei" panose="020B0503020204020204" charset="-122"/>
              </a:rPr>
              <a:t>点击此处添加标题</a:t>
            </a:r>
            <a:endParaRPr lang="en-US" altLang="zh-CN" sz="20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21" name="文本框 8"/>
          <p:cNvSpPr txBox="1"/>
          <p:nvPr/>
        </p:nvSpPr>
        <p:spPr>
          <a:xfrm>
            <a:off x="5980720" y="4326466"/>
            <a:ext cx="317337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标题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数字等都可以通过点击和重新输入进行更改，顶部“开始”面板中可以对字体、字号、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颜色等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进行</a:t>
            </a:r>
            <a:r>
              <a:rPr lang="zh-CN" altLang="en-US" sz="140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修改</a:t>
            </a:r>
            <a:r>
              <a:rPr lang="zh-CN" altLang="en-US" sz="140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。</a:t>
            </a:r>
            <a:endParaRPr lang="zh-CN" altLang="en-US" sz="14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08780" y="4519930"/>
            <a:ext cx="3774440" cy="212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290060" y="4587875"/>
            <a:ext cx="3938905" cy="2547620"/>
          </a:xfrm>
          <a:prstGeom prst="rect">
            <a:avLst/>
          </a:prstGeom>
        </p:spPr>
        <p:txBody>
          <a:bodyPr wrap="square">
            <a:spAutoFit/>
          </a:bodyPr>
          <a:p>
            <a:pPr defTabSz="608965">
              <a:lnSpc>
                <a:spcPct val="130000"/>
              </a:lnSpc>
            </a:pPr>
            <a:r>
              <a:rPr lang="zh-TW" altLang="en-US" sz="2000" dirty="0">
                <a:solidFill>
                  <a:schemeClr val="bg1"/>
                </a:solidFill>
                <a:ea typeface="Microsoft YaHei" panose="020B0503020204020204" charset="-122"/>
              </a:rPr>
              <a:t>時尚有趣的封面</a:t>
            </a:r>
            <a:r>
              <a:rPr lang="en-US" altLang="zh-TW" sz="2000" dirty="0">
                <a:solidFill>
                  <a:schemeClr val="bg1"/>
                </a:solidFill>
                <a:ea typeface="Microsoft YaHei" panose="020B0503020204020204" charset="-122"/>
              </a:rPr>
              <a:t>:</a:t>
            </a:r>
            <a:endParaRPr lang="en-US" altLang="zh-TW" sz="2000" dirty="0">
              <a:solidFill>
                <a:schemeClr val="bg1"/>
              </a:solidFill>
              <a:ea typeface="Microsoft YaHei" panose="020B0503020204020204" charset="-122"/>
            </a:endParaRPr>
          </a:p>
          <a:p>
            <a:pPr marL="342900" indent="-342900" defTabSz="60896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ea typeface="Microsoft YaHei" panose="020B0503020204020204" charset="-122"/>
              </a:rPr>
              <a:t>可以和煙囪</a:t>
            </a:r>
            <a:r>
              <a:rPr lang="en-US" altLang="zh-TW" sz="2000" dirty="0">
                <a:solidFill>
                  <a:schemeClr val="bg1"/>
                </a:solidFill>
                <a:ea typeface="Microsoft YaHei" panose="020B0503020204020204" charset="-122"/>
              </a:rPr>
              <a:t>,</a:t>
            </a:r>
            <a:r>
              <a:rPr lang="zh-TW" altLang="en-US" sz="2000" dirty="0">
                <a:solidFill>
                  <a:schemeClr val="bg1"/>
                </a:solidFill>
                <a:ea typeface="Microsoft YaHei" panose="020B0503020204020204" charset="-122"/>
              </a:rPr>
              <a:t>門互動</a:t>
            </a:r>
            <a:endParaRPr lang="zh-TW" altLang="en-US" sz="2000" dirty="0">
              <a:solidFill>
                <a:schemeClr val="bg1"/>
              </a:solidFill>
              <a:ea typeface="Microsoft YaHei" panose="020B0503020204020204" charset="-122"/>
            </a:endParaRPr>
          </a:p>
          <a:p>
            <a:pPr marL="342900" indent="-342900" defTabSz="60896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ea typeface="Microsoft YaHei" panose="020B0503020204020204" charset="-122"/>
              </a:rPr>
              <a:t>時間久了會積雪</a:t>
            </a:r>
            <a:endParaRPr lang="zh-TW" altLang="en-US" sz="2000" dirty="0">
              <a:solidFill>
                <a:schemeClr val="bg1"/>
              </a:solidFill>
              <a:ea typeface="Microsoft YaHei" panose="020B0503020204020204" charset="-122"/>
            </a:endParaRPr>
          </a:p>
          <a:p>
            <a:pPr marL="342900" indent="-342900" defTabSz="60896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ea typeface="Microsoft YaHei" panose="020B0503020204020204" charset="-122"/>
              </a:rPr>
              <a:t>好聽的音樂</a:t>
            </a:r>
            <a:endParaRPr lang="zh-TW" altLang="en-US" sz="2000" dirty="0">
              <a:solidFill>
                <a:schemeClr val="bg1"/>
              </a:solidFill>
              <a:ea typeface="Microsoft YaHei" panose="020B0503020204020204" charset="-122"/>
            </a:endParaRPr>
          </a:p>
          <a:p>
            <a:pPr marL="342900" indent="-342900" defTabSz="60896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  <a:ea typeface="Microsoft YaHei" panose="020B0503020204020204" charset="-122"/>
              </a:rPr>
              <a:t>日夜間模式切換</a:t>
            </a:r>
            <a:endParaRPr lang="zh-TW" altLang="en-US" sz="2000" dirty="0">
              <a:solidFill>
                <a:schemeClr val="bg1"/>
              </a:solidFill>
              <a:ea typeface="Microsoft YaHei" panose="020B0503020204020204" charset="-122"/>
            </a:endParaRPr>
          </a:p>
          <a:p>
            <a:pPr defTabSz="608965">
              <a:lnSpc>
                <a:spcPct val="130000"/>
              </a:lnSpc>
            </a:pPr>
            <a:endParaRPr lang="zh-TW" altLang="en-US" sz="2400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pic>
        <p:nvPicPr>
          <p:cNvPr id="7" name="圖片 6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25440" y="1376045"/>
            <a:ext cx="5788660" cy="2762885"/>
          </a:xfrm>
          <a:prstGeom prst="rect">
            <a:avLst/>
          </a:prstGeom>
        </p:spPr>
      </p:pic>
      <p:pic>
        <p:nvPicPr>
          <p:cNvPr id="10" name="圖片 9" descr="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070" y="1437640"/>
            <a:ext cx="4225290" cy="27362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TW" altLang="zh-CN" dirty="0">
                <a:sym typeface="+mn-ea"/>
              </a:rPr>
              <a:t>特色</a:t>
            </a:r>
            <a:r>
              <a:rPr kumimoji="1" lang="en-US" altLang="zh-TW" dirty="0">
                <a:sym typeface="+mn-ea"/>
              </a:rPr>
              <a:t>&amp;</a:t>
            </a:r>
            <a:r>
              <a:rPr kumimoji="1" lang="zh-TW" altLang="en-US" dirty="0">
                <a:sym typeface="+mn-ea"/>
              </a:rPr>
              <a:t>優點</a:t>
            </a:r>
            <a:endParaRPr kumimoji="1" lang="zh-TW" altLang="zh-CN" dirty="0"/>
          </a:p>
        </p:txBody>
      </p:sp>
      <p:sp>
        <p:nvSpPr>
          <p:cNvPr id="5" name="文本框 8"/>
          <p:cNvSpPr txBox="1"/>
          <p:nvPr/>
        </p:nvSpPr>
        <p:spPr>
          <a:xfrm>
            <a:off x="2807266" y="1598053"/>
            <a:ext cx="3173374" cy="128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html5</a:t>
            </a:r>
            <a:endParaRPr lang="en-US" altLang="zh-CN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css</a:t>
            </a:r>
            <a:endParaRPr lang="en-US" altLang="zh-CN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js</a:t>
            </a:r>
            <a:endParaRPr lang="en-US" altLang="zh-CN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02490" y="1092836"/>
            <a:ext cx="1402080" cy="5664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TW" altLang="en-US" sz="2400" b="1" dirty="0">
                <a:solidFill>
                  <a:schemeClr val="bg1"/>
                </a:solidFill>
                <a:ea typeface="Microsoft YaHei" panose="020B0503020204020204" charset="-122"/>
              </a:rPr>
              <a:t>基礎技術</a:t>
            </a:r>
            <a:endParaRPr lang="zh-TW" altLang="en-US" sz="24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11" name="文本框 8"/>
          <p:cNvSpPr txBox="1"/>
          <p:nvPr/>
        </p:nvSpPr>
        <p:spPr>
          <a:xfrm>
            <a:off x="7354113" y="1684149"/>
            <a:ext cx="317337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标题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数字等都可以通过点击和重新输入进行更，顶部“开始”面板中可以对字体、字号、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颜色等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进行</a:t>
            </a:r>
            <a:r>
              <a:rPr lang="zh-CN" altLang="en-US" sz="140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修改</a:t>
            </a:r>
            <a:r>
              <a:rPr lang="zh-CN" altLang="en-US" sz="140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。</a:t>
            </a:r>
            <a:endParaRPr lang="zh-CN" altLang="en-US" sz="14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54112" y="1166232"/>
            <a:ext cx="360680" cy="4876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en-US" altLang="zh-CN" sz="2000" b="1" dirty="0">
                <a:solidFill>
                  <a:schemeClr val="bg1"/>
                </a:solidFill>
                <a:ea typeface="Microsoft YaHei" panose="020B0503020204020204" charset="-122"/>
              </a:rPr>
              <a:t>js</a:t>
            </a:r>
            <a:endParaRPr lang="en-US" altLang="zh-CN" sz="20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16" name="文本框 8"/>
          <p:cNvSpPr txBox="1"/>
          <p:nvPr/>
        </p:nvSpPr>
        <p:spPr>
          <a:xfrm>
            <a:off x="1329098" y="4328635"/>
            <a:ext cx="317337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标题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数字等都可以通过点击和重新输入进行更改，顶部“开始”面板中可以对字体、字号、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颜色等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进行</a:t>
            </a:r>
            <a:r>
              <a:rPr lang="zh-CN" altLang="en-US" sz="140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修改</a:t>
            </a:r>
            <a:r>
              <a:rPr lang="zh-CN" altLang="en-US" sz="140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。</a:t>
            </a:r>
            <a:endParaRPr lang="zh-CN" altLang="en-US" sz="14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329097" y="3810718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Microsoft YaHei" panose="020B0503020204020204" charset="-122"/>
              </a:rPr>
              <a:t>点击此处添加标题</a:t>
            </a:r>
            <a:endParaRPr lang="en-US" altLang="zh-CN" sz="20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21" name="文本框 8"/>
          <p:cNvSpPr txBox="1"/>
          <p:nvPr/>
        </p:nvSpPr>
        <p:spPr>
          <a:xfrm>
            <a:off x="5980720" y="4326466"/>
            <a:ext cx="317337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标题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数字等都可以通过点击和重新输入进行更改，顶部“开始”面板中可以对字体、字号、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颜色等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进行</a:t>
            </a:r>
            <a:r>
              <a:rPr lang="zh-CN" altLang="en-US" sz="140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修改</a:t>
            </a:r>
            <a:r>
              <a:rPr lang="zh-CN" altLang="en-US" sz="140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。</a:t>
            </a:r>
            <a:endParaRPr lang="zh-CN" altLang="en-US" sz="14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980719" y="3808549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Microsoft YaHei" panose="020B0503020204020204" charset="-122"/>
              </a:rPr>
              <a:t>点击此处添加标题</a:t>
            </a:r>
            <a:endParaRPr lang="en-US" altLang="zh-CN" sz="20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pic>
        <p:nvPicPr>
          <p:cNvPr id="8" name="圖片 7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45250" y="1092835"/>
            <a:ext cx="5306060" cy="336359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420870" y="4782185"/>
            <a:ext cx="3843020" cy="7918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502150" y="4782185"/>
            <a:ext cx="3938905" cy="645795"/>
          </a:xfrm>
          <a:prstGeom prst="rect">
            <a:avLst/>
          </a:prstGeom>
        </p:spPr>
        <p:txBody>
          <a:bodyPr wrap="square">
            <a:spAutoFit/>
          </a:bodyPr>
          <a:p>
            <a:pPr defTabSz="608965">
              <a:lnSpc>
                <a:spcPct val="130000"/>
              </a:lnSpc>
            </a:pPr>
            <a:r>
              <a:rPr lang="zh-TW" altLang="en-US" sz="2800" b="1" dirty="0">
                <a:solidFill>
                  <a:schemeClr val="bg1"/>
                </a:solidFill>
                <a:ea typeface="Microsoft YaHei" panose="020B0503020204020204" charset="-122"/>
              </a:rPr>
              <a:t>可以自己選擇圖片匯入</a:t>
            </a:r>
            <a:endParaRPr lang="zh-TW" altLang="en-US" sz="2400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pic>
        <p:nvPicPr>
          <p:cNvPr id="10" name="圖片 9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" y="1225550"/>
            <a:ext cx="6395720" cy="3103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TW" altLang="zh-CN" dirty="0">
                <a:sym typeface="+mn-ea"/>
              </a:rPr>
              <a:t>特色</a:t>
            </a:r>
            <a:r>
              <a:rPr kumimoji="1" lang="en-US" altLang="zh-TW" dirty="0">
                <a:sym typeface="+mn-ea"/>
              </a:rPr>
              <a:t>&amp;</a:t>
            </a:r>
            <a:r>
              <a:rPr kumimoji="1" lang="zh-TW" altLang="en-US" dirty="0">
                <a:sym typeface="+mn-ea"/>
              </a:rPr>
              <a:t>優點</a:t>
            </a:r>
            <a:endParaRPr kumimoji="1" lang="zh-TW" altLang="zh-CN" dirty="0"/>
          </a:p>
        </p:txBody>
      </p:sp>
      <p:sp>
        <p:nvSpPr>
          <p:cNvPr id="5" name="文本框 8"/>
          <p:cNvSpPr txBox="1"/>
          <p:nvPr/>
        </p:nvSpPr>
        <p:spPr>
          <a:xfrm>
            <a:off x="2807266" y="1598053"/>
            <a:ext cx="3173374" cy="128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html5</a:t>
            </a:r>
            <a:endParaRPr lang="en-US" altLang="zh-CN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css</a:t>
            </a:r>
            <a:endParaRPr lang="en-US" altLang="zh-CN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js</a:t>
            </a:r>
            <a:endParaRPr lang="en-US" altLang="zh-CN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02490" y="1092836"/>
            <a:ext cx="1402080" cy="5664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TW" altLang="en-US" sz="2400" b="1" dirty="0">
                <a:solidFill>
                  <a:schemeClr val="bg1"/>
                </a:solidFill>
                <a:ea typeface="Microsoft YaHei" panose="020B0503020204020204" charset="-122"/>
              </a:rPr>
              <a:t>基礎技術</a:t>
            </a:r>
            <a:endParaRPr lang="zh-TW" altLang="en-US" sz="24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11" name="文本框 8"/>
          <p:cNvSpPr txBox="1"/>
          <p:nvPr/>
        </p:nvSpPr>
        <p:spPr>
          <a:xfrm>
            <a:off x="7354113" y="1684149"/>
            <a:ext cx="317337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标题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数字等都可以通过点击和重新输入进行更，顶部“开始”面板中可以对字体、字号、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颜色等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进行</a:t>
            </a:r>
            <a:r>
              <a:rPr lang="zh-CN" altLang="en-US" sz="140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修改</a:t>
            </a:r>
            <a:r>
              <a:rPr lang="zh-CN" altLang="en-US" sz="140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。</a:t>
            </a:r>
            <a:endParaRPr lang="zh-CN" altLang="en-US" sz="14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54112" y="1166232"/>
            <a:ext cx="360680" cy="4876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en-US" altLang="zh-CN" sz="2000" b="1" dirty="0">
                <a:solidFill>
                  <a:schemeClr val="bg1"/>
                </a:solidFill>
                <a:ea typeface="Microsoft YaHei" panose="020B0503020204020204" charset="-122"/>
              </a:rPr>
              <a:t>js</a:t>
            </a:r>
            <a:endParaRPr lang="en-US" altLang="zh-CN" sz="20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16" name="文本框 8"/>
          <p:cNvSpPr txBox="1"/>
          <p:nvPr/>
        </p:nvSpPr>
        <p:spPr>
          <a:xfrm>
            <a:off x="1329098" y="4328635"/>
            <a:ext cx="317337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标题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数字等都可以通过点击和重新输入进行更改，顶部“开始”面板中可以对字体、字号、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颜色等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进行</a:t>
            </a:r>
            <a:r>
              <a:rPr lang="zh-CN" altLang="en-US" sz="140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修改</a:t>
            </a:r>
            <a:r>
              <a:rPr lang="zh-CN" altLang="en-US" sz="140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。</a:t>
            </a:r>
            <a:endParaRPr lang="zh-CN" altLang="en-US" sz="14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513372" y="3961213"/>
            <a:ext cx="436880" cy="4876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Microsoft YaHei" panose="020B0503020204020204" charset="-122"/>
              </a:rPr>
              <a:t>题</a:t>
            </a:r>
            <a:endParaRPr lang="en-US" altLang="zh-CN" sz="20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21" name="文本框 8"/>
          <p:cNvSpPr txBox="1"/>
          <p:nvPr/>
        </p:nvSpPr>
        <p:spPr>
          <a:xfrm>
            <a:off x="5980720" y="4326466"/>
            <a:ext cx="317337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标题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数字等都可以通过点击和重新输入进行更改，顶部“开始”面板中可以对字体、字号、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颜色等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进行</a:t>
            </a:r>
            <a:r>
              <a:rPr lang="zh-CN" altLang="en-US" sz="140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修改</a:t>
            </a:r>
            <a:r>
              <a:rPr lang="zh-CN" altLang="en-US" sz="140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。</a:t>
            </a:r>
            <a:endParaRPr lang="zh-CN" altLang="en-US" sz="14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980719" y="3808549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Microsoft YaHei" panose="020B0503020204020204" charset="-122"/>
              </a:rPr>
              <a:t>点击此处添加标题</a:t>
            </a:r>
            <a:endParaRPr lang="en-US" altLang="zh-CN" sz="20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01520" y="4709160"/>
            <a:ext cx="2804160" cy="7918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110105" y="4782185"/>
            <a:ext cx="3938905" cy="645795"/>
          </a:xfrm>
          <a:prstGeom prst="rect">
            <a:avLst/>
          </a:prstGeom>
        </p:spPr>
        <p:txBody>
          <a:bodyPr wrap="square">
            <a:spAutoFit/>
          </a:bodyPr>
          <a:p>
            <a:pPr defTabSz="608965">
              <a:lnSpc>
                <a:spcPct val="130000"/>
              </a:lnSpc>
            </a:pPr>
            <a:r>
              <a:rPr lang="zh-TW" altLang="en-US" sz="2800" b="1" dirty="0">
                <a:solidFill>
                  <a:schemeClr val="bg1"/>
                </a:solidFill>
                <a:ea typeface="Microsoft YaHei" panose="020B0503020204020204" charset="-122"/>
              </a:rPr>
              <a:t>酷炫的</a:t>
            </a:r>
            <a:r>
              <a:rPr lang="en-US" altLang="zh-TW" sz="2800" b="1" dirty="0">
                <a:solidFill>
                  <a:schemeClr val="bg1"/>
                </a:solidFill>
                <a:ea typeface="Microsoft YaHei" panose="020B0503020204020204" charset="-122"/>
              </a:rPr>
              <a:t>miss</a:t>
            </a:r>
            <a:r>
              <a:rPr lang="zh-TW" altLang="en-US" sz="2800" b="1" dirty="0">
                <a:solidFill>
                  <a:schemeClr val="bg1"/>
                </a:solidFill>
                <a:ea typeface="Microsoft YaHei" panose="020B0503020204020204" charset="-122"/>
              </a:rPr>
              <a:t>效果</a:t>
            </a:r>
            <a:endParaRPr lang="zh-TW" altLang="en-US" sz="28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960235" y="4709160"/>
            <a:ext cx="2804160" cy="7918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073900" y="4782185"/>
            <a:ext cx="3938905" cy="645795"/>
          </a:xfrm>
          <a:prstGeom prst="rect">
            <a:avLst/>
          </a:prstGeom>
        </p:spPr>
        <p:txBody>
          <a:bodyPr wrap="square">
            <a:spAutoFit/>
          </a:bodyPr>
          <a:p>
            <a:pPr defTabSz="608965">
              <a:lnSpc>
                <a:spcPct val="130000"/>
              </a:lnSpc>
            </a:pPr>
            <a:r>
              <a:rPr lang="zh-TW" altLang="en-US" sz="2800" b="1" dirty="0">
                <a:solidFill>
                  <a:schemeClr val="bg1"/>
                </a:solidFill>
                <a:ea typeface="Microsoft YaHei" panose="020B0503020204020204" charset="-122"/>
              </a:rPr>
              <a:t>可愛的食材變化</a:t>
            </a:r>
            <a:endParaRPr lang="zh-TW" altLang="en-US" sz="28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TW" altLang="zh-CN" dirty="0">
                <a:sym typeface="+mn-ea"/>
              </a:rPr>
              <a:t>特色</a:t>
            </a:r>
            <a:r>
              <a:rPr kumimoji="1" lang="en-US" altLang="zh-TW" dirty="0">
                <a:sym typeface="+mn-ea"/>
              </a:rPr>
              <a:t>&amp;</a:t>
            </a:r>
            <a:r>
              <a:rPr kumimoji="1" lang="zh-TW" altLang="en-US" dirty="0">
                <a:sym typeface="+mn-ea"/>
              </a:rPr>
              <a:t>優點</a:t>
            </a:r>
            <a:endParaRPr kumimoji="1" lang="zh-TW" altLang="zh-CN" dirty="0"/>
          </a:p>
        </p:txBody>
      </p:sp>
      <p:sp>
        <p:nvSpPr>
          <p:cNvPr id="5" name="文本框 8"/>
          <p:cNvSpPr txBox="1"/>
          <p:nvPr/>
        </p:nvSpPr>
        <p:spPr>
          <a:xfrm>
            <a:off x="2807266" y="1598053"/>
            <a:ext cx="3173374" cy="128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html5</a:t>
            </a:r>
            <a:endParaRPr lang="en-US" altLang="zh-CN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css</a:t>
            </a:r>
            <a:endParaRPr lang="en-US" altLang="zh-CN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js</a:t>
            </a:r>
            <a:endParaRPr lang="en-US" altLang="zh-CN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02490" y="1092836"/>
            <a:ext cx="1402080" cy="5664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TW" altLang="en-US" sz="2400" b="1" dirty="0">
                <a:solidFill>
                  <a:schemeClr val="bg1"/>
                </a:solidFill>
                <a:ea typeface="Microsoft YaHei" panose="020B0503020204020204" charset="-122"/>
              </a:rPr>
              <a:t>基礎技術</a:t>
            </a:r>
            <a:endParaRPr lang="zh-TW" altLang="en-US" sz="24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11" name="文本框 8"/>
          <p:cNvSpPr txBox="1"/>
          <p:nvPr/>
        </p:nvSpPr>
        <p:spPr>
          <a:xfrm>
            <a:off x="7354113" y="1684149"/>
            <a:ext cx="317337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标题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数字等都可以通过点击和重新输入进行更，顶部“开始”面板中可以对字体、字号、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颜色等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进行</a:t>
            </a:r>
            <a:r>
              <a:rPr lang="zh-CN" altLang="en-US" sz="140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修改</a:t>
            </a:r>
            <a:r>
              <a:rPr lang="zh-CN" altLang="en-US" sz="140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。</a:t>
            </a:r>
            <a:endParaRPr lang="zh-CN" altLang="en-US" sz="14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54112" y="1166232"/>
            <a:ext cx="360680" cy="4876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en-US" altLang="zh-CN" sz="2000" b="1" dirty="0">
                <a:solidFill>
                  <a:schemeClr val="bg1"/>
                </a:solidFill>
                <a:ea typeface="Microsoft YaHei" panose="020B0503020204020204" charset="-122"/>
              </a:rPr>
              <a:t>js</a:t>
            </a:r>
            <a:endParaRPr lang="en-US" altLang="zh-CN" sz="20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16" name="文本框 8"/>
          <p:cNvSpPr txBox="1"/>
          <p:nvPr/>
        </p:nvSpPr>
        <p:spPr>
          <a:xfrm>
            <a:off x="1329098" y="4328635"/>
            <a:ext cx="317337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标题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数字等都可以通过点击和重新输入进行更改，顶部“开始”面板中可以对字体、字号、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颜色等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进行</a:t>
            </a:r>
            <a:r>
              <a:rPr lang="zh-CN" altLang="en-US" sz="140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修改</a:t>
            </a:r>
            <a:r>
              <a:rPr lang="zh-CN" altLang="en-US" sz="140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。</a:t>
            </a:r>
            <a:endParaRPr lang="zh-CN" altLang="en-US" sz="14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513372" y="3961213"/>
            <a:ext cx="436880" cy="4876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Microsoft YaHei" panose="020B0503020204020204" charset="-122"/>
              </a:rPr>
              <a:t>题</a:t>
            </a:r>
            <a:endParaRPr lang="en-US" altLang="zh-CN" sz="20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21" name="文本框 8"/>
          <p:cNvSpPr txBox="1"/>
          <p:nvPr/>
        </p:nvSpPr>
        <p:spPr>
          <a:xfrm>
            <a:off x="5980720" y="4326466"/>
            <a:ext cx="317337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标题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数字等都可以通过点击和重新输入进行更改，顶部“开始”面板中可以对字体、字号、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颜色等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进行</a:t>
            </a:r>
            <a:r>
              <a:rPr lang="zh-CN" altLang="en-US" sz="140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修改</a:t>
            </a:r>
            <a:r>
              <a:rPr lang="zh-CN" altLang="en-US" sz="140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。</a:t>
            </a:r>
            <a:endParaRPr lang="zh-CN" altLang="en-US" sz="14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980719" y="3808549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Microsoft YaHei" panose="020B0503020204020204" charset="-122"/>
              </a:rPr>
              <a:t>点击此处添加标题</a:t>
            </a:r>
            <a:endParaRPr lang="en-US" altLang="zh-CN" sz="20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94965" y="4686300"/>
            <a:ext cx="6137275" cy="20021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003550" y="4759325"/>
            <a:ext cx="7523480" cy="2863215"/>
          </a:xfrm>
          <a:prstGeom prst="rect">
            <a:avLst/>
          </a:prstGeom>
        </p:spPr>
        <p:txBody>
          <a:bodyPr wrap="square">
            <a:spAutoFit/>
          </a:bodyPr>
          <a:p>
            <a:pPr marL="457200" indent="-457200" defTabSz="60896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TW" altLang="en-US" sz="2800" b="1" dirty="0">
                <a:solidFill>
                  <a:schemeClr val="bg1"/>
                </a:solidFill>
                <a:ea typeface="Microsoft YaHei" panose="020B0503020204020204" charset="-122"/>
              </a:rPr>
              <a:t>標靶移動速度多變</a:t>
            </a:r>
            <a:endParaRPr lang="zh-TW" altLang="en-US" sz="2800" b="1" dirty="0">
              <a:solidFill>
                <a:schemeClr val="bg1"/>
              </a:solidFill>
              <a:ea typeface="Microsoft YaHei" panose="020B0503020204020204" charset="-122"/>
            </a:endParaRPr>
          </a:p>
          <a:p>
            <a:pPr marL="457200" indent="-457200" defTabSz="60896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TW" altLang="en-US" sz="2800" b="1" dirty="0">
                <a:solidFill>
                  <a:schemeClr val="bg1"/>
                </a:solidFill>
                <a:ea typeface="Microsoft YaHei" panose="020B0503020204020204" charset="-122"/>
                <a:sym typeface="+mn-ea"/>
              </a:rPr>
              <a:t>根據使用者砸的時機</a:t>
            </a:r>
            <a:r>
              <a:rPr lang="en-US" altLang="zh-TW" sz="2800" b="1" dirty="0">
                <a:solidFill>
                  <a:schemeClr val="bg1"/>
                </a:solidFill>
                <a:ea typeface="Microsoft YaHei" panose="020B0503020204020204" charset="-122"/>
                <a:sym typeface="+mn-ea"/>
              </a:rPr>
              <a:t>,</a:t>
            </a:r>
            <a:r>
              <a:rPr lang="zh-TW" altLang="en-US" sz="2800" b="1" dirty="0">
                <a:solidFill>
                  <a:schemeClr val="bg1"/>
                </a:solidFill>
                <a:ea typeface="Microsoft YaHei" panose="020B0503020204020204" charset="-122"/>
                <a:sym typeface="+mn-ea"/>
              </a:rPr>
              <a:t>改變食材高度</a:t>
            </a:r>
            <a:endParaRPr lang="zh-TW" altLang="en-US" sz="2800" b="1" dirty="0">
              <a:solidFill>
                <a:schemeClr val="bg1"/>
              </a:solidFill>
              <a:ea typeface="Microsoft YaHei" panose="020B0503020204020204" charset="-122"/>
              <a:sym typeface="+mn-ea"/>
            </a:endParaRPr>
          </a:p>
          <a:p>
            <a:pPr marL="457200" indent="-457200" defTabSz="60896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TW" altLang="en-US" sz="2800" b="1" dirty="0">
                <a:solidFill>
                  <a:schemeClr val="bg1"/>
                </a:solidFill>
                <a:ea typeface="Microsoft YaHei" panose="020B0503020204020204" charset="-122"/>
              </a:rPr>
              <a:t>好聽的音樂</a:t>
            </a:r>
            <a:r>
              <a:rPr lang="en-US" altLang="zh-TW" sz="2800" b="1" dirty="0">
                <a:solidFill>
                  <a:schemeClr val="bg1"/>
                </a:solidFill>
                <a:ea typeface="Microsoft YaHei" panose="020B0503020204020204" charset="-122"/>
              </a:rPr>
              <a:t>!!!</a:t>
            </a:r>
            <a:endParaRPr lang="en-US" altLang="zh-TW" sz="2800" b="1" dirty="0">
              <a:solidFill>
                <a:schemeClr val="bg1"/>
              </a:solidFill>
              <a:ea typeface="Microsoft YaHei" panose="020B0503020204020204" charset="-122"/>
            </a:endParaRPr>
          </a:p>
          <a:p>
            <a:pPr defTabSz="608965">
              <a:lnSpc>
                <a:spcPct val="130000"/>
              </a:lnSpc>
            </a:pPr>
            <a:endParaRPr lang="zh-TW" altLang="en-US" sz="2800" b="1" dirty="0">
              <a:solidFill>
                <a:schemeClr val="bg1"/>
              </a:solidFill>
              <a:ea typeface="Microsoft YaHei" panose="020B0503020204020204" charset="-122"/>
            </a:endParaRPr>
          </a:p>
          <a:p>
            <a:pPr defTabSz="608965">
              <a:lnSpc>
                <a:spcPct val="130000"/>
              </a:lnSpc>
            </a:pPr>
            <a:endParaRPr lang="zh-TW" altLang="en-US" sz="28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22847" y="1729469"/>
            <a:ext cx="1901483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3900" b="1" dirty="0" smtClean="0">
                <a:solidFill>
                  <a:schemeClr val="bg1"/>
                </a:solidFill>
              </a:rPr>
              <a:t>5</a:t>
            </a:r>
            <a:endParaRPr kumimoji="1" lang="zh-CN" altLang="en-US" sz="239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56459" y="1864936"/>
            <a:ext cx="1034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smtClean="0">
                <a:solidFill>
                  <a:schemeClr val="bg1"/>
                </a:solidFill>
              </a:rPr>
              <a:t>PART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42648" y="2922413"/>
            <a:ext cx="1859280" cy="1168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zh-CN" sz="6600" b="1" dirty="0">
                <a:solidFill>
                  <a:schemeClr val="accent4">
                    <a:alpha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分工</a:t>
            </a:r>
            <a:endParaRPr kumimoji="1" lang="zh-TW" altLang="zh-CN" sz="6600" b="1" dirty="0">
              <a:solidFill>
                <a:schemeClr val="accent4">
                  <a:alpha val="50000"/>
                </a:schemeClr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TW" altLang="en-US" dirty="0"/>
              <a:t>分工</a:t>
            </a:r>
            <a:endParaRPr kumimoji="1" lang="zh-TW" altLang="en-US" dirty="0"/>
          </a:p>
        </p:txBody>
      </p:sp>
      <p:grpSp>
        <p:nvGrpSpPr>
          <p:cNvPr id="8" name="组 7"/>
          <p:cNvGrpSpPr/>
          <p:nvPr/>
        </p:nvGrpSpPr>
        <p:grpSpPr>
          <a:xfrm>
            <a:off x="1713834" y="1074730"/>
            <a:ext cx="2598057" cy="4832584"/>
            <a:chOff x="766537" y="1437588"/>
            <a:chExt cx="2598057" cy="4832584"/>
          </a:xfrm>
        </p:grpSpPr>
        <p:sp>
          <p:nvSpPr>
            <p:cNvPr id="5" name="矩形 4"/>
            <p:cNvSpPr/>
            <p:nvPr/>
          </p:nvSpPr>
          <p:spPr>
            <a:xfrm>
              <a:off x="766537" y="1437588"/>
              <a:ext cx="2598057" cy="4832584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400" t="11491" r="26507" b="29383"/>
            <a:stretch>
              <a:fillRect/>
            </a:stretch>
          </p:blipFill>
          <p:spPr>
            <a:xfrm>
              <a:off x="766537" y="3672115"/>
              <a:ext cx="2598057" cy="2598057"/>
            </a:xfrm>
            <a:prstGeom prst="rtTriangle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  <a:headEnd/>
              <a:tailEnd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6" name="文本框 8"/>
            <p:cNvSpPr txBox="1"/>
            <p:nvPr/>
          </p:nvSpPr>
          <p:spPr>
            <a:xfrm>
              <a:off x="846547" y="2139263"/>
              <a:ext cx="2517140" cy="2468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TW" altLang="zh-CN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</a:rPr>
                <a:t>封面設計</a:t>
              </a:r>
              <a:endParaRPr lang="zh-TW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  <a:p>
              <a:pPr marL="342900" indent="-3429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zh-TW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</a:rPr>
                <a:t>google form</a:t>
              </a:r>
              <a:endParaRPr lang="en-US" altLang="zh-TW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  <a:p>
              <a:pPr marL="342900" indent="-3429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zh-TW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</a:rPr>
                <a:t>google sheet</a:t>
              </a:r>
              <a:endParaRPr lang="en-US" altLang="zh-TW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  <a:p>
              <a:pPr marL="342900" indent="-3429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zh-TW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</a:rPr>
                <a:t>ppt</a:t>
              </a:r>
              <a:endParaRPr lang="en-US" altLang="zh-TW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  <a:p>
              <a:pPr marL="342900" indent="-3429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endParaRPr lang="zh-TW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  <a:p>
              <a:pPr marL="342900" indent="-3429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endParaRPr lang="zh-TW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028063" y="1589200"/>
              <a:ext cx="2080491" cy="4476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08965">
                <a:lnSpc>
                  <a:spcPct val="130000"/>
                </a:lnSpc>
              </a:pPr>
              <a:r>
                <a:rPr lang="zh-TW" altLang="zh-CN" b="1" dirty="0">
                  <a:solidFill>
                    <a:schemeClr val="bg1"/>
                  </a:solidFill>
                  <a:ea typeface="Microsoft YaHei" panose="020B0503020204020204" charset="-122"/>
                </a:rPr>
                <a:t>王嘉羽</a:t>
              </a:r>
              <a:r>
                <a:rPr lang="en-US" altLang="zh-TW" b="1" dirty="0">
                  <a:solidFill>
                    <a:schemeClr val="bg1"/>
                  </a:solidFill>
                  <a:ea typeface="Microsoft YaHei" panose="020B0503020204020204" charset="-122"/>
                </a:rPr>
                <a:t>00957116</a:t>
              </a:r>
              <a:endParaRPr lang="en-US" altLang="zh-TW" b="1" dirty="0">
                <a:solidFill>
                  <a:schemeClr val="bg1"/>
                </a:solidFill>
                <a:ea typeface="Microsoft YaHei" panose="020B0503020204020204" charset="-122"/>
              </a:endParaRPr>
            </a:p>
          </p:txBody>
        </p:sp>
      </p:grpSp>
      <p:grpSp>
        <p:nvGrpSpPr>
          <p:cNvPr id="9" name="组 8"/>
          <p:cNvGrpSpPr/>
          <p:nvPr/>
        </p:nvGrpSpPr>
        <p:grpSpPr>
          <a:xfrm>
            <a:off x="4841663" y="1074730"/>
            <a:ext cx="2598057" cy="4832584"/>
            <a:chOff x="766537" y="1437588"/>
            <a:chExt cx="2598057" cy="4832584"/>
          </a:xfrm>
        </p:grpSpPr>
        <p:sp>
          <p:nvSpPr>
            <p:cNvPr id="10" name="矩形 9"/>
            <p:cNvSpPr/>
            <p:nvPr/>
          </p:nvSpPr>
          <p:spPr>
            <a:xfrm>
              <a:off x="766537" y="1437588"/>
              <a:ext cx="2598057" cy="4832584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400" t="11491" r="26507" b="29383"/>
            <a:stretch>
              <a:fillRect/>
            </a:stretch>
          </p:blipFill>
          <p:spPr>
            <a:xfrm>
              <a:off x="766537" y="3672115"/>
              <a:ext cx="2598057" cy="2598057"/>
            </a:xfrm>
            <a:prstGeom prst="rtTriangle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  <a:headEnd/>
              <a:tailEnd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2" name="文本框 8"/>
            <p:cNvSpPr txBox="1"/>
            <p:nvPr/>
          </p:nvSpPr>
          <p:spPr>
            <a:xfrm>
              <a:off x="1028064" y="2139388"/>
              <a:ext cx="2080490" cy="1676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TW" altLang="en-US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  <a:sym typeface="+mn-ea"/>
                </a:rPr>
                <a:t>提供遊戲</a:t>
              </a:r>
              <a:r>
                <a:rPr lang="en-US" altLang="zh-TW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  <a:sym typeface="+mn-ea"/>
                </a:rPr>
                <a:t>idea</a:t>
              </a:r>
              <a:endParaRPr lang="zh-TW" altLang="en-US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  <a:p>
              <a:pPr marL="342900" indent="-3429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TW" altLang="en-US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</a:rPr>
                <a:t>遊戲畫面設計</a:t>
              </a:r>
              <a:endParaRPr lang="zh-TW" altLang="en-US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  <a:p>
              <a:pPr marL="342900" indent="-3429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TW" altLang="en-US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</a:rPr>
                <a:t>遊戲流程製作</a:t>
              </a:r>
              <a:endParaRPr lang="zh-TW" altLang="en-US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  <a:p>
              <a:pPr marL="342900" indent="-3429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TW" altLang="en-US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</a:rPr>
                <a:t>食材繪畫</a:t>
              </a:r>
              <a:endParaRPr lang="en-US" altLang="zh-TW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028063" y="1589200"/>
              <a:ext cx="2080491" cy="4476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08965">
                <a:lnSpc>
                  <a:spcPct val="130000"/>
                </a:lnSpc>
              </a:pPr>
              <a:r>
                <a:rPr lang="zh-TW" altLang="en-US" b="1" dirty="0">
                  <a:solidFill>
                    <a:schemeClr val="bg1"/>
                  </a:solidFill>
                  <a:ea typeface="Microsoft YaHei" panose="020B0503020204020204" charset="-122"/>
                </a:rPr>
                <a:t>王妤心</a:t>
              </a:r>
              <a:r>
                <a:rPr lang="en-US" altLang="zh-TW" b="1" dirty="0">
                  <a:solidFill>
                    <a:schemeClr val="bg1"/>
                  </a:solidFill>
                  <a:ea typeface="Microsoft YaHei" panose="020B0503020204020204" charset="-122"/>
                </a:rPr>
                <a:t>00957140</a:t>
              </a:r>
              <a:endParaRPr lang="en-US" altLang="zh-TW" b="1" dirty="0">
                <a:solidFill>
                  <a:schemeClr val="bg1"/>
                </a:solidFill>
                <a:ea typeface="Microsoft YaHei" panose="020B0503020204020204" charset="-122"/>
              </a:endParaRPr>
            </a:p>
          </p:txBody>
        </p:sp>
      </p:grpSp>
      <p:grpSp>
        <p:nvGrpSpPr>
          <p:cNvPr id="14" name="组 13"/>
          <p:cNvGrpSpPr/>
          <p:nvPr/>
        </p:nvGrpSpPr>
        <p:grpSpPr>
          <a:xfrm>
            <a:off x="7969492" y="1074730"/>
            <a:ext cx="2598057" cy="4832584"/>
            <a:chOff x="766537" y="1437588"/>
            <a:chExt cx="2598057" cy="4832584"/>
          </a:xfrm>
        </p:grpSpPr>
        <p:sp>
          <p:nvSpPr>
            <p:cNvPr id="15" name="矩形 14"/>
            <p:cNvSpPr/>
            <p:nvPr/>
          </p:nvSpPr>
          <p:spPr>
            <a:xfrm>
              <a:off x="766537" y="1437588"/>
              <a:ext cx="2598057" cy="4832584"/>
            </a:xfrm>
            <a:prstGeom prst="rect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400" t="11491" r="26507" b="29383"/>
            <a:stretch>
              <a:fillRect/>
            </a:stretch>
          </p:blipFill>
          <p:spPr>
            <a:xfrm>
              <a:off x="766537" y="3672115"/>
              <a:ext cx="2598057" cy="2598057"/>
            </a:xfrm>
            <a:prstGeom prst="rtTriangle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  <a:headEnd/>
              <a:tailEnd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7" name="文本框 8"/>
            <p:cNvSpPr txBox="1"/>
            <p:nvPr/>
          </p:nvSpPr>
          <p:spPr>
            <a:xfrm>
              <a:off x="1028064" y="2139388"/>
              <a:ext cx="2080490" cy="1676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TW" altLang="zh-CN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</a:rPr>
                <a:t>討論報告</a:t>
              </a:r>
              <a:endParaRPr lang="zh-TW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TW" altLang="zh-CN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</a:rPr>
                <a:t>規劃每周進度</a:t>
              </a:r>
              <a:endParaRPr lang="zh-TW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TW" altLang="zh-CN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</a:rPr>
                <a:t>解決問題</a:t>
              </a:r>
              <a:endParaRPr lang="zh-TW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TW" altLang="zh-CN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</a:rPr>
                <a:t>企劃決策商量</a:t>
              </a:r>
              <a:endParaRPr lang="zh-TW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028063" y="1589200"/>
              <a:ext cx="2080491" cy="4476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08965">
                <a:lnSpc>
                  <a:spcPct val="130000"/>
                </a:lnSpc>
              </a:pPr>
              <a:r>
                <a:rPr lang="zh-TW" altLang="en-US" b="1" dirty="0">
                  <a:solidFill>
                    <a:schemeClr val="bg1"/>
                  </a:solidFill>
                  <a:ea typeface="Microsoft YaHei" panose="020B0503020204020204" charset="-122"/>
                </a:rPr>
                <a:t>共同</a:t>
              </a:r>
              <a:endParaRPr lang="zh-TW" altLang="en-US" b="1" dirty="0">
                <a:solidFill>
                  <a:schemeClr val="bg1"/>
                </a:solidFill>
                <a:ea typeface="Microsoft YaHei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32201" y="1729469"/>
            <a:ext cx="1882775" cy="37528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3900" b="1" dirty="0">
                <a:solidFill>
                  <a:schemeClr val="bg1"/>
                </a:solidFill>
              </a:rPr>
              <a:t>6</a:t>
            </a:r>
            <a:endParaRPr kumimoji="1" lang="en-US" altLang="zh-CN" sz="239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56459" y="1864936"/>
            <a:ext cx="1034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smtClean="0">
                <a:solidFill>
                  <a:schemeClr val="bg1"/>
                </a:solidFill>
              </a:rPr>
              <a:t>PART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42648" y="2922413"/>
            <a:ext cx="3535680" cy="1168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zh-CN" sz="6600" b="1" dirty="0">
                <a:solidFill>
                  <a:schemeClr val="accent4">
                    <a:alpha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參考資料</a:t>
            </a:r>
            <a:endParaRPr kumimoji="1" lang="zh-TW" altLang="zh-CN" sz="6600" b="1" dirty="0">
              <a:solidFill>
                <a:schemeClr val="accent4">
                  <a:alpha val="50000"/>
                </a:schemeClr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TW" altLang="zh-CN" dirty="0"/>
              <a:t>參考資料</a:t>
            </a:r>
            <a:endParaRPr kumimoji="1" lang="zh-TW" altLang="zh-CN" dirty="0"/>
          </a:p>
        </p:txBody>
      </p:sp>
      <p:sp>
        <p:nvSpPr>
          <p:cNvPr id="5" name="文本框 8"/>
          <p:cNvSpPr txBox="1"/>
          <p:nvPr/>
        </p:nvSpPr>
        <p:spPr>
          <a:xfrm>
            <a:off x="2807266" y="1598053"/>
            <a:ext cx="3173374" cy="128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html5</a:t>
            </a:r>
            <a:endParaRPr lang="en-US" altLang="zh-CN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css</a:t>
            </a:r>
            <a:endParaRPr lang="en-US" altLang="zh-CN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js</a:t>
            </a:r>
            <a:endParaRPr lang="en-US" altLang="zh-CN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02490" y="1092836"/>
            <a:ext cx="1402080" cy="5664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TW" altLang="en-US" sz="2400" b="1" dirty="0">
                <a:solidFill>
                  <a:schemeClr val="bg1"/>
                </a:solidFill>
                <a:ea typeface="Microsoft YaHei" panose="020B0503020204020204" charset="-122"/>
              </a:rPr>
              <a:t>基礎技術</a:t>
            </a:r>
            <a:endParaRPr lang="zh-TW" altLang="en-US" sz="24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11" name="文本框 8"/>
          <p:cNvSpPr txBox="1"/>
          <p:nvPr/>
        </p:nvSpPr>
        <p:spPr>
          <a:xfrm>
            <a:off x="7354113" y="1684149"/>
            <a:ext cx="317337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标题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数字等都可以通过点击和重新输入进行更，顶部“开始”面板中可以对字体、字号、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颜色等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进行</a:t>
            </a:r>
            <a:r>
              <a:rPr lang="zh-CN" altLang="en-US" sz="140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修改</a:t>
            </a:r>
            <a:r>
              <a:rPr lang="zh-CN" altLang="en-US" sz="140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。</a:t>
            </a:r>
            <a:endParaRPr lang="zh-CN" altLang="en-US" sz="14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54112" y="1166232"/>
            <a:ext cx="360680" cy="4876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en-US" altLang="zh-CN" sz="2000" b="1" dirty="0">
                <a:solidFill>
                  <a:schemeClr val="bg1"/>
                </a:solidFill>
                <a:ea typeface="Microsoft YaHei" panose="020B0503020204020204" charset="-122"/>
              </a:rPr>
              <a:t>js</a:t>
            </a:r>
            <a:endParaRPr lang="en-US" altLang="zh-CN" sz="20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16" name="文本框 8"/>
          <p:cNvSpPr txBox="1"/>
          <p:nvPr/>
        </p:nvSpPr>
        <p:spPr>
          <a:xfrm>
            <a:off x="1329098" y="4328635"/>
            <a:ext cx="317337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标题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数字等都可以通过点击和重新输入进行更改，顶部“开始”面板中可以对字体、字号、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颜色等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进行</a:t>
            </a:r>
            <a:r>
              <a:rPr lang="zh-CN" altLang="en-US" sz="140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修改</a:t>
            </a:r>
            <a:r>
              <a:rPr lang="zh-CN" altLang="en-US" sz="140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。</a:t>
            </a:r>
            <a:endParaRPr lang="zh-CN" altLang="en-US" sz="14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329097" y="3810718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Microsoft YaHei" panose="020B0503020204020204" charset="-122"/>
              </a:rPr>
              <a:t>点击此处添加标题</a:t>
            </a:r>
            <a:endParaRPr lang="en-US" altLang="zh-CN" sz="20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21" name="文本框 8"/>
          <p:cNvSpPr txBox="1"/>
          <p:nvPr/>
        </p:nvSpPr>
        <p:spPr>
          <a:xfrm>
            <a:off x="5980720" y="4326466"/>
            <a:ext cx="317337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标题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数字等都可以通过点击和重新输入进行更改，顶部“开始”面板中可以对字体、字号、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颜色等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进行</a:t>
            </a:r>
            <a:r>
              <a:rPr lang="zh-CN" altLang="en-US" sz="140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修改</a:t>
            </a:r>
            <a:r>
              <a:rPr lang="zh-CN" altLang="en-US" sz="140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。</a:t>
            </a:r>
            <a:endParaRPr lang="zh-CN" altLang="en-US" sz="14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980719" y="3808549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Microsoft YaHei" panose="020B0503020204020204" charset="-122"/>
              </a:rPr>
              <a:t>点击此处添加标题</a:t>
            </a:r>
            <a:endParaRPr lang="en-US" altLang="zh-CN" sz="20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960120" y="1188085"/>
            <a:ext cx="11002645" cy="4481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TW" altLang="en-US" sz="2400"/>
              <a:t>飄下的</a:t>
            </a:r>
            <a:r>
              <a:rPr lang="en-US" altLang="zh-TW" sz="2400"/>
              <a:t>雪:</a:t>
            </a:r>
            <a:endParaRPr lang="en-US" altLang="zh-TW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/>
              <a:t>https://www.cnblogs.com/gaoht/p/9141045.html</a:t>
            </a:r>
            <a:endParaRPr lang="en-US" altLang="zh-TW" sz="2400"/>
          </a:p>
          <a:p>
            <a:pPr indent="0">
              <a:buFont typeface="Arial" panose="020B0604020202020204" pitchFamily="34" charset="0"/>
              <a:buNone/>
            </a:pPr>
            <a:endParaRPr lang="en-US" altLang="zh-TW" sz="2400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TW" sz="2400"/>
              <a:t>moon:</a:t>
            </a:r>
            <a:endParaRPr lang="en-US" altLang="zh-TW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/>
              <a:t>https://www.programminghunter.com/article/6805346299/</a:t>
            </a:r>
            <a:endParaRPr lang="en-US" altLang="zh-TW" sz="2400"/>
          </a:p>
          <a:p>
            <a:pPr indent="0">
              <a:buFont typeface="Arial" panose="020B0604020202020204" pitchFamily="34" charset="0"/>
              <a:buNone/>
            </a:pPr>
            <a:endParaRPr lang="en-US" altLang="zh-TW" sz="2400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TW" sz="2400"/>
              <a:t>load:</a:t>
            </a:r>
            <a:endParaRPr lang="en-US" altLang="zh-TW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/>
              <a:t>ttps://loading.io/spinner/spinner/-spinner-preloader-ajax-loading-icon</a:t>
            </a:r>
            <a:endParaRPr lang="en-US" altLang="zh-TW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400"/>
          </a:p>
          <a:p>
            <a:pPr indent="0">
              <a:buFont typeface="Arial" panose="020B0604020202020204" pitchFamily="34" charset="0"/>
              <a:buNone/>
            </a:pPr>
            <a:r>
              <a:rPr lang="zh-TW" altLang="en-US" sz="2400">
                <a:sym typeface="+mn-ea"/>
              </a:rPr>
              <a:t>夜間模式</a:t>
            </a:r>
            <a:r>
              <a:rPr lang="en-US" altLang="zh-TW" sz="2400">
                <a:sym typeface="+mn-ea"/>
              </a:rPr>
              <a:t>:</a:t>
            </a:r>
            <a:endParaRPr lang="en-US" altLang="zh-TW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>
                <a:sym typeface="+mn-ea"/>
              </a:rPr>
              <a:t>https://cdn.jsdelivr.net/npm/darkmode</a:t>
            </a:r>
            <a:r>
              <a:rPr lang="en-US" altLang="zh-TW" sz="2400">
                <a:sym typeface="+mn-ea"/>
              </a:rPr>
              <a:t>-</a:t>
            </a:r>
            <a:r>
              <a:rPr lang="zh-TW" altLang="en-US" sz="2400">
                <a:sym typeface="+mn-ea"/>
              </a:rPr>
              <a:t>js@1.5.7/lib/darkmode-js.min.js</a:t>
            </a:r>
            <a:endParaRPr lang="zh-TW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sz="2400"/>
          </a:p>
        </p:txBody>
      </p:sp>
      <p:sp>
        <p:nvSpPr>
          <p:cNvPr id="3" name="文字方塊 2"/>
          <p:cNvSpPr txBox="1"/>
          <p:nvPr/>
        </p:nvSpPr>
        <p:spPr>
          <a:xfrm>
            <a:off x="960120" y="5488940"/>
            <a:ext cx="401828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TW" altLang="en-US"/>
              <a:t>使用用途接是美化畫面</a:t>
            </a:r>
            <a:endParaRPr lang="zh-TW" altLang="en-US"/>
          </a:p>
          <a:p>
            <a:r>
              <a:rPr lang="zh-TW" altLang="en-US"/>
              <a:t>改善原本樸素的封面</a:t>
            </a:r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72694" y="3642936"/>
            <a:ext cx="27735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000" dirty="0">
                <a:solidFill>
                  <a:schemeClr val="bg1"/>
                </a:solidFill>
              </a:rPr>
              <a:t>CONTENTS</a:t>
            </a:r>
            <a:endParaRPr kumimoji="1"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27775" y="1186815"/>
            <a:ext cx="290258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TW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Microsoft YaHei" panose="020B0503020204020204" charset="-122"/>
              </a:rPr>
              <a:t>創作動機</a:t>
            </a:r>
            <a:endParaRPr kumimoji="1" lang="zh-TW" altLang="zh-CN" sz="36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Microsoft YaHei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532523" y="1187103"/>
            <a:ext cx="639372" cy="639372"/>
          </a:xfrm>
          <a:prstGeom prst="ellipse">
            <a:avLst/>
          </a:prstGeom>
          <a:solidFill>
            <a:schemeClr val="accent4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</a:rPr>
              <a:t>1</a:t>
            </a:r>
            <a:endParaRPr kumimoji="1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Microsoft YaHei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27459" y="2007047"/>
            <a:ext cx="2011680" cy="678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TW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Microsoft YaHei" panose="020B0503020204020204" charset="-122"/>
              </a:rPr>
              <a:t>網站架構</a:t>
            </a:r>
            <a:endParaRPr kumimoji="1" lang="zh-TW" altLang="zh-CN" sz="36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Microsoft YaHei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532523" y="2072306"/>
            <a:ext cx="639372" cy="639372"/>
          </a:xfrm>
          <a:prstGeom prst="ellipse">
            <a:avLst/>
          </a:prstGeom>
          <a:solidFill>
            <a:schemeClr val="accent4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</a:rPr>
              <a:t>2</a:t>
            </a:r>
            <a:endParaRPr kumimoji="1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Microsoft YaHei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327459" y="2920241"/>
            <a:ext cx="2011680" cy="678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TW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Microsoft YaHei" panose="020B0503020204020204" charset="-122"/>
              </a:rPr>
              <a:t>使用技術</a:t>
            </a:r>
            <a:endParaRPr kumimoji="1" lang="zh-TW" altLang="zh-CN" sz="36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Microsoft YaHei" panose="020B050302020402020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532523" y="2985498"/>
            <a:ext cx="639372" cy="639372"/>
          </a:xfrm>
          <a:prstGeom prst="ellipse">
            <a:avLst/>
          </a:prstGeom>
          <a:solidFill>
            <a:schemeClr val="accent4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</a:rPr>
              <a:t>3</a:t>
            </a:r>
            <a:endParaRPr kumimoji="1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Microsoft YaHei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327459" y="3805442"/>
            <a:ext cx="2322830" cy="678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TW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Microsoft YaHei" panose="020B0503020204020204" charset="-122"/>
              </a:rPr>
              <a:t>特色</a:t>
            </a:r>
            <a:r>
              <a:rPr kumimoji="1" lang="en-US" altLang="zh-TW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Microsoft YaHei" panose="020B0503020204020204" charset="-122"/>
              </a:rPr>
              <a:t>&amp;</a:t>
            </a:r>
            <a:r>
              <a:rPr kumimoji="1" lang="zh-TW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Microsoft YaHei" panose="020B0503020204020204" charset="-122"/>
              </a:rPr>
              <a:t>優點</a:t>
            </a:r>
            <a:endParaRPr kumimoji="1" lang="zh-TW" alt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Microsoft YaHei" panose="020B050302020402020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532523" y="3870699"/>
            <a:ext cx="639372" cy="639372"/>
          </a:xfrm>
          <a:prstGeom prst="ellipse">
            <a:avLst/>
          </a:prstGeom>
          <a:solidFill>
            <a:schemeClr val="accent4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</a:rPr>
              <a:t>4</a:t>
            </a:r>
            <a:endParaRPr kumimoji="1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Microsoft YaHei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327459" y="4661610"/>
            <a:ext cx="2011680" cy="678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TW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Microsoft YaHei" panose="020B0503020204020204" charset="-122"/>
              </a:rPr>
              <a:t>實際分工</a:t>
            </a:r>
            <a:endParaRPr kumimoji="1" lang="zh-TW" altLang="zh-CN" sz="36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Microsoft YaHei" panose="020B050302020402020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532523" y="4726867"/>
            <a:ext cx="639372" cy="639372"/>
          </a:xfrm>
          <a:prstGeom prst="ellipse">
            <a:avLst/>
          </a:prstGeom>
          <a:solidFill>
            <a:schemeClr val="accent4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</a:rPr>
              <a:t>5</a:t>
            </a:r>
            <a:endParaRPr kumimoji="1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Microsoft YaHei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105391" y="1973590"/>
            <a:ext cx="3103880" cy="1967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TW" altLang="zh-CN" sz="11500" b="1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目錄</a:t>
            </a:r>
            <a:endParaRPr kumimoji="1" lang="zh-TW" altLang="zh-CN" sz="11500" b="1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  <p:sp>
        <p:nvSpPr>
          <p:cNvPr id="20" name="文本框 14"/>
          <p:cNvSpPr txBox="1"/>
          <p:nvPr/>
        </p:nvSpPr>
        <p:spPr>
          <a:xfrm>
            <a:off x="6327459" y="5496635"/>
            <a:ext cx="2011680" cy="6788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TW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Microsoft YaHei" panose="020B0503020204020204" charset="-122"/>
              </a:rPr>
              <a:t>參考資料</a:t>
            </a:r>
            <a:endParaRPr kumimoji="1" lang="zh-TW" altLang="zh-CN" sz="36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Microsoft YaHei" panose="020B0503020204020204" charset="-122"/>
            </a:endParaRPr>
          </a:p>
        </p:txBody>
      </p:sp>
      <p:sp>
        <p:nvSpPr>
          <p:cNvPr id="21" name="椭圆 16"/>
          <p:cNvSpPr/>
          <p:nvPr/>
        </p:nvSpPr>
        <p:spPr>
          <a:xfrm>
            <a:off x="5532523" y="5561892"/>
            <a:ext cx="639372" cy="639372"/>
          </a:xfrm>
          <a:prstGeom prst="ellipse">
            <a:avLst/>
          </a:prstGeom>
          <a:solidFill>
            <a:schemeClr val="accent4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</a:rPr>
              <a:t>6</a:t>
            </a:r>
            <a:endParaRPr kumimoji="1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Microsoft YaHei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140306" y="1294892"/>
            <a:ext cx="39113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400" b="1" dirty="0" smtClean="0">
                <a:solidFill>
                  <a:schemeClr val="accent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THANK</a:t>
            </a:r>
            <a:r>
              <a:rPr kumimoji="1" lang="zh-CN" altLang="en-US" sz="4400" b="1" dirty="0" smtClean="0">
                <a:solidFill>
                  <a:schemeClr val="accent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 </a:t>
            </a:r>
            <a:r>
              <a:rPr kumimoji="1" lang="en-US" altLang="zh-CN" sz="4400" b="1" dirty="0" smtClean="0">
                <a:solidFill>
                  <a:schemeClr val="accent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YOU!</a:t>
            </a:r>
            <a:endParaRPr kumimoji="1" lang="zh-CN" altLang="en-US" sz="4400" b="1" dirty="0">
              <a:solidFill>
                <a:schemeClr val="accent1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28162" y="2227489"/>
            <a:ext cx="3535680" cy="116840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zh-TW" altLang="zh-CN" sz="6600" b="1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謝謝大家</a:t>
            </a:r>
            <a:endParaRPr kumimoji="1" lang="zh-TW" altLang="zh-CN" sz="6600" b="1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04361" y="3437085"/>
            <a:ext cx="3383280" cy="548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b="1" dirty="0">
                <a:solidFill>
                  <a:schemeClr val="accent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《</a:t>
            </a:r>
            <a:r>
              <a:rPr kumimoji="1" lang="zh-TW" altLang="en-US" sz="2800" b="1" dirty="0">
                <a:solidFill>
                  <a:schemeClr val="accent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餐廳砸人小遊戲</a:t>
            </a:r>
            <a:r>
              <a:rPr kumimoji="1" lang="en-US" altLang="zh-CN" sz="2800" b="1" dirty="0">
                <a:solidFill>
                  <a:schemeClr val="accent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》</a:t>
            </a:r>
            <a:endParaRPr kumimoji="1" lang="zh-CN" altLang="en-US" sz="2800" b="1" dirty="0">
              <a:solidFill>
                <a:schemeClr val="accent2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  <p:sp>
        <p:nvSpPr>
          <p:cNvPr id="6" name="文本框 8"/>
          <p:cNvSpPr txBox="1"/>
          <p:nvPr/>
        </p:nvSpPr>
        <p:spPr>
          <a:xfrm>
            <a:off x="4448899" y="4178020"/>
            <a:ext cx="3294202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組員</a:t>
            </a:r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：</a:t>
            </a:r>
            <a:r>
              <a:rPr lang="zh-TW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王嘉羽</a:t>
            </a:r>
            <a:r>
              <a:rPr lang="en-US" altLang="zh-TW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,</a:t>
            </a:r>
            <a:r>
              <a:rPr lang="zh-TW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王妤心</a:t>
            </a:r>
            <a:endParaRPr lang="zh-TW" alt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22847" y="1729469"/>
            <a:ext cx="1901483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3900" b="1" dirty="0" smtClean="0">
                <a:solidFill>
                  <a:schemeClr val="bg1"/>
                </a:solidFill>
              </a:rPr>
              <a:t>1</a:t>
            </a:r>
            <a:endParaRPr kumimoji="1" lang="zh-CN" altLang="en-US" sz="239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56459" y="1864936"/>
            <a:ext cx="1034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smtClean="0">
                <a:solidFill>
                  <a:schemeClr val="bg1"/>
                </a:solidFill>
              </a:rPr>
              <a:t>PART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42648" y="2922413"/>
            <a:ext cx="3535680" cy="1168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zh-CN" sz="6600" b="1" dirty="0">
                <a:solidFill>
                  <a:schemeClr val="accent4">
                    <a:alpha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創作動機</a:t>
            </a:r>
            <a:endParaRPr kumimoji="1" lang="zh-TW" altLang="zh-CN" sz="6600" b="1" dirty="0">
              <a:solidFill>
                <a:schemeClr val="accent4">
                  <a:alpha val="50000"/>
                </a:schemeClr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壓力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4050" y="1421765"/>
            <a:ext cx="5349875" cy="32099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110605" y="1462405"/>
            <a:ext cx="6372225" cy="417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TW" altLang="zh-CN" sz="32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期中考過後</a:t>
            </a:r>
            <a:endParaRPr lang="zh-TW" altLang="zh-CN" sz="32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>
              <a:lnSpc>
                <a:spcPct val="130000"/>
              </a:lnSpc>
            </a:pPr>
            <a:endParaRPr lang="zh-TW" altLang="en-US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TW" altLang="en-US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必修老師 </a:t>
            </a:r>
            <a:r>
              <a:rPr lang="en-US" altLang="zh-TW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: “x</a:t>
            </a:r>
            <a:r>
              <a:rPr lang="zh-TW" altLang="en-US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周後小考</a:t>
            </a:r>
            <a:r>
              <a:rPr lang="en-US" altLang="zh-TW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,</a:t>
            </a:r>
            <a:r>
              <a:rPr lang="zh-TW" altLang="en-US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還有</a:t>
            </a:r>
            <a:r>
              <a:rPr lang="en-US" altLang="zh-TW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xx</a:t>
            </a:r>
            <a:r>
              <a:rPr lang="zh-TW" altLang="en-US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作業記得交歐</a:t>
            </a:r>
            <a:r>
              <a:rPr lang="en-US" altLang="zh-TW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”</a:t>
            </a:r>
            <a:endParaRPr lang="en-US" altLang="zh-TW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>
              <a:lnSpc>
                <a:spcPct val="130000"/>
              </a:lnSpc>
            </a:pPr>
            <a:endParaRPr lang="en-US" altLang="zh-TW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TW" altLang="en-US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選修老師 </a:t>
            </a:r>
            <a:r>
              <a:rPr lang="en-US" altLang="zh-TW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: “</a:t>
            </a:r>
            <a:r>
              <a:rPr lang="zh-TW" altLang="en-US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考完了</a:t>
            </a:r>
            <a:r>
              <a:rPr lang="en-US" altLang="zh-TW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!</a:t>
            </a:r>
            <a:r>
              <a:rPr lang="zh-TW" altLang="en-US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那我們來做個專題吧</a:t>
            </a:r>
            <a:r>
              <a:rPr lang="en-US" altLang="zh-TW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”</a:t>
            </a:r>
            <a:endParaRPr lang="en-US" altLang="zh-TW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>
              <a:lnSpc>
                <a:spcPct val="130000"/>
              </a:lnSpc>
            </a:pPr>
            <a:endParaRPr lang="en-US" altLang="zh-TW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TW" altLang="en-US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通識老師 </a:t>
            </a:r>
            <a:r>
              <a:rPr lang="en-US" altLang="zh-TW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: “</a:t>
            </a:r>
            <a:r>
              <a:rPr lang="zh-TW" altLang="en-US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從今天開始</a:t>
            </a:r>
            <a:r>
              <a:rPr lang="en-US" altLang="zh-TW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,</a:t>
            </a:r>
            <a:r>
              <a:rPr lang="zh-TW" altLang="en-US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每堂課都要</a:t>
            </a:r>
            <a:r>
              <a:rPr lang="en-US" altLang="zh-TW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1000up</a:t>
            </a:r>
            <a:r>
              <a:rPr lang="zh-TW" altLang="en-US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心得歐</a:t>
            </a:r>
            <a:r>
              <a:rPr lang="en-US" altLang="zh-TW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”</a:t>
            </a:r>
            <a:endParaRPr lang="en-US" altLang="zh-TW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>
              <a:lnSpc>
                <a:spcPct val="130000"/>
              </a:lnSpc>
            </a:pPr>
            <a:endParaRPr lang="en-US" altLang="zh-TW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>
              <a:lnSpc>
                <a:spcPct val="130000"/>
              </a:lnSpc>
            </a:pPr>
            <a:endParaRPr lang="en-US" altLang="zh-TW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>
              <a:lnSpc>
                <a:spcPct val="130000"/>
              </a:lnSpc>
            </a:pPr>
            <a:endParaRPr lang="en-US" altLang="zh-TW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0" name="文本占位符 1"/>
          <p:cNvSpPr>
            <a:spLocks noGrp="1"/>
          </p:cNvSpPr>
          <p:nvPr/>
        </p:nvSpPr>
        <p:spPr>
          <a:xfrm>
            <a:off x="595599" y="48966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TW" altLang="zh-CN" dirty="0" smtClean="0"/>
              <a:t>創作動機</a:t>
            </a:r>
            <a:endParaRPr kumimoji="1" lang="zh-TW" altLang="zh-CN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1"/>
          <p:cNvSpPr>
            <a:spLocks noGrp="1"/>
          </p:cNvSpPr>
          <p:nvPr/>
        </p:nvSpPr>
        <p:spPr>
          <a:xfrm>
            <a:off x="595599" y="48966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TW" altLang="zh-CN" dirty="0" smtClean="0"/>
              <a:t>創作動機</a:t>
            </a:r>
            <a:endParaRPr kumimoji="1" lang="zh-TW" altLang="zh-CN" dirty="0" smtClean="0"/>
          </a:p>
        </p:txBody>
      </p:sp>
      <p:sp>
        <p:nvSpPr>
          <p:cNvPr id="11" name="文本框 8"/>
          <p:cNvSpPr txBox="1"/>
          <p:nvPr/>
        </p:nvSpPr>
        <p:spPr>
          <a:xfrm>
            <a:off x="740410" y="3213735"/>
            <a:ext cx="6372225" cy="3853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TW" altLang="en-US" sz="32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又或是總有奇怪的白目同學</a:t>
            </a:r>
            <a:endParaRPr lang="zh-TW" altLang="en-US" sz="32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>
              <a:lnSpc>
                <a:spcPct val="130000"/>
              </a:lnSpc>
            </a:pPr>
            <a:endParaRPr lang="zh-TW" altLang="en-US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TW" sz="28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A</a:t>
            </a:r>
            <a:r>
              <a:rPr lang="zh-TW" altLang="en-US" sz="28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同學 </a:t>
            </a:r>
            <a:r>
              <a:rPr lang="en-US" altLang="zh-TW" sz="28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: “</a:t>
            </a:r>
            <a:r>
              <a:rPr lang="zh-TW" altLang="en-US" sz="28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幫我打掃寢室</a:t>
            </a:r>
            <a:r>
              <a:rPr lang="en-US" altLang="zh-TW" sz="28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!”</a:t>
            </a:r>
            <a:endParaRPr lang="en-US" altLang="zh-TW" sz="28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TW" sz="28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B</a:t>
            </a:r>
            <a:r>
              <a:rPr lang="zh-TW" altLang="en-US" sz="28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同學 </a:t>
            </a:r>
            <a:r>
              <a:rPr lang="en-US" altLang="zh-TW" sz="28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: “</a:t>
            </a:r>
            <a:r>
              <a:rPr lang="zh-TW" altLang="en-US" sz="28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幫我倒垃圾</a:t>
            </a:r>
            <a:r>
              <a:rPr lang="en-US" altLang="zh-TW" sz="28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!</a:t>
            </a:r>
            <a:r>
              <a:rPr lang="en-US" altLang="zh-TW" sz="28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”</a:t>
            </a:r>
            <a:endParaRPr lang="en-US" altLang="zh-TW" sz="28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TW" sz="28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C</a:t>
            </a:r>
            <a:r>
              <a:rPr lang="zh-TW" altLang="en-US" sz="28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同學 </a:t>
            </a:r>
            <a:r>
              <a:rPr lang="en-US" altLang="zh-TW" sz="28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: “</a:t>
            </a:r>
            <a:r>
              <a:rPr lang="zh-TW" altLang="en-US" sz="28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幫我寫作業</a:t>
            </a:r>
            <a:r>
              <a:rPr lang="en-US" altLang="zh-TW" sz="28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”</a:t>
            </a:r>
            <a:endParaRPr lang="en-US" altLang="zh-TW" sz="28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>
              <a:lnSpc>
                <a:spcPct val="130000"/>
              </a:lnSpc>
            </a:pPr>
            <a:endParaRPr lang="en-US" altLang="zh-TW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>
              <a:lnSpc>
                <a:spcPct val="130000"/>
              </a:lnSpc>
            </a:pPr>
            <a:endParaRPr lang="en-US" altLang="zh-TW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>
              <a:lnSpc>
                <a:spcPct val="130000"/>
              </a:lnSpc>
            </a:pPr>
            <a:endParaRPr lang="en-US" altLang="zh-TW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pic>
        <p:nvPicPr>
          <p:cNvPr id="3" name="圖片 2" descr="惱羞變怒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1810" y="-1779270"/>
            <a:ext cx="7950835" cy="79508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8"/>
          <p:cNvSpPr txBox="1"/>
          <p:nvPr/>
        </p:nvSpPr>
        <p:spPr>
          <a:xfrm>
            <a:off x="1323062" y="4350382"/>
            <a:ext cx="9547147" cy="2466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TW" altLang="zh-CN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於是我們有了這個點子</a:t>
            </a:r>
            <a:r>
              <a:rPr lang="en-US" altLang="zh-TW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!!!</a:t>
            </a:r>
            <a:endParaRPr lang="en-US" altLang="zh-TW" sz="2400" dirty="0" smtClean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 algn="ctr">
              <a:lnSpc>
                <a:spcPct val="130000"/>
              </a:lnSpc>
            </a:pPr>
            <a:r>
              <a:rPr lang="zh-TW" altLang="en-US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背景是</a:t>
            </a:r>
            <a:r>
              <a:rPr lang="en-US" altLang="zh-TW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~</a:t>
            </a:r>
            <a:r>
              <a:rPr lang="zh-TW" altLang="en-US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我們是餐廳的老闆</a:t>
            </a:r>
            <a:r>
              <a:rPr lang="en-US" altLang="zh-TW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,</a:t>
            </a:r>
            <a:r>
              <a:rPr lang="zh-TW" altLang="en-US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可以拿桌上的食材開始砸客人</a:t>
            </a:r>
            <a:r>
              <a:rPr lang="en-US" altLang="zh-TW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!!</a:t>
            </a:r>
            <a:endParaRPr lang="en-US" altLang="zh-TW" sz="2400" dirty="0" smtClean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 algn="ctr">
              <a:lnSpc>
                <a:spcPct val="130000"/>
              </a:lnSpc>
            </a:pPr>
            <a:r>
              <a:rPr lang="zh-TW" altLang="en-US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然後</a:t>
            </a:r>
            <a:r>
              <a:rPr lang="en-US" altLang="zh-TW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,</a:t>
            </a:r>
            <a:r>
              <a:rPr lang="zh-TW" altLang="en-US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可以選客人的臉</a:t>
            </a:r>
            <a:endParaRPr lang="zh-TW" altLang="en-US" sz="2400" dirty="0" smtClean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 algn="ctr">
              <a:lnSpc>
                <a:spcPct val="130000"/>
              </a:lnSpc>
            </a:pPr>
            <a:r>
              <a:rPr lang="zh-TW" altLang="en-US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可以是你的同學</a:t>
            </a:r>
            <a:r>
              <a:rPr lang="en-US" altLang="zh-TW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,</a:t>
            </a:r>
            <a:r>
              <a:rPr lang="zh-TW" altLang="en-US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室友</a:t>
            </a:r>
            <a:r>
              <a:rPr lang="en-US" altLang="zh-TW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,</a:t>
            </a:r>
            <a:r>
              <a:rPr lang="zh-TW" altLang="en-US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或是</a:t>
            </a:r>
            <a:r>
              <a:rPr lang="en-US" altLang="zh-TW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..........</a:t>
            </a:r>
            <a:endParaRPr lang="en-US" altLang="zh-TW" sz="2400" dirty="0" smtClean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 algn="ctr">
              <a:lnSpc>
                <a:spcPct val="130000"/>
              </a:lnSpc>
            </a:pPr>
            <a:r>
              <a:rPr lang="zh-TW" altLang="en-US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雖然那個人不知道你</a:t>
            </a:r>
            <a:r>
              <a:rPr lang="zh-TW" altLang="en-US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砸了他</a:t>
            </a:r>
            <a:r>
              <a:rPr lang="en-US" altLang="zh-TW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,</a:t>
            </a:r>
            <a:r>
              <a:rPr lang="zh-TW" altLang="en-US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但爽就好</a:t>
            </a:r>
            <a:r>
              <a:rPr lang="en-US" altLang="zh-TW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!!!!!!</a:t>
            </a:r>
            <a:endParaRPr lang="en-US" altLang="zh-TW" sz="2400" dirty="0" smtClean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497195" y="4080190"/>
            <a:ext cx="1198880" cy="4876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TW" altLang="zh-CN" sz="2000" b="1" dirty="0">
                <a:solidFill>
                  <a:schemeClr val="bg1"/>
                </a:solidFill>
                <a:ea typeface="Microsoft YaHei" panose="020B0503020204020204" charset="-122"/>
              </a:rPr>
              <a:t>創作動機</a:t>
            </a:r>
            <a:endParaRPr lang="zh-TW" altLang="zh-CN" sz="20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pic>
        <p:nvPicPr>
          <p:cNvPr id="4" name="圖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3340" y="313055"/>
            <a:ext cx="10058400" cy="36836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22847" y="1729469"/>
            <a:ext cx="1901483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3900" b="1" dirty="0" smtClean="0">
                <a:solidFill>
                  <a:schemeClr val="bg1"/>
                </a:solidFill>
              </a:rPr>
              <a:t>2</a:t>
            </a:r>
            <a:endParaRPr kumimoji="1" lang="zh-CN" altLang="en-US" sz="239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56459" y="1864936"/>
            <a:ext cx="1034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smtClean="0">
                <a:solidFill>
                  <a:schemeClr val="bg1"/>
                </a:solidFill>
              </a:rPr>
              <a:t>PART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42648" y="2922413"/>
            <a:ext cx="3535680" cy="1168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6600" b="1" dirty="0">
                <a:solidFill>
                  <a:schemeClr val="accent4">
                    <a:alpha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網站架構</a:t>
            </a:r>
            <a:endParaRPr kumimoji="1" lang="zh-TW" altLang="en-US" sz="6600" b="1" dirty="0">
              <a:solidFill>
                <a:schemeClr val="accent4">
                  <a:alpha val="50000"/>
                </a:schemeClr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511800" y="3233420"/>
            <a:ext cx="3517900" cy="15824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TW" altLang="zh-CN" dirty="0"/>
              <a:t>網站架構</a:t>
            </a:r>
            <a:endParaRPr kumimoji="1" lang="zh-TW" altLang="zh-CN" dirty="0"/>
          </a:p>
        </p:txBody>
      </p:sp>
      <p:sp>
        <p:nvSpPr>
          <p:cNvPr id="5" name="手杖形箭头 4"/>
          <p:cNvSpPr/>
          <p:nvPr/>
        </p:nvSpPr>
        <p:spPr>
          <a:xfrm rot="5400000" flipH="1">
            <a:off x="4909820" y="-375285"/>
            <a:ext cx="1532255" cy="5229860"/>
          </a:xfrm>
          <a:prstGeom prst="uturnArrow">
            <a:avLst>
              <a:gd name="adj1" fmla="val 9469"/>
              <a:gd name="adj2" fmla="val 16205"/>
              <a:gd name="adj3" fmla="val 24073"/>
              <a:gd name="adj4" fmla="val 44147"/>
              <a:gd name="adj5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308090" y="4067175"/>
            <a:ext cx="1674495" cy="566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TW" altLang="zh-CN" sz="2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選擇圖片</a:t>
            </a:r>
            <a:endParaRPr lang="en-US" altLang="zh-TW" sz="24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705875" y="3346899"/>
            <a:ext cx="2878562" cy="645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en-US" sz="2800" b="1" dirty="0">
                <a:solidFill>
                  <a:schemeClr val="bg1"/>
                </a:solidFill>
                <a:ea typeface="Microsoft YaHei" panose="020B0503020204020204" charset="-122"/>
              </a:rPr>
              <a:t>GOOGLE FORM</a:t>
            </a:r>
            <a:endParaRPr lang="en-US" sz="28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3385" y="1045210"/>
            <a:ext cx="3038475" cy="1432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13435" y="1118870"/>
            <a:ext cx="4122420" cy="1358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en-US" sz="3200" b="1" dirty="0">
                <a:solidFill>
                  <a:schemeClr val="bg1"/>
                </a:solidFill>
                <a:ea typeface="Microsoft YaHei" panose="020B0503020204020204" charset="-122"/>
              </a:rPr>
              <a:t>index.html</a:t>
            </a:r>
            <a:endParaRPr lang="en-US" sz="3200" b="1" dirty="0">
              <a:solidFill>
                <a:schemeClr val="bg1"/>
              </a:solidFill>
              <a:ea typeface="Microsoft YaHei" panose="020B0503020204020204" charset="-122"/>
            </a:endParaRPr>
          </a:p>
          <a:p>
            <a:pPr defTabSz="608965">
              <a:lnSpc>
                <a:spcPct val="130000"/>
              </a:lnSpc>
            </a:pPr>
            <a:r>
              <a:rPr lang="zh-TW" altLang="en-US" sz="3200" b="1" dirty="0">
                <a:solidFill>
                  <a:schemeClr val="bg1"/>
                </a:solidFill>
                <a:ea typeface="Microsoft YaHei" panose="020B0503020204020204" charset="-122"/>
              </a:rPr>
              <a:t>     </a:t>
            </a:r>
            <a:r>
              <a:rPr lang="zh-TW" altLang="en-US" sz="2800" dirty="0">
                <a:solidFill>
                  <a:schemeClr val="bg1"/>
                </a:solidFill>
                <a:ea typeface="Microsoft YaHei" panose="020B0503020204020204" charset="-122"/>
              </a:rPr>
              <a:t>首頁</a:t>
            </a:r>
            <a:endParaRPr lang="zh-TW" altLang="en-US" sz="2800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4" name="手杖形箭头 3"/>
          <p:cNvSpPr/>
          <p:nvPr/>
        </p:nvSpPr>
        <p:spPr>
          <a:xfrm rot="16200000" flipH="1">
            <a:off x="2881268" y="1924686"/>
            <a:ext cx="1611086" cy="3490684"/>
          </a:xfrm>
          <a:prstGeom prst="uturnArrow">
            <a:avLst>
              <a:gd name="adj1" fmla="val 9469"/>
              <a:gd name="adj2" fmla="val 16441"/>
              <a:gd name="adj3" fmla="val 25901"/>
              <a:gd name="adj4" fmla="val 44147"/>
              <a:gd name="adj5" fmla="val 1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3" name="手杖形箭头 3"/>
          <p:cNvSpPr/>
          <p:nvPr/>
        </p:nvSpPr>
        <p:spPr>
          <a:xfrm rot="16200000" flipH="1">
            <a:off x="2356485" y="3270250"/>
            <a:ext cx="1713230" cy="3445510"/>
          </a:xfrm>
          <a:prstGeom prst="uturnArrow">
            <a:avLst>
              <a:gd name="adj1" fmla="val 8117"/>
              <a:gd name="adj2" fmla="val 16441"/>
              <a:gd name="adj3" fmla="val 25901"/>
              <a:gd name="adj4" fmla="val 44967"/>
              <a:gd name="adj5" fmla="val 1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935855" y="5020945"/>
            <a:ext cx="3517900" cy="15824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19" name="文本框 10"/>
          <p:cNvSpPr txBox="1"/>
          <p:nvPr/>
        </p:nvSpPr>
        <p:spPr>
          <a:xfrm>
            <a:off x="5937250" y="5941060"/>
            <a:ext cx="1674495" cy="566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TW" altLang="en-US" sz="2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遊戲畫面</a:t>
            </a:r>
            <a:endParaRPr lang="zh-TW" altLang="en-US" sz="24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575065" y="5203639"/>
            <a:ext cx="2878562" cy="645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en-US" sz="2800" b="1" dirty="0">
                <a:solidFill>
                  <a:schemeClr val="bg1"/>
                </a:solidFill>
                <a:ea typeface="Microsoft YaHei" panose="020B0503020204020204" charset="-122"/>
              </a:rPr>
              <a:t>main.index</a:t>
            </a:r>
            <a:endParaRPr lang="en-US" sz="28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22847" y="1729469"/>
            <a:ext cx="1901483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3900" b="1" dirty="0" smtClean="0">
                <a:solidFill>
                  <a:schemeClr val="bg1"/>
                </a:solidFill>
              </a:rPr>
              <a:t>3</a:t>
            </a:r>
            <a:endParaRPr kumimoji="1" lang="zh-CN" altLang="en-US" sz="239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56459" y="1864936"/>
            <a:ext cx="1034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smtClean="0">
                <a:solidFill>
                  <a:schemeClr val="bg1"/>
                </a:solidFill>
              </a:rPr>
              <a:t>PART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42648" y="2922413"/>
            <a:ext cx="3535680" cy="1168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zh-CN" sz="6600" b="1" dirty="0">
                <a:solidFill>
                  <a:schemeClr val="accent4">
                    <a:alpha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使用技術</a:t>
            </a:r>
            <a:endParaRPr kumimoji="1" lang="zh-TW" altLang="zh-CN" sz="6600" b="1" dirty="0">
              <a:solidFill>
                <a:schemeClr val="accent4">
                  <a:alpha val="50000"/>
                </a:schemeClr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86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FAA0AA"/>
      </a:accent1>
      <a:accent2>
        <a:srgbClr val="F5E5E4"/>
      </a:accent2>
      <a:accent3>
        <a:srgbClr val="AACED2"/>
      </a:accent3>
      <a:accent4>
        <a:srgbClr val="009FB8"/>
      </a:accent4>
      <a:accent5>
        <a:srgbClr val="FFBBB3"/>
      </a:accent5>
      <a:accent6>
        <a:srgbClr val="515151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2078</Words>
  <Application>WPS Presentation</Application>
  <PresentationFormat>自定义</PresentationFormat>
  <Paragraphs>312</Paragraphs>
  <Slides>20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7" baseType="lpstr">
      <vt:lpstr>Arial</vt:lpstr>
      <vt:lpstr>新細明體</vt:lpstr>
      <vt:lpstr>Wingdings</vt:lpstr>
      <vt:lpstr>Microsoft YaHei</vt:lpstr>
      <vt:lpstr>Segoe UI Light</vt:lpstr>
      <vt:lpstr>Century Gothic</vt:lpstr>
      <vt:lpstr>Segoe UI Light</vt:lpstr>
      <vt:lpstr>Arial</vt:lpstr>
      <vt:lpstr>Century Gothic</vt:lpstr>
      <vt:lpstr>SimSun</vt:lpstr>
      <vt:lpstr>Arial Unicode MS</vt:lpstr>
      <vt:lpstr>Calibri</vt:lpstr>
      <vt:lpstr>新細明體</vt:lpstr>
      <vt:lpstr>標楷體</vt:lpstr>
      <vt:lpstr>FZYaoTi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keywords>http://www.ypppt.com/</cp:keywords>
  <dc:description>http://www.ypppt.com/</dc:description>
  <cp:lastModifiedBy>王嘉羽</cp:lastModifiedBy>
  <cp:revision>143</cp:revision>
  <dcterms:created xsi:type="dcterms:W3CDTF">2015-08-18T02:51:00Z</dcterms:created>
  <dcterms:modified xsi:type="dcterms:W3CDTF">2022-01-16T11:42:09Z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1028-10.8.0.6003</vt:lpwstr>
  </property>
</Properties>
</file>