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43"/>
  </p:notesMasterIdLst>
  <p:handoutMasterIdLst>
    <p:handoutMasterId r:id="rId44"/>
  </p:handoutMasterIdLst>
  <p:sldIdLst>
    <p:sldId id="653" r:id="rId2"/>
    <p:sldId id="683" r:id="rId3"/>
    <p:sldId id="729" r:id="rId4"/>
    <p:sldId id="730" r:id="rId5"/>
    <p:sldId id="685" r:id="rId6"/>
    <p:sldId id="655" r:id="rId7"/>
    <p:sldId id="662" r:id="rId8"/>
    <p:sldId id="720" r:id="rId9"/>
    <p:sldId id="661" r:id="rId10"/>
    <p:sldId id="665" r:id="rId11"/>
    <p:sldId id="667" r:id="rId12"/>
    <p:sldId id="692" r:id="rId13"/>
    <p:sldId id="668" r:id="rId14"/>
    <p:sldId id="669" r:id="rId15"/>
    <p:sldId id="670" r:id="rId16"/>
    <p:sldId id="671" r:id="rId17"/>
    <p:sldId id="672" r:id="rId18"/>
    <p:sldId id="673" r:id="rId19"/>
    <p:sldId id="676" r:id="rId20"/>
    <p:sldId id="675" r:id="rId21"/>
    <p:sldId id="677" r:id="rId22"/>
    <p:sldId id="735" r:id="rId23"/>
    <p:sldId id="738" r:id="rId24"/>
    <p:sldId id="737" r:id="rId25"/>
    <p:sldId id="739" r:id="rId26"/>
    <p:sldId id="740" r:id="rId27"/>
    <p:sldId id="741" r:id="rId28"/>
    <p:sldId id="742" r:id="rId29"/>
    <p:sldId id="743" r:id="rId30"/>
    <p:sldId id="744" r:id="rId31"/>
    <p:sldId id="745" r:id="rId32"/>
    <p:sldId id="746" r:id="rId33"/>
    <p:sldId id="748" r:id="rId34"/>
    <p:sldId id="747" r:id="rId35"/>
    <p:sldId id="749" r:id="rId36"/>
    <p:sldId id="750" r:id="rId37"/>
    <p:sldId id="751" r:id="rId38"/>
    <p:sldId id="752" r:id="rId39"/>
    <p:sldId id="753" r:id="rId40"/>
    <p:sldId id="754" r:id="rId41"/>
    <p:sldId id="755" r:id="rId4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A00"/>
    <a:srgbClr val="FF2600"/>
    <a:srgbClr val="FF9580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3" autoAdjust="0"/>
    <p:restoredTop sz="95238" autoAdjust="0"/>
  </p:normalViewPr>
  <p:slideViewPr>
    <p:cSldViewPr>
      <p:cViewPr varScale="1">
        <p:scale>
          <a:sx n="105" d="100"/>
          <a:sy n="105" d="100"/>
        </p:scale>
        <p:origin x="1956" y="108"/>
      </p:cViewPr>
      <p:guideLst>
        <p:guide orient="horz" pos="43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D6DFB-B483-4E85-9999-0E4EA5B89B62}" type="datetimeFigureOut">
              <a:rPr lang="zh-TW" altLang="en-US" smtClean="0"/>
              <a:t>2024/8/10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204E6-19B5-46A4-9AF5-EFD25F20C5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816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E57DB-8F5C-4D8B-BCBA-B432D7B332FC}" type="datetimeFigureOut">
              <a:rPr lang="zh-TW" altLang="en-US" smtClean="0"/>
              <a:pPr/>
              <a:t>2024/8/10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ECE07-C2FA-49DC-BEB1-3CD08689F9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05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783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en-US" altLang="zh-TW" b="1" dirty="0"/>
              <a:t>A</a:t>
            </a:r>
            <a:r>
              <a:rPr lang="en-US" altLang="zh-TW" dirty="0"/>
              <a:t>delson, </a:t>
            </a:r>
            <a:r>
              <a:rPr lang="en-US" altLang="zh-TW" b="1" dirty="0" err="1"/>
              <a:t>V</a:t>
            </a:r>
            <a:r>
              <a:rPr lang="en-US" altLang="zh-TW" dirty="0" err="1"/>
              <a:t>elskii</a:t>
            </a:r>
            <a:r>
              <a:rPr lang="en-US" altLang="zh-TW" dirty="0"/>
              <a:t>, </a:t>
            </a:r>
            <a:r>
              <a:rPr lang="en-US" altLang="zh-TW" b="1" dirty="0"/>
              <a:t>L</a:t>
            </a:r>
            <a:r>
              <a:rPr lang="en-US" altLang="zh-TW" dirty="0"/>
              <a:t>andis)</a:t>
            </a:r>
            <a:endParaRPr kumimoji="1"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1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en-US" altLang="zh-TW" b="1" dirty="0"/>
              <a:t>A</a:t>
            </a:r>
            <a:r>
              <a:rPr lang="en-US" altLang="zh-TW" dirty="0"/>
              <a:t>delson, </a:t>
            </a:r>
            <a:r>
              <a:rPr lang="en-US" altLang="zh-TW" b="1" dirty="0" err="1"/>
              <a:t>V</a:t>
            </a:r>
            <a:r>
              <a:rPr lang="en-US" altLang="zh-TW" dirty="0" err="1"/>
              <a:t>elskii</a:t>
            </a:r>
            <a:r>
              <a:rPr lang="en-US" altLang="zh-TW" dirty="0"/>
              <a:t>, </a:t>
            </a:r>
            <a:r>
              <a:rPr lang="en-US" altLang="zh-TW" b="1" dirty="0"/>
              <a:t>L</a:t>
            </a:r>
            <a:r>
              <a:rPr lang="en-US" altLang="zh-TW" dirty="0"/>
              <a:t>andis)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522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23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151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2024/8/10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88829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2024/8/10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8162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2024/8/10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45204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657600" y="6366608"/>
            <a:ext cx="21336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2024/8/10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791200" y="6308725"/>
            <a:ext cx="2895600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-1371600" y="6366607"/>
            <a:ext cx="2133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40631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2024/8/10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3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2024/8/10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18622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2024/8/10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99024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2024/8/10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97519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2024/8/10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31781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2024/8/10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49991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2024/8/10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2743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60"/>
            <a:ext cx="9143999" cy="6776680"/>
          </a:xfrm>
          <a:prstGeom prst="rect">
            <a:avLst/>
          </a:prstGeom>
        </p:spPr>
      </p:pic>
      <p:grpSp>
        <p:nvGrpSpPr>
          <p:cNvPr id="15" name="群組 14"/>
          <p:cNvGrpSpPr/>
          <p:nvPr userDrawn="1"/>
        </p:nvGrpSpPr>
        <p:grpSpPr>
          <a:xfrm>
            <a:off x="7668344" y="5877272"/>
            <a:ext cx="1391012" cy="926572"/>
            <a:chOff x="3563888" y="4221088"/>
            <a:chExt cx="1391012" cy="926572"/>
          </a:xfrm>
        </p:grpSpPr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63888" y="4221088"/>
              <a:ext cx="936104" cy="92657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James\Downloads\GIF\清大LOGO(鳥).gif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799" y="4511434"/>
              <a:ext cx="900101" cy="44883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版面配置區 1"/>
          <p:cNvSpPr>
            <a:spLocks noGrp="1"/>
          </p:cNvSpPr>
          <p:nvPr userDrawn="1"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 userDrawn="1"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 userDrawn="1"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2024/8/10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 userDrawn="1"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 userDrawn="1"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95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2736304"/>
          </a:xfrm>
        </p:spPr>
        <p:txBody>
          <a:bodyPr>
            <a:no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CS 235100</a:t>
            </a:r>
            <a:br>
              <a:rPr lang="en-US" altLang="zh-TW" dirty="0"/>
            </a:br>
            <a:r>
              <a:rPr lang="en-US" altLang="zh-TW" dirty="0">
                <a:solidFill>
                  <a:srgbClr val="00B050"/>
                </a:solidFill>
              </a:rPr>
              <a:t>Data Structures</a:t>
            </a:r>
            <a:br>
              <a:rPr lang="en-US" altLang="zh-TW" dirty="0">
                <a:solidFill>
                  <a:srgbClr val="00B050"/>
                </a:solidFill>
              </a:rPr>
            </a:br>
            <a:r>
              <a:rPr lang="zh-TW" altLang="en-US" dirty="0"/>
              <a:t> </a:t>
            </a:r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資料結構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5085184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</a:rPr>
              <a:t>Department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Computer Science</a:t>
            </a:r>
          </a:p>
          <a:p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National 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Tsing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Hua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University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820978" y="3235623"/>
            <a:ext cx="35020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b="1" dirty="0"/>
              <a:t>Trees – Part III</a:t>
            </a:r>
            <a:endParaRPr lang="zh-TW" altLang="en-US" sz="4400" b="1" dirty="0"/>
          </a:p>
        </p:txBody>
      </p:sp>
      <p:pic>
        <p:nvPicPr>
          <p:cNvPr id="5" name="Picture 2" descr="C:\Users\James\AppData\Local\Microsoft\Windows\Temporary Internet Files\Content.IE5\MEPDDFUI\MC90008860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573016"/>
            <a:ext cx="1417947" cy="17351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cut/>
      </p:transition>
    </mc:Choice>
    <mc:Fallback xmlns="">
      <p:transition spd="med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901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BST insertion/deletion operation may cause nodes with balance factor &gt;1 or &lt;–1.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Rebalancing process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Update the heights (balance factors) </a:t>
            </a:r>
            <a:r>
              <a:rPr lang="en-US" altLang="zh-TW" dirty="0">
                <a:solidFill>
                  <a:srgbClr val="FF0000"/>
                </a:solidFill>
              </a:rPr>
              <a:t>from the inserted/deleted node up to the root</a:t>
            </a:r>
            <a:r>
              <a:rPr lang="en-US" altLang="zh-TW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Fix unbalanced situations using “rotations”.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Rebalancing</a:t>
            </a:r>
          </a:p>
        </p:txBody>
      </p:sp>
      <p:sp>
        <p:nvSpPr>
          <p:cNvPr id="44" name="橢圓 5"/>
          <p:cNvSpPr>
            <a:spLocks noChangeArrowheads="1"/>
          </p:cNvSpPr>
          <p:nvPr/>
        </p:nvSpPr>
        <p:spPr bwMode="auto">
          <a:xfrm>
            <a:off x="4608861" y="4714639"/>
            <a:ext cx="500062" cy="500063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5" name="矩形 22"/>
          <p:cNvSpPr>
            <a:spLocks noChangeArrowheads="1"/>
          </p:cNvSpPr>
          <p:nvPr/>
        </p:nvSpPr>
        <p:spPr bwMode="auto">
          <a:xfrm>
            <a:off x="4700092" y="4591960"/>
            <a:ext cx="500063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46" name="橢圓 24"/>
          <p:cNvSpPr>
            <a:spLocks noChangeArrowheads="1"/>
          </p:cNvSpPr>
          <p:nvPr/>
        </p:nvSpPr>
        <p:spPr bwMode="auto">
          <a:xfrm>
            <a:off x="3823048" y="5357577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7" name="橢圓 26"/>
          <p:cNvSpPr>
            <a:spLocks noChangeArrowheads="1"/>
          </p:cNvSpPr>
          <p:nvPr/>
        </p:nvSpPr>
        <p:spPr bwMode="auto">
          <a:xfrm>
            <a:off x="3251548" y="6000514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48" name="直線接點 30"/>
          <p:cNvCxnSpPr>
            <a:cxnSpLocks noChangeShapeType="1"/>
          </p:cNvCxnSpPr>
          <p:nvPr/>
        </p:nvCxnSpPr>
        <p:spPr bwMode="auto">
          <a:xfrm rot="5400000" flipH="1" flipV="1">
            <a:off x="4321523" y="5070240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" name="直線接點 36"/>
          <p:cNvCxnSpPr>
            <a:cxnSpLocks noChangeShapeType="1"/>
          </p:cNvCxnSpPr>
          <p:nvPr/>
        </p:nvCxnSpPr>
        <p:spPr bwMode="auto">
          <a:xfrm rot="5400000" flipH="1" flipV="1">
            <a:off x="3642867" y="5820333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0" name="矩形 22"/>
          <p:cNvSpPr>
            <a:spLocks noChangeArrowheads="1"/>
          </p:cNvSpPr>
          <p:nvPr/>
        </p:nvSpPr>
        <p:spPr bwMode="auto">
          <a:xfrm>
            <a:off x="3928924" y="5238516"/>
            <a:ext cx="500062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2</a:t>
            </a:r>
            <a:endParaRPr lang="zh-TW" altLang="en-US" b="1" dirty="0">
              <a:latin typeface="+mj-lt"/>
            </a:endParaRPr>
          </a:p>
        </p:txBody>
      </p:sp>
      <p:sp>
        <p:nvSpPr>
          <p:cNvPr id="51" name="矩形 22"/>
          <p:cNvSpPr>
            <a:spLocks noChangeArrowheads="1"/>
          </p:cNvSpPr>
          <p:nvPr/>
        </p:nvSpPr>
        <p:spPr bwMode="auto">
          <a:xfrm>
            <a:off x="3359101" y="5892669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1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16244" y="5132122"/>
            <a:ext cx="2714625" cy="584775"/>
            <a:chOff x="1316244" y="5132122"/>
            <a:chExt cx="2714625" cy="584775"/>
          </a:xfrm>
        </p:grpSpPr>
        <p:sp>
          <p:nvSpPr>
            <p:cNvPr id="62" name="矩形 22"/>
            <p:cNvSpPr>
              <a:spLocks noChangeArrowheads="1"/>
            </p:cNvSpPr>
            <p:nvPr/>
          </p:nvSpPr>
          <p:spPr bwMode="auto">
            <a:xfrm>
              <a:off x="1316244" y="5132122"/>
              <a:ext cx="2714625" cy="5847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latin typeface="+mj-lt"/>
                </a:rPr>
                <a:t>Insert 1</a:t>
              </a:r>
              <a:endParaRPr lang="zh-TW" altLang="en-US" i="1" dirty="0">
                <a:latin typeface="+mj-lt"/>
              </a:endParaRPr>
            </a:p>
          </p:txBody>
        </p:sp>
        <p:cxnSp>
          <p:nvCxnSpPr>
            <p:cNvPr id="61" name="直線單箭頭接點 70"/>
            <p:cNvCxnSpPr>
              <a:cxnSpLocks noChangeShapeType="1"/>
            </p:cNvCxnSpPr>
            <p:nvPr/>
          </p:nvCxnSpPr>
          <p:spPr bwMode="auto">
            <a:xfrm flipV="1">
              <a:off x="2039291" y="5614063"/>
              <a:ext cx="1334089" cy="5458"/>
            </a:xfrm>
            <a:prstGeom prst="straightConnector1">
              <a:avLst/>
            </a:prstGeom>
            <a:noFill/>
            <a:ln w="38100" algn="ctr">
              <a:solidFill>
                <a:srgbClr val="FF99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4211960" y="5148481"/>
            <a:ext cx="2714625" cy="584775"/>
            <a:chOff x="4211960" y="5148481"/>
            <a:chExt cx="2714625" cy="584775"/>
          </a:xfrm>
        </p:grpSpPr>
        <p:sp>
          <p:nvSpPr>
            <p:cNvPr id="63" name="矩形 22"/>
            <p:cNvSpPr>
              <a:spLocks noChangeArrowheads="1"/>
            </p:cNvSpPr>
            <p:nvPr/>
          </p:nvSpPr>
          <p:spPr bwMode="auto">
            <a:xfrm>
              <a:off x="4211960" y="5148481"/>
              <a:ext cx="2714625" cy="5847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latin typeface="+mj-lt"/>
                </a:rPr>
                <a:t>Rotation</a:t>
              </a:r>
              <a:endParaRPr lang="zh-TW" altLang="en-US" i="1" dirty="0">
                <a:latin typeface="+mj-lt"/>
              </a:endParaRPr>
            </a:p>
          </p:txBody>
        </p:sp>
        <p:cxnSp>
          <p:nvCxnSpPr>
            <p:cNvPr id="64" name="直線單箭頭接點 70"/>
            <p:cNvCxnSpPr>
              <a:cxnSpLocks noChangeShapeType="1"/>
            </p:cNvCxnSpPr>
            <p:nvPr/>
          </p:nvCxnSpPr>
          <p:spPr bwMode="auto">
            <a:xfrm flipV="1">
              <a:off x="4888874" y="5642638"/>
              <a:ext cx="1339310" cy="182"/>
            </a:xfrm>
            <a:prstGeom prst="straightConnector1">
              <a:avLst/>
            </a:prstGeom>
            <a:noFill/>
            <a:ln w="38100" algn="ctr">
              <a:solidFill>
                <a:srgbClr val="FF99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Group 7"/>
          <p:cNvGrpSpPr/>
          <p:nvPr/>
        </p:nvGrpSpPr>
        <p:grpSpPr>
          <a:xfrm>
            <a:off x="6667684" y="4360998"/>
            <a:ext cx="2187336" cy="1548134"/>
            <a:chOff x="6667684" y="4360998"/>
            <a:chExt cx="2187336" cy="1548134"/>
          </a:xfrm>
        </p:grpSpPr>
        <p:sp>
          <p:nvSpPr>
            <p:cNvPr id="76" name="橢圓 5"/>
            <p:cNvSpPr>
              <a:spLocks noChangeArrowheads="1"/>
            </p:cNvSpPr>
            <p:nvPr/>
          </p:nvSpPr>
          <p:spPr bwMode="auto">
            <a:xfrm>
              <a:off x="7453497" y="4749669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7" name="矩形 22"/>
            <p:cNvSpPr>
              <a:spLocks noChangeArrowheads="1"/>
            </p:cNvSpPr>
            <p:nvPr/>
          </p:nvSpPr>
          <p:spPr bwMode="auto">
            <a:xfrm>
              <a:off x="7553192" y="4627146"/>
              <a:ext cx="500063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78" name="橢圓 24"/>
            <p:cNvSpPr>
              <a:spLocks noChangeArrowheads="1"/>
            </p:cNvSpPr>
            <p:nvPr/>
          </p:nvSpPr>
          <p:spPr bwMode="auto">
            <a:xfrm>
              <a:off x="6667684" y="5392607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79" name="直線接點 30"/>
            <p:cNvCxnSpPr>
              <a:cxnSpLocks noChangeShapeType="1"/>
            </p:cNvCxnSpPr>
            <p:nvPr/>
          </p:nvCxnSpPr>
          <p:spPr bwMode="auto">
            <a:xfrm rot="5400000" flipH="1" flipV="1">
              <a:off x="7166159" y="5105270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" name="矩形 22"/>
            <p:cNvSpPr>
              <a:spLocks noChangeArrowheads="1"/>
            </p:cNvSpPr>
            <p:nvPr/>
          </p:nvSpPr>
          <p:spPr bwMode="auto">
            <a:xfrm>
              <a:off x="6763839" y="5280545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1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81" name="矩形 22"/>
            <p:cNvSpPr>
              <a:spLocks noChangeArrowheads="1"/>
            </p:cNvSpPr>
            <p:nvPr/>
          </p:nvSpPr>
          <p:spPr bwMode="auto">
            <a:xfrm>
              <a:off x="7542219" y="4360998"/>
              <a:ext cx="500063" cy="553998"/>
            </a:xfrm>
            <a:prstGeom prst="rect">
              <a:avLst/>
            </a:prstGeom>
            <a:solidFill>
              <a:srgbClr val="00B050">
                <a:alpha val="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srgbClr val="0070C0"/>
                  </a:solidFill>
                  <a:latin typeface="+mj-lt"/>
                </a:rPr>
                <a:t>0</a:t>
              </a:r>
              <a:endParaRPr lang="zh-TW" altLang="en-US" b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82" name="矩形 22"/>
            <p:cNvSpPr>
              <a:spLocks noChangeArrowheads="1"/>
            </p:cNvSpPr>
            <p:nvPr/>
          </p:nvSpPr>
          <p:spPr bwMode="auto">
            <a:xfrm>
              <a:off x="6777461" y="4988627"/>
              <a:ext cx="500063" cy="553998"/>
            </a:xfrm>
            <a:prstGeom prst="rect">
              <a:avLst/>
            </a:prstGeom>
            <a:solidFill>
              <a:srgbClr val="00B050">
                <a:alpha val="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srgbClr val="0070C0"/>
                  </a:solidFill>
                  <a:latin typeface="+mj-lt"/>
                </a:rPr>
                <a:t>0</a:t>
              </a:r>
              <a:endParaRPr lang="zh-TW" altLang="en-US" b="1" dirty="0">
                <a:solidFill>
                  <a:srgbClr val="0070C0"/>
                </a:solidFill>
                <a:latin typeface="+mj-lt"/>
              </a:endParaRPr>
            </a:p>
          </p:txBody>
        </p:sp>
        <p:cxnSp>
          <p:nvCxnSpPr>
            <p:cNvPr id="83" name="直線接點 30"/>
            <p:cNvCxnSpPr>
              <a:cxnSpLocks noChangeShapeType="1"/>
            </p:cNvCxnSpPr>
            <p:nvPr/>
          </p:nvCxnSpPr>
          <p:spPr bwMode="auto">
            <a:xfrm flipH="1" flipV="1">
              <a:off x="7908823" y="5175503"/>
              <a:ext cx="544005" cy="25123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" name="橢圓 24"/>
            <p:cNvSpPr>
              <a:spLocks noChangeArrowheads="1"/>
            </p:cNvSpPr>
            <p:nvPr/>
          </p:nvSpPr>
          <p:spPr bwMode="auto">
            <a:xfrm>
              <a:off x="8246139" y="5409070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88" name="矩形 22"/>
            <p:cNvSpPr>
              <a:spLocks noChangeArrowheads="1"/>
            </p:cNvSpPr>
            <p:nvPr/>
          </p:nvSpPr>
          <p:spPr bwMode="auto">
            <a:xfrm>
              <a:off x="8333337" y="5284593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89" name="矩形 22"/>
            <p:cNvSpPr>
              <a:spLocks noChangeArrowheads="1"/>
            </p:cNvSpPr>
            <p:nvPr/>
          </p:nvSpPr>
          <p:spPr bwMode="auto">
            <a:xfrm>
              <a:off x="8354957" y="5003546"/>
              <a:ext cx="500063" cy="553998"/>
            </a:xfrm>
            <a:prstGeom prst="rect">
              <a:avLst/>
            </a:prstGeom>
            <a:solidFill>
              <a:srgbClr val="00B050">
                <a:alpha val="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srgbClr val="0070C0"/>
                  </a:solidFill>
                  <a:latin typeface="+mj-lt"/>
                </a:rPr>
                <a:t>0</a:t>
              </a:r>
              <a:endParaRPr lang="zh-TW" altLang="en-US" b="1" dirty="0">
                <a:solidFill>
                  <a:srgbClr val="0070C0"/>
                </a:solidFill>
                <a:latin typeface="+mj-lt"/>
              </a:endParaRPr>
            </a:p>
          </p:txBody>
        </p:sp>
      </p:grpSp>
      <p:cxnSp>
        <p:nvCxnSpPr>
          <p:cNvPr id="97" name="直線單箭頭接點 70"/>
          <p:cNvCxnSpPr>
            <a:cxnSpLocks noChangeShapeType="1"/>
          </p:cNvCxnSpPr>
          <p:nvPr/>
        </p:nvCxnSpPr>
        <p:spPr bwMode="auto">
          <a:xfrm flipV="1">
            <a:off x="3599268" y="5712558"/>
            <a:ext cx="222192" cy="290162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9" name="直線單箭頭接點 70"/>
          <p:cNvCxnSpPr>
            <a:cxnSpLocks noChangeShapeType="1"/>
          </p:cNvCxnSpPr>
          <p:nvPr/>
        </p:nvCxnSpPr>
        <p:spPr bwMode="auto">
          <a:xfrm flipV="1">
            <a:off x="4211960" y="5086363"/>
            <a:ext cx="411245" cy="259381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608861" y="4785656"/>
            <a:ext cx="56581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55" name="矩形 22"/>
          <p:cNvSpPr>
            <a:spLocks noChangeArrowheads="1"/>
          </p:cNvSpPr>
          <p:nvPr/>
        </p:nvSpPr>
        <p:spPr bwMode="auto">
          <a:xfrm>
            <a:off x="3823492" y="5438802"/>
            <a:ext cx="56581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&lt;2&gt;</a:t>
            </a:r>
            <a:endParaRPr lang="zh-TW" altLang="en-US" b="1" dirty="0">
              <a:latin typeface="+mj-lt"/>
            </a:endParaRPr>
          </a:p>
        </p:txBody>
      </p:sp>
      <p:sp>
        <p:nvSpPr>
          <p:cNvPr id="56" name="矩形 22"/>
          <p:cNvSpPr>
            <a:spLocks noChangeArrowheads="1"/>
          </p:cNvSpPr>
          <p:nvPr/>
        </p:nvSpPr>
        <p:spPr bwMode="auto">
          <a:xfrm>
            <a:off x="3255645" y="6080157"/>
            <a:ext cx="56581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4739" y="4876949"/>
            <a:ext cx="1377001" cy="1400564"/>
            <a:chOff x="674739" y="4876949"/>
            <a:chExt cx="1377001" cy="1400564"/>
          </a:xfrm>
        </p:grpSpPr>
        <p:sp>
          <p:nvSpPr>
            <p:cNvPr id="26" name="橢圓 5"/>
            <p:cNvSpPr>
              <a:spLocks noChangeArrowheads="1"/>
            </p:cNvSpPr>
            <p:nvPr/>
          </p:nvSpPr>
          <p:spPr bwMode="auto">
            <a:xfrm>
              <a:off x="1461133" y="49997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7" name="矩形 22"/>
            <p:cNvSpPr>
              <a:spLocks noChangeArrowheads="1"/>
            </p:cNvSpPr>
            <p:nvPr/>
          </p:nvSpPr>
          <p:spPr bwMode="auto">
            <a:xfrm>
              <a:off x="1551677" y="4876949"/>
              <a:ext cx="500063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8" name="橢圓 24"/>
            <p:cNvSpPr>
              <a:spLocks noChangeArrowheads="1"/>
            </p:cNvSpPr>
            <p:nvPr/>
          </p:nvSpPr>
          <p:spPr bwMode="auto">
            <a:xfrm>
              <a:off x="675320" y="564263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31" name="直線接點 30"/>
            <p:cNvCxnSpPr>
              <a:cxnSpLocks noChangeShapeType="1"/>
            </p:cNvCxnSpPr>
            <p:nvPr/>
          </p:nvCxnSpPr>
          <p:spPr bwMode="auto">
            <a:xfrm rot="5400000" flipH="1" flipV="1">
              <a:off x="1173795" y="5355301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矩形 22"/>
            <p:cNvSpPr>
              <a:spLocks noChangeArrowheads="1"/>
            </p:cNvSpPr>
            <p:nvPr/>
          </p:nvSpPr>
          <p:spPr bwMode="auto">
            <a:xfrm>
              <a:off x="771646" y="5542625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57" name="矩形 22"/>
            <p:cNvSpPr>
              <a:spLocks noChangeArrowheads="1"/>
            </p:cNvSpPr>
            <p:nvPr/>
          </p:nvSpPr>
          <p:spPr bwMode="auto">
            <a:xfrm>
              <a:off x="674739" y="5723515"/>
              <a:ext cx="565815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58" name="矩形 22"/>
            <p:cNvSpPr>
              <a:spLocks noChangeArrowheads="1"/>
            </p:cNvSpPr>
            <p:nvPr/>
          </p:nvSpPr>
          <p:spPr bwMode="auto">
            <a:xfrm>
              <a:off x="1465849" y="5075880"/>
              <a:ext cx="565815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59" name="矩形 22"/>
          <p:cNvSpPr>
            <a:spLocks noChangeArrowheads="1"/>
          </p:cNvSpPr>
          <p:nvPr/>
        </p:nvSpPr>
        <p:spPr bwMode="auto">
          <a:xfrm>
            <a:off x="7449101" y="4819240"/>
            <a:ext cx="67430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&lt;2&gt;</a:t>
            </a:r>
            <a:endParaRPr lang="zh-TW" altLang="en-US" b="1" dirty="0">
              <a:latin typeface="+mj-lt"/>
            </a:endParaRPr>
          </a:p>
        </p:txBody>
      </p:sp>
      <p:sp>
        <p:nvSpPr>
          <p:cNvPr id="60" name="矩形 22"/>
          <p:cNvSpPr>
            <a:spLocks noChangeArrowheads="1"/>
          </p:cNvSpPr>
          <p:nvPr/>
        </p:nvSpPr>
        <p:spPr bwMode="auto">
          <a:xfrm>
            <a:off x="6670370" y="5463061"/>
            <a:ext cx="67430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65" name="矩形 22"/>
          <p:cNvSpPr>
            <a:spLocks noChangeArrowheads="1"/>
          </p:cNvSpPr>
          <p:nvPr/>
        </p:nvSpPr>
        <p:spPr bwMode="auto">
          <a:xfrm>
            <a:off x="8253363" y="5489910"/>
            <a:ext cx="67430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66" name="矩形 22"/>
          <p:cNvSpPr>
            <a:spLocks noChangeArrowheads="1"/>
          </p:cNvSpPr>
          <p:nvPr/>
        </p:nvSpPr>
        <p:spPr bwMode="auto">
          <a:xfrm>
            <a:off x="4724959" y="4318006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2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7" name="矩形 22"/>
          <p:cNvSpPr>
            <a:spLocks noChangeArrowheads="1"/>
          </p:cNvSpPr>
          <p:nvPr/>
        </p:nvSpPr>
        <p:spPr bwMode="auto">
          <a:xfrm>
            <a:off x="3921942" y="4945297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1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91578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Rebalancing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9749"/>
          </a:xfrm>
        </p:spPr>
        <p:txBody>
          <a:bodyPr>
            <a:normAutofit/>
          </a:bodyPr>
          <a:lstStyle/>
          <a:p>
            <a:r>
              <a:rPr lang="en-US" b="1" dirty="0"/>
              <a:t>Left / right rotation</a:t>
            </a:r>
            <a:r>
              <a:rPr lang="en-US" dirty="0"/>
              <a:t> can rebalance the tree.</a:t>
            </a:r>
          </a:p>
        </p:txBody>
      </p:sp>
      <p:sp>
        <p:nvSpPr>
          <p:cNvPr id="86" name="橢圓 5"/>
          <p:cNvSpPr>
            <a:spLocks noChangeArrowheads="1"/>
          </p:cNvSpPr>
          <p:nvPr/>
        </p:nvSpPr>
        <p:spPr bwMode="auto">
          <a:xfrm>
            <a:off x="2788947" y="3975249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13" name="矩形 22"/>
          <p:cNvSpPr>
            <a:spLocks noChangeArrowheads="1"/>
          </p:cNvSpPr>
          <p:nvPr/>
        </p:nvSpPr>
        <p:spPr bwMode="auto">
          <a:xfrm>
            <a:off x="2822827" y="3895365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X</a:t>
            </a:r>
            <a:endParaRPr lang="zh-TW" altLang="en-US" b="1" dirty="0">
              <a:latin typeface="+mj-lt"/>
            </a:endParaRPr>
          </a:p>
        </p:txBody>
      </p:sp>
      <p:sp>
        <p:nvSpPr>
          <p:cNvPr id="114" name="橢圓 25"/>
          <p:cNvSpPr>
            <a:spLocks noChangeArrowheads="1"/>
          </p:cNvSpPr>
          <p:nvPr/>
        </p:nvSpPr>
        <p:spPr bwMode="auto">
          <a:xfrm>
            <a:off x="2284408" y="4612060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115" name="直線接點 30"/>
          <p:cNvCxnSpPr>
            <a:cxnSpLocks noChangeShapeType="1"/>
          </p:cNvCxnSpPr>
          <p:nvPr/>
        </p:nvCxnSpPr>
        <p:spPr bwMode="auto">
          <a:xfrm flipV="1">
            <a:off x="2489351" y="4337522"/>
            <a:ext cx="359452" cy="27453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6" name="直線接點 33"/>
          <p:cNvCxnSpPr>
            <a:cxnSpLocks noChangeShapeType="1"/>
          </p:cNvCxnSpPr>
          <p:nvPr/>
        </p:nvCxnSpPr>
        <p:spPr bwMode="auto">
          <a:xfrm rot="16200000" flipV="1">
            <a:off x="3193390" y="4283107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7" name="直線接點 43"/>
          <p:cNvCxnSpPr>
            <a:cxnSpLocks noChangeShapeType="1"/>
          </p:cNvCxnSpPr>
          <p:nvPr/>
        </p:nvCxnSpPr>
        <p:spPr bwMode="auto">
          <a:xfrm flipH="1" flipV="1">
            <a:off x="2634268" y="4974154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8" name="矩形 22"/>
          <p:cNvSpPr>
            <a:spLocks noChangeArrowheads="1"/>
          </p:cNvSpPr>
          <p:nvPr/>
        </p:nvSpPr>
        <p:spPr bwMode="auto">
          <a:xfrm>
            <a:off x="2333206" y="4544267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Y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121" name="直線接點 43"/>
          <p:cNvCxnSpPr>
            <a:cxnSpLocks noChangeShapeType="1"/>
          </p:cNvCxnSpPr>
          <p:nvPr/>
        </p:nvCxnSpPr>
        <p:spPr bwMode="auto">
          <a:xfrm flipV="1">
            <a:off x="2135893" y="4974154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4" name="橢圓 5"/>
          <p:cNvSpPr>
            <a:spLocks noChangeArrowheads="1"/>
          </p:cNvSpPr>
          <p:nvPr/>
        </p:nvSpPr>
        <p:spPr bwMode="auto">
          <a:xfrm>
            <a:off x="6173323" y="3975249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6207203" y="3895365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Y</a:t>
            </a:r>
            <a:endParaRPr lang="zh-TW" altLang="en-US" b="1" dirty="0">
              <a:latin typeface="+mj-lt"/>
            </a:endParaRPr>
          </a:p>
        </p:txBody>
      </p:sp>
      <p:sp>
        <p:nvSpPr>
          <p:cNvPr id="146" name="橢圓 25"/>
          <p:cNvSpPr>
            <a:spLocks noChangeArrowheads="1"/>
          </p:cNvSpPr>
          <p:nvPr/>
        </p:nvSpPr>
        <p:spPr bwMode="auto">
          <a:xfrm>
            <a:off x="6817429" y="4520676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147" name="直線接點 30"/>
          <p:cNvCxnSpPr>
            <a:cxnSpLocks noChangeShapeType="1"/>
          </p:cNvCxnSpPr>
          <p:nvPr/>
        </p:nvCxnSpPr>
        <p:spPr bwMode="auto">
          <a:xfrm rot="5400000" flipH="1" flipV="1">
            <a:off x="5933660" y="4283107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8" name="直線接點 33"/>
          <p:cNvCxnSpPr>
            <a:cxnSpLocks noChangeShapeType="1"/>
          </p:cNvCxnSpPr>
          <p:nvPr/>
        </p:nvCxnSpPr>
        <p:spPr bwMode="auto">
          <a:xfrm rot="16200000" flipV="1">
            <a:off x="6577766" y="4283107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9" name="直線接點 43"/>
          <p:cNvCxnSpPr>
            <a:cxnSpLocks noChangeShapeType="1"/>
          </p:cNvCxnSpPr>
          <p:nvPr/>
        </p:nvCxnSpPr>
        <p:spPr bwMode="auto">
          <a:xfrm flipH="1" flipV="1">
            <a:off x="7167289" y="4882770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0" name="矩形 22"/>
          <p:cNvSpPr>
            <a:spLocks noChangeArrowheads="1"/>
          </p:cNvSpPr>
          <p:nvPr/>
        </p:nvSpPr>
        <p:spPr bwMode="auto">
          <a:xfrm>
            <a:off x="6885806" y="4449363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X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153" name="直線接點 43"/>
          <p:cNvCxnSpPr>
            <a:cxnSpLocks noChangeShapeType="1"/>
          </p:cNvCxnSpPr>
          <p:nvPr/>
        </p:nvCxnSpPr>
        <p:spPr bwMode="auto">
          <a:xfrm flipV="1">
            <a:off x="6668914" y="4882770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9" name="直線接點 33"/>
          <p:cNvCxnSpPr>
            <a:cxnSpLocks noChangeShapeType="1"/>
          </p:cNvCxnSpPr>
          <p:nvPr/>
        </p:nvCxnSpPr>
        <p:spPr bwMode="auto">
          <a:xfrm flipV="1">
            <a:off x="2966843" y="3551030"/>
            <a:ext cx="67" cy="436174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矩形 22"/>
              <p:cNvSpPr>
                <a:spLocks noChangeArrowheads="1"/>
              </p:cNvSpPr>
              <p:nvPr/>
            </p:nvSpPr>
            <p:spPr bwMode="auto">
              <a:xfrm>
                <a:off x="1869940" y="5095972"/>
                <a:ext cx="292775" cy="55399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𝜶</m:t>
                      </m:r>
                    </m:oMath>
                  </m:oMathPara>
                </a14:m>
                <a:endParaRPr lang="zh-TW" alt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60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9940" y="5095972"/>
                <a:ext cx="292775" cy="553998"/>
              </a:xfrm>
              <a:prstGeom prst="rect">
                <a:avLst/>
              </a:prstGeom>
              <a:blipFill rotWithShape="0">
                <a:blip r:embed="rId3"/>
                <a:stretch>
                  <a:fillRect r="-6250"/>
                </a:stretch>
              </a:blip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直線接點 33"/>
          <p:cNvCxnSpPr>
            <a:cxnSpLocks noChangeShapeType="1"/>
          </p:cNvCxnSpPr>
          <p:nvPr/>
        </p:nvCxnSpPr>
        <p:spPr bwMode="auto">
          <a:xfrm flipV="1">
            <a:off x="6375778" y="3551030"/>
            <a:ext cx="67" cy="436174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矩形 22"/>
              <p:cNvSpPr>
                <a:spLocks noChangeArrowheads="1"/>
              </p:cNvSpPr>
              <p:nvPr/>
            </p:nvSpPr>
            <p:spPr bwMode="auto">
              <a:xfrm>
                <a:off x="2719387" y="5090833"/>
                <a:ext cx="292775" cy="55399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𝜷</m:t>
                      </m:r>
                    </m:oMath>
                  </m:oMathPara>
                </a14:m>
                <a:endParaRPr lang="zh-TW" alt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62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9387" y="5090833"/>
                <a:ext cx="292775" cy="553998"/>
              </a:xfrm>
              <a:prstGeom prst="rect">
                <a:avLst/>
              </a:prstGeom>
              <a:blipFill rotWithShape="0">
                <a:blip r:embed="rId4"/>
                <a:stretch>
                  <a:fillRect l="-6250" r="-22917"/>
                </a:stretch>
              </a:blip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矩形 22"/>
              <p:cNvSpPr>
                <a:spLocks noChangeArrowheads="1"/>
              </p:cNvSpPr>
              <p:nvPr/>
            </p:nvSpPr>
            <p:spPr bwMode="auto">
              <a:xfrm>
                <a:off x="3402474" y="4420156"/>
                <a:ext cx="292775" cy="55399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𝜸</m:t>
                      </m:r>
                    </m:oMath>
                  </m:oMathPara>
                </a14:m>
                <a:endParaRPr lang="zh-TW" alt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6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2474" y="4420156"/>
                <a:ext cx="292775" cy="553998"/>
              </a:xfrm>
              <a:prstGeom prst="rect">
                <a:avLst/>
              </a:prstGeom>
              <a:blipFill rotWithShape="0">
                <a:blip r:embed="rId5"/>
                <a:stretch>
                  <a:fillRect r="-8333"/>
                </a:stretch>
              </a:blip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矩形 22"/>
              <p:cNvSpPr>
                <a:spLocks noChangeArrowheads="1"/>
              </p:cNvSpPr>
              <p:nvPr/>
            </p:nvSpPr>
            <p:spPr bwMode="auto">
              <a:xfrm>
                <a:off x="6437876" y="4979293"/>
                <a:ext cx="292775" cy="55399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𝜷</m:t>
                      </m:r>
                    </m:oMath>
                  </m:oMathPara>
                </a14:m>
                <a:endParaRPr lang="zh-TW" alt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64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7876" y="4979293"/>
                <a:ext cx="292775" cy="553998"/>
              </a:xfrm>
              <a:prstGeom prst="rect">
                <a:avLst/>
              </a:prstGeom>
              <a:blipFill rotWithShape="0">
                <a:blip r:embed="rId4"/>
                <a:stretch>
                  <a:fillRect l="-6250" r="-22917"/>
                </a:stretch>
              </a:blip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矩形 22"/>
              <p:cNvSpPr>
                <a:spLocks noChangeArrowheads="1"/>
              </p:cNvSpPr>
              <p:nvPr/>
            </p:nvSpPr>
            <p:spPr bwMode="auto">
              <a:xfrm>
                <a:off x="7287323" y="4974154"/>
                <a:ext cx="292775" cy="55399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𝜸</m:t>
                      </m:r>
                    </m:oMath>
                  </m:oMathPara>
                </a14:m>
                <a:endParaRPr lang="zh-TW" alt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65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87323" y="4974154"/>
                <a:ext cx="292775" cy="553998"/>
              </a:xfrm>
              <a:prstGeom prst="rect">
                <a:avLst/>
              </a:prstGeom>
              <a:blipFill rotWithShape="0">
                <a:blip r:embed="rId5"/>
                <a:stretch>
                  <a:fillRect r="-8333"/>
                </a:stretch>
              </a:blip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矩形 22"/>
              <p:cNvSpPr>
                <a:spLocks noChangeArrowheads="1"/>
              </p:cNvSpPr>
              <p:nvPr/>
            </p:nvSpPr>
            <p:spPr bwMode="auto">
              <a:xfrm>
                <a:off x="5718184" y="4449363"/>
                <a:ext cx="292775" cy="55399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𝜶</m:t>
                      </m:r>
                    </m:oMath>
                  </m:oMathPara>
                </a14:m>
                <a:endParaRPr lang="zh-TW" alt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67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8184" y="4449363"/>
                <a:ext cx="292775" cy="553998"/>
              </a:xfrm>
              <a:prstGeom prst="rect">
                <a:avLst/>
              </a:prstGeom>
              <a:blipFill rotWithShape="0">
                <a:blip r:embed="rId6"/>
                <a:stretch>
                  <a:fillRect r="-6250"/>
                </a:stretch>
              </a:blip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Circular Arrow 167"/>
          <p:cNvSpPr/>
          <p:nvPr/>
        </p:nvSpPr>
        <p:spPr>
          <a:xfrm rot="989315">
            <a:off x="3220611" y="3162723"/>
            <a:ext cx="2880863" cy="2230963"/>
          </a:xfrm>
          <a:prstGeom prst="circularArrow">
            <a:avLst>
              <a:gd name="adj1" fmla="val 2968"/>
              <a:gd name="adj2" fmla="val 353665"/>
              <a:gd name="adj3" fmla="val 19643079"/>
              <a:gd name="adj4" fmla="val 10809153"/>
              <a:gd name="adj5" fmla="val 6625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0" name="矩形 22"/>
          <p:cNvSpPr>
            <a:spLocks noChangeArrowheads="1"/>
          </p:cNvSpPr>
          <p:nvPr/>
        </p:nvSpPr>
        <p:spPr bwMode="auto">
          <a:xfrm>
            <a:off x="3296334" y="2772623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>
                <a:latin typeface="+mj-lt"/>
              </a:rPr>
              <a:t>Right rotation</a:t>
            </a:r>
            <a:endParaRPr lang="zh-TW" altLang="en-US" i="1" dirty="0">
              <a:latin typeface="+mj-lt"/>
            </a:endParaRPr>
          </a:p>
        </p:txBody>
      </p:sp>
      <p:sp>
        <p:nvSpPr>
          <p:cNvPr id="171" name="矩形 22"/>
          <p:cNvSpPr>
            <a:spLocks noChangeArrowheads="1"/>
          </p:cNvSpPr>
          <p:nvPr/>
        </p:nvSpPr>
        <p:spPr bwMode="auto">
          <a:xfrm>
            <a:off x="3296333" y="5777639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>
                <a:latin typeface="+mj-lt"/>
              </a:rPr>
              <a:t>Left rotation</a:t>
            </a:r>
            <a:endParaRPr lang="zh-TW" altLang="en-US" i="1" dirty="0">
              <a:latin typeface="+mj-lt"/>
            </a:endParaRPr>
          </a:p>
        </p:txBody>
      </p:sp>
      <p:sp>
        <p:nvSpPr>
          <p:cNvPr id="32" name="Circular Arrow 31"/>
          <p:cNvSpPr/>
          <p:nvPr/>
        </p:nvSpPr>
        <p:spPr>
          <a:xfrm rot="11789315">
            <a:off x="3253973" y="3705785"/>
            <a:ext cx="2880863" cy="2230963"/>
          </a:xfrm>
          <a:prstGeom prst="circularArrow">
            <a:avLst>
              <a:gd name="adj1" fmla="val 2968"/>
              <a:gd name="adj2" fmla="val 353665"/>
              <a:gd name="adj3" fmla="val 19643079"/>
              <a:gd name="adj4" fmla="val 10809153"/>
              <a:gd name="adj5" fmla="val 6625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16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1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Unbalanced Situations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4 kinds of imbalanced situations:</a:t>
            </a:r>
          </a:p>
          <a:p>
            <a:pPr lvl="1"/>
            <a:r>
              <a:rPr lang="en-US" dirty="0"/>
              <a:t>2 outside cases: require single rotation (LL, RR)</a:t>
            </a:r>
          </a:p>
          <a:p>
            <a:pPr lvl="1"/>
            <a:r>
              <a:rPr lang="en-US" dirty="0"/>
              <a:t>2 inside cases: require double rotation (LR, RL)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948264" y="3429000"/>
            <a:ext cx="2051527" cy="2089734"/>
            <a:chOff x="6912961" y="3909679"/>
            <a:chExt cx="2051527" cy="2089734"/>
          </a:xfrm>
        </p:grpSpPr>
        <p:sp>
          <p:nvSpPr>
            <p:cNvPr id="5" name="橢圓 5"/>
            <p:cNvSpPr>
              <a:spLocks noChangeArrowheads="1"/>
            </p:cNvSpPr>
            <p:nvPr/>
          </p:nvSpPr>
          <p:spPr bwMode="auto">
            <a:xfrm>
              <a:off x="7467358" y="3989563"/>
              <a:ext cx="409885" cy="424221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" name="矩形 22"/>
            <p:cNvSpPr>
              <a:spLocks noChangeArrowheads="1"/>
            </p:cNvSpPr>
            <p:nvPr/>
          </p:nvSpPr>
          <p:spPr bwMode="auto">
            <a:xfrm>
              <a:off x="7501238" y="3909679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7" name="橢圓 25"/>
            <p:cNvSpPr>
              <a:spLocks noChangeArrowheads="1"/>
            </p:cNvSpPr>
            <p:nvPr/>
          </p:nvSpPr>
          <p:spPr bwMode="auto">
            <a:xfrm>
              <a:off x="8111464" y="4534990"/>
              <a:ext cx="409886" cy="42422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8" name="直線接點 30"/>
            <p:cNvCxnSpPr>
              <a:cxnSpLocks noChangeShapeType="1"/>
            </p:cNvCxnSpPr>
            <p:nvPr/>
          </p:nvCxnSpPr>
          <p:spPr bwMode="auto">
            <a:xfrm rot="5400000" flipH="1" flipV="1">
              <a:off x="7227695" y="4297421"/>
              <a:ext cx="245105" cy="35393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線接點 33"/>
            <p:cNvCxnSpPr>
              <a:cxnSpLocks noChangeShapeType="1"/>
            </p:cNvCxnSpPr>
            <p:nvPr/>
          </p:nvCxnSpPr>
          <p:spPr bwMode="auto">
            <a:xfrm rot="16200000" flipV="1">
              <a:off x="7871801" y="4297421"/>
              <a:ext cx="245105" cy="35393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線接點 43"/>
            <p:cNvCxnSpPr>
              <a:cxnSpLocks noChangeShapeType="1"/>
            </p:cNvCxnSpPr>
            <p:nvPr/>
          </p:nvCxnSpPr>
          <p:spPr bwMode="auto">
            <a:xfrm flipH="1" flipV="1">
              <a:off x="8461324" y="4897084"/>
              <a:ext cx="235543" cy="27133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矩形 22"/>
            <p:cNvSpPr>
              <a:spLocks noChangeArrowheads="1"/>
            </p:cNvSpPr>
            <p:nvPr/>
          </p:nvSpPr>
          <p:spPr bwMode="auto">
            <a:xfrm>
              <a:off x="8179841" y="4463677"/>
              <a:ext cx="292775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2" name="Triangle 11"/>
            <p:cNvSpPr/>
            <p:nvPr/>
          </p:nvSpPr>
          <p:spPr>
            <a:xfrm>
              <a:off x="6912961" y="4596940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iangle 12"/>
            <p:cNvSpPr/>
            <p:nvPr/>
          </p:nvSpPr>
          <p:spPr>
            <a:xfrm>
              <a:off x="7501238" y="5168416"/>
              <a:ext cx="804759" cy="757487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iangle 13"/>
            <p:cNvSpPr/>
            <p:nvPr/>
          </p:nvSpPr>
          <p:spPr>
            <a:xfrm>
              <a:off x="8434771" y="5168416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直線接點 43"/>
            <p:cNvCxnSpPr>
              <a:cxnSpLocks noChangeShapeType="1"/>
            </p:cNvCxnSpPr>
            <p:nvPr/>
          </p:nvCxnSpPr>
          <p:spPr bwMode="auto">
            <a:xfrm flipV="1">
              <a:off x="7903618" y="4897084"/>
              <a:ext cx="267872" cy="27133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矩形 22"/>
            <p:cNvSpPr>
              <a:spLocks noChangeArrowheads="1"/>
            </p:cNvSpPr>
            <p:nvPr/>
          </p:nvSpPr>
          <p:spPr bwMode="auto">
            <a:xfrm>
              <a:off x="7015810" y="4648634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h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7" name="矩形 22"/>
            <p:cNvSpPr>
              <a:spLocks noChangeArrowheads="1"/>
            </p:cNvSpPr>
            <p:nvPr/>
          </p:nvSpPr>
          <p:spPr bwMode="auto">
            <a:xfrm>
              <a:off x="7649619" y="5445415"/>
              <a:ext cx="676609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h+1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8" name="矩形 22"/>
            <p:cNvSpPr>
              <a:spLocks noChangeArrowheads="1"/>
            </p:cNvSpPr>
            <p:nvPr/>
          </p:nvSpPr>
          <p:spPr bwMode="auto">
            <a:xfrm>
              <a:off x="8554602" y="5253511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h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45992" y="3416870"/>
            <a:ext cx="1902216" cy="2179944"/>
            <a:chOff x="4519759" y="3915644"/>
            <a:chExt cx="1902216" cy="2179944"/>
          </a:xfrm>
        </p:grpSpPr>
        <p:sp>
          <p:nvSpPr>
            <p:cNvPr id="20" name="橢圓 5"/>
            <p:cNvSpPr>
              <a:spLocks noChangeArrowheads="1"/>
            </p:cNvSpPr>
            <p:nvPr/>
          </p:nvSpPr>
          <p:spPr bwMode="auto">
            <a:xfrm>
              <a:off x="5434909" y="3995528"/>
              <a:ext cx="409885" cy="424221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1" name="矩形 22"/>
            <p:cNvSpPr>
              <a:spLocks noChangeArrowheads="1"/>
            </p:cNvSpPr>
            <p:nvPr/>
          </p:nvSpPr>
          <p:spPr bwMode="auto">
            <a:xfrm>
              <a:off x="5468789" y="3915644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2" name="橢圓 25"/>
            <p:cNvSpPr>
              <a:spLocks noChangeArrowheads="1"/>
            </p:cNvSpPr>
            <p:nvPr/>
          </p:nvSpPr>
          <p:spPr bwMode="auto">
            <a:xfrm>
              <a:off x="4930370" y="4632339"/>
              <a:ext cx="409886" cy="42422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23" name="直線接點 30"/>
            <p:cNvCxnSpPr>
              <a:cxnSpLocks noChangeShapeType="1"/>
            </p:cNvCxnSpPr>
            <p:nvPr/>
          </p:nvCxnSpPr>
          <p:spPr bwMode="auto">
            <a:xfrm flipV="1">
              <a:off x="5135313" y="4357801"/>
              <a:ext cx="359452" cy="27453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直線接點 33"/>
            <p:cNvCxnSpPr>
              <a:cxnSpLocks noChangeShapeType="1"/>
            </p:cNvCxnSpPr>
            <p:nvPr/>
          </p:nvCxnSpPr>
          <p:spPr bwMode="auto">
            <a:xfrm rot="16200000" flipV="1">
              <a:off x="5839352" y="4303386"/>
              <a:ext cx="245105" cy="35393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直線接點 43"/>
            <p:cNvCxnSpPr>
              <a:cxnSpLocks noChangeShapeType="1"/>
            </p:cNvCxnSpPr>
            <p:nvPr/>
          </p:nvCxnSpPr>
          <p:spPr bwMode="auto">
            <a:xfrm flipH="1" flipV="1">
              <a:off x="5280230" y="4994433"/>
              <a:ext cx="235543" cy="27133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矩形 22"/>
            <p:cNvSpPr>
              <a:spLocks noChangeArrowheads="1"/>
            </p:cNvSpPr>
            <p:nvPr/>
          </p:nvSpPr>
          <p:spPr bwMode="auto">
            <a:xfrm>
              <a:off x="4979168" y="4564546"/>
              <a:ext cx="292775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7" name="Triangle 26"/>
            <p:cNvSpPr/>
            <p:nvPr/>
          </p:nvSpPr>
          <p:spPr>
            <a:xfrm>
              <a:off x="5897784" y="4602905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le 27"/>
            <p:cNvSpPr/>
            <p:nvPr/>
          </p:nvSpPr>
          <p:spPr>
            <a:xfrm>
              <a:off x="4519759" y="5265765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直線接點 43"/>
            <p:cNvCxnSpPr>
              <a:cxnSpLocks noChangeShapeType="1"/>
            </p:cNvCxnSpPr>
            <p:nvPr/>
          </p:nvCxnSpPr>
          <p:spPr bwMode="auto">
            <a:xfrm flipV="1">
              <a:off x="4781855" y="4994433"/>
              <a:ext cx="208541" cy="27133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矩形 22"/>
            <p:cNvSpPr>
              <a:spLocks noChangeArrowheads="1"/>
            </p:cNvSpPr>
            <p:nvPr/>
          </p:nvSpPr>
          <p:spPr bwMode="auto">
            <a:xfrm>
              <a:off x="4623533" y="5348241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endParaRPr lang="zh-TW" altLang="en-US" b="1" dirty="0">
                <a:latin typeface="+mj-lt"/>
              </a:endParaRPr>
            </a:p>
          </p:txBody>
        </p:sp>
        <p:sp>
          <p:nvSpPr>
            <p:cNvPr id="31" name="矩形 22"/>
            <p:cNvSpPr>
              <a:spLocks noChangeArrowheads="1"/>
            </p:cNvSpPr>
            <p:nvPr/>
          </p:nvSpPr>
          <p:spPr bwMode="auto">
            <a:xfrm>
              <a:off x="5999503" y="4688177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h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32" name="矩形 22"/>
            <p:cNvSpPr>
              <a:spLocks noChangeArrowheads="1"/>
            </p:cNvSpPr>
            <p:nvPr/>
          </p:nvSpPr>
          <p:spPr bwMode="auto">
            <a:xfrm>
              <a:off x="4618730" y="5352343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h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33" name="Triangle 32"/>
            <p:cNvSpPr/>
            <p:nvPr/>
          </p:nvSpPr>
          <p:spPr>
            <a:xfrm>
              <a:off x="5104158" y="5264591"/>
              <a:ext cx="804759" cy="757487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矩形 22"/>
            <p:cNvSpPr>
              <a:spLocks noChangeArrowheads="1"/>
            </p:cNvSpPr>
            <p:nvPr/>
          </p:nvSpPr>
          <p:spPr bwMode="auto">
            <a:xfrm>
              <a:off x="5252539" y="5541590"/>
              <a:ext cx="676609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h+1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408795" y="3509730"/>
            <a:ext cx="2201055" cy="2084588"/>
            <a:chOff x="1943741" y="3989563"/>
            <a:chExt cx="2201055" cy="2084588"/>
          </a:xfrm>
        </p:grpSpPr>
        <p:sp>
          <p:nvSpPr>
            <p:cNvPr id="36" name="橢圓 5"/>
            <p:cNvSpPr>
              <a:spLocks noChangeArrowheads="1"/>
            </p:cNvSpPr>
            <p:nvPr/>
          </p:nvSpPr>
          <p:spPr bwMode="auto">
            <a:xfrm>
              <a:off x="2498138" y="4069447"/>
              <a:ext cx="409885" cy="424221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7" name="矩形 22"/>
            <p:cNvSpPr>
              <a:spLocks noChangeArrowheads="1"/>
            </p:cNvSpPr>
            <p:nvPr/>
          </p:nvSpPr>
          <p:spPr bwMode="auto">
            <a:xfrm>
              <a:off x="2532018" y="3989563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38" name="橢圓 25"/>
            <p:cNvSpPr>
              <a:spLocks noChangeArrowheads="1"/>
            </p:cNvSpPr>
            <p:nvPr/>
          </p:nvSpPr>
          <p:spPr bwMode="auto">
            <a:xfrm>
              <a:off x="3142244" y="4614874"/>
              <a:ext cx="409886" cy="42422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39" name="直線接點 30"/>
            <p:cNvCxnSpPr>
              <a:cxnSpLocks noChangeShapeType="1"/>
            </p:cNvCxnSpPr>
            <p:nvPr/>
          </p:nvCxnSpPr>
          <p:spPr bwMode="auto">
            <a:xfrm rot="5400000" flipH="1" flipV="1">
              <a:off x="2258475" y="4377305"/>
              <a:ext cx="245105" cy="35393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直線接點 33"/>
            <p:cNvCxnSpPr>
              <a:cxnSpLocks noChangeShapeType="1"/>
            </p:cNvCxnSpPr>
            <p:nvPr/>
          </p:nvCxnSpPr>
          <p:spPr bwMode="auto">
            <a:xfrm rot="16200000" flipV="1">
              <a:off x="2902581" y="4377305"/>
              <a:ext cx="245105" cy="35393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直線接點 43"/>
            <p:cNvCxnSpPr>
              <a:cxnSpLocks noChangeShapeType="1"/>
              <a:endCxn id="44" idx="5"/>
            </p:cNvCxnSpPr>
            <p:nvPr/>
          </p:nvCxnSpPr>
          <p:spPr bwMode="auto">
            <a:xfrm flipH="1" flipV="1">
              <a:off x="3492104" y="4976968"/>
              <a:ext cx="235543" cy="27133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矩形 22"/>
            <p:cNvSpPr>
              <a:spLocks noChangeArrowheads="1"/>
            </p:cNvSpPr>
            <p:nvPr/>
          </p:nvSpPr>
          <p:spPr bwMode="auto">
            <a:xfrm>
              <a:off x="3210621" y="4543561"/>
              <a:ext cx="292775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43" name="Triangle 42"/>
            <p:cNvSpPr/>
            <p:nvPr/>
          </p:nvSpPr>
          <p:spPr>
            <a:xfrm>
              <a:off x="1943741" y="4676824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riangle 43"/>
            <p:cNvSpPr/>
            <p:nvPr/>
          </p:nvSpPr>
          <p:spPr>
            <a:xfrm>
              <a:off x="2731633" y="5248300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直線接點 43"/>
            <p:cNvCxnSpPr>
              <a:cxnSpLocks noChangeShapeType="1"/>
              <a:endCxn id="44" idx="3"/>
            </p:cNvCxnSpPr>
            <p:nvPr/>
          </p:nvCxnSpPr>
          <p:spPr bwMode="auto">
            <a:xfrm flipV="1">
              <a:off x="2993729" y="4976968"/>
              <a:ext cx="208541" cy="27133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矩形 22"/>
            <p:cNvSpPr>
              <a:spLocks noChangeArrowheads="1"/>
            </p:cNvSpPr>
            <p:nvPr/>
          </p:nvSpPr>
          <p:spPr bwMode="auto">
            <a:xfrm>
              <a:off x="2046590" y="4728518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h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47" name="矩形 22"/>
            <p:cNvSpPr>
              <a:spLocks noChangeArrowheads="1"/>
            </p:cNvSpPr>
            <p:nvPr/>
          </p:nvSpPr>
          <p:spPr bwMode="auto">
            <a:xfrm>
              <a:off x="2830545" y="5333395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h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48" name="Triangle 47"/>
            <p:cNvSpPr/>
            <p:nvPr/>
          </p:nvSpPr>
          <p:spPr>
            <a:xfrm>
              <a:off x="3319806" y="5243154"/>
              <a:ext cx="804759" cy="757487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矩形 22"/>
            <p:cNvSpPr>
              <a:spLocks noChangeArrowheads="1"/>
            </p:cNvSpPr>
            <p:nvPr/>
          </p:nvSpPr>
          <p:spPr bwMode="auto">
            <a:xfrm>
              <a:off x="3468187" y="5520153"/>
              <a:ext cx="676609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h+1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52831" y="3410924"/>
            <a:ext cx="2052254" cy="2181320"/>
            <a:chOff x="-253649" y="3961373"/>
            <a:chExt cx="2052254" cy="2181320"/>
          </a:xfrm>
        </p:grpSpPr>
        <p:sp>
          <p:nvSpPr>
            <p:cNvPr id="51" name="橢圓 5"/>
            <p:cNvSpPr>
              <a:spLocks noChangeArrowheads="1"/>
            </p:cNvSpPr>
            <p:nvPr/>
          </p:nvSpPr>
          <p:spPr bwMode="auto">
            <a:xfrm>
              <a:off x="811539" y="4041257"/>
              <a:ext cx="409885" cy="424221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2" name="矩形 22"/>
            <p:cNvSpPr>
              <a:spLocks noChangeArrowheads="1"/>
            </p:cNvSpPr>
            <p:nvPr/>
          </p:nvSpPr>
          <p:spPr bwMode="auto">
            <a:xfrm>
              <a:off x="845419" y="3961373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53" name="橢圓 25"/>
            <p:cNvSpPr>
              <a:spLocks noChangeArrowheads="1"/>
            </p:cNvSpPr>
            <p:nvPr/>
          </p:nvSpPr>
          <p:spPr bwMode="auto">
            <a:xfrm>
              <a:off x="307000" y="4678068"/>
              <a:ext cx="409886" cy="42422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54" name="直線接點 30"/>
            <p:cNvCxnSpPr>
              <a:cxnSpLocks noChangeShapeType="1"/>
            </p:cNvCxnSpPr>
            <p:nvPr/>
          </p:nvCxnSpPr>
          <p:spPr bwMode="auto">
            <a:xfrm flipV="1">
              <a:off x="511943" y="4403530"/>
              <a:ext cx="359452" cy="27453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直線接點 33"/>
            <p:cNvCxnSpPr>
              <a:cxnSpLocks noChangeShapeType="1"/>
            </p:cNvCxnSpPr>
            <p:nvPr/>
          </p:nvCxnSpPr>
          <p:spPr bwMode="auto">
            <a:xfrm rot="16200000" flipV="1">
              <a:off x="1215982" y="4349115"/>
              <a:ext cx="245105" cy="35393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直線接點 43"/>
            <p:cNvCxnSpPr>
              <a:cxnSpLocks noChangeShapeType="1"/>
            </p:cNvCxnSpPr>
            <p:nvPr/>
          </p:nvCxnSpPr>
          <p:spPr bwMode="auto">
            <a:xfrm flipH="1" flipV="1">
              <a:off x="656860" y="5040162"/>
              <a:ext cx="235543" cy="27133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矩形 22"/>
            <p:cNvSpPr>
              <a:spLocks noChangeArrowheads="1"/>
            </p:cNvSpPr>
            <p:nvPr/>
          </p:nvSpPr>
          <p:spPr bwMode="auto">
            <a:xfrm>
              <a:off x="355798" y="4610275"/>
              <a:ext cx="292775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58" name="Triangle 57"/>
            <p:cNvSpPr/>
            <p:nvPr/>
          </p:nvSpPr>
          <p:spPr>
            <a:xfrm>
              <a:off x="1274414" y="4648634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riangle 58"/>
            <p:cNvSpPr/>
            <p:nvPr/>
          </p:nvSpPr>
          <p:spPr>
            <a:xfrm>
              <a:off x="630307" y="5311494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直線接點 43"/>
            <p:cNvCxnSpPr>
              <a:cxnSpLocks noChangeShapeType="1"/>
            </p:cNvCxnSpPr>
            <p:nvPr/>
          </p:nvCxnSpPr>
          <p:spPr bwMode="auto">
            <a:xfrm flipV="1">
              <a:off x="158485" y="5040162"/>
              <a:ext cx="208541" cy="27133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746743" y="5393970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h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2" name="矩形 22"/>
            <p:cNvSpPr>
              <a:spLocks noChangeArrowheads="1"/>
            </p:cNvSpPr>
            <p:nvPr/>
          </p:nvSpPr>
          <p:spPr bwMode="auto">
            <a:xfrm>
              <a:off x="1376133" y="4733906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h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3" name="Triangle 62"/>
            <p:cNvSpPr/>
            <p:nvPr/>
          </p:nvSpPr>
          <p:spPr>
            <a:xfrm>
              <a:off x="-253649" y="5311696"/>
              <a:ext cx="804759" cy="757487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矩形 22"/>
            <p:cNvSpPr>
              <a:spLocks noChangeArrowheads="1"/>
            </p:cNvSpPr>
            <p:nvPr/>
          </p:nvSpPr>
          <p:spPr bwMode="auto">
            <a:xfrm>
              <a:off x="-105268" y="5588695"/>
              <a:ext cx="676609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h+1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65" name="矩形 22"/>
          <p:cNvSpPr>
            <a:spLocks noChangeArrowheads="1"/>
          </p:cNvSpPr>
          <p:nvPr/>
        </p:nvSpPr>
        <p:spPr bwMode="auto">
          <a:xfrm>
            <a:off x="1097616" y="5561939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>
                <a:latin typeface="+mj-lt"/>
              </a:rPr>
              <a:t>2 outside cases</a:t>
            </a:r>
            <a:endParaRPr lang="zh-TW" altLang="en-US" i="1" dirty="0">
              <a:latin typeface="+mj-lt"/>
            </a:endParaRPr>
          </a:p>
        </p:txBody>
      </p:sp>
      <p:sp>
        <p:nvSpPr>
          <p:cNvPr id="66" name="矩形 22"/>
          <p:cNvSpPr>
            <a:spLocks noChangeArrowheads="1"/>
          </p:cNvSpPr>
          <p:nvPr/>
        </p:nvSpPr>
        <p:spPr bwMode="auto">
          <a:xfrm>
            <a:off x="5753274" y="5561940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>
                <a:latin typeface="+mj-lt"/>
              </a:rPr>
              <a:t>2 inside </a:t>
            </a:r>
            <a:r>
              <a:rPr lang="en-US" altLang="zh-TW" sz="2000" dirty="0">
                <a:latin typeface="+mj-lt"/>
              </a:rPr>
              <a:t>cases</a:t>
            </a:r>
            <a:endParaRPr lang="zh-TW" altLang="en-US" i="1" dirty="0">
              <a:latin typeface="+mj-lt"/>
            </a:endParaRPr>
          </a:p>
        </p:txBody>
      </p:sp>
      <p:sp>
        <p:nvSpPr>
          <p:cNvPr id="67" name="矩形 22"/>
          <p:cNvSpPr>
            <a:spLocks noChangeArrowheads="1"/>
          </p:cNvSpPr>
          <p:nvPr/>
        </p:nvSpPr>
        <p:spPr bwMode="auto">
          <a:xfrm>
            <a:off x="1495198" y="3163839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2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8" name="矩形 22"/>
          <p:cNvSpPr>
            <a:spLocks noChangeArrowheads="1"/>
          </p:cNvSpPr>
          <p:nvPr/>
        </p:nvSpPr>
        <p:spPr bwMode="auto">
          <a:xfrm>
            <a:off x="6086749" y="3225443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2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9" name="矩形 22"/>
          <p:cNvSpPr>
            <a:spLocks noChangeArrowheads="1"/>
          </p:cNvSpPr>
          <p:nvPr/>
        </p:nvSpPr>
        <p:spPr bwMode="auto">
          <a:xfrm>
            <a:off x="3261649" y="3193828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-2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0" name="矩形 22"/>
          <p:cNvSpPr>
            <a:spLocks noChangeArrowheads="1"/>
          </p:cNvSpPr>
          <p:nvPr/>
        </p:nvSpPr>
        <p:spPr bwMode="auto">
          <a:xfrm>
            <a:off x="7861468" y="3266823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-2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9190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- Outside Cases</a:t>
            </a:r>
          </a:p>
        </p:txBody>
      </p:sp>
      <p:sp>
        <p:nvSpPr>
          <p:cNvPr id="5" name="橢圓 5"/>
          <p:cNvSpPr>
            <a:spLocks noChangeArrowheads="1"/>
          </p:cNvSpPr>
          <p:nvPr/>
        </p:nvSpPr>
        <p:spPr bwMode="auto">
          <a:xfrm>
            <a:off x="6504216" y="2709374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矩形 22"/>
          <p:cNvSpPr>
            <a:spLocks noChangeArrowheads="1"/>
          </p:cNvSpPr>
          <p:nvPr/>
        </p:nvSpPr>
        <p:spPr bwMode="auto">
          <a:xfrm>
            <a:off x="6538096" y="262949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7" name="橢圓 25"/>
          <p:cNvSpPr>
            <a:spLocks noChangeArrowheads="1"/>
          </p:cNvSpPr>
          <p:nvPr/>
        </p:nvSpPr>
        <p:spPr bwMode="auto">
          <a:xfrm>
            <a:off x="7148322" y="3254801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8" name="直線接點 30"/>
          <p:cNvCxnSpPr>
            <a:cxnSpLocks noChangeShapeType="1"/>
          </p:cNvCxnSpPr>
          <p:nvPr/>
        </p:nvCxnSpPr>
        <p:spPr bwMode="auto">
          <a:xfrm rot="5400000" flipH="1" flipV="1">
            <a:off x="6264553" y="3017232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直線接點 33"/>
          <p:cNvCxnSpPr>
            <a:cxnSpLocks noChangeShapeType="1"/>
          </p:cNvCxnSpPr>
          <p:nvPr/>
        </p:nvCxnSpPr>
        <p:spPr bwMode="auto">
          <a:xfrm rot="16200000" flipV="1">
            <a:off x="6908659" y="3017232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線接點 43"/>
          <p:cNvCxnSpPr>
            <a:cxnSpLocks noChangeShapeType="1"/>
          </p:cNvCxnSpPr>
          <p:nvPr/>
        </p:nvCxnSpPr>
        <p:spPr bwMode="auto">
          <a:xfrm flipH="1" flipV="1">
            <a:off x="7498182" y="3616895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7216699" y="3183488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12" name="Triangle 11"/>
          <p:cNvSpPr/>
          <p:nvPr/>
        </p:nvSpPr>
        <p:spPr>
          <a:xfrm>
            <a:off x="5949819" y="3316751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/>
          <p:cNvSpPr/>
          <p:nvPr/>
        </p:nvSpPr>
        <p:spPr>
          <a:xfrm>
            <a:off x="6737711" y="3888227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線接點 43"/>
          <p:cNvCxnSpPr>
            <a:cxnSpLocks noChangeShapeType="1"/>
          </p:cNvCxnSpPr>
          <p:nvPr/>
        </p:nvCxnSpPr>
        <p:spPr bwMode="auto">
          <a:xfrm flipV="1">
            <a:off x="6999807" y="3616895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6052668" y="3368445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16" name="矩形 22"/>
          <p:cNvSpPr>
            <a:spLocks noChangeArrowheads="1"/>
          </p:cNvSpPr>
          <p:nvPr/>
        </p:nvSpPr>
        <p:spPr bwMode="auto">
          <a:xfrm>
            <a:off x="6836623" y="3973322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17" name="Triangle 16"/>
          <p:cNvSpPr/>
          <p:nvPr/>
        </p:nvSpPr>
        <p:spPr>
          <a:xfrm>
            <a:off x="7325884" y="3883081"/>
            <a:ext cx="804759" cy="757487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22"/>
          <p:cNvSpPr>
            <a:spLocks noChangeArrowheads="1"/>
          </p:cNvSpPr>
          <p:nvPr/>
        </p:nvSpPr>
        <p:spPr bwMode="auto">
          <a:xfrm>
            <a:off x="7474265" y="4160080"/>
            <a:ext cx="676609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h+1</a:t>
            </a:r>
            <a:endParaRPr lang="zh-TW" altLang="en-US" b="1" dirty="0">
              <a:latin typeface="+mj-lt"/>
            </a:endParaRPr>
          </a:p>
        </p:txBody>
      </p:sp>
      <p:sp>
        <p:nvSpPr>
          <p:cNvPr id="20" name="橢圓 5"/>
          <p:cNvSpPr>
            <a:spLocks noChangeArrowheads="1"/>
          </p:cNvSpPr>
          <p:nvPr/>
        </p:nvSpPr>
        <p:spPr bwMode="auto">
          <a:xfrm>
            <a:off x="2146453" y="2616431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1" name="矩形 22"/>
          <p:cNvSpPr>
            <a:spLocks noChangeArrowheads="1"/>
          </p:cNvSpPr>
          <p:nvPr/>
        </p:nvSpPr>
        <p:spPr bwMode="auto">
          <a:xfrm>
            <a:off x="2180333" y="2536547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22" name="橢圓 25"/>
          <p:cNvSpPr>
            <a:spLocks noChangeArrowheads="1"/>
          </p:cNvSpPr>
          <p:nvPr/>
        </p:nvSpPr>
        <p:spPr bwMode="auto">
          <a:xfrm>
            <a:off x="1641914" y="3253242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23" name="直線接點 30"/>
          <p:cNvCxnSpPr>
            <a:cxnSpLocks noChangeShapeType="1"/>
          </p:cNvCxnSpPr>
          <p:nvPr/>
        </p:nvCxnSpPr>
        <p:spPr bwMode="auto">
          <a:xfrm flipV="1">
            <a:off x="1846857" y="2978704"/>
            <a:ext cx="359452" cy="27453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線接點 33"/>
          <p:cNvCxnSpPr>
            <a:cxnSpLocks noChangeShapeType="1"/>
          </p:cNvCxnSpPr>
          <p:nvPr/>
        </p:nvCxnSpPr>
        <p:spPr bwMode="auto">
          <a:xfrm rot="16200000" flipV="1">
            <a:off x="2550896" y="2924289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線接點 43"/>
          <p:cNvCxnSpPr>
            <a:cxnSpLocks noChangeShapeType="1"/>
          </p:cNvCxnSpPr>
          <p:nvPr/>
        </p:nvCxnSpPr>
        <p:spPr bwMode="auto">
          <a:xfrm flipH="1" flipV="1">
            <a:off x="1991774" y="3615336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" name="矩形 22"/>
          <p:cNvSpPr>
            <a:spLocks noChangeArrowheads="1"/>
          </p:cNvSpPr>
          <p:nvPr/>
        </p:nvSpPr>
        <p:spPr bwMode="auto">
          <a:xfrm>
            <a:off x="1690712" y="3185449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27" name="Triangle 26"/>
          <p:cNvSpPr/>
          <p:nvPr/>
        </p:nvSpPr>
        <p:spPr>
          <a:xfrm>
            <a:off x="2609328" y="3223808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/>
          <p:cNvSpPr/>
          <p:nvPr/>
        </p:nvSpPr>
        <p:spPr>
          <a:xfrm>
            <a:off x="1965221" y="3886668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直線接點 43"/>
          <p:cNvCxnSpPr>
            <a:cxnSpLocks noChangeShapeType="1"/>
          </p:cNvCxnSpPr>
          <p:nvPr/>
        </p:nvCxnSpPr>
        <p:spPr bwMode="auto">
          <a:xfrm flipV="1">
            <a:off x="1493399" y="3615336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" name="矩形 22"/>
          <p:cNvSpPr>
            <a:spLocks noChangeArrowheads="1"/>
          </p:cNvSpPr>
          <p:nvPr/>
        </p:nvSpPr>
        <p:spPr bwMode="auto">
          <a:xfrm>
            <a:off x="2081657" y="3969144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31" name="矩形 22"/>
          <p:cNvSpPr>
            <a:spLocks noChangeArrowheads="1"/>
          </p:cNvSpPr>
          <p:nvPr/>
        </p:nvSpPr>
        <p:spPr bwMode="auto">
          <a:xfrm>
            <a:off x="2711047" y="330908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32" name="Triangle 31"/>
          <p:cNvSpPr/>
          <p:nvPr/>
        </p:nvSpPr>
        <p:spPr>
          <a:xfrm>
            <a:off x="1081265" y="3886870"/>
            <a:ext cx="804759" cy="757487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22"/>
          <p:cNvSpPr>
            <a:spLocks noChangeArrowheads="1"/>
          </p:cNvSpPr>
          <p:nvPr/>
        </p:nvSpPr>
        <p:spPr bwMode="auto">
          <a:xfrm>
            <a:off x="1229646" y="4163869"/>
            <a:ext cx="676609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h+1</a:t>
            </a:r>
            <a:endParaRPr lang="zh-TW" altLang="en-US" b="1" dirty="0">
              <a:latin typeface="+mj-lt"/>
            </a:endParaRPr>
          </a:p>
        </p:txBody>
      </p:sp>
      <p:sp>
        <p:nvSpPr>
          <p:cNvPr id="36" name="Circular Arrow 35"/>
          <p:cNvSpPr/>
          <p:nvPr/>
        </p:nvSpPr>
        <p:spPr>
          <a:xfrm rot="1534584" flipH="1">
            <a:off x="6717604" y="2413203"/>
            <a:ext cx="1059348" cy="1279734"/>
          </a:xfrm>
          <a:prstGeom prst="circularArrow">
            <a:avLst>
              <a:gd name="adj1" fmla="val 3497"/>
              <a:gd name="adj2" fmla="val 905532"/>
              <a:gd name="adj3" fmla="val 19476800"/>
              <a:gd name="adj4" fmla="val 10800000"/>
              <a:gd name="adj5" fmla="val 10487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矩形 22"/>
          <p:cNvSpPr>
            <a:spLocks noChangeArrowheads="1"/>
          </p:cNvSpPr>
          <p:nvPr/>
        </p:nvSpPr>
        <p:spPr bwMode="auto">
          <a:xfrm>
            <a:off x="903231" y="4802177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latin typeface="+mj-lt"/>
              </a:rPr>
              <a:t>Right rotation</a:t>
            </a:r>
            <a:endParaRPr lang="zh-TW" altLang="en-US" b="1" i="1" dirty="0">
              <a:latin typeface="+mj-lt"/>
            </a:endParaRPr>
          </a:p>
        </p:txBody>
      </p:sp>
      <p:sp>
        <p:nvSpPr>
          <p:cNvPr id="39" name="矩形 22"/>
          <p:cNvSpPr>
            <a:spLocks noChangeArrowheads="1"/>
          </p:cNvSpPr>
          <p:nvPr/>
        </p:nvSpPr>
        <p:spPr bwMode="auto">
          <a:xfrm>
            <a:off x="5556788" y="4818921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latin typeface="+mj-lt"/>
              </a:rPr>
              <a:t>Left rotation</a:t>
            </a:r>
            <a:endParaRPr lang="zh-TW" altLang="en-US" b="1" i="1" dirty="0">
              <a:latin typeface="+mj-lt"/>
            </a:endParaRPr>
          </a:p>
        </p:txBody>
      </p:sp>
      <p:sp>
        <p:nvSpPr>
          <p:cNvPr id="40" name="Circular Arrow 39"/>
          <p:cNvSpPr/>
          <p:nvPr/>
        </p:nvSpPr>
        <p:spPr>
          <a:xfrm rot="19385762">
            <a:off x="1335999" y="2413203"/>
            <a:ext cx="1059348" cy="1279734"/>
          </a:xfrm>
          <a:prstGeom prst="circularArrow">
            <a:avLst>
              <a:gd name="adj1" fmla="val 3497"/>
              <a:gd name="adj2" fmla="val 905532"/>
              <a:gd name="adj3" fmla="val 19476800"/>
              <a:gd name="adj4" fmla="val 10800000"/>
              <a:gd name="adj5" fmla="val 10487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136216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L</a:t>
            </a:r>
            <a:r>
              <a:rPr kumimoji="1" lang="en-US" altLang="zh-TW" b="1" dirty="0">
                <a:solidFill>
                  <a:srgbClr val="00B050"/>
                </a:solidFill>
              </a:rPr>
              <a:t>L</a:t>
            </a:r>
            <a:r>
              <a:rPr kumimoji="1" lang="en-US" altLang="zh-TW" dirty="0"/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</a:rPr>
              <a:t>left</a:t>
            </a:r>
            <a:r>
              <a:rPr kumimoji="1" lang="en-US" altLang="zh-TW" dirty="0">
                <a:solidFill>
                  <a:srgbClr val="00B050"/>
                </a:solidFill>
              </a:rPr>
              <a:t> subtree</a:t>
            </a:r>
            <a:r>
              <a:rPr kumimoji="1" lang="en-US" altLang="zh-TW" dirty="0"/>
              <a:t> of the </a:t>
            </a:r>
            <a:r>
              <a:rPr kumimoji="1" lang="en-US" altLang="zh-TW" b="1" dirty="0">
                <a:solidFill>
                  <a:srgbClr val="FF0000"/>
                </a:solidFill>
              </a:rPr>
              <a:t>left</a:t>
            </a:r>
            <a:r>
              <a:rPr kumimoji="1" lang="en-US" altLang="zh-TW" dirty="0">
                <a:solidFill>
                  <a:srgbClr val="FF0000"/>
                </a:solidFill>
              </a:rPr>
              <a:t> subtree</a:t>
            </a:r>
            <a:r>
              <a:rPr kumimoji="1" lang="en-US" altLang="zh-TW" dirty="0"/>
              <a:t> of A</a:t>
            </a:r>
            <a:endParaRPr kumimoji="1"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883490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R</a:t>
            </a:r>
            <a:r>
              <a:rPr kumimoji="1" lang="en-US" altLang="zh-TW" b="1" dirty="0">
                <a:solidFill>
                  <a:srgbClr val="00B050"/>
                </a:solidFill>
              </a:rPr>
              <a:t>R</a:t>
            </a:r>
            <a:r>
              <a:rPr kumimoji="1" lang="en-US" altLang="zh-TW" dirty="0"/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</a:rPr>
              <a:t>right</a:t>
            </a:r>
            <a:r>
              <a:rPr kumimoji="1" lang="en-US" altLang="zh-TW" dirty="0">
                <a:solidFill>
                  <a:srgbClr val="00B050"/>
                </a:solidFill>
              </a:rPr>
              <a:t> subtree</a:t>
            </a:r>
            <a:r>
              <a:rPr kumimoji="1" lang="en-US" altLang="zh-TW" dirty="0"/>
              <a:t> of the </a:t>
            </a:r>
            <a:r>
              <a:rPr kumimoji="1" lang="en-US" altLang="zh-TW" b="1" dirty="0">
                <a:solidFill>
                  <a:srgbClr val="FF0000"/>
                </a:solidFill>
              </a:rPr>
              <a:t>right</a:t>
            </a:r>
            <a:r>
              <a:rPr kumimoji="1" lang="en-US" altLang="zh-TW" dirty="0">
                <a:solidFill>
                  <a:srgbClr val="FF0000"/>
                </a:solidFill>
              </a:rPr>
              <a:t> subtree</a:t>
            </a:r>
            <a:r>
              <a:rPr kumimoji="1" lang="en-US" altLang="zh-TW" dirty="0"/>
              <a:t> of 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482557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- Outside Cases</a:t>
            </a:r>
          </a:p>
        </p:txBody>
      </p:sp>
      <p:sp>
        <p:nvSpPr>
          <p:cNvPr id="5" name="橢圓 5"/>
          <p:cNvSpPr>
            <a:spLocks noChangeArrowheads="1"/>
          </p:cNvSpPr>
          <p:nvPr/>
        </p:nvSpPr>
        <p:spPr bwMode="auto">
          <a:xfrm>
            <a:off x="6504216" y="2709374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矩形 22"/>
          <p:cNvSpPr>
            <a:spLocks noChangeArrowheads="1"/>
          </p:cNvSpPr>
          <p:nvPr/>
        </p:nvSpPr>
        <p:spPr bwMode="auto">
          <a:xfrm>
            <a:off x="6538096" y="262949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7" name="橢圓 25"/>
          <p:cNvSpPr>
            <a:spLocks noChangeArrowheads="1"/>
          </p:cNvSpPr>
          <p:nvPr/>
        </p:nvSpPr>
        <p:spPr bwMode="auto">
          <a:xfrm>
            <a:off x="7148322" y="3254801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8" name="直線接點 30"/>
          <p:cNvCxnSpPr>
            <a:cxnSpLocks noChangeShapeType="1"/>
          </p:cNvCxnSpPr>
          <p:nvPr/>
        </p:nvCxnSpPr>
        <p:spPr bwMode="auto">
          <a:xfrm rot="5400000" flipH="1" flipV="1">
            <a:off x="6264553" y="3017232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直線接點 33"/>
          <p:cNvCxnSpPr>
            <a:cxnSpLocks noChangeShapeType="1"/>
          </p:cNvCxnSpPr>
          <p:nvPr/>
        </p:nvCxnSpPr>
        <p:spPr bwMode="auto">
          <a:xfrm rot="16200000" flipV="1">
            <a:off x="6908659" y="3017232"/>
            <a:ext cx="245105" cy="353933"/>
          </a:xfrm>
          <a:prstGeom prst="line">
            <a:avLst/>
          </a:prstGeom>
          <a:noFill/>
          <a:ln w="63500" algn="ctr">
            <a:solidFill>
              <a:srgbClr val="00B050"/>
            </a:solidFill>
            <a:round/>
            <a:headEnd type="stealth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線接點 43"/>
          <p:cNvCxnSpPr>
            <a:cxnSpLocks noChangeShapeType="1"/>
          </p:cNvCxnSpPr>
          <p:nvPr/>
        </p:nvCxnSpPr>
        <p:spPr bwMode="auto">
          <a:xfrm flipH="1" flipV="1">
            <a:off x="7498182" y="3616895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7216699" y="3183488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12" name="Triangle 11"/>
          <p:cNvSpPr/>
          <p:nvPr/>
        </p:nvSpPr>
        <p:spPr>
          <a:xfrm>
            <a:off x="5949819" y="3316751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/>
          <p:cNvSpPr/>
          <p:nvPr/>
        </p:nvSpPr>
        <p:spPr>
          <a:xfrm>
            <a:off x="6737711" y="3888227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線接點 43"/>
          <p:cNvCxnSpPr>
            <a:cxnSpLocks noChangeShapeType="1"/>
          </p:cNvCxnSpPr>
          <p:nvPr/>
        </p:nvCxnSpPr>
        <p:spPr bwMode="auto">
          <a:xfrm flipV="1">
            <a:off x="6992448" y="3615336"/>
            <a:ext cx="208541" cy="271332"/>
          </a:xfrm>
          <a:prstGeom prst="line">
            <a:avLst/>
          </a:prstGeom>
          <a:noFill/>
          <a:ln w="63500" algn="ctr">
            <a:solidFill>
              <a:schemeClr val="accent4">
                <a:lumMod val="75000"/>
              </a:schemeClr>
            </a:solidFill>
            <a:round/>
            <a:headEnd type="stealth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6052668" y="3368445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16" name="矩形 22"/>
          <p:cNvSpPr>
            <a:spLocks noChangeArrowheads="1"/>
          </p:cNvSpPr>
          <p:nvPr/>
        </p:nvSpPr>
        <p:spPr bwMode="auto">
          <a:xfrm>
            <a:off x="6836623" y="3973322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17" name="Triangle 16"/>
          <p:cNvSpPr/>
          <p:nvPr/>
        </p:nvSpPr>
        <p:spPr>
          <a:xfrm>
            <a:off x="7325884" y="3883081"/>
            <a:ext cx="804759" cy="757487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22"/>
          <p:cNvSpPr>
            <a:spLocks noChangeArrowheads="1"/>
          </p:cNvSpPr>
          <p:nvPr/>
        </p:nvSpPr>
        <p:spPr bwMode="auto">
          <a:xfrm>
            <a:off x="7474265" y="4160080"/>
            <a:ext cx="676609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h+1</a:t>
            </a:r>
            <a:endParaRPr lang="zh-TW" altLang="en-US" b="1" dirty="0">
              <a:latin typeface="+mj-lt"/>
            </a:endParaRPr>
          </a:p>
        </p:txBody>
      </p:sp>
      <p:sp>
        <p:nvSpPr>
          <p:cNvPr id="20" name="橢圓 5"/>
          <p:cNvSpPr>
            <a:spLocks noChangeArrowheads="1"/>
          </p:cNvSpPr>
          <p:nvPr/>
        </p:nvSpPr>
        <p:spPr bwMode="auto">
          <a:xfrm>
            <a:off x="2146453" y="2616431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1" name="矩形 22"/>
          <p:cNvSpPr>
            <a:spLocks noChangeArrowheads="1"/>
          </p:cNvSpPr>
          <p:nvPr/>
        </p:nvSpPr>
        <p:spPr bwMode="auto">
          <a:xfrm>
            <a:off x="2180333" y="2536547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22" name="橢圓 25"/>
          <p:cNvSpPr>
            <a:spLocks noChangeArrowheads="1"/>
          </p:cNvSpPr>
          <p:nvPr/>
        </p:nvSpPr>
        <p:spPr bwMode="auto">
          <a:xfrm>
            <a:off x="1641914" y="3253242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23" name="直線接點 30"/>
          <p:cNvCxnSpPr>
            <a:cxnSpLocks noChangeShapeType="1"/>
          </p:cNvCxnSpPr>
          <p:nvPr/>
        </p:nvCxnSpPr>
        <p:spPr bwMode="auto">
          <a:xfrm flipV="1">
            <a:off x="1846857" y="2978704"/>
            <a:ext cx="359452" cy="274538"/>
          </a:xfrm>
          <a:prstGeom prst="line">
            <a:avLst/>
          </a:prstGeom>
          <a:noFill/>
          <a:ln w="63500" algn="ctr">
            <a:solidFill>
              <a:srgbClr val="00B050"/>
            </a:solidFill>
            <a:round/>
            <a:headEnd type="stealth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線接點 33"/>
          <p:cNvCxnSpPr>
            <a:cxnSpLocks noChangeShapeType="1"/>
          </p:cNvCxnSpPr>
          <p:nvPr/>
        </p:nvCxnSpPr>
        <p:spPr bwMode="auto">
          <a:xfrm rot="16200000" flipV="1">
            <a:off x="2550896" y="2924289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線接點 43"/>
          <p:cNvCxnSpPr>
            <a:cxnSpLocks noChangeShapeType="1"/>
          </p:cNvCxnSpPr>
          <p:nvPr/>
        </p:nvCxnSpPr>
        <p:spPr bwMode="auto">
          <a:xfrm flipH="1" flipV="1">
            <a:off x="1991774" y="3615336"/>
            <a:ext cx="235543" cy="271332"/>
          </a:xfrm>
          <a:prstGeom prst="line">
            <a:avLst/>
          </a:prstGeom>
          <a:noFill/>
          <a:ln w="63500" algn="ctr">
            <a:solidFill>
              <a:schemeClr val="accent4">
                <a:lumMod val="75000"/>
              </a:schemeClr>
            </a:solidFill>
            <a:round/>
            <a:headEnd type="stealth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" name="矩形 22"/>
          <p:cNvSpPr>
            <a:spLocks noChangeArrowheads="1"/>
          </p:cNvSpPr>
          <p:nvPr/>
        </p:nvSpPr>
        <p:spPr bwMode="auto">
          <a:xfrm>
            <a:off x="1690712" y="3185449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27" name="Triangle 26"/>
          <p:cNvSpPr/>
          <p:nvPr/>
        </p:nvSpPr>
        <p:spPr>
          <a:xfrm>
            <a:off x="2609328" y="3223808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/>
          <p:cNvSpPr/>
          <p:nvPr/>
        </p:nvSpPr>
        <p:spPr>
          <a:xfrm>
            <a:off x="1965221" y="3886668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直線接點 43"/>
          <p:cNvCxnSpPr>
            <a:cxnSpLocks noChangeShapeType="1"/>
          </p:cNvCxnSpPr>
          <p:nvPr/>
        </p:nvCxnSpPr>
        <p:spPr bwMode="auto">
          <a:xfrm flipV="1">
            <a:off x="1493399" y="3615336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" name="矩形 22"/>
          <p:cNvSpPr>
            <a:spLocks noChangeArrowheads="1"/>
          </p:cNvSpPr>
          <p:nvPr/>
        </p:nvSpPr>
        <p:spPr bwMode="auto">
          <a:xfrm>
            <a:off x="2081657" y="3969144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31" name="矩形 22"/>
          <p:cNvSpPr>
            <a:spLocks noChangeArrowheads="1"/>
          </p:cNvSpPr>
          <p:nvPr/>
        </p:nvSpPr>
        <p:spPr bwMode="auto">
          <a:xfrm>
            <a:off x="2711047" y="330908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32" name="Triangle 31"/>
          <p:cNvSpPr/>
          <p:nvPr/>
        </p:nvSpPr>
        <p:spPr>
          <a:xfrm>
            <a:off x="1081265" y="3886870"/>
            <a:ext cx="804759" cy="757487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22"/>
          <p:cNvSpPr>
            <a:spLocks noChangeArrowheads="1"/>
          </p:cNvSpPr>
          <p:nvPr/>
        </p:nvSpPr>
        <p:spPr bwMode="auto">
          <a:xfrm>
            <a:off x="1229646" y="4163869"/>
            <a:ext cx="676609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h+1</a:t>
            </a:r>
            <a:endParaRPr lang="zh-TW" altLang="en-US" b="1" dirty="0">
              <a:latin typeface="+mj-lt"/>
            </a:endParaRPr>
          </a:p>
        </p:txBody>
      </p:sp>
      <p:sp>
        <p:nvSpPr>
          <p:cNvPr id="42" name="Circular Arrow 41"/>
          <p:cNvSpPr/>
          <p:nvPr/>
        </p:nvSpPr>
        <p:spPr>
          <a:xfrm rot="1534584" flipH="1">
            <a:off x="6717604" y="2413203"/>
            <a:ext cx="1059348" cy="1279734"/>
          </a:xfrm>
          <a:prstGeom prst="circularArrow">
            <a:avLst>
              <a:gd name="adj1" fmla="val 3497"/>
              <a:gd name="adj2" fmla="val 905532"/>
              <a:gd name="adj3" fmla="val 19476800"/>
              <a:gd name="adj4" fmla="val 10800000"/>
              <a:gd name="adj5" fmla="val 10487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ircular Arrow 42"/>
          <p:cNvSpPr/>
          <p:nvPr/>
        </p:nvSpPr>
        <p:spPr>
          <a:xfrm rot="19385762">
            <a:off x="1335999" y="2413203"/>
            <a:ext cx="1059348" cy="1279734"/>
          </a:xfrm>
          <a:prstGeom prst="circularArrow">
            <a:avLst>
              <a:gd name="adj1" fmla="val 3497"/>
              <a:gd name="adj2" fmla="val 905532"/>
              <a:gd name="adj3" fmla="val 19476800"/>
              <a:gd name="adj4" fmla="val 10800000"/>
              <a:gd name="adj5" fmla="val 10487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136216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L</a:t>
            </a:r>
            <a:r>
              <a:rPr kumimoji="1" lang="en-US" altLang="zh-TW" b="1" dirty="0">
                <a:solidFill>
                  <a:srgbClr val="00B050"/>
                </a:solidFill>
              </a:rPr>
              <a:t>L</a:t>
            </a:r>
            <a:r>
              <a:rPr kumimoji="1" lang="en-US" altLang="zh-TW" dirty="0"/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</a:rPr>
              <a:t>left</a:t>
            </a:r>
            <a:r>
              <a:rPr kumimoji="1" lang="en-US" altLang="zh-TW" dirty="0">
                <a:solidFill>
                  <a:srgbClr val="00B050"/>
                </a:solidFill>
              </a:rPr>
              <a:t> subtree</a:t>
            </a:r>
            <a:r>
              <a:rPr kumimoji="1" lang="en-US" altLang="zh-TW" dirty="0"/>
              <a:t> of the </a:t>
            </a:r>
            <a:r>
              <a:rPr kumimoji="1" lang="en-US" altLang="zh-TW" b="1" dirty="0">
                <a:solidFill>
                  <a:srgbClr val="FF0000"/>
                </a:solidFill>
              </a:rPr>
              <a:t>left</a:t>
            </a:r>
            <a:r>
              <a:rPr kumimoji="1" lang="en-US" altLang="zh-TW" dirty="0">
                <a:solidFill>
                  <a:srgbClr val="FF0000"/>
                </a:solidFill>
              </a:rPr>
              <a:t> subtree</a:t>
            </a:r>
            <a:r>
              <a:rPr kumimoji="1" lang="en-US" altLang="zh-TW" dirty="0"/>
              <a:t> of A</a:t>
            </a:r>
            <a:endParaRPr kumimoji="1"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883490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R</a:t>
            </a:r>
            <a:r>
              <a:rPr kumimoji="1" lang="en-US" altLang="zh-TW" b="1" dirty="0">
                <a:solidFill>
                  <a:srgbClr val="00B050"/>
                </a:solidFill>
              </a:rPr>
              <a:t>R</a:t>
            </a:r>
            <a:r>
              <a:rPr kumimoji="1" lang="en-US" altLang="zh-TW" dirty="0"/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</a:rPr>
              <a:t>right</a:t>
            </a:r>
            <a:r>
              <a:rPr kumimoji="1" lang="en-US" altLang="zh-TW" dirty="0">
                <a:solidFill>
                  <a:srgbClr val="00B050"/>
                </a:solidFill>
              </a:rPr>
              <a:t> subtree</a:t>
            </a:r>
            <a:r>
              <a:rPr kumimoji="1" lang="en-US" altLang="zh-TW" dirty="0"/>
              <a:t> of the </a:t>
            </a:r>
            <a:r>
              <a:rPr kumimoji="1" lang="en-US" altLang="zh-TW" b="1" dirty="0">
                <a:solidFill>
                  <a:srgbClr val="FF0000"/>
                </a:solidFill>
              </a:rPr>
              <a:t>right</a:t>
            </a:r>
            <a:r>
              <a:rPr kumimoji="1" lang="en-US" altLang="zh-TW" dirty="0">
                <a:solidFill>
                  <a:srgbClr val="FF0000"/>
                </a:solidFill>
              </a:rPr>
              <a:t> subtree</a:t>
            </a:r>
            <a:r>
              <a:rPr kumimoji="1" lang="en-US" altLang="zh-TW" dirty="0"/>
              <a:t> of A</a:t>
            </a:r>
            <a:endParaRPr kumimoji="1" lang="zh-TW" altLang="en-US" dirty="0"/>
          </a:p>
        </p:txBody>
      </p:sp>
      <p:sp>
        <p:nvSpPr>
          <p:cNvPr id="41" name="矩形 22"/>
          <p:cNvSpPr>
            <a:spLocks noChangeArrowheads="1"/>
          </p:cNvSpPr>
          <p:nvPr/>
        </p:nvSpPr>
        <p:spPr bwMode="auto">
          <a:xfrm>
            <a:off x="903231" y="4802177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latin typeface="+mj-lt"/>
              </a:rPr>
              <a:t>Right rotation</a:t>
            </a:r>
            <a:endParaRPr lang="zh-TW" altLang="en-US" b="1" i="1" dirty="0">
              <a:latin typeface="+mj-lt"/>
            </a:endParaRPr>
          </a:p>
        </p:txBody>
      </p:sp>
      <p:sp>
        <p:nvSpPr>
          <p:cNvPr id="44" name="矩形 22"/>
          <p:cNvSpPr>
            <a:spLocks noChangeArrowheads="1"/>
          </p:cNvSpPr>
          <p:nvPr/>
        </p:nvSpPr>
        <p:spPr bwMode="auto">
          <a:xfrm>
            <a:off x="5556788" y="4818921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latin typeface="+mj-lt"/>
              </a:rPr>
              <a:t>Left rotation</a:t>
            </a:r>
            <a:endParaRPr lang="zh-TW" altLang="en-US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127958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- Outside Cases</a:t>
            </a:r>
          </a:p>
        </p:txBody>
      </p:sp>
      <p:sp>
        <p:nvSpPr>
          <p:cNvPr id="5" name="橢圓 5"/>
          <p:cNvSpPr>
            <a:spLocks noChangeArrowheads="1"/>
          </p:cNvSpPr>
          <p:nvPr/>
        </p:nvSpPr>
        <p:spPr bwMode="auto">
          <a:xfrm>
            <a:off x="6504216" y="2709374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矩形 22"/>
          <p:cNvSpPr>
            <a:spLocks noChangeArrowheads="1"/>
          </p:cNvSpPr>
          <p:nvPr/>
        </p:nvSpPr>
        <p:spPr bwMode="auto">
          <a:xfrm>
            <a:off x="6538096" y="262949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7" name="橢圓 25"/>
          <p:cNvSpPr>
            <a:spLocks noChangeArrowheads="1"/>
          </p:cNvSpPr>
          <p:nvPr/>
        </p:nvSpPr>
        <p:spPr bwMode="auto">
          <a:xfrm>
            <a:off x="7148322" y="3254801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8" name="直線接點 30"/>
          <p:cNvCxnSpPr>
            <a:cxnSpLocks noChangeShapeType="1"/>
          </p:cNvCxnSpPr>
          <p:nvPr/>
        </p:nvCxnSpPr>
        <p:spPr bwMode="auto">
          <a:xfrm rot="5400000" flipH="1" flipV="1">
            <a:off x="6264553" y="3017232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直線接點 33"/>
          <p:cNvCxnSpPr>
            <a:cxnSpLocks noChangeShapeType="1"/>
            <a:stCxn id="13" idx="0"/>
          </p:cNvCxnSpPr>
          <p:nvPr/>
        </p:nvCxnSpPr>
        <p:spPr bwMode="auto">
          <a:xfrm flipH="1" flipV="1">
            <a:off x="6854246" y="3071647"/>
            <a:ext cx="145561" cy="816580"/>
          </a:xfrm>
          <a:prstGeom prst="line">
            <a:avLst/>
          </a:prstGeom>
          <a:noFill/>
          <a:ln w="63500" algn="ctr">
            <a:solidFill>
              <a:srgbClr val="00B050"/>
            </a:solidFill>
            <a:round/>
            <a:headEnd type="stealth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線接點 43"/>
          <p:cNvCxnSpPr>
            <a:cxnSpLocks noChangeShapeType="1"/>
          </p:cNvCxnSpPr>
          <p:nvPr/>
        </p:nvCxnSpPr>
        <p:spPr bwMode="auto">
          <a:xfrm flipH="1" flipV="1">
            <a:off x="7498182" y="3616895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7225869" y="3183488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12" name="Triangle 11"/>
          <p:cNvSpPr/>
          <p:nvPr/>
        </p:nvSpPr>
        <p:spPr>
          <a:xfrm>
            <a:off x="5949819" y="3316751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/>
          <p:cNvSpPr/>
          <p:nvPr/>
        </p:nvSpPr>
        <p:spPr>
          <a:xfrm>
            <a:off x="6737711" y="3888227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線接點 43"/>
          <p:cNvCxnSpPr>
            <a:cxnSpLocks noChangeShapeType="1"/>
            <a:stCxn id="5" idx="6"/>
          </p:cNvCxnSpPr>
          <p:nvPr/>
        </p:nvCxnSpPr>
        <p:spPr bwMode="auto">
          <a:xfrm>
            <a:off x="6914101" y="2921485"/>
            <a:ext cx="311768" cy="395266"/>
          </a:xfrm>
          <a:prstGeom prst="line">
            <a:avLst/>
          </a:prstGeom>
          <a:noFill/>
          <a:ln w="63500" algn="ctr">
            <a:solidFill>
              <a:schemeClr val="accent4">
                <a:lumMod val="75000"/>
              </a:schemeClr>
            </a:solidFill>
            <a:round/>
            <a:headEnd type="stealth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6052668" y="3368445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16" name="矩形 22"/>
          <p:cNvSpPr>
            <a:spLocks noChangeArrowheads="1"/>
          </p:cNvSpPr>
          <p:nvPr/>
        </p:nvSpPr>
        <p:spPr bwMode="auto">
          <a:xfrm>
            <a:off x="6836623" y="3973322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17" name="Triangle 16"/>
          <p:cNvSpPr/>
          <p:nvPr/>
        </p:nvSpPr>
        <p:spPr>
          <a:xfrm>
            <a:off x="7325884" y="3883081"/>
            <a:ext cx="804759" cy="757487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22"/>
          <p:cNvSpPr>
            <a:spLocks noChangeArrowheads="1"/>
          </p:cNvSpPr>
          <p:nvPr/>
        </p:nvSpPr>
        <p:spPr bwMode="auto">
          <a:xfrm>
            <a:off x="7474265" y="4160080"/>
            <a:ext cx="676609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h+1</a:t>
            </a:r>
            <a:endParaRPr lang="zh-TW" altLang="en-US" b="1" dirty="0">
              <a:latin typeface="+mj-lt"/>
            </a:endParaRPr>
          </a:p>
        </p:txBody>
      </p:sp>
      <p:sp>
        <p:nvSpPr>
          <p:cNvPr id="20" name="橢圓 5"/>
          <p:cNvSpPr>
            <a:spLocks noChangeArrowheads="1"/>
          </p:cNvSpPr>
          <p:nvPr/>
        </p:nvSpPr>
        <p:spPr bwMode="auto">
          <a:xfrm>
            <a:off x="2146453" y="2616431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1" name="矩形 22"/>
          <p:cNvSpPr>
            <a:spLocks noChangeArrowheads="1"/>
          </p:cNvSpPr>
          <p:nvPr/>
        </p:nvSpPr>
        <p:spPr bwMode="auto">
          <a:xfrm>
            <a:off x="2180333" y="2536547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22" name="橢圓 25"/>
          <p:cNvSpPr>
            <a:spLocks noChangeArrowheads="1"/>
          </p:cNvSpPr>
          <p:nvPr/>
        </p:nvSpPr>
        <p:spPr bwMode="auto">
          <a:xfrm>
            <a:off x="1641914" y="3253242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23" name="直線接點 30"/>
          <p:cNvCxnSpPr>
            <a:cxnSpLocks noChangeShapeType="1"/>
          </p:cNvCxnSpPr>
          <p:nvPr/>
        </p:nvCxnSpPr>
        <p:spPr bwMode="auto">
          <a:xfrm flipV="1">
            <a:off x="2227317" y="3024914"/>
            <a:ext cx="112435" cy="908142"/>
          </a:xfrm>
          <a:prstGeom prst="line">
            <a:avLst/>
          </a:prstGeom>
          <a:noFill/>
          <a:ln w="63500" algn="ctr">
            <a:solidFill>
              <a:srgbClr val="00B050"/>
            </a:solidFill>
            <a:round/>
            <a:headEnd type="stealth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線接點 33"/>
          <p:cNvCxnSpPr>
            <a:cxnSpLocks noChangeShapeType="1"/>
          </p:cNvCxnSpPr>
          <p:nvPr/>
        </p:nvCxnSpPr>
        <p:spPr bwMode="auto">
          <a:xfrm rot="16200000" flipV="1">
            <a:off x="2550896" y="2924289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線接點 43"/>
          <p:cNvCxnSpPr>
            <a:cxnSpLocks noChangeShapeType="1"/>
            <a:stCxn id="20" idx="3"/>
            <a:endCxn id="22" idx="7"/>
          </p:cNvCxnSpPr>
          <p:nvPr/>
        </p:nvCxnSpPr>
        <p:spPr bwMode="auto">
          <a:xfrm flipH="1">
            <a:off x="1991774" y="2978526"/>
            <a:ext cx="214705" cy="336842"/>
          </a:xfrm>
          <a:prstGeom prst="line">
            <a:avLst/>
          </a:prstGeom>
          <a:noFill/>
          <a:ln w="63500" algn="ctr">
            <a:solidFill>
              <a:schemeClr val="accent4">
                <a:lumMod val="75000"/>
              </a:schemeClr>
            </a:solidFill>
            <a:round/>
            <a:headEnd type="stealth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" name="矩形 22"/>
          <p:cNvSpPr>
            <a:spLocks noChangeArrowheads="1"/>
          </p:cNvSpPr>
          <p:nvPr/>
        </p:nvSpPr>
        <p:spPr bwMode="auto">
          <a:xfrm>
            <a:off x="1690712" y="3185449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27" name="Triangle 26"/>
          <p:cNvSpPr/>
          <p:nvPr/>
        </p:nvSpPr>
        <p:spPr>
          <a:xfrm>
            <a:off x="2609328" y="3223808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/>
          <p:cNvSpPr/>
          <p:nvPr/>
        </p:nvSpPr>
        <p:spPr>
          <a:xfrm>
            <a:off x="1965221" y="3886668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直線接點 43"/>
          <p:cNvCxnSpPr>
            <a:cxnSpLocks noChangeShapeType="1"/>
          </p:cNvCxnSpPr>
          <p:nvPr/>
        </p:nvCxnSpPr>
        <p:spPr bwMode="auto">
          <a:xfrm flipV="1">
            <a:off x="1493399" y="3615336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" name="矩形 22"/>
          <p:cNvSpPr>
            <a:spLocks noChangeArrowheads="1"/>
          </p:cNvSpPr>
          <p:nvPr/>
        </p:nvSpPr>
        <p:spPr bwMode="auto">
          <a:xfrm>
            <a:off x="2081657" y="3969144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31" name="矩形 22"/>
          <p:cNvSpPr>
            <a:spLocks noChangeArrowheads="1"/>
          </p:cNvSpPr>
          <p:nvPr/>
        </p:nvSpPr>
        <p:spPr bwMode="auto">
          <a:xfrm>
            <a:off x="2711047" y="330908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32" name="Triangle 31"/>
          <p:cNvSpPr/>
          <p:nvPr/>
        </p:nvSpPr>
        <p:spPr>
          <a:xfrm>
            <a:off x="1081265" y="3886870"/>
            <a:ext cx="804759" cy="757487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22"/>
          <p:cNvSpPr>
            <a:spLocks noChangeArrowheads="1"/>
          </p:cNvSpPr>
          <p:nvPr/>
        </p:nvSpPr>
        <p:spPr bwMode="auto">
          <a:xfrm>
            <a:off x="1229646" y="4163869"/>
            <a:ext cx="676609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h+1</a:t>
            </a:r>
            <a:endParaRPr lang="zh-TW" altLang="en-US" b="1" dirty="0">
              <a:latin typeface="+mj-lt"/>
            </a:endParaRPr>
          </a:p>
        </p:txBody>
      </p:sp>
      <p:sp>
        <p:nvSpPr>
          <p:cNvPr id="45" name="Circular Arrow 44"/>
          <p:cNvSpPr/>
          <p:nvPr/>
        </p:nvSpPr>
        <p:spPr>
          <a:xfrm rot="1534584" flipH="1">
            <a:off x="6717604" y="2413203"/>
            <a:ext cx="1059348" cy="1279734"/>
          </a:xfrm>
          <a:prstGeom prst="circularArrow">
            <a:avLst>
              <a:gd name="adj1" fmla="val 3497"/>
              <a:gd name="adj2" fmla="val 905532"/>
              <a:gd name="adj3" fmla="val 19476800"/>
              <a:gd name="adj4" fmla="val 10800000"/>
              <a:gd name="adj5" fmla="val 10487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ircular Arrow 45"/>
          <p:cNvSpPr/>
          <p:nvPr/>
        </p:nvSpPr>
        <p:spPr>
          <a:xfrm rot="19385762">
            <a:off x="1335999" y="2413203"/>
            <a:ext cx="1059348" cy="1279734"/>
          </a:xfrm>
          <a:prstGeom prst="circularArrow">
            <a:avLst>
              <a:gd name="adj1" fmla="val 3497"/>
              <a:gd name="adj2" fmla="val 905532"/>
              <a:gd name="adj3" fmla="val 19476800"/>
              <a:gd name="adj4" fmla="val 10800000"/>
              <a:gd name="adj5" fmla="val 10487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136216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L</a:t>
            </a:r>
            <a:r>
              <a:rPr kumimoji="1" lang="en-US" altLang="zh-TW" b="1" dirty="0">
                <a:solidFill>
                  <a:srgbClr val="00B050"/>
                </a:solidFill>
              </a:rPr>
              <a:t>L</a:t>
            </a:r>
            <a:r>
              <a:rPr kumimoji="1" lang="en-US" altLang="zh-TW" dirty="0"/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</a:rPr>
              <a:t>left</a:t>
            </a:r>
            <a:r>
              <a:rPr kumimoji="1" lang="en-US" altLang="zh-TW" dirty="0">
                <a:solidFill>
                  <a:srgbClr val="00B050"/>
                </a:solidFill>
              </a:rPr>
              <a:t> subtree</a:t>
            </a:r>
            <a:r>
              <a:rPr kumimoji="1" lang="en-US" altLang="zh-TW" dirty="0"/>
              <a:t> of the </a:t>
            </a:r>
            <a:r>
              <a:rPr kumimoji="1" lang="en-US" altLang="zh-TW" b="1" dirty="0">
                <a:solidFill>
                  <a:srgbClr val="FF0000"/>
                </a:solidFill>
              </a:rPr>
              <a:t>left</a:t>
            </a:r>
            <a:r>
              <a:rPr kumimoji="1" lang="en-US" altLang="zh-TW" dirty="0">
                <a:solidFill>
                  <a:srgbClr val="FF0000"/>
                </a:solidFill>
              </a:rPr>
              <a:t> subtree</a:t>
            </a:r>
            <a:r>
              <a:rPr kumimoji="1" lang="en-US" altLang="zh-TW" dirty="0"/>
              <a:t> of A</a:t>
            </a:r>
            <a:endParaRPr kumimoji="1"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883490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R</a:t>
            </a:r>
            <a:r>
              <a:rPr kumimoji="1" lang="en-US" altLang="zh-TW" b="1" dirty="0">
                <a:solidFill>
                  <a:srgbClr val="00B050"/>
                </a:solidFill>
              </a:rPr>
              <a:t>R</a:t>
            </a:r>
            <a:r>
              <a:rPr kumimoji="1" lang="en-US" altLang="zh-TW" dirty="0"/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</a:rPr>
              <a:t>right</a:t>
            </a:r>
            <a:r>
              <a:rPr kumimoji="1" lang="en-US" altLang="zh-TW" dirty="0">
                <a:solidFill>
                  <a:srgbClr val="00B050"/>
                </a:solidFill>
              </a:rPr>
              <a:t> subtree</a:t>
            </a:r>
            <a:r>
              <a:rPr kumimoji="1" lang="en-US" altLang="zh-TW" dirty="0"/>
              <a:t> of the </a:t>
            </a:r>
            <a:r>
              <a:rPr kumimoji="1" lang="en-US" altLang="zh-TW" b="1" dirty="0">
                <a:solidFill>
                  <a:srgbClr val="FF0000"/>
                </a:solidFill>
              </a:rPr>
              <a:t>right</a:t>
            </a:r>
            <a:r>
              <a:rPr kumimoji="1" lang="en-US" altLang="zh-TW" dirty="0">
                <a:solidFill>
                  <a:srgbClr val="FF0000"/>
                </a:solidFill>
              </a:rPr>
              <a:t> subtree</a:t>
            </a:r>
            <a:r>
              <a:rPr kumimoji="1" lang="en-US" altLang="zh-TW" dirty="0"/>
              <a:t> of A</a:t>
            </a:r>
            <a:endParaRPr kumimoji="1" lang="zh-TW" altLang="en-US" dirty="0"/>
          </a:p>
        </p:txBody>
      </p:sp>
      <p:sp>
        <p:nvSpPr>
          <p:cNvPr id="41" name="矩形 22"/>
          <p:cNvSpPr>
            <a:spLocks noChangeArrowheads="1"/>
          </p:cNvSpPr>
          <p:nvPr/>
        </p:nvSpPr>
        <p:spPr bwMode="auto">
          <a:xfrm>
            <a:off x="903231" y="4802177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latin typeface="+mj-lt"/>
              </a:rPr>
              <a:t>Right rotation</a:t>
            </a:r>
            <a:endParaRPr lang="zh-TW" altLang="en-US" b="1" i="1" dirty="0">
              <a:latin typeface="+mj-lt"/>
            </a:endParaRPr>
          </a:p>
        </p:txBody>
      </p:sp>
      <p:sp>
        <p:nvSpPr>
          <p:cNvPr id="42" name="矩形 22"/>
          <p:cNvSpPr>
            <a:spLocks noChangeArrowheads="1"/>
          </p:cNvSpPr>
          <p:nvPr/>
        </p:nvSpPr>
        <p:spPr bwMode="auto">
          <a:xfrm>
            <a:off x="5556788" y="4818921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latin typeface="+mj-lt"/>
              </a:rPr>
              <a:t>Left rotation</a:t>
            </a:r>
            <a:endParaRPr lang="zh-TW" altLang="en-US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647445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- Outside Cases</a:t>
            </a:r>
          </a:p>
        </p:txBody>
      </p:sp>
      <p:sp>
        <p:nvSpPr>
          <p:cNvPr id="5" name="橢圓 5"/>
          <p:cNvSpPr>
            <a:spLocks noChangeArrowheads="1"/>
          </p:cNvSpPr>
          <p:nvPr/>
        </p:nvSpPr>
        <p:spPr bwMode="auto">
          <a:xfrm>
            <a:off x="6383868" y="3538074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矩形 22"/>
          <p:cNvSpPr>
            <a:spLocks noChangeArrowheads="1"/>
          </p:cNvSpPr>
          <p:nvPr/>
        </p:nvSpPr>
        <p:spPr bwMode="auto">
          <a:xfrm>
            <a:off x="6417748" y="345819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7" name="橢圓 25"/>
          <p:cNvSpPr>
            <a:spLocks noChangeArrowheads="1"/>
          </p:cNvSpPr>
          <p:nvPr/>
        </p:nvSpPr>
        <p:spPr bwMode="auto">
          <a:xfrm>
            <a:off x="6812870" y="3069477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8" name="直線接點 30"/>
          <p:cNvCxnSpPr>
            <a:cxnSpLocks noChangeShapeType="1"/>
            <a:stCxn id="12" idx="0"/>
          </p:cNvCxnSpPr>
          <p:nvPr/>
        </p:nvCxnSpPr>
        <p:spPr bwMode="auto">
          <a:xfrm flipV="1">
            <a:off x="6227090" y="3900347"/>
            <a:ext cx="216634" cy="245104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直線接點 33"/>
          <p:cNvCxnSpPr>
            <a:cxnSpLocks noChangeShapeType="1"/>
            <a:stCxn id="13" idx="0"/>
          </p:cNvCxnSpPr>
          <p:nvPr/>
        </p:nvCxnSpPr>
        <p:spPr bwMode="auto">
          <a:xfrm flipH="1" flipV="1">
            <a:off x="6712123" y="3900346"/>
            <a:ext cx="129843" cy="234758"/>
          </a:xfrm>
          <a:prstGeom prst="line">
            <a:avLst/>
          </a:prstGeom>
          <a:noFill/>
          <a:ln w="63500" algn="ctr">
            <a:solidFill>
              <a:srgbClr val="00B050"/>
            </a:solidFill>
            <a:round/>
            <a:headEnd type="stealth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線接點 43"/>
          <p:cNvCxnSpPr>
            <a:cxnSpLocks noChangeShapeType="1"/>
            <a:endCxn id="7" idx="5"/>
          </p:cNvCxnSpPr>
          <p:nvPr/>
        </p:nvCxnSpPr>
        <p:spPr bwMode="auto">
          <a:xfrm flipH="1" flipV="1">
            <a:off x="7162730" y="3431571"/>
            <a:ext cx="570996" cy="45665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6881247" y="2998164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12" name="Triangle 11"/>
          <p:cNvSpPr/>
          <p:nvPr/>
        </p:nvSpPr>
        <p:spPr>
          <a:xfrm>
            <a:off x="5964994" y="4145451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/>
          <p:cNvSpPr/>
          <p:nvPr/>
        </p:nvSpPr>
        <p:spPr>
          <a:xfrm>
            <a:off x="6579870" y="4135104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線接點 43"/>
          <p:cNvCxnSpPr>
            <a:cxnSpLocks noChangeShapeType="1"/>
            <a:endCxn id="7" idx="3"/>
          </p:cNvCxnSpPr>
          <p:nvPr/>
        </p:nvCxnSpPr>
        <p:spPr bwMode="auto">
          <a:xfrm flipV="1">
            <a:off x="6712123" y="3431571"/>
            <a:ext cx="160773" cy="166969"/>
          </a:xfrm>
          <a:prstGeom prst="line">
            <a:avLst/>
          </a:prstGeom>
          <a:noFill/>
          <a:ln w="63500" algn="ctr">
            <a:solidFill>
              <a:schemeClr val="accent4">
                <a:lumMod val="75000"/>
              </a:schemeClr>
            </a:solidFill>
            <a:round/>
            <a:headEnd type="stealth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6067843" y="4197145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16" name="矩形 22"/>
          <p:cNvSpPr>
            <a:spLocks noChangeArrowheads="1"/>
          </p:cNvSpPr>
          <p:nvPr/>
        </p:nvSpPr>
        <p:spPr bwMode="auto">
          <a:xfrm>
            <a:off x="6678782" y="4220199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17" name="Triangle 16"/>
          <p:cNvSpPr/>
          <p:nvPr/>
        </p:nvSpPr>
        <p:spPr>
          <a:xfrm>
            <a:off x="7325884" y="3883081"/>
            <a:ext cx="804759" cy="757487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22"/>
          <p:cNvSpPr>
            <a:spLocks noChangeArrowheads="1"/>
          </p:cNvSpPr>
          <p:nvPr/>
        </p:nvSpPr>
        <p:spPr bwMode="auto">
          <a:xfrm>
            <a:off x="7474265" y="4160080"/>
            <a:ext cx="676609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h+1</a:t>
            </a:r>
            <a:endParaRPr lang="zh-TW" altLang="en-US" b="1" dirty="0">
              <a:latin typeface="+mj-lt"/>
            </a:endParaRPr>
          </a:p>
        </p:txBody>
      </p:sp>
      <p:sp>
        <p:nvSpPr>
          <p:cNvPr id="20" name="橢圓 5"/>
          <p:cNvSpPr>
            <a:spLocks noChangeArrowheads="1"/>
          </p:cNvSpPr>
          <p:nvPr/>
        </p:nvSpPr>
        <p:spPr bwMode="auto">
          <a:xfrm>
            <a:off x="2486017" y="3529685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1" name="矩形 22"/>
          <p:cNvSpPr>
            <a:spLocks noChangeArrowheads="1"/>
          </p:cNvSpPr>
          <p:nvPr/>
        </p:nvSpPr>
        <p:spPr bwMode="auto">
          <a:xfrm>
            <a:off x="2519897" y="3449801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22" name="橢圓 25"/>
          <p:cNvSpPr>
            <a:spLocks noChangeArrowheads="1"/>
          </p:cNvSpPr>
          <p:nvPr/>
        </p:nvSpPr>
        <p:spPr bwMode="auto">
          <a:xfrm>
            <a:off x="1894839" y="2998164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23" name="直線接點 30"/>
          <p:cNvCxnSpPr>
            <a:cxnSpLocks noChangeShapeType="1"/>
            <a:stCxn id="28" idx="0"/>
          </p:cNvCxnSpPr>
          <p:nvPr/>
        </p:nvCxnSpPr>
        <p:spPr bwMode="auto">
          <a:xfrm flipV="1">
            <a:off x="2323210" y="3902643"/>
            <a:ext cx="204329" cy="247901"/>
          </a:xfrm>
          <a:prstGeom prst="line">
            <a:avLst/>
          </a:prstGeom>
          <a:noFill/>
          <a:ln w="63500" algn="ctr">
            <a:solidFill>
              <a:srgbClr val="00B050"/>
            </a:solidFill>
            <a:round/>
            <a:headEnd type="stealth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線接點 33"/>
          <p:cNvCxnSpPr>
            <a:cxnSpLocks noChangeShapeType="1"/>
          </p:cNvCxnSpPr>
          <p:nvPr/>
        </p:nvCxnSpPr>
        <p:spPr bwMode="auto">
          <a:xfrm flipH="1" flipV="1">
            <a:off x="2820890" y="3902643"/>
            <a:ext cx="142848" cy="24510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線接點 43"/>
          <p:cNvCxnSpPr>
            <a:cxnSpLocks noChangeShapeType="1"/>
            <a:stCxn id="20" idx="1"/>
          </p:cNvCxnSpPr>
          <p:nvPr/>
        </p:nvCxnSpPr>
        <p:spPr bwMode="auto">
          <a:xfrm flipH="1" flipV="1">
            <a:off x="2283762" y="3332017"/>
            <a:ext cx="262281" cy="259794"/>
          </a:xfrm>
          <a:prstGeom prst="line">
            <a:avLst/>
          </a:prstGeom>
          <a:noFill/>
          <a:ln w="63500" algn="ctr">
            <a:solidFill>
              <a:schemeClr val="accent4">
                <a:lumMod val="75000"/>
              </a:schemeClr>
            </a:solidFill>
            <a:round/>
            <a:headEnd type="stealth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" name="矩形 22"/>
          <p:cNvSpPr>
            <a:spLocks noChangeArrowheads="1"/>
          </p:cNvSpPr>
          <p:nvPr/>
        </p:nvSpPr>
        <p:spPr bwMode="auto">
          <a:xfrm>
            <a:off x="1943637" y="2930371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27" name="Triangle 26"/>
          <p:cNvSpPr/>
          <p:nvPr/>
        </p:nvSpPr>
        <p:spPr>
          <a:xfrm>
            <a:off x="2722650" y="4147748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/>
          <p:cNvSpPr/>
          <p:nvPr/>
        </p:nvSpPr>
        <p:spPr>
          <a:xfrm>
            <a:off x="2061114" y="4150544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直線接點 43"/>
          <p:cNvCxnSpPr>
            <a:cxnSpLocks noChangeShapeType="1"/>
            <a:endCxn id="22" idx="3"/>
          </p:cNvCxnSpPr>
          <p:nvPr/>
        </p:nvCxnSpPr>
        <p:spPr bwMode="auto">
          <a:xfrm flipV="1">
            <a:off x="1493399" y="3360258"/>
            <a:ext cx="461466" cy="52641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" name="矩形 22"/>
          <p:cNvSpPr>
            <a:spLocks noChangeArrowheads="1"/>
          </p:cNvSpPr>
          <p:nvPr/>
        </p:nvSpPr>
        <p:spPr bwMode="auto">
          <a:xfrm>
            <a:off x="2177550" y="423302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31" name="矩形 22"/>
          <p:cNvSpPr>
            <a:spLocks noChangeArrowheads="1"/>
          </p:cNvSpPr>
          <p:nvPr/>
        </p:nvSpPr>
        <p:spPr bwMode="auto">
          <a:xfrm>
            <a:off x="2824369" y="423302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32" name="Triangle 31"/>
          <p:cNvSpPr/>
          <p:nvPr/>
        </p:nvSpPr>
        <p:spPr>
          <a:xfrm>
            <a:off x="1081265" y="3886870"/>
            <a:ext cx="804759" cy="757487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22"/>
          <p:cNvSpPr>
            <a:spLocks noChangeArrowheads="1"/>
          </p:cNvSpPr>
          <p:nvPr/>
        </p:nvSpPr>
        <p:spPr bwMode="auto">
          <a:xfrm>
            <a:off x="1229646" y="4163869"/>
            <a:ext cx="676609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h+1</a:t>
            </a:r>
            <a:endParaRPr lang="zh-TW" altLang="en-US" b="1" dirty="0">
              <a:latin typeface="+mj-lt"/>
            </a:endParaRPr>
          </a:p>
        </p:txBody>
      </p:sp>
      <p:sp>
        <p:nvSpPr>
          <p:cNvPr id="55" name="矩形 22"/>
          <p:cNvSpPr>
            <a:spLocks noChangeArrowheads="1"/>
          </p:cNvSpPr>
          <p:nvPr/>
        </p:nvSpPr>
        <p:spPr bwMode="auto">
          <a:xfrm>
            <a:off x="903231" y="4802177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>
                <a:latin typeface="+mj-lt"/>
              </a:rPr>
              <a:t>Height Balanced!</a:t>
            </a:r>
            <a:endParaRPr lang="zh-TW" altLang="en-US" i="1" dirty="0">
              <a:latin typeface="+mj-lt"/>
            </a:endParaRPr>
          </a:p>
        </p:txBody>
      </p:sp>
      <p:sp>
        <p:nvSpPr>
          <p:cNvPr id="56" name="矩形 22"/>
          <p:cNvSpPr>
            <a:spLocks noChangeArrowheads="1"/>
          </p:cNvSpPr>
          <p:nvPr/>
        </p:nvSpPr>
        <p:spPr bwMode="auto">
          <a:xfrm>
            <a:off x="5556788" y="4818921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/>
              <a:t>Height Balanced!</a:t>
            </a:r>
            <a:endParaRPr lang="zh-TW" altLang="en-US" i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136216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L</a:t>
            </a:r>
            <a:r>
              <a:rPr kumimoji="1" lang="en-US" altLang="zh-TW" b="1" dirty="0">
                <a:solidFill>
                  <a:srgbClr val="00B050"/>
                </a:solidFill>
              </a:rPr>
              <a:t>L</a:t>
            </a:r>
            <a:r>
              <a:rPr kumimoji="1" lang="en-US" altLang="zh-TW" dirty="0"/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</a:rPr>
              <a:t>left</a:t>
            </a:r>
            <a:r>
              <a:rPr kumimoji="1" lang="en-US" altLang="zh-TW" dirty="0">
                <a:solidFill>
                  <a:srgbClr val="00B050"/>
                </a:solidFill>
              </a:rPr>
              <a:t> subtree</a:t>
            </a:r>
            <a:r>
              <a:rPr kumimoji="1" lang="en-US" altLang="zh-TW" dirty="0"/>
              <a:t> of the </a:t>
            </a:r>
            <a:r>
              <a:rPr kumimoji="1" lang="en-US" altLang="zh-TW" b="1" dirty="0">
                <a:solidFill>
                  <a:srgbClr val="FF0000"/>
                </a:solidFill>
              </a:rPr>
              <a:t>left</a:t>
            </a:r>
            <a:r>
              <a:rPr kumimoji="1" lang="en-US" altLang="zh-TW" dirty="0">
                <a:solidFill>
                  <a:srgbClr val="FF0000"/>
                </a:solidFill>
              </a:rPr>
              <a:t> subtree</a:t>
            </a:r>
            <a:r>
              <a:rPr kumimoji="1" lang="en-US" altLang="zh-TW" dirty="0"/>
              <a:t> of A</a:t>
            </a:r>
            <a:endParaRPr kumimoji="1"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883490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R</a:t>
            </a:r>
            <a:r>
              <a:rPr kumimoji="1" lang="en-US" altLang="zh-TW" b="1" dirty="0">
                <a:solidFill>
                  <a:srgbClr val="00B050"/>
                </a:solidFill>
              </a:rPr>
              <a:t>R</a:t>
            </a:r>
            <a:r>
              <a:rPr kumimoji="1" lang="en-US" altLang="zh-TW" dirty="0"/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</a:rPr>
              <a:t>right</a:t>
            </a:r>
            <a:r>
              <a:rPr kumimoji="1" lang="en-US" altLang="zh-TW" dirty="0">
                <a:solidFill>
                  <a:srgbClr val="00B050"/>
                </a:solidFill>
              </a:rPr>
              <a:t> subtree</a:t>
            </a:r>
            <a:r>
              <a:rPr kumimoji="1" lang="en-US" altLang="zh-TW" dirty="0"/>
              <a:t> of the </a:t>
            </a:r>
            <a:r>
              <a:rPr kumimoji="1" lang="en-US" altLang="zh-TW" b="1" dirty="0">
                <a:solidFill>
                  <a:srgbClr val="FF0000"/>
                </a:solidFill>
              </a:rPr>
              <a:t>right</a:t>
            </a:r>
            <a:r>
              <a:rPr kumimoji="1" lang="en-US" altLang="zh-TW" dirty="0">
                <a:solidFill>
                  <a:srgbClr val="FF0000"/>
                </a:solidFill>
              </a:rPr>
              <a:t> subtree</a:t>
            </a:r>
            <a:r>
              <a:rPr kumimoji="1" lang="en-US" altLang="zh-TW" dirty="0"/>
              <a:t> of 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658546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</a:t>
            </a:r>
            <a:r>
              <a:rPr lang="mr-IN" dirty="0"/>
              <a:t>–</a:t>
            </a:r>
            <a:r>
              <a:rPr lang="en-US" dirty="0"/>
              <a:t> Inside Cases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992049" y="2127422"/>
            <a:ext cx="2051527" cy="2089734"/>
            <a:chOff x="6912961" y="3909679"/>
            <a:chExt cx="2051527" cy="2089734"/>
          </a:xfrm>
        </p:grpSpPr>
        <p:sp>
          <p:nvSpPr>
            <p:cNvPr id="38" name="橢圓 5"/>
            <p:cNvSpPr>
              <a:spLocks noChangeArrowheads="1"/>
            </p:cNvSpPr>
            <p:nvPr/>
          </p:nvSpPr>
          <p:spPr bwMode="auto">
            <a:xfrm>
              <a:off x="7467358" y="3989563"/>
              <a:ext cx="409885" cy="424221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9" name="矩形 22"/>
            <p:cNvSpPr>
              <a:spLocks noChangeArrowheads="1"/>
            </p:cNvSpPr>
            <p:nvPr/>
          </p:nvSpPr>
          <p:spPr bwMode="auto">
            <a:xfrm>
              <a:off x="7501238" y="3909679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40" name="橢圓 25"/>
            <p:cNvSpPr>
              <a:spLocks noChangeArrowheads="1"/>
            </p:cNvSpPr>
            <p:nvPr/>
          </p:nvSpPr>
          <p:spPr bwMode="auto">
            <a:xfrm>
              <a:off x="8111464" y="4534990"/>
              <a:ext cx="409886" cy="42422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41" name="直線接點 30"/>
            <p:cNvCxnSpPr>
              <a:cxnSpLocks noChangeShapeType="1"/>
            </p:cNvCxnSpPr>
            <p:nvPr/>
          </p:nvCxnSpPr>
          <p:spPr bwMode="auto">
            <a:xfrm rot="5400000" flipH="1" flipV="1">
              <a:off x="7227695" y="4297421"/>
              <a:ext cx="245105" cy="35393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直線接點 33"/>
            <p:cNvCxnSpPr>
              <a:cxnSpLocks noChangeShapeType="1"/>
            </p:cNvCxnSpPr>
            <p:nvPr/>
          </p:nvCxnSpPr>
          <p:spPr bwMode="auto">
            <a:xfrm rot="16200000" flipV="1">
              <a:off x="7871801" y="4297421"/>
              <a:ext cx="245105" cy="35393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直線接點 43"/>
            <p:cNvCxnSpPr>
              <a:cxnSpLocks noChangeShapeType="1"/>
            </p:cNvCxnSpPr>
            <p:nvPr/>
          </p:nvCxnSpPr>
          <p:spPr bwMode="auto">
            <a:xfrm flipH="1" flipV="1">
              <a:off x="8461324" y="4897084"/>
              <a:ext cx="235543" cy="27133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矩形 22"/>
            <p:cNvSpPr>
              <a:spLocks noChangeArrowheads="1"/>
            </p:cNvSpPr>
            <p:nvPr/>
          </p:nvSpPr>
          <p:spPr bwMode="auto">
            <a:xfrm>
              <a:off x="8179841" y="4463677"/>
              <a:ext cx="292775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45" name="Triangle 44"/>
            <p:cNvSpPr/>
            <p:nvPr/>
          </p:nvSpPr>
          <p:spPr>
            <a:xfrm>
              <a:off x="6912961" y="4596940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iangle 45"/>
            <p:cNvSpPr/>
            <p:nvPr/>
          </p:nvSpPr>
          <p:spPr>
            <a:xfrm>
              <a:off x="7501238" y="5168416"/>
              <a:ext cx="804759" cy="757487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riangle 46"/>
            <p:cNvSpPr/>
            <p:nvPr/>
          </p:nvSpPr>
          <p:spPr>
            <a:xfrm>
              <a:off x="8434771" y="5168416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直線接點 43"/>
            <p:cNvCxnSpPr>
              <a:cxnSpLocks noChangeShapeType="1"/>
            </p:cNvCxnSpPr>
            <p:nvPr/>
          </p:nvCxnSpPr>
          <p:spPr bwMode="auto">
            <a:xfrm flipV="1">
              <a:off x="7903618" y="4897084"/>
              <a:ext cx="267872" cy="27133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矩形 22"/>
            <p:cNvSpPr>
              <a:spLocks noChangeArrowheads="1"/>
            </p:cNvSpPr>
            <p:nvPr/>
          </p:nvSpPr>
          <p:spPr bwMode="auto">
            <a:xfrm>
              <a:off x="7015810" y="4648634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h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50" name="矩形 22"/>
            <p:cNvSpPr>
              <a:spLocks noChangeArrowheads="1"/>
            </p:cNvSpPr>
            <p:nvPr/>
          </p:nvSpPr>
          <p:spPr bwMode="auto">
            <a:xfrm>
              <a:off x="7649619" y="5445415"/>
              <a:ext cx="676609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h+1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51" name="矩形 22"/>
            <p:cNvSpPr>
              <a:spLocks noChangeArrowheads="1"/>
            </p:cNvSpPr>
            <p:nvPr/>
          </p:nvSpPr>
          <p:spPr bwMode="auto">
            <a:xfrm>
              <a:off x="8554602" y="5253511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h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164198" y="2060848"/>
            <a:ext cx="1902216" cy="2179944"/>
            <a:chOff x="4519759" y="3915644"/>
            <a:chExt cx="1902216" cy="2179944"/>
          </a:xfrm>
        </p:grpSpPr>
        <p:sp>
          <p:nvSpPr>
            <p:cNvPr id="53" name="橢圓 5"/>
            <p:cNvSpPr>
              <a:spLocks noChangeArrowheads="1"/>
            </p:cNvSpPr>
            <p:nvPr/>
          </p:nvSpPr>
          <p:spPr bwMode="auto">
            <a:xfrm>
              <a:off x="5434909" y="3995528"/>
              <a:ext cx="409885" cy="424221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4" name="矩形 22"/>
            <p:cNvSpPr>
              <a:spLocks noChangeArrowheads="1"/>
            </p:cNvSpPr>
            <p:nvPr/>
          </p:nvSpPr>
          <p:spPr bwMode="auto">
            <a:xfrm>
              <a:off x="5468789" y="3915644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55" name="橢圓 25"/>
            <p:cNvSpPr>
              <a:spLocks noChangeArrowheads="1"/>
            </p:cNvSpPr>
            <p:nvPr/>
          </p:nvSpPr>
          <p:spPr bwMode="auto">
            <a:xfrm>
              <a:off x="4930370" y="4632339"/>
              <a:ext cx="409886" cy="42422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56" name="直線接點 30"/>
            <p:cNvCxnSpPr>
              <a:cxnSpLocks noChangeShapeType="1"/>
            </p:cNvCxnSpPr>
            <p:nvPr/>
          </p:nvCxnSpPr>
          <p:spPr bwMode="auto">
            <a:xfrm flipV="1">
              <a:off x="5135313" y="4357801"/>
              <a:ext cx="359452" cy="27453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直線接點 33"/>
            <p:cNvCxnSpPr>
              <a:cxnSpLocks noChangeShapeType="1"/>
            </p:cNvCxnSpPr>
            <p:nvPr/>
          </p:nvCxnSpPr>
          <p:spPr bwMode="auto">
            <a:xfrm rot="16200000" flipV="1">
              <a:off x="5839352" y="4303386"/>
              <a:ext cx="245105" cy="35393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直線接點 43"/>
            <p:cNvCxnSpPr>
              <a:cxnSpLocks noChangeShapeType="1"/>
            </p:cNvCxnSpPr>
            <p:nvPr/>
          </p:nvCxnSpPr>
          <p:spPr bwMode="auto">
            <a:xfrm flipH="1" flipV="1">
              <a:off x="5280230" y="4994433"/>
              <a:ext cx="235543" cy="27133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" name="矩形 22"/>
            <p:cNvSpPr>
              <a:spLocks noChangeArrowheads="1"/>
            </p:cNvSpPr>
            <p:nvPr/>
          </p:nvSpPr>
          <p:spPr bwMode="auto">
            <a:xfrm>
              <a:off x="4979168" y="4564546"/>
              <a:ext cx="292775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0" name="Triangle 59"/>
            <p:cNvSpPr/>
            <p:nvPr/>
          </p:nvSpPr>
          <p:spPr>
            <a:xfrm>
              <a:off x="5897784" y="4602905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riangle 60"/>
            <p:cNvSpPr/>
            <p:nvPr/>
          </p:nvSpPr>
          <p:spPr>
            <a:xfrm>
              <a:off x="4519759" y="5265765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直線接點 43"/>
            <p:cNvCxnSpPr>
              <a:cxnSpLocks noChangeShapeType="1"/>
            </p:cNvCxnSpPr>
            <p:nvPr/>
          </p:nvCxnSpPr>
          <p:spPr bwMode="auto">
            <a:xfrm flipV="1">
              <a:off x="4781855" y="4994433"/>
              <a:ext cx="208541" cy="27133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矩形 22"/>
            <p:cNvSpPr>
              <a:spLocks noChangeArrowheads="1"/>
            </p:cNvSpPr>
            <p:nvPr/>
          </p:nvSpPr>
          <p:spPr bwMode="auto">
            <a:xfrm>
              <a:off x="4623533" y="5348241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endParaRPr lang="zh-TW" altLang="en-US" b="1" dirty="0">
                <a:latin typeface="+mj-lt"/>
              </a:endParaRPr>
            </a:p>
          </p:txBody>
        </p:sp>
        <p:sp>
          <p:nvSpPr>
            <p:cNvPr id="64" name="矩形 22"/>
            <p:cNvSpPr>
              <a:spLocks noChangeArrowheads="1"/>
            </p:cNvSpPr>
            <p:nvPr/>
          </p:nvSpPr>
          <p:spPr bwMode="auto">
            <a:xfrm>
              <a:off x="5999503" y="4688177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h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5" name="矩形 22"/>
            <p:cNvSpPr>
              <a:spLocks noChangeArrowheads="1"/>
            </p:cNvSpPr>
            <p:nvPr/>
          </p:nvSpPr>
          <p:spPr bwMode="auto">
            <a:xfrm>
              <a:off x="4618730" y="5352343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h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6" name="Triangle 65"/>
            <p:cNvSpPr/>
            <p:nvPr/>
          </p:nvSpPr>
          <p:spPr>
            <a:xfrm>
              <a:off x="5104158" y="5264591"/>
              <a:ext cx="804759" cy="757487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矩形 22"/>
            <p:cNvSpPr>
              <a:spLocks noChangeArrowheads="1"/>
            </p:cNvSpPr>
            <p:nvPr/>
          </p:nvSpPr>
          <p:spPr bwMode="auto">
            <a:xfrm>
              <a:off x="5252539" y="5541590"/>
              <a:ext cx="676609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h+1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34" name="文字方塊 33"/>
          <p:cNvSpPr txBox="1"/>
          <p:nvPr/>
        </p:nvSpPr>
        <p:spPr>
          <a:xfrm>
            <a:off x="1136216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L</a:t>
            </a:r>
            <a:r>
              <a:rPr kumimoji="1" lang="en-US" altLang="zh-TW" b="1" dirty="0">
                <a:solidFill>
                  <a:srgbClr val="00B050"/>
                </a:solidFill>
              </a:rPr>
              <a:t>R</a:t>
            </a:r>
            <a:r>
              <a:rPr kumimoji="1" lang="en-US" altLang="zh-TW" dirty="0"/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</a:rPr>
              <a:t>right</a:t>
            </a:r>
            <a:r>
              <a:rPr kumimoji="1" lang="en-US" altLang="zh-TW" dirty="0">
                <a:solidFill>
                  <a:srgbClr val="00B050"/>
                </a:solidFill>
              </a:rPr>
              <a:t> subtree</a:t>
            </a:r>
            <a:r>
              <a:rPr kumimoji="1" lang="en-US" altLang="zh-TW" dirty="0"/>
              <a:t> of the </a:t>
            </a:r>
            <a:r>
              <a:rPr kumimoji="1" lang="en-US" altLang="zh-TW" b="1" dirty="0">
                <a:solidFill>
                  <a:srgbClr val="FF0000"/>
                </a:solidFill>
              </a:rPr>
              <a:t>left</a:t>
            </a:r>
            <a:r>
              <a:rPr kumimoji="1" lang="en-US" altLang="zh-TW" dirty="0">
                <a:solidFill>
                  <a:srgbClr val="FF0000"/>
                </a:solidFill>
              </a:rPr>
              <a:t> subtree</a:t>
            </a:r>
            <a:r>
              <a:rPr kumimoji="1" lang="en-US" altLang="zh-TW" dirty="0"/>
              <a:t> of A</a:t>
            </a:r>
            <a:endParaRPr kumimoji="1"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883490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R</a:t>
            </a:r>
            <a:r>
              <a:rPr kumimoji="1" lang="en-US" altLang="zh-TW" b="1" dirty="0">
                <a:solidFill>
                  <a:srgbClr val="00B050"/>
                </a:solidFill>
              </a:rPr>
              <a:t>L</a:t>
            </a:r>
            <a:r>
              <a:rPr kumimoji="1" lang="en-US" altLang="zh-TW" dirty="0"/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</a:rPr>
              <a:t>left</a:t>
            </a:r>
            <a:r>
              <a:rPr kumimoji="1" lang="en-US" altLang="zh-TW" dirty="0">
                <a:solidFill>
                  <a:srgbClr val="00B050"/>
                </a:solidFill>
              </a:rPr>
              <a:t> subtree</a:t>
            </a:r>
            <a:r>
              <a:rPr kumimoji="1" lang="en-US" altLang="zh-TW" dirty="0"/>
              <a:t> of the </a:t>
            </a:r>
            <a:r>
              <a:rPr kumimoji="1" lang="en-US" altLang="zh-TW" b="1" dirty="0">
                <a:solidFill>
                  <a:srgbClr val="FF0000"/>
                </a:solidFill>
              </a:rPr>
              <a:t>right</a:t>
            </a:r>
            <a:r>
              <a:rPr kumimoji="1" lang="en-US" altLang="zh-TW" dirty="0">
                <a:solidFill>
                  <a:srgbClr val="FF0000"/>
                </a:solidFill>
              </a:rPr>
              <a:t> subtree</a:t>
            </a:r>
            <a:r>
              <a:rPr kumimoji="1" lang="en-US" altLang="zh-TW" dirty="0"/>
              <a:t> of 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339680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</a:t>
            </a:r>
            <a:r>
              <a:rPr lang="mr-IN" dirty="0"/>
              <a:t>–</a:t>
            </a:r>
            <a:r>
              <a:rPr lang="en-US" dirty="0"/>
              <a:t> Inside Cases</a:t>
            </a:r>
          </a:p>
        </p:txBody>
      </p:sp>
      <p:sp>
        <p:nvSpPr>
          <p:cNvPr id="38" name="橢圓 5"/>
          <p:cNvSpPr>
            <a:spLocks noChangeArrowheads="1"/>
          </p:cNvSpPr>
          <p:nvPr/>
        </p:nvSpPr>
        <p:spPr bwMode="auto">
          <a:xfrm>
            <a:off x="6546446" y="2207306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9" name="矩形 22"/>
          <p:cNvSpPr>
            <a:spLocks noChangeArrowheads="1"/>
          </p:cNvSpPr>
          <p:nvPr/>
        </p:nvSpPr>
        <p:spPr bwMode="auto">
          <a:xfrm>
            <a:off x="6580326" y="2127422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40" name="橢圓 25"/>
          <p:cNvSpPr>
            <a:spLocks noChangeArrowheads="1"/>
          </p:cNvSpPr>
          <p:nvPr/>
        </p:nvSpPr>
        <p:spPr bwMode="auto">
          <a:xfrm>
            <a:off x="7190552" y="2752733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41" name="直線接點 30"/>
          <p:cNvCxnSpPr>
            <a:cxnSpLocks noChangeShapeType="1"/>
          </p:cNvCxnSpPr>
          <p:nvPr/>
        </p:nvCxnSpPr>
        <p:spPr bwMode="auto">
          <a:xfrm rot="5400000" flipH="1" flipV="1">
            <a:off x="6306783" y="2515164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線接點 33"/>
          <p:cNvCxnSpPr>
            <a:cxnSpLocks noChangeShapeType="1"/>
          </p:cNvCxnSpPr>
          <p:nvPr/>
        </p:nvCxnSpPr>
        <p:spPr bwMode="auto">
          <a:xfrm rot="16200000" flipV="1">
            <a:off x="6950889" y="2515164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43"/>
          <p:cNvCxnSpPr>
            <a:cxnSpLocks noChangeShapeType="1"/>
          </p:cNvCxnSpPr>
          <p:nvPr/>
        </p:nvCxnSpPr>
        <p:spPr bwMode="auto">
          <a:xfrm flipH="1" flipV="1">
            <a:off x="7540412" y="3114827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" name="矩形 22"/>
          <p:cNvSpPr>
            <a:spLocks noChangeArrowheads="1"/>
          </p:cNvSpPr>
          <p:nvPr/>
        </p:nvSpPr>
        <p:spPr bwMode="auto">
          <a:xfrm>
            <a:off x="7258929" y="2681420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45" name="Triangle 44"/>
          <p:cNvSpPr/>
          <p:nvPr/>
        </p:nvSpPr>
        <p:spPr>
          <a:xfrm>
            <a:off x="5992049" y="2814683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iangle 46"/>
          <p:cNvSpPr/>
          <p:nvPr/>
        </p:nvSpPr>
        <p:spPr>
          <a:xfrm>
            <a:off x="7513859" y="3386159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直線接點 43"/>
          <p:cNvCxnSpPr>
            <a:cxnSpLocks noChangeShapeType="1"/>
          </p:cNvCxnSpPr>
          <p:nvPr/>
        </p:nvCxnSpPr>
        <p:spPr bwMode="auto">
          <a:xfrm flipV="1">
            <a:off x="6982706" y="3114827"/>
            <a:ext cx="267872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9" name="矩形 22"/>
          <p:cNvSpPr>
            <a:spLocks noChangeArrowheads="1"/>
          </p:cNvSpPr>
          <p:nvPr/>
        </p:nvSpPr>
        <p:spPr bwMode="auto">
          <a:xfrm>
            <a:off x="6094898" y="2866377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51" name="矩形 22"/>
          <p:cNvSpPr>
            <a:spLocks noChangeArrowheads="1"/>
          </p:cNvSpPr>
          <p:nvPr/>
        </p:nvSpPr>
        <p:spPr bwMode="auto">
          <a:xfrm>
            <a:off x="7633690" y="3471254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53" name="橢圓 5"/>
          <p:cNvSpPr>
            <a:spLocks noChangeArrowheads="1"/>
          </p:cNvSpPr>
          <p:nvPr/>
        </p:nvSpPr>
        <p:spPr bwMode="auto">
          <a:xfrm>
            <a:off x="2079348" y="2140732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4" name="矩形 22"/>
          <p:cNvSpPr>
            <a:spLocks noChangeArrowheads="1"/>
          </p:cNvSpPr>
          <p:nvPr/>
        </p:nvSpPr>
        <p:spPr bwMode="auto">
          <a:xfrm>
            <a:off x="2113228" y="2060848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55" name="橢圓 25"/>
          <p:cNvSpPr>
            <a:spLocks noChangeArrowheads="1"/>
          </p:cNvSpPr>
          <p:nvPr/>
        </p:nvSpPr>
        <p:spPr bwMode="auto">
          <a:xfrm>
            <a:off x="1574809" y="2777543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6" name="直線接點 30"/>
          <p:cNvCxnSpPr>
            <a:cxnSpLocks noChangeShapeType="1"/>
          </p:cNvCxnSpPr>
          <p:nvPr/>
        </p:nvCxnSpPr>
        <p:spPr bwMode="auto">
          <a:xfrm flipV="1">
            <a:off x="1779752" y="2503005"/>
            <a:ext cx="359452" cy="27453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7" name="直線接點 33"/>
          <p:cNvCxnSpPr>
            <a:cxnSpLocks noChangeShapeType="1"/>
          </p:cNvCxnSpPr>
          <p:nvPr/>
        </p:nvCxnSpPr>
        <p:spPr bwMode="auto">
          <a:xfrm rot="16200000" flipV="1">
            <a:off x="2483791" y="2448590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線接點 43"/>
          <p:cNvCxnSpPr>
            <a:cxnSpLocks noChangeShapeType="1"/>
          </p:cNvCxnSpPr>
          <p:nvPr/>
        </p:nvCxnSpPr>
        <p:spPr bwMode="auto">
          <a:xfrm flipH="1" flipV="1">
            <a:off x="1924669" y="3139637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9" name="矩形 22"/>
          <p:cNvSpPr>
            <a:spLocks noChangeArrowheads="1"/>
          </p:cNvSpPr>
          <p:nvPr/>
        </p:nvSpPr>
        <p:spPr bwMode="auto">
          <a:xfrm>
            <a:off x="1623607" y="2709750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60" name="Triangle 59"/>
          <p:cNvSpPr/>
          <p:nvPr/>
        </p:nvSpPr>
        <p:spPr>
          <a:xfrm>
            <a:off x="2542223" y="2748109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riangle 60"/>
          <p:cNvSpPr/>
          <p:nvPr/>
        </p:nvSpPr>
        <p:spPr>
          <a:xfrm>
            <a:off x="1164198" y="3410969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直線接點 43"/>
          <p:cNvCxnSpPr>
            <a:cxnSpLocks noChangeShapeType="1"/>
          </p:cNvCxnSpPr>
          <p:nvPr/>
        </p:nvCxnSpPr>
        <p:spPr bwMode="auto">
          <a:xfrm flipV="1">
            <a:off x="1426294" y="3139637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" name="矩形 22"/>
          <p:cNvSpPr>
            <a:spLocks noChangeArrowheads="1"/>
          </p:cNvSpPr>
          <p:nvPr/>
        </p:nvSpPr>
        <p:spPr bwMode="auto">
          <a:xfrm>
            <a:off x="1267972" y="3493445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b="1" dirty="0">
              <a:latin typeface="+mj-lt"/>
            </a:endParaRPr>
          </a:p>
        </p:txBody>
      </p:sp>
      <p:sp>
        <p:nvSpPr>
          <p:cNvPr id="64" name="矩形 22"/>
          <p:cNvSpPr>
            <a:spLocks noChangeArrowheads="1"/>
          </p:cNvSpPr>
          <p:nvPr/>
        </p:nvSpPr>
        <p:spPr bwMode="auto">
          <a:xfrm>
            <a:off x="2643942" y="2833381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65" name="矩形 22"/>
          <p:cNvSpPr>
            <a:spLocks noChangeArrowheads="1"/>
          </p:cNvSpPr>
          <p:nvPr/>
        </p:nvSpPr>
        <p:spPr bwMode="auto">
          <a:xfrm>
            <a:off x="1263169" y="3497547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34" name="橢圓 25"/>
          <p:cNvSpPr>
            <a:spLocks noChangeArrowheads="1"/>
          </p:cNvSpPr>
          <p:nvPr/>
        </p:nvSpPr>
        <p:spPr bwMode="auto">
          <a:xfrm>
            <a:off x="1965385" y="3410642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5" name="矩形 22"/>
          <p:cNvSpPr>
            <a:spLocks noChangeArrowheads="1"/>
          </p:cNvSpPr>
          <p:nvPr/>
        </p:nvSpPr>
        <p:spPr bwMode="auto">
          <a:xfrm>
            <a:off x="2014183" y="3342849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C</a:t>
            </a:r>
            <a:endParaRPr lang="zh-TW" altLang="en-US" b="1" dirty="0">
              <a:latin typeface="+mj-lt"/>
            </a:endParaRPr>
          </a:p>
        </p:txBody>
      </p:sp>
      <p:sp>
        <p:nvSpPr>
          <p:cNvPr id="36" name="Triangle 35"/>
          <p:cNvSpPr/>
          <p:nvPr/>
        </p:nvSpPr>
        <p:spPr>
          <a:xfrm>
            <a:off x="1599100" y="4085740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直線接點 43"/>
          <p:cNvCxnSpPr>
            <a:cxnSpLocks noChangeShapeType="1"/>
          </p:cNvCxnSpPr>
          <p:nvPr/>
        </p:nvCxnSpPr>
        <p:spPr bwMode="auto">
          <a:xfrm flipV="1">
            <a:off x="1861196" y="3814408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9" name="矩形 22"/>
          <p:cNvSpPr>
            <a:spLocks noChangeArrowheads="1"/>
          </p:cNvSpPr>
          <p:nvPr/>
        </p:nvSpPr>
        <p:spPr bwMode="auto">
          <a:xfrm>
            <a:off x="1702874" y="4168216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b="1" dirty="0">
              <a:latin typeface="+mj-lt"/>
            </a:endParaRPr>
          </a:p>
        </p:txBody>
      </p:sp>
      <p:sp>
        <p:nvSpPr>
          <p:cNvPr id="70" name="矩形 22"/>
          <p:cNvSpPr>
            <a:spLocks noChangeArrowheads="1"/>
          </p:cNvSpPr>
          <p:nvPr/>
        </p:nvSpPr>
        <p:spPr bwMode="auto">
          <a:xfrm>
            <a:off x="1698071" y="4172318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71" name="直線接點 33"/>
          <p:cNvCxnSpPr>
            <a:cxnSpLocks noChangeShapeType="1"/>
            <a:endCxn id="34" idx="5"/>
          </p:cNvCxnSpPr>
          <p:nvPr/>
        </p:nvCxnSpPr>
        <p:spPr bwMode="auto">
          <a:xfrm flipH="1" flipV="1">
            <a:off x="2315245" y="3772736"/>
            <a:ext cx="161404" cy="3072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2" name="Triangle 71"/>
          <p:cNvSpPr/>
          <p:nvPr/>
        </p:nvSpPr>
        <p:spPr>
          <a:xfrm>
            <a:off x="2235561" y="4079968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矩形 22"/>
          <p:cNvSpPr>
            <a:spLocks noChangeArrowheads="1"/>
          </p:cNvSpPr>
          <p:nvPr/>
        </p:nvSpPr>
        <p:spPr bwMode="auto">
          <a:xfrm>
            <a:off x="2337280" y="4183748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74" name="橢圓 25"/>
          <p:cNvSpPr>
            <a:spLocks noChangeArrowheads="1"/>
          </p:cNvSpPr>
          <p:nvPr/>
        </p:nvSpPr>
        <p:spPr bwMode="auto">
          <a:xfrm>
            <a:off x="6747208" y="3388516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75" name="Triangle 74"/>
          <p:cNvSpPr/>
          <p:nvPr/>
        </p:nvSpPr>
        <p:spPr>
          <a:xfrm>
            <a:off x="6380923" y="4063614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直線接點 43"/>
          <p:cNvCxnSpPr>
            <a:cxnSpLocks noChangeShapeType="1"/>
          </p:cNvCxnSpPr>
          <p:nvPr/>
        </p:nvCxnSpPr>
        <p:spPr bwMode="auto">
          <a:xfrm flipV="1">
            <a:off x="6643019" y="3792282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7" name="矩形 22"/>
          <p:cNvSpPr>
            <a:spLocks noChangeArrowheads="1"/>
          </p:cNvSpPr>
          <p:nvPr/>
        </p:nvSpPr>
        <p:spPr bwMode="auto">
          <a:xfrm>
            <a:off x="6484697" y="414609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b="1" dirty="0">
              <a:latin typeface="+mj-lt"/>
            </a:endParaRPr>
          </a:p>
        </p:txBody>
      </p:sp>
      <p:sp>
        <p:nvSpPr>
          <p:cNvPr id="78" name="矩形 22"/>
          <p:cNvSpPr>
            <a:spLocks noChangeArrowheads="1"/>
          </p:cNvSpPr>
          <p:nvPr/>
        </p:nvSpPr>
        <p:spPr bwMode="auto">
          <a:xfrm>
            <a:off x="6479894" y="4150192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79" name="直線接點 33"/>
          <p:cNvCxnSpPr>
            <a:cxnSpLocks noChangeShapeType="1"/>
          </p:cNvCxnSpPr>
          <p:nvPr/>
        </p:nvCxnSpPr>
        <p:spPr bwMode="auto">
          <a:xfrm flipH="1" flipV="1">
            <a:off x="7097068" y="3750610"/>
            <a:ext cx="161404" cy="3072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0" name="Triangle 79"/>
          <p:cNvSpPr/>
          <p:nvPr/>
        </p:nvSpPr>
        <p:spPr>
          <a:xfrm>
            <a:off x="7017384" y="4057842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矩形 22"/>
          <p:cNvSpPr>
            <a:spLocks noChangeArrowheads="1"/>
          </p:cNvSpPr>
          <p:nvPr/>
        </p:nvSpPr>
        <p:spPr bwMode="auto">
          <a:xfrm>
            <a:off x="7119103" y="4161622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82" name="矩形 22"/>
          <p:cNvSpPr>
            <a:spLocks noChangeArrowheads="1"/>
          </p:cNvSpPr>
          <p:nvPr/>
        </p:nvSpPr>
        <p:spPr bwMode="auto">
          <a:xfrm>
            <a:off x="6789267" y="3327201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C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Circular Arrow 82"/>
          <p:cNvSpPr/>
          <p:nvPr/>
        </p:nvSpPr>
        <p:spPr>
          <a:xfrm rot="2583616" flipH="1">
            <a:off x="1591276" y="2760036"/>
            <a:ext cx="976144" cy="1010555"/>
          </a:xfrm>
          <a:prstGeom prst="circularArrow">
            <a:avLst>
              <a:gd name="adj1" fmla="val 3497"/>
              <a:gd name="adj2" fmla="val 905532"/>
              <a:gd name="adj3" fmla="val 19476800"/>
              <a:gd name="adj4" fmla="val 10800000"/>
              <a:gd name="adj5" fmla="val 7200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Circular Arrow 83"/>
          <p:cNvSpPr/>
          <p:nvPr/>
        </p:nvSpPr>
        <p:spPr>
          <a:xfrm rot="19016384">
            <a:off x="6590950" y="2811792"/>
            <a:ext cx="965373" cy="1010555"/>
          </a:xfrm>
          <a:prstGeom prst="circularArrow">
            <a:avLst>
              <a:gd name="adj1" fmla="val 3497"/>
              <a:gd name="adj2" fmla="val 905532"/>
              <a:gd name="adj3" fmla="val 19476800"/>
              <a:gd name="adj4" fmla="val 10800000"/>
              <a:gd name="adj5" fmla="val 7200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136216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L</a:t>
            </a:r>
            <a:r>
              <a:rPr kumimoji="1" lang="en-US" altLang="zh-TW" b="1" dirty="0">
                <a:solidFill>
                  <a:srgbClr val="00B050"/>
                </a:solidFill>
              </a:rPr>
              <a:t>R</a:t>
            </a:r>
            <a:r>
              <a:rPr kumimoji="1" lang="en-US" altLang="zh-TW" dirty="0"/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</a:rPr>
              <a:t>right</a:t>
            </a:r>
            <a:r>
              <a:rPr kumimoji="1" lang="en-US" altLang="zh-TW" dirty="0">
                <a:solidFill>
                  <a:srgbClr val="00B050"/>
                </a:solidFill>
              </a:rPr>
              <a:t> subtree</a:t>
            </a:r>
            <a:r>
              <a:rPr kumimoji="1" lang="en-US" altLang="zh-TW" dirty="0"/>
              <a:t> of the </a:t>
            </a:r>
            <a:r>
              <a:rPr kumimoji="1" lang="en-US" altLang="zh-TW" b="1" dirty="0">
                <a:solidFill>
                  <a:srgbClr val="FF0000"/>
                </a:solidFill>
              </a:rPr>
              <a:t>left</a:t>
            </a:r>
            <a:r>
              <a:rPr kumimoji="1" lang="en-US" altLang="zh-TW" dirty="0">
                <a:solidFill>
                  <a:srgbClr val="FF0000"/>
                </a:solidFill>
              </a:rPr>
              <a:t> subtree</a:t>
            </a:r>
            <a:r>
              <a:rPr kumimoji="1" lang="en-US" altLang="zh-TW" dirty="0"/>
              <a:t> of A</a:t>
            </a:r>
            <a:endParaRPr kumimoji="1"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5883490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R</a:t>
            </a:r>
            <a:r>
              <a:rPr kumimoji="1" lang="en-US" altLang="zh-TW" b="1" dirty="0">
                <a:solidFill>
                  <a:srgbClr val="00B050"/>
                </a:solidFill>
              </a:rPr>
              <a:t>L</a:t>
            </a:r>
            <a:r>
              <a:rPr kumimoji="1" lang="en-US" altLang="zh-TW" dirty="0"/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</a:rPr>
              <a:t>left</a:t>
            </a:r>
            <a:r>
              <a:rPr kumimoji="1" lang="en-US" altLang="zh-TW" dirty="0">
                <a:solidFill>
                  <a:srgbClr val="00B050"/>
                </a:solidFill>
              </a:rPr>
              <a:t> subtree</a:t>
            </a:r>
            <a:r>
              <a:rPr kumimoji="1" lang="en-US" altLang="zh-TW" dirty="0"/>
              <a:t> of the </a:t>
            </a:r>
            <a:r>
              <a:rPr kumimoji="1" lang="en-US" altLang="zh-TW" b="1" dirty="0">
                <a:solidFill>
                  <a:srgbClr val="FF0000"/>
                </a:solidFill>
              </a:rPr>
              <a:t>right</a:t>
            </a:r>
            <a:r>
              <a:rPr kumimoji="1" lang="en-US" altLang="zh-TW" dirty="0">
                <a:solidFill>
                  <a:srgbClr val="FF0000"/>
                </a:solidFill>
              </a:rPr>
              <a:t> subtree</a:t>
            </a:r>
            <a:r>
              <a:rPr kumimoji="1" lang="en-US" altLang="zh-TW" dirty="0"/>
              <a:t> of A</a:t>
            </a:r>
            <a:endParaRPr kumimoji="1" lang="zh-TW" altLang="en-US" dirty="0"/>
          </a:p>
        </p:txBody>
      </p:sp>
      <p:sp>
        <p:nvSpPr>
          <p:cNvPr id="89" name="矩形 22"/>
          <p:cNvSpPr>
            <a:spLocks noChangeArrowheads="1"/>
          </p:cNvSpPr>
          <p:nvPr/>
        </p:nvSpPr>
        <p:spPr bwMode="auto">
          <a:xfrm>
            <a:off x="903231" y="4627681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latin typeface="+mj-lt"/>
              </a:rPr>
              <a:t>Left rotation</a:t>
            </a:r>
            <a:endParaRPr lang="zh-TW" altLang="en-US" b="1" i="1" dirty="0">
              <a:latin typeface="+mj-lt"/>
            </a:endParaRPr>
          </a:p>
        </p:txBody>
      </p:sp>
      <p:sp>
        <p:nvSpPr>
          <p:cNvPr id="90" name="矩形 22"/>
          <p:cNvSpPr>
            <a:spLocks noChangeArrowheads="1"/>
          </p:cNvSpPr>
          <p:nvPr/>
        </p:nvSpPr>
        <p:spPr bwMode="auto">
          <a:xfrm>
            <a:off x="5556788" y="4644425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latin typeface="+mj-lt"/>
              </a:rPr>
              <a:t>Right rotation</a:t>
            </a:r>
            <a:endParaRPr lang="zh-TW" altLang="en-US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367364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</a:t>
            </a:r>
            <a:r>
              <a:rPr lang="mr-IN" dirty="0"/>
              <a:t>–</a:t>
            </a:r>
            <a:r>
              <a:rPr lang="en-US" dirty="0"/>
              <a:t> Inside Cases</a:t>
            </a:r>
          </a:p>
        </p:txBody>
      </p:sp>
      <p:sp>
        <p:nvSpPr>
          <p:cNvPr id="38" name="橢圓 5"/>
          <p:cNvSpPr>
            <a:spLocks noChangeArrowheads="1"/>
          </p:cNvSpPr>
          <p:nvPr/>
        </p:nvSpPr>
        <p:spPr bwMode="auto">
          <a:xfrm>
            <a:off x="6546446" y="2207306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9" name="矩形 22"/>
          <p:cNvSpPr>
            <a:spLocks noChangeArrowheads="1"/>
          </p:cNvSpPr>
          <p:nvPr/>
        </p:nvSpPr>
        <p:spPr bwMode="auto">
          <a:xfrm>
            <a:off x="6580326" y="2127422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40" name="橢圓 25"/>
          <p:cNvSpPr>
            <a:spLocks noChangeArrowheads="1"/>
          </p:cNvSpPr>
          <p:nvPr/>
        </p:nvSpPr>
        <p:spPr bwMode="auto">
          <a:xfrm>
            <a:off x="7497587" y="3410582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41" name="直線接點 30"/>
          <p:cNvCxnSpPr>
            <a:cxnSpLocks noChangeShapeType="1"/>
          </p:cNvCxnSpPr>
          <p:nvPr/>
        </p:nvCxnSpPr>
        <p:spPr bwMode="auto">
          <a:xfrm rot="5400000" flipH="1" flipV="1">
            <a:off x="6306783" y="2515164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線接點 33"/>
          <p:cNvCxnSpPr>
            <a:cxnSpLocks noChangeShapeType="1"/>
          </p:cNvCxnSpPr>
          <p:nvPr/>
        </p:nvCxnSpPr>
        <p:spPr bwMode="auto">
          <a:xfrm flipH="1" flipV="1">
            <a:off x="6893890" y="2586700"/>
            <a:ext cx="168777" cy="22798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43"/>
          <p:cNvCxnSpPr>
            <a:cxnSpLocks noChangeShapeType="1"/>
          </p:cNvCxnSpPr>
          <p:nvPr/>
        </p:nvCxnSpPr>
        <p:spPr bwMode="auto">
          <a:xfrm flipH="1" flipV="1">
            <a:off x="7847447" y="3772676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" name="矩形 22"/>
          <p:cNvSpPr>
            <a:spLocks noChangeArrowheads="1"/>
          </p:cNvSpPr>
          <p:nvPr/>
        </p:nvSpPr>
        <p:spPr bwMode="auto">
          <a:xfrm>
            <a:off x="7565964" y="3339269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45" name="Triangle 44"/>
          <p:cNvSpPr/>
          <p:nvPr/>
        </p:nvSpPr>
        <p:spPr>
          <a:xfrm>
            <a:off x="5992049" y="2814683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iangle 46"/>
          <p:cNvSpPr/>
          <p:nvPr/>
        </p:nvSpPr>
        <p:spPr>
          <a:xfrm>
            <a:off x="7820894" y="4044008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直線接點 43"/>
          <p:cNvCxnSpPr>
            <a:cxnSpLocks noChangeShapeType="1"/>
            <a:stCxn id="74" idx="5"/>
          </p:cNvCxnSpPr>
          <p:nvPr/>
        </p:nvCxnSpPr>
        <p:spPr bwMode="auto">
          <a:xfrm>
            <a:off x="7308175" y="3167223"/>
            <a:ext cx="277177" cy="25315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9" name="矩形 22"/>
          <p:cNvSpPr>
            <a:spLocks noChangeArrowheads="1"/>
          </p:cNvSpPr>
          <p:nvPr/>
        </p:nvSpPr>
        <p:spPr bwMode="auto">
          <a:xfrm>
            <a:off x="6094898" y="2866377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51" name="矩形 22"/>
          <p:cNvSpPr>
            <a:spLocks noChangeArrowheads="1"/>
          </p:cNvSpPr>
          <p:nvPr/>
        </p:nvSpPr>
        <p:spPr bwMode="auto">
          <a:xfrm>
            <a:off x="7940725" y="4129103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53" name="橢圓 5"/>
          <p:cNvSpPr>
            <a:spLocks noChangeArrowheads="1"/>
          </p:cNvSpPr>
          <p:nvPr/>
        </p:nvSpPr>
        <p:spPr bwMode="auto">
          <a:xfrm>
            <a:off x="2079348" y="2140732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4" name="矩形 22"/>
          <p:cNvSpPr>
            <a:spLocks noChangeArrowheads="1"/>
          </p:cNvSpPr>
          <p:nvPr/>
        </p:nvSpPr>
        <p:spPr bwMode="auto">
          <a:xfrm>
            <a:off x="2113228" y="2060848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55" name="橢圓 25"/>
          <p:cNvSpPr>
            <a:spLocks noChangeArrowheads="1"/>
          </p:cNvSpPr>
          <p:nvPr/>
        </p:nvSpPr>
        <p:spPr bwMode="auto">
          <a:xfrm>
            <a:off x="1125860" y="3538500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6" name="直線接點 30"/>
          <p:cNvCxnSpPr>
            <a:cxnSpLocks noChangeShapeType="1"/>
          </p:cNvCxnSpPr>
          <p:nvPr/>
        </p:nvCxnSpPr>
        <p:spPr bwMode="auto">
          <a:xfrm flipV="1">
            <a:off x="1876699" y="2503005"/>
            <a:ext cx="262506" cy="36337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7" name="直線接點 33"/>
          <p:cNvCxnSpPr>
            <a:cxnSpLocks noChangeShapeType="1"/>
          </p:cNvCxnSpPr>
          <p:nvPr/>
        </p:nvCxnSpPr>
        <p:spPr bwMode="auto">
          <a:xfrm rot="16200000" flipV="1">
            <a:off x="2483791" y="2448590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線接點 43"/>
          <p:cNvCxnSpPr>
            <a:cxnSpLocks noChangeShapeType="1"/>
          </p:cNvCxnSpPr>
          <p:nvPr/>
        </p:nvCxnSpPr>
        <p:spPr bwMode="auto">
          <a:xfrm flipV="1">
            <a:off x="1339871" y="3171597"/>
            <a:ext cx="280777" cy="36483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9" name="矩形 22"/>
          <p:cNvSpPr>
            <a:spLocks noChangeArrowheads="1"/>
          </p:cNvSpPr>
          <p:nvPr/>
        </p:nvSpPr>
        <p:spPr bwMode="auto">
          <a:xfrm>
            <a:off x="1174658" y="3470707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60" name="Triangle 59"/>
          <p:cNvSpPr/>
          <p:nvPr/>
        </p:nvSpPr>
        <p:spPr>
          <a:xfrm>
            <a:off x="2542223" y="2748109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riangle 60"/>
          <p:cNvSpPr/>
          <p:nvPr/>
        </p:nvSpPr>
        <p:spPr>
          <a:xfrm>
            <a:off x="745236" y="4221502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直線接點 43"/>
          <p:cNvCxnSpPr>
            <a:cxnSpLocks noChangeShapeType="1"/>
          </p:cNvCxnSpPr>
          <p:nvPr/>
        </p:nvCxnSpPr>
        <p:spPr bwMode="auto">
          <a:xfrm flipV="1">
            <a:off x="1019507" y="3952646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" name="矩形 22"/>
          <p:cNvSpPr>
            <a:spLocks noChangeArrowheads="1"/>
          </p:cNvSpPr>
          <p:nvPr/>
        </p:nvSpPr>
        <p:spPr bwMode="auto">
          <a:xfrm>
            <a:off x="849010" y="4303978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b="1" dirty="0">
              <a:latin typeface="+mj-lt"/>
            </a:endParaRPr>
          </a:p>
        </p:txBody>
      </p:sp>
      <p:sp>
        <p:nvSpPr>
          <p:cNvPr id="64" name="矩形 22"/>
          <p:cNvSpPr>
            <a:spLocks noChangeArrowheads="1"/>
          </p:cNvSpPr>
          <p:nvPr/>
        </p:nvSpPr>
        <p:spPr bwMode="auto">
          <a:xfrm>
            <a:off x="2643942" y="2833381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65" name="矩形 22"/>
          <p:cNvSpPr>
            <a:spLocks noChangeArrowheads="1"/>
          </p:cNvSpPr>
          <p:nvPr/>
        </p:nvSpPr>
        <p:spPr bwMode="auto">
          <a:xfrm>
            <a:off x="844207" y="430808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34" name="橢圓 25"/>
          <p:cNvSpPr>
            <a:spLocks noChangeArrowheads="1"/>
          </p:cNvSpPr>
          <p:nvPr/>
        </p:nvSpPr>
        <p:spPr bwMode="auto">
          <a:xfrm>
            <a:off x="1554345" y="2815902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5" name="矩形 22"/>
          <p:cNvSpPr>
            <a:spLocks noChangeArrowheads="1"/>
          </p:cNvSpPr>
          <p:nvPr/>
        </p:nvSpPr>
        <p:spPr bwMode="auto">
          <a:xfrm>
            <a:off x="1603143" y="2748109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C</a:t>
            </a:r>
            <a:endParaRPr lang="zh-TW" altLang="en-US" b="1" dirty="0">
              <a:latin typeface="+mj-lt"/>
            </a:endParaRPr>
          </a:p>
        </p:txBody>
      </p:sp>
      <p:sp>
        <p:nvSpPr>
          <p:cNvPr id="36" name="Triangle 35"/>
          <p:cNvSpPr/>
          <p:nvPr/>
        </p:nvSpPr>
        <p:spPr>
          <a:xfrm>
            <a:off x="1329412" y="4221502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直線接點 43"/>
          <p:cNvCxnSpPr>
            <a:cxnSpLocks noChangeShapeType="1"/>
          </p:cNvCxnSpPr>
          <p:nvPr/>
        </p:nvCxnSpPr>
        <p:spPr bwMode="auto">
          <a:xfrm>
            <a:off x="1441154" y="3926256"/>
            <a:ext cx="151097" cy="31620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9" name="矩形 22"/>
          <p:cNvSpPr>
            <a:spLocks noChangeArrowheads="1"/>
          </p:cNvSpPr>
          <p:nvPr/>
        </p:nvSpPr>
        <p:spPr bwMode="auto">
          <a:xfrm>
            <a:off x="1702874" y="4168216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b="1" dirty="0">
              <a:latin typeface="+mj-lt"/>
            </a:endParaRPr>
          </a:p>
        </p:txBody>
      </p:sp>
      <p:sp>
        <p:nvSpPr>
          <p:cNvPr id="70" name="矩形 22"/>
          <p:cNvSpPr>
            <a:spLocks noChangeArrowheads="1"/>
          </p:cNvSpPr>
          <p:nvPr/>
        </p:nvSpPr>
        <p:spPr bwMode="auto">
          <a:xfrm>
            <a:off x="1428383" y="430808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71" name="直線接點 33"/>
          <p:cNvCxnSpPr>
            <a:cxnSpLocks noChangeShapeType="1"/>
            <a:endCxn id="34" idx="5"/>
          </p:cNvCxnSpPr>
          <p:nvPr/>
        </p:nvCxnSpPr>
        <p:spPr bwMode="auto">
          <a:xfrm flipH="1" flipV="1">
            <a:off x="1904205" y="3177996"/>
            <a:ext cx="161404" cy="3072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2" name="Triangle 71"/>
          <p:cNvSpPr/>
          <p:nvPr/>
        </p:nvSpPr>
        <p:spPr>
          <a:xfrm>
            <a:off x="1824521" y="3485228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矩形 22"/>
          <p:cNvSpPr>
            <a:spLocks noChangeArrowheads="1"/>
          </p:cNvSpPr>
          <p:nvPr/>
        </p:nvSpPr>
        <p:spPr bwMode="auto">
          <a:xfrm>
            <a:off x="1926240" y="3589008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74" name="橢圓 25"/>
          <p:cNvSpPr>
            <a:spLocks noChangeArrowheads="1"/>
          </p:cNvSpPr>
          <p:nvPr/>
        </p:nvSpPr>
        <p:spPr bwMode="auto">
          <a:xfrm>
            <a:off x="6958315" y="2805129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75" name="Triangle 74"/>
          <p:cNvSpPr/>
          <p:nvPr/>
        </p:nvSpPr>
        <p:spPr>
          <a:xfrm>
            <a:off x="6592030" y="3480227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直線接點 43"/>
          <p:cNvCxnSpPr>
            <a:cxnSpLocks noChangeShapeType="1"/>
          </p:cNvCxnSpPr>
          <p:nvPr/>
        </p:nvCxnSpPr>
        <p:spPr bwMode="auto">
          <a:xfrm flipV="1">
            <a:off x="6854126" y="3208895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7" name="矩形 22"/>
          <p:cNvSpPr>
            <a:spLocks noChangeArrowheads="1"/>
          </p:cNvSpPr>
          <p:nvPr/>
        </p:nvSpPr>
        <p:spPr bwMode="auto">
          <a:xfrm>
            <a:off x="6484697" y="414609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b="1" dirty="0">
              <a:latin typeface="+mj-lt"/>
            </a:endParaRPr>
          </a:p>
        </p:txBody>
      </p:sp>
      <p:sp>
        <p:nvSpPr>
          <p:cNvPr id="78" name="矩形 22"/>
          <p:cNvSpPr>
            <a:spLocks noChangeArrowheads="1"/>
          </p:cNvSpPr>
          <p:nvPr/>
        </p:nvSpPr>
        <p:spPr bwMode="auto">
          <a:xfrm>
            <a:off x="6691001" y="3566805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79" name="直線接點 33"/>
          <p:cNvCxnSpPr>
            <a:cxnSpLocks noChangeShapeType="1"/>
          </p:cNvCxnSpPr>
          <p:nvPr/>
        </p:nvCxnSpPr>
        <p:spPr bwMode="auto">
          <a:xfrm flipV="1">
            <a:off x="7258472" y="3772676"/>
            <a:ext cx="326880" cy="28516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0" name="Triangle 79"/>
          <p:cNvSpPr/>
          <p:nvPr/>
        </p:nvSpPr>
        <p:spPr>
          <a:xfrm>
            <a:off x="7017384" y="4057842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矩形 22"/>
          <p:cNvSpPr>
            <a:spLocks noChangeArrowheads="1"/>
          </p:cNvSpPr>
          <p:nvPr/>
        </p:nvSpPr>
        <p:spPr bwMode="auto">
          <a:xfrm>
            <a:off x="7119103" y="4161622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82" name="矩形 22"/>
          <p:cNvSpPr>
            <a:spLocks noChangeArrowheads="1"/>
          </p:cNvSpPr>
          <p:nvPr/>
        </p:nvSpPr>
        <p:spPr bwMode="auto">
          <a:xfrm>
            <a:off x="7000374" y="2743814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C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1136216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L</a:t>
            </a:r>
            <a:r>
              <a:rPr kumimoji="1" lang="en-US" altLang="zh-TW" b="1" dirty="0">
                <a:solidFill>
                  <a:srgbClr val="00B050"/>
                </a:solidFill>
              </a:rPr>
              <a:t>R</a:t>
            </a:r>
            <a:r>
              <a:rPr kumimoji="1" lang="en-US" altLang="zh-TW" dirty="0"/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</a:rPr>
              <a:t>right</a:t>
            </a:r>
            <a:r>
              <a:rPr kumimoji="1" lang="en-US" altLang="zh-TW" dirty="0">
                <a:solidFill>
                  <a:srgbClr val="00B050"/>
                </a:solidFill>
              </a:rPr>
              <a:t> subtree</a:t>
            </a:r>
            <a:r>
              <a:rPr kumimoji="1" lang="en-US" altLang="zh-TW" dirty="0"/>
              <a:t> of the </a:t>
            </a:r>
            <a:r>
              <a:rPr kumimoji="1" lang="en-US" altLang="zh-TW" b="1" dirty="0">
                <a:solidFill>
                  <a:srgbClr val="FF0000"/>
                </a:solidFill>
              </a:rPr>
              <a:t>left</a:t>
            </a:r>
            <a:r>
              <a:rPr kumimoji="1" lang="en-US" altLang="zh-TW" dirty="0">
                <a:solidFill>
                  <a:srgbClr val="FF0000"/>
                </a:solidFill>
              </a:rPr>
              <a:t> subtree</a:t>
            </a:r>
            <a:r>
              <a:rPr kumimoji="1" lang="en-US" altLang="zh-TW" dirty="0"/>
              <a:t> of A</a:t>
            </a:r>
            <a:endParaRPr kumimoji="1" lang="zh-TW" altLang="en-US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5883490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R</a:t>
            </a:r>
            <a:r>
              <a:rPr kumimoji="1" lang="en-US" altLang="zh-TW" b="1" dirty="0">
                <a:solidFill>
                  <a:srgbClr val="00B050"/>
                </a:solidFill>
              </a:rPr>
              <a:t>L</a:t>
            </a:r>
            <a:r>
              <a:rPr kumimoji="1" lang="en-US" altLang="zh-TW" dirty="0"/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</a:rPr>
              <a:t>left</a:t>
            </a:r>
            <a:r>
              <a:rPr kumimoji="1" lang="en-US" altLang="zh-TW" dirty="0">
                <a:solidFill>
                  <a:srgbClr val="00B050"/>
                </a:solidFill>
              </a:rPr>
              <a:t> subtree</a:t>
            </a:r>
            <a:r>
              <a:rPr kumimoji="1" lang="en-US" altLang="zh-TW" dirty="0"/>
              <a:t> of the </a:t>
            </a:r>
            <a:r>
              <a:rPr kumimoji="1" lang="en-US" altLang="zh-TW" b="1" dirty="0">
                <a:solidFill>
                  <a:srgbClr val="FF0000"/>
                </a:solidFill>
              </a:rPr>
              <a:t>right</a:t>
            </a:r>
            <a:r>
              <a:rPr kumimoji="1" lang="en-US" altLang="zh-TW" dirty="0">
                <a:solidFill>
                  <a:srgbClr val="FF0000"/>
                </a:solidFill>
              </a:rPr>
              <a:t> subtree</a:t>
            </a:r>
            <a:r>
              <a:rPr kumimoji="1" lang="en-US" altLang="zh-TW" dirty="0"/>
              <a:t> of A</a:t>
            </a:r>
            <a:endParaRPr kumimoji="1" lang="zh-TW" altLang="en-US" dirty="0"/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903231" y="4627681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latin typeface="+mj-lt"/>
              </a:rPr>
              <a:t>Left rotation</a:t>
            </a:r>
            <a:endParaRPr lang="zh-TW" altLang="en-US" b="1" i="1" dirty="0">
              <a:latin typeface="+mj-lt"/>
            </a:endParaRPr>
          </a:p>
        </p:txBody>
      </p:sp>
      <p:sp>
        <p:nvSpPr>
          <p:cNvPr id="86" name="矩形 22"/>
          <p:cNvSpPr>
            <a:spLocks noChangeArrowheads="1"/>
          </p:cNvSpPr>
          <p:nvPr/>
        </p:nvSpPr>
        <p:spPr bwMode="auto">
          <a:xfrm>
            <a:off x="5556788" y="4644425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latin typeface="+mj-lt"/>
              </a:rPr>
              <a:t>Right rotation</a:t>
            </a:r>
            <a:endParaRPr lang="zh-TW" altLang="en-US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43024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BST operations are</a:t>
            </a:r>
            <a:r>
              <a:rPr lang="en-US" altLang="zh-TW" dirty="0">
                <a:solidFill>
                  <a:srgbClr val="FF0000"/>
                </a:solidFill>
              </a:rPr>
              <a:t> O(</a:t>
            </a:r>
            <a:r>
              <a:rPr lang="en-US" altLang="zh-TW" i="1" dirty="0">
                <a:solidFill>
                  <a:srgbClr val="FF0000"/>
                </a:solidFill>
              </a:rPr>
              <a:t>h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/>
              <a:t>h = height of BST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57200" y="2719461"/>
            <a:ext cx="4038600" cy="1141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Worst case </a:t>
            </a:r>
            <a:r>
              <a:rPr lang="en-US" altLang="zh-TW" dirty="0">
                <a:solidFill>
                  <a:srgbClr val="FF0000"/>
                </a:solidFill>
              </a:rPr>
              <a:t>h=n</a:t>
            </a:r>
          </a:p>
          <a:p>
            <a:pPr lvl="1"/>
            <a:r>
              <a:rPr lang="en-US" altLang="zh-TW" dirty="0"/>
              <a:t>Insert keys 1, 2, </a:t>
            </a:r>
            <a:r>
              <a:rPr lang="mr-IN" altLang="zh-TW" dirty="0"/>
              <a:t>…</a:t>
            </a:r>
            <a:r>
              <a:rPr lang="en-US" altLang="zh-TW" dirty="0"/>
              <a:t> n</a:t>
            </a:r>
            <a:endParaRPr lang="zh-TW" altLang="en-US" dirty="0"/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4493840" y="2719461"/>
            <a:ext cx="4830688" cy="11415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Best case </a:t>
            </a:r>
            <a:r>
              <a:rPr lang="en-US" altLang="zh-TW" dirty="0">
                <a:solidFill>
                  <a:srgbClr val="FF0000"/>
                </a:solidFill>
              </a:rPr>
              <a:t>h=</a:t>
            </a:r>
            <a:r>
              <a:rPr lang="en-US" altLang="zh-TW" dirty="0" err="1">
                <a:solidFill>
                  <a:srgbClr val="FF0000"/>
                </a:solidFill>
              </a:rPr>
              <a:t>logn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Insert keys : </a:t>
            </a:r>
            <a:r>
              <a:rPr lang="en-US" altLang="zh-TW" sz="2400" dirty="0"/>
              <a:t>4, 2, 6, 1, 3, 5, 7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199878" y="3928434"/>
            <a:ext cx="2265217" cy="2661443"/>
            <a:chOff x="1199878" y="3928434"/>
            <a:chExt cx="2265217" cy="2661443"/>
          </a:xfrm>
        </p:grpSpPr>
        <p:sp>
          <p:nvSpPr>
            <p:cNvPr id="6" name="橢圓 24"/>
            <p:cNvSpPr>
              <a:spLocks noChangeArrowheads="1"/>
            </p:cNvSpPr>
            <p:nvPr/>
          </p:nvSpPr>
          <p:spPr bwMode="auto">
            <a:xfrm>
              <a:off x="1199878" y="3957009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" name="橢圓 24"/>
            <p:cNvSpPr>
              <a:spLocks noChangeArrowheads="1"/>
            </p:cNvSpPr>
            <p:nvPr/>
          </p:nvSpPr>
          <p:spPr bwMode="auto">
            <a:xfrm>
              <a:off x="1771378" y="4599946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8" name="橢圓 24"/>
            <p:cNvSpPr>
              <a:spLocks noChangeArrowheads="1"/>
            </p:cNvSpPr>
            <p:nvPr/>
          </p:nvSpPr>
          <p:spPr bwMode="auto">
            <a:xfrm>
              <a:off x="2342878" y="5242884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9" name="橢圓 24"/>
            <p:cNvSpPr>
              <a:spLocks noChangeArrowheads="1"/>
            </p:cNvSpPr>
            <p:nvPr/>
          </p:nvSpPr>
          <p:spPr bwMode="auto">
            <a:xfrm>
              <a:off x="2965033" y="6000121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10" name="直線接點 30"/>
            <p:cNvCxnSpPr>
              <a:cxnSpLocks noChangeShapeType="1"/>
            </p:cNvCxnSpPr>
            <p:nvPr/>
          </p:nvCxnSpPr>
          <p:spPr bwMode="auto">
            <a:xfrm rot="16200000" flipV="1">
              <a:off x="1591196" y="4419765"/>
              <a:ext cx="288925" cy="21748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線接點 30"/>
            <p:cNvCxnSpPr>
              <a:cxnSpLocks noChangeShapeType="1"/>
            </p:cNvCxnSpPr>
            <p:nvPr/>
          </p:nvCxnSpPr>
          <p:spPr bwMode="auto">
            <a:xfrm rot="16200000" flipV="1">
              <a:off x="2162696" y="5062703"/>
              <a:ext cx="288925" cy="21748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線接點 30"/>
            <p:cNvCxnSpPr>
              <a:cxnSpLocks noChangeShapeType="1"/>
            </p:cNvCxnSpPr>
            <p:nvPr/>
          </p:nvCxnSpPr>
          <p:spPr bwMode="auto">
            <a:xfrm flipH="1" flipV="1">
              <a:off x="2769708" y="5669714"/>
              <a:ext cx="268557" cy="40364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矩形 22"/>
            <p:cNvSpPr>
              <a:spLocks noChangeArrowheads="1"/>
            </p:cNvSpPr>
            <p:nvPr/>
          </p:nvSpPr>
          <p:spPr bwMode="auto">
            <a:xfrm>
              <a:off x="1271315" y="3928434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1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4" name="矩形 22"/>
            <p:cNvSpPr>
              <a:spLocks noChangeArrowheads="1"/>
            </p:cNvSpPr>
            <p:nvPr/>
          </p:nvSpPr>
          <p:spPr bwMode="auto">
            <a:xfrm>
              <a:off x="1842815" y="4571371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5" name="矩形 22"/>
            <p:cNvSpPr>
              <a:spLocks noChangeArrowheads="1"/>
            </p:cNvSpPr>
            <p:nvPr/>
          </p:nvSpPr>
          <p:spPr bwMode="auto">
            <a:xfrm>
              <a:off x="2414315" y="5214309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6" name="矩形 22"/>
            <p:cNvSpPr>
              <a:spLocks noChangeArrowheads="1"/>
            </p:cNvSpPr>
            <p:nvPr/>
          </p:nvSpPr>
          <p:spPr bwMode="auto">
            <a:xfrm>
              <a:off x="3072086" y="5989802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n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17" name="群組 3"/>
          <p:cNvGrpSpPr/>
          <p:nvPr/>
        </p:nvGrpSpPr>
        <p:grpSpPr>
          <a:xfrm>
            <a:off x="5030291" y="4135338"/>
            <a:ext cx="3286125" cy="1885950"/>
            <a:chOff x="5030291" y="4135338"/>
            <a:chExt cx="3286125" cy="1885950"/>
          </a:xfrm>
        </p:grpSpPr>
        <p:sp>
          <p:nvSpPr>
            <p:cNvPr id="18" name="橢圓 26"/>
            <p:cNvSpPr>
              <a:spLocks noChangeArrowheads="1"/>
            </p:cNvSpPr>
            <p:nvPr/>
          </p:nvSpPr>
          <p:spPr bwMode="auto">
            <a:xfrm>
              <a:off x="6673354" y="5449788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9" name="橢圓 5"/>
            <p:cNvSpPr>
              <a:spLocks noChangeArrowheads="1"/>
            </p:cNvSpPr>
            <p:nvPr/>
          </p:nvSpPr>
          <p:spPr bwMode="auto">
            <a:xfrm>
              <a:off x="6387604" y="4163913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0" name="矩形 22"/>
            <p:cNvSpPr>
              <a:spLocks noChangeArrowheads="1"/>
            </p:cNvSpPr>
            <p:nvPr/>
          </p:nvSpPr>
          <p:spPr bwMode="auto">
            <a:xfrm>
              <a:off x="6459041" y="4135338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4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1" name="橢圓 24"/>
            <p:cNvSpPr>
              <a:spLocks noChangeArrowheads="1"/>
            </p:cNvSpPr>
            <p:nvPr/>
          </p:nvSpPr>
          <p:spPr bwMode="auto">
            <a:xfrm>
              <a:off x="5601791" y="4806851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2" name="橢圓 25"/>
            <p:cNvSpPr>
              <a:spLocks noChangeArrowheads="1"/>
            </p:cNvSpPr>
            <p:nvPr/>
          </p:nvSpPr>
          <p:spPr bwMode="auto">
            <a:xfrm>
              <a:off x="7173416" y="4806851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3" name="橢圓 26"/>
            <p:cNvSpPr>
              <a:spLocks noChangeArrowheads="1"/>
            </p:cNvSpPr>
            <p:nvPr/>
          </p:nvSpPr>
          <p:spPr bwMode="auto">
            <a:xfrm>
              <a:off x="5030291" y="5449788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4" name="橢圓 27"/>
            <p:cNvSpPr>
              <a:spLocks noChangeArrowheads="1"/>
            </p:cNvSpPr>
            <p:nvPr/>
          </p:nvSpPr>
          <p:spPr bwMode="auto">
            <a:xfrm>
              <a:off x="6101854" y="5449788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5" name="橢圓 29"/>
            <p:cNvSpPr>
              <a:spLocks noChangeArrowheads="1"/>
            </p:cNvSpPr>
            <p:nvPr/>
          </p:nvSpPr>
          <p:spPr bwMode="auto">
            <a:xfrm>
              <a:off x="7744916" y="5449788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26" name="直線接點 30"/>
            <p:cNvCxnSpPr>
              <a:cxnSpLocks noChangeShapeType="1"/>
            </p:cNvCxnSpPr>
            <p:nvPr/>
          </p:nvCxnSpPr>
          <p:spPr bwMode="auto">
            <a:xfrm rot="5400000" flipH="1" flipV="1">
              <a:off x="6100266" y="4519514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直線接點 33"/>
            <p:cNvCxnSpPr>
              <a:cxnSpLocks noChangeShapeType="1"/>
            </p:cNvCxnSpPr>
            <p:nvPr/>
          </p:nvCxnSpPr>
          <p:spPr bwMode="auto">
            <a:xfrm rot="16200000" flipV="1">
              <a:off x="6886078" y="4519514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直線接點 36"/>
            <p:cNvCxnSpPr>
              <a:cxnSpLocks noChangeShapeType="1"/>
            </p:cNvCxnSpPr>
            <p:nvPr/>
          </p:nvCxnSpPr>
          <p:spPr bwMode="auto">
            <a:xfrm rot="5400000" flipH="1" flipV="1">
              <a:off x="5421610" y="5269607"/>
              <a:ext cx="288925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直線接點 43"/>
            <p:cNvCxnSpPr>
              <a:cxnSpLocks noChangeShapeType="1"/>
            </p:cNvCxnSpPr>
            <p:nvPr/>
          </p:nvCxnSpPr>
          <p:spPr bwMode="auto">
            <a:xfrm rot="16200000" flipV="1">
              <a:off x="5957391" y="5305326"/>
              <a:ext cx="288925" cy="1460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直線接點 49"/>
            <p:cNvCxnSpPr>
              <a:cxnSpLocks noChangeShapeType="1"/>
            </p:cNvCxnSpPr>
            <p:nvPr/>
          </p:nvCxnSpPr>
          <p:spPr bwMode="auto">
            <a:xfrm rot="16200000" flipV="1">
              <a:off x="7564735" y="5269607"/>
              <a:ext cx="288925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矩形 22"/>
            <p:cNvSpPr>
              <a:spLocks noChangeArrowheads="1"/>
            </p:cNvSpPr>
            <p:nvPr/>
          </p:nvSpPr>
          <p:spPr bwMode="auto">
            <a:xfrm>
              <a:off x="5673229" y="4778276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32" name="矩形 22"/>
            <p:cNvSpPr>
              <a:spLocks noChangeArrowheads="1"/>
            </p:cNvSpPr>
            <p:nvPr/>
          </p:nvSpPr>
          <p:spPr bwMode="auto">
            <a:xfrm>
              <a:off x="5030291" y="5421213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1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33" name="矩形 22"/>
            <p:cNvSpPr>
              <a:spLocks noChangeArrowheads="1"/>
            </p:cNvSpPr>
            <p:nvPr/>
          </p:nvSpPr>
          <p:spPr bwMode="auto">
            <a:xfrm>
              <a:off x="6173291" y="5421213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3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34" name="矩形 22"/>
            <p:cNvSpPr>
              <a:spLocks noChangeArrowheads="1"/>
            </p:cNvSpPr>
            <p:nvPr/>
          </p:nvSpPr>
          <p:spPr bwMode="auto">
            <a:xfrm>
              <a:off x="7816354" y="5421213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7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35" name="矩形 22"/>
            <p:cNvSpPr>
              <a:spLocks noChangeArrowheads="1"/>
            </p:cNvSpPr>
            <p:nvPr/>
          </p:nvSpPr>
          <p:spPr bwMode="auto">
            <a:xfrm>
              <a:off x="7244854" y="4778276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6</a:t>
              </a:r>
              <a:endParaRPr lang="zh-TW" altLang="en-US" b="1">
                <a:latin typeface="+mj-lt"/>
              </a:endParaRPr>
            </a:p>
          </p:txBody>
        </p:sp>
        <p:cxnSp>
          <p:nvCxnSpPr>
            <p:cNvPr id="36" name="直線接點 33"/>
            <p:cNvCxnSpPr>
              <a:cxnSpLocks noChangeShapeType="1"/>
            </p:cNvCxnSpPr>
            <p:nvPr/>
          </p:nvCxnSpPr>
          <p:spPr bwMode="auto">
            <a:xfrm rot="5400000" flipH="1" flipV="1">
              <a:off x="7028953" y="5305326"/>
              <a:ext cx="288925" cy="1460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矩形 22"/>
            <p:cNvSpPr>
              <a:spLocks noChangeArrowheads="1"/>
            </p:cNvSpPr>
            <p:nvPr/>
          </p:nvSpPr>
          <p:spPr bwMode="auto">
            <a:xfrm>
              <a:off x="6744791" y="5421213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5</a:t>
              </a:r>
              <a:endParaRPr lang="zh-TW" altLang="en-US" b="1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9491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</a:t>
            </a:r>
            <a:r>
              <a:rPr lang="mr-IN" dirty="0"/>
              <a:t>–</a:t>
            </a:r>
            <a:r>
              <a:rPr lang="en-US" dirty="0"/>
              <a:t> Inside Cases</a:t>
            </a:r>
          </a:p>
        </p:txBody>
      </p:sp>
      <p:sp>
        <p:nvSpPr>
          <p:cNvPr id="38" name="橢圓 5"/>
          <p:cNvSpPr>
            <a:spLocks noChangeArrowheads="1"/>
          </p:cNvSpPr>
          <p:nvPr/>
        </p:nvSpPr>
        <p:spPr bwMode="auto">
          <a:xfrm>
            <a:off x="6546446" y="2214388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9" name="矩形 22"/>
          <p:cNvSpPr>
            <a:spLocks noChangeArrowheads="1"/>
          </p:cNvSpPr>
          <p:nvPr/>
        </p:nvSpPr>
        <p:spPr bwMode="auto">
          <a:xfrm>
            <a:off x="6580326" y="2134504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40" name="橢圓 25"/>
          <p:cNvSpPr>
            <a:spLocks noChangeArrowheads="1"/>
          </p:cNvSpPr>
          <p:nvPr/>
        </p:nvSpPr>
        <p:spPr bwMode="auto">
          <a:xfrm>
            <a:off x="7497587" y="3417664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41" name="直線接點 30"/>
          <p:cNvCxnSpPr>
            <a:cxnSpLocks noChangeShapeType="1"/>
          </p:cNvCxnSpPr>
          <p:nvPr/>
        </p:nvCxnSpPr>
        <p:spPr bwMode="auto">
          <a:xfrm rot="5400000" flipH="1" flipV="1">
            <a:off x="6306783" y="2522246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線接點 33"/>
          <p:cNvCxnSpPr>
            <a:cxnSpLocks noChangeShapeType="1"/>
          </p:cNvCxnSpPr>
          <p:nvPr/>
        </p:nvCxnSpPr>
        <p:spPr bwMode="auto">
          <a:xfrm flipH="1" flipV="1">
            <a:off x="6893890" y="2593782"/>
            <a:ext cx="168777" cy="22798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43"/>
          <p:cNvCxnSpPr>
            <a:cxnSpLocks noChangeShapeType="1"/>
          </p:cNvCxnSpPr>
          <p:nvPr/>
        </p:nvCxnSpPr>
        <p:spPr bwMode="auto">
          <a:xfrm flipH="1" flipV="1">
            <a:off x="7847447" y="3779758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" name="矩形 22"/>
          <p:cNvSpPr>
            <a:spLocks noChangeArrowheads="1"/>
          </p:cNvSpPr>
          <p:nvPr/>
        </p:nvSpPr>
        <p:spPr bwMode="auto">
          <a:xfrm>
            <a:off x="7565964" y="3346351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45" name="Triangle 44"/>
          <p:cNvSpPr/>
          <p:nvPr/>
        </p:nvSpPr>
        <p:spPr>
          <a:xfrm>
            <a:off x="5992049" y="2821765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iangle 46"/>
          <p:cNvSpPr/>
          <p:nvPr/>
        </p:nvSpPr>
        <p:spPr>
          <a:xfrm>
            <a:off x="7820894" y="4051090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直線接點 43"/>
          <p:cNvCxnSpPr>
            <a:cxnSpLocks noChangeShapeType="1"/>
            <a:stCxn id="74" idx="5"/>
          </p:cNvCxnSpPr>
          <p:nvPr/>
        </p:nvCxnSpPr>
        <p:spPr bwMode="auto">
          <a:xfrm>
            <a:off x="7308175" y="3174305"/>
            <a:ext cx="277177" cy="25315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9" name="矩形 22"/>
          <p:cNvSpPr>
            <a:spLocks noChangeArrowheads="1"/>
          </p:cNvSpPr>
          <p:nvPr/>
        </p:nvSpPr>
        <p:spPr bwMode="auto">
          <a:xfrm>
            <a:off x="6094898" y="2873459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51" name="矩形 22"/>
          <p:cNvSpPr>
            <a:spLocks noChangeArrowheads="1"/>
          </p:cNvSpPr>
          <p:nvPr/>
        </p:nvSpPr>
        <p:spPr bwMode="auto">
          <a:xfrm>
            <a:off x="7940725" y="4136185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53" name="橢圓 5"/>
          <p:cNvSpPr>
            <a:spLocks noChangeArrowheads="1"/>
          </p:cNvSpPr>
          <p:nvPr/>
        </p:nvSpPr>
        <p:spPr bwMode="auto">
          <a:xfrm>
            <a:off x="2079348" y="2147814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4" name="矩形 22"/>
          <p:cNvSpPr>
            <a:spLocks noChangeArrowheads="1"/>
          </p:cNvSpPr>
          <p:nvPr/>
        </p:nvSpPr>
        <p:spPr bwMode="auto">
          <a:xfrm>
            <a:off x="2113228" y="206793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55" name="橢圓 25"/>
          <p:cNvSpPr>
            <a:spLocks noChangeArrowheads="1"/>
          </p:cNvSpPr>
          <p:nvPr/>
        </p:nvSpPr>
        <p:spPr bwMode="auto">
          <a:xfrm>
            <a:off x="1125860" y="3545582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6" name="直線接點 30"/>
          <p:cNvCxnSpPr>
            <a:cxnSpLocks noChangeShapeType="1"/>
          </p:cNvCxnSpPr>
          <p:nvPr/>
        </p:nvCxnSpPr>
        <p:spPr bwMode="auto">
          <a:xfrm flipV="1">
            <a:off x="1876699" y="2510087"/>
            <a:ext cx="262506" cy="36337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7" name="直線接點 33"/>
          <p:cNvCxnSpPr>
            <a:cxnSpLocks noChangeShapeType="1"/>
          </p:cNvCxnSpPr>
          <p:nvPr/>
        </p:nvCxnSpPr>
        <p:spPr bwMode="auto">
          <a:xfrm rot="16200000" flipV="1">
            <a:off x="2483791" y="2455672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線接點 43"/>
          <p:cNvCxnSpPr>
            <a:cxnSpLocks noChangeShapeType="1"/>
          </p:cNvCxnSpPr>
          <p:nvPr/>
        </p:nvCxnSpPr>
        <p:spPr bwMode="auto">
          <a:xfrm flipV="1">
            <a:off x="1339871" y="3178679"/>
            <a:ext cx="280777" cy="36483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9" name="矩形 22"/>
          <p:cNvSpPr>
            <a:spLocks noChangeArrowheads="1"/>
          </p:cNvSpPr>
          <p:nvPr/>
        </p:nvSpPr>
        <p:spPr bwMode="auto">
          <a:xfrm>
            <a:off x="1174658" y="3477789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60" name="Triangle 59"/>
          <p:cNvSpPr/>
          <p:nvPr/>
        </p:nvSpPr>
        <p:spPr>
          <a:xfrm>
            <a:off x="2542223" y="2755191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riangle 60"/>
          <p:cNvSpPr/>
          <p:nvPr/>
        </p:nvSpPr>
        <p:spPr>
          <a:xfrm>
            <a:off x="745236" y="4228584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直線接點 43"/>
          <p:cNvCxnSpPr>
            <a:cxnSpLocks noChangeShapeType="1"/>
          </p:cNvCxnSpPr>
          <p:nvPr/>
        </p:nvCxnSpPr>
        <p:spPr bwMode="auto">
          <a:xfrm flipV="1">
            <a:off x="1019507" y="3959728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" name="矩形 22"/>
          <p:cNvSpPr>
            <a:spLocks noChangeArrowheads="1"/>
          </p:cNvSpPr>
          <p:nvPr/>
        </p:nvSpPr>
        <p:spPr bwMode="auto">
          <a:xfrm>
            <a:off x="849010" y="431106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b="1" dirty="0">
              <a:latin typeface="+mj-lt"/>
            </a:endParaRPr>
          </a:p>
        </p:txBody>
      </p:sp>
      <p:sp>
        <p:nvSpPr>
          <p:cNvPr id="64" name="矩形 22"/>
          <p:cNvSpPr>
            <a:spLocks noChangeArrowheads="1"/>
          </p:cNvSpPr>
          <p:nvPr/>
        </p:nvSpPr>
        <p:spPr bwMode="auto">
          <a:xfrm>
            <a:off x="2643942" y="2840463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65" name="矩形 22"/>
          <p:cNvSpPr>
            <a:spLocks noChangeArrowheads="1"/>
          </p:cNvSpPr>
          <p:nvPr/>
        </p:nvSpPr>
        <p:spPr bwMode="auto">
          <a:xfrm>
            <a:off x="844207" y="4315162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34" name="橢圓 25"/>
          <p:cNvSpPr>
            <a:spLocks noChangeArrowheads="1"/>
          </p:cNvSpPr>
          <p:nvPr/>
        </p:nvSpPr>
        <p:spPr bwMode="auto">
          <a:xfrm>
            <a:off x="1554345" y="2822984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5" name="矩形 22"/>
          <p:cNvSpPr>
            <a:spLocks noChangeArrowheads="1"/>
          </p:cNvSpPr>
          <p:nvPr/>
        </p:nvSpPr>
        <p:spPr bwMode="auto">
          <a:xfrm>
            <a:off x="1603143" y="2755191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C</a:t>
            </a:r>
            <a:endParaRPr lang="zh-TW" altLang="en-US" b="1" dirty="0">
              <a:latin typeface="+mj-lt"/>
            </a:endParaRPr>
          </a:p>
        </p:txBody>
      </p:sp>
      <p:sp>
        <p:nvSpPr>
          <p:cNvPr id="36" name="Triangle 35"/>
          <p:cNvSpPr/>
          <p:nvPr/>
        </p:nvSpPr>
        <p:spPr>
          <a:xfrm>
            <a:off x="1329412" y="4228584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直線接點 43"/>
          <p:cNvCxnSpPr>
            <a:cxnSpLocks noChangeShapeType="1"/>
          </p:cNvCxnSpPr>
          <p:nvPr/>
        </p:nvCxnSpPr>
        <p:spPr bwMode="auto">
          <a:xfrm>
            <a:off x="1441154" y="3933338"/>
            <a:ext cx="151097" cy="31620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9" name="矩形 22"/>
          <p:cNvSpPr>
            <a:spLocks noChangeArrowheads="1"/>
          </p:cNvSpPr>
          <p:nvPr/>
        </p:nvSpPr>
        <p:spPr bwMode="auto">
          <a:xfrm>
            <a:off x="1702874" y="4175298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b="1" dirty="0">
              <a:latin typeface="+mj-lt"/>
            </a:endParaRPr>
          </a:p>
        </p:txBody>
      </p:sp>
      <p:sp>
        <p:nvSpPr>
          <p:cNvPr id="70" name="矩形 22"/>
          <p:cNvSpPr>
            <a:spLocks noChangeArrowheads="1"/>
          </p:cNvSpPr>
          <p:nvPr/>
        </p:nvSpPr>
        <p:spPr bwMode="auto">
          <a:xfrm>
            <a:off x="1428383" y="4315162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71" name="直線接點 33"/>
          <p:cNvCxnSpPr>
            <a:cxnSpLocks noChangeShapeType="1"/>
            <a:endCxn id="34" idx="5"/>
          </p:cNvCxnSpPr>
          <p:nvPr/>
        </p:nvCxnSpPr>
        <p:spPr bwMode="auto">
          <a:xfrm flipH="1" flipV="1">
            <a:off x="1904205" y="3185078"/>
            <a:ext cx="161404" cy="3072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2" name="Triangle 71"/>
          <p:cNvSpPr/>
          <p:nvPr/>
        </p:nvSpPr>
        <p:spPr>
          <a:xfrm>
            <a:off x="1824521" y="3492310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矩形 22"/>
          <p:cNvSpPr>
            <a:spLocks noChangeArrowheads="1"/>
          </p:cNvSpPr>
          <p:nvPr/>
        </p:nvSpPr>
        <p:spPr bwMode="auto">
          <a:xfrm>
            <a:off x="1926240" y="359609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74" name="橢圓 25"/>
          <p:cNvSpPr>
            <a:spLocks noChangeArrowheads="1"/>
          </p:cNvSpPr>
          <p:nvPr/>
        </p:nvSpPr>
        <p:spPr bwMode="auto">
          <a:xfrm>
            <a:off x="6958315" y="2812211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75" name="Triangle 74"/>
          <p:cNvSpPr/>
          <p:nvPr/>
        </p:nvSpPr>
        <p:spPr>
          <a:xfrm>
            <a:off x="6592030" y="3487309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直線接點 43"/>
          <p:cNvCxnSpPr>
            <a:cxnSpLocks noChangeShapeType="1"/>
          </p:cNvCxnSpPr>
          <p:nvPr/>
        </p:nvCxnSpPr>
        <p:spPr bwMode="auto">
          <a:xfrm flipV="1">
            <a:off x="6854126" y="3215977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7" name="矩形 22"/>
          <p:cNvSpPr>
            <a:spLocks noChangeArrowheads="1"/>
          </p:cNvSpPr>
          <p:nvPr/>
        </p:nvSpPr>
        <p:spPr bwMode="auto">
          <a:xfrm>
            <a:off x="6484697" y="4153172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b="1" dirty="0">
              <a:latin typeface="+mj-lt"/>
            </a:endParaRPr>
          </a:p>
        </p:txBody>
      </p:sp>
      <p:sp>
        <p:nvSpPr>
          <p:cNvPr id="78" name="矩形 22"/>
          <p:cNvSpPr>
            <a:spLocks noChangeArrowheads="1"/>
          </p:cNvSpPr>
          <p:nvPr/>
        </p:nvSpPr>
        <p:spPr bwMode="auto">
          <a:xfrm>
            <a:off x="6691001" y="3573887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79" name="直線接點 33"/>
          <p:cNvCxnSpPr>
            <a:cxnSpLocks noChangeShapeType="1"/>
          </p:cNvCxnSpPr>
          <p:nvPr/>
        </p:nvCxnSpPr>
        <p:spPr bwMode="auto">
          <a:xfrm flipV="1">
            <a:off x="7258472" y="3779758"/>
            <a:ext cx="326880" cy="28516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0" name="Triangle 79"/>
          <p:cNvSpPr/>
          <p:nvPr/>
        </p:nvSpPr>
        <p:spPr>
          <a:xfrm>
            <a:off x="7017384" y="4064924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矩形 22"/>
          <p:cNvSpPr>
            <a:spLocks noChangeArrowheads="1"/>
          </p:cNvSpPr>
          <p:nvPr/>
        </p:nvSpPr>
        <p:spPr bwMode="auto">
          <a:xfrm>
            <a:off x="7119103" y="4168704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82" name="矩形 22"/>
          <p:cNvSpPr>
            <a:spLocks noChangeArrowheads="1"/>
          </p:cNvSpPr>
          <p:nvPr/>
        </p:nvSpPr>
        <p:spPr bwMode="auto">
          <a:xfrm>
            <a:off x="7000374" y="2750896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C</a:t>
            </a:r>
            <a:endParaRPr lang="zh-TW" altLang="en-US" b="1" dirty="0">
              <a:latin typeface="+mj-lt"/>
            </a:endParaRPr>
          </a:p>
        </p:txBody>
      </p:sp>
      <p:sp>
        <p:nvSpPr>
          <p:cNvPr id="50" name="Circular Arrow 49"/>
          <p:cNvSpPr/>
          <p:nvPr/>
        </p:nvSpPr>
        <p:spPr>
          <a:xfrm rot="2583616" flipH="1">
            <a:off x="6642853" y="2146128"/>
            <a:ext cx="976144" cy="1010555"/>
          </a:xfrm>
          <a:prstGeom prst="circularArrow">
            <a:avLst>
              <a:gd name="adj1" fmla="val 3497"/>
              <a:gd name="adj2" fmla="val 905532"/>
              <a:gd name="adj3" fmla="val 19476800"/>
              <a:gd name="adj4" fmla="val 10800000"/>
              <a:gd name="adj5" fmla="val 7200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ircular Arrow 51"/>
          <p:cNvSpPr/>
          <p:nvPr/>
        </p:nvSpPr>
        <p:spPr>
          <a:xfrm rot="19016384">
            <a:off x="1344182" y="2132486"/>
            <a:ext cx="965373" cy="1010555"/>
          </a:xfrm>
          <a:prstGeom prst="circularArrow">
            <a:avLst>
              <a:gd name="adj1" fmla="val 3497"/>
              <a:gd name="adj2" fmla="val 905532"/>
              <a:gd name="adj3" fmla="val 19476800"/>
              <a:gd name="adj4" fmla="val 10800000"/>
              <a:gd name="adj5" fmla="val 7200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1136216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L</a:t>
            </a:r>
            <a:r>
              <a:rPr kumimoji="1" lang="en-US" altLang="zh-TW" b="1" dirty="0">
                <a:solidFill>
                  <a:srgbClr val="00B050"/>
                </a:solidFill>
              </a:rPr>
              <a:t>R</a:t>
            </a:r>
            <a:r>
              <a:rPr kumimoji="1" lang="en-US" altLang="zh-TW" dirty="0"/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</a:rPr>
              <a:t>right</a:t>
            </a:r>
            <a:r>
              <a:rPr kumimoji="1" lang="en-US" altLang="zh-TW" dirty="0">
                <a:solidFill>
                  <a:srgbClr val="00B050"/>
                </a:solidFill>
              </a:rPr>
              <a:t> subtree</a:t>
            </a:r>
            <a:r>
              <a:rPr kumimoji="1" lang="en-US" altLang="zh-TW" dirty="0"/>
              <a:t> of the </a:t>
            </a:r>
            <a:r>
              <a:rPr kumimoji="1" lang="en-US" altLang="zh-TW" b="1" dirty="0">
                <a:solidFill>
                  <a:srgbClr val="FF0000"/>
                </a:solidFill>
              </a:rPr>
              <a:t>left</a:t>
            </a:r>
            <a:r>
              <a:rPr kumimoji="1" lang="en-US" altLang="zh-TW" dirty="0">
                <a:solidFill>
                  <a:srgbClr val="FF0000"/>
                </a:solidFill>
              </a:rPr>
              <a:t> subtree</a:t>
            </a:r>
            <a:r>
              <a:rPr kumimoji="1" lang="en-US" altLang="zh-TW" dirty="0"/>
              <a:t> of A</a:t>
            </a:r>
            <a:endParaRPr kumimoji="1" lang="zh-TW" altLang="en-US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5883490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R</a:t>
            </a:r>
            <a:r>
              <a:rPr kumimoji="1" lang="en-US" altLang="zh-TW" b="1" dirty="0">
                <a:solidFill>
                  <a:srgbClr val="00B050"/>
                </a:solidFill>
              </a:rPr>
              <a:t>L</a:t>
            </a:r>
            <a:r>
              <a:rPr kumimoji="1" lang="en-US" altLang="zh-TW" dirty="0"/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</a:rPr>
              <a:t>left</a:t>
            </a:r>
            <a:r>
              <a:rPr kumimoji="1" lang="en-US" altLang="zh-TW" dirty="0">
                <a:solidFill>
                  <a:srgbClr val="00B050"/>
                </a:solidFill>
              </a:rPr>
              <a:t> subtree</a:t>
            </a:r>
            <a:r>
              <a:rPr kumimoji="1" lang="en-US" altLang="zh-TW" dirty="0"/>
              <a:t> of the </a:t>
            </a:r>
            <a:r>
              <a:rPr kumimoji="1" lang="en-US" altLang="zh-TW" b="1" dirty="0">
                <a:solidFill>
                  <a:srgbClr val="FF0000"/>
                </a:solidFill>
              </a:rPr>
              <a:t>right</a:t>
            </a:r>
            <a:r>
              <a:rPr kumimoji="1" lang="en-US" altLang="zh-TW" dirty="0">
                <a:solidFill>
                  <a:srgbClr val="FF0000"/>
                </a:solidFill>
              </a:rPr>
              <a:t> subtree</a:t>
            </a:r>
            <a:r>
              <a:rPr kumimoji="1" lang="en-US" altLang="zh-TW" dirty="0"/>
              <a:t> of A</a:t>
            </a:r>
            <a:endParaRPr kumimoji="1" lang="zh-TW" altLang="en-US" dirty="0"/>
          </a:p>
        </p:txBody>
      </p:sp>
      <p:sp>
        <p:nvSpPr>
          <p:cNvPr id="89" name="矩形 22"/>
          <p:cNvSpPr>
            <a:spLocks noChangeArrowheads="1"/>
          </p:cNvSpPr>
          <p:nvPr/>
        </p:nvSpPr>
        <p:spPr bwMode="auto">
          <a:xfrm>
            <a:off x="903231" y="4627681"/>
            <a:ext cx="2714625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latin typeface="+mj-lt"/>
              </a:rPr>
              <a:t>Left rotation +</a:t>
            </a:r>
            <a:br>
              <a:rPr lang="en-US" altLang="zh-TW" sz="2000" b="1" dirty="0">
                <a:latin typeface="+mj-lt"/>
              </a:rPr>
            </a:br>
            <a:r>
              <a:rPr lang="en-US" altLang="zh-TW" sz="2000" b="1" dirty="0">
                <a:latin typeface="+mj-lt"/>
              </a:rPr>
              <a:t>Right rotation</a:t>
            </a:r>
            <a:endParaRPr lang="zh-TW" altLang="en-US" b="1" i="1" dirty="0">
              <a:latin typeface="+mj-lt"/>
            </a:endParaRPr>
          </a:p>
        </p:txBody>
      </p:sp>
      <p:sp>
        <p:nvSpPr>
          <p:cNvPr id="90" name="矩形 22"/>
          <p:cNvSpPr>
            <a:spLocks noChangeArrowheads="1"/>
          </p:cNvSpPr>
          <p:nvPr/>
        </p:nvSpPr>
        <p:spPr bwMode="auto">
          <a:xfrm>
            <a:off x="5556788" y="4644425"/>
            <a:ext cx="2714625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latin typeface="+mj-lt"/>
              </a:rPr>
              <a:t>Right rotation + </a:t>
            </a:r>
            <a:br>
              <a:rPr lang="en-US" altLang="zh-TW" sz="2000" b="1" dirty="0">
                <a:latin typeface="+mj-lt"/>
              </a:rPr>
            </a:br>
            <a:r>
              <a:rPr lang="en-US" altLang="zh-TW" sz="2000" b="1" dirty="0">
                <a:latin typeface="+mj-lt"/>
              </a:rPr>
              <a:t>Left rotation</a:t>
            </a:r>
            <a:endParaRPr lang="zh-TW" altLang="en-US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250885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</a:t>
            </a:r>
            <a:r>
              <a:rPr lang="mr-IN" dirty="0"/>
              <a:t>–</a:t>
            </a:r>
            <a:r>
              <a:rPr lang="en-US" dirty="0"/>
              <a:t> Inside Cases</a:t>
            </a:r>
          </a:p>
        </p:txBody>
      </p:sp>
      <p:sp>
        <p:nvSpPr>
          <p:cNvPr id="40" name="橢圓 25"/>
          <p:cNvSpPr>
            <a:spLocks noChangeArrowheads="1"/>
          </p:cNvSpPr>
          <p:nvPr/>
        </p:nvSpPr>
        <p:spPr bwMode="auto">
          <a:xfrm>
            <a:off x="7497587" y="3439390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43" name="直線接點 43"/>
          <p:cNvCxnSpPr>
            <a:cxnSpLocks noChangeShapeType="1"/>
          </p:cNvCxnSpPr>
          <p:nvPr/>
        </p:nvCxnSpPr>
        <p:spPr bwMode="auto">
          <a:xfrm flipH="1" flipV="1">
            <a:off x="7847447" y="3801484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" name="矩形 22"/>
          <p:cNvSpPr>
            <a:spLocks noChangeArrowheads="1"/>
          </p:cNvSpPr>
          <p:nvPr/>
        </p:nvSpPr>
        <p:spPr bwMode="auto">
          <a:xfrm>
            <a:off x="7565964" y="3368077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47" name="Triangle 46"/>
          <p:cNvSpPr/>
          <p:nvPr/>
        </p:nvSpPr>
        <p:spPr>
          <a:xfrm>
            <a:off x="7820894" y="4072816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直線接點 43"/>
          <p:cNvCxnSpPr>
            <a:cxnSpLocks noChangeShapeType="1"/>
            <a:stCxn id="74" idx="5"/>
          </p:cNvCxnSpPr>
          <p:nvPr/>
        </p:nvCxnSpPr>
        <p:spPr bwMode="auto">
          <a:xfrm>
            <a:off x="7176270" y="3296599"/>
            <a:ext cx="409082" cy="17807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1" name="矩形 22"/>
          <p:cNvSpPr>
            <a:spLocks noChangeArrowheads="1"/>
          </p:cNvSpPr>
          <p:nvPr/>
        </p:nvSpPr>
        <p:spPr bwMode="auto">
          <a:xfrm>
            <a:off x="7940725" y="4157911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63" name="矩形 22"/>
          <p:cNvSpPr>
            <a:spLocks noChangeArrowheads="1"/>
          </p:cNvSpPr>
          <p:nvPr/>
        </p:nvSpPr>
        <p:spPr bwMode="auto">
          <a:xfrm>
            <a:off x="1124636" y="4332786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b="1" dirty="0">
              <a:latin typeface="+mj-lt"/>
            </a:endParaRPr>
          </a:p>
        </p:txBody>
      </p:sp>
      <p:sp>
        <p:nvSpPr>
          <p:cNvPr id="74" name="橢圓 25"/>
          <p:cNvSpPr>
            <a:spLocks noChangeArrowheads="1"/>
          </p:cNvSpPr>
          <p:nvPr/>
        </p:nvSpPr>
        <p:spPr bwMode="auto">
          <a:xfrm>
            <a:off x="6826410" y="2934505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79" name="直線接點 33"/>
          <p:cNvCxnSpPr>
            <a:cxnSpLocks noChangeShapeType="1"/>
          </p:cNvCxnSpPr>
          <p:nvPr/>
        </p:nvCxnSpPr>
        <p:spPr bwMode="auto">
          <a:xfrm flipV="1">
            <a:off x="7258472" y="3801484"/>
            <a:ext cx="326880" cy="28516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0" name="Triangle 79"/>
          <p:cNvSpPr/>
          <p:nvPr/>
        </p:nvSpPr>
        <p:spPr>
          <a:xfrm>
            <a:off x="7017384" y="4086650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矩形 22"/>
          <p:cNvSpPr>
            <a:spLocks noChangeArrowheads="1"/>
          </p:cNvSpPr>
          <p:nvPr/>
        </p:nvSpPr>
        <p:spPr bwMode="auto">
          <a:xfrm>
            <a:off x="7119103" y="419043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82" name="矩形 22"/>
          <p:cNvSpPr>
            <a:spLocks noChangeArrowheads="1"/>
          </p:cNvSpPr>
          <p:nvPr/>
        </p:nvSpPr>
        <p:spPr bwMode="auto">
          <a:xfrm>
            <a:off x="6868469" y="2873190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C</a:t>
            </a:r>
            <a:endParaRPr lang="zh-TW" altLang="en-US" b="1" dirty="0">
              <a:latin typeface="+mj-lt"/>
            </a:endParaRPr>
          </a:p>
        </p:txBody>
      </p:sp>
      <p:sp>
        <p:nvSpPr>
          <p:cNvPr id="101" name="矩形 22"/>
          <p:cNvSpPr>
            <a:spLocks noChangeArrowheads="1"/>
          </p:cNvSpPr>
          <p:nvPr/>
        </p:nvSpPr>
        <p:spPr bwMode="auto">
          <a:xfrm>
            <a:off x="2343271" y="4325671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b="1" dirty="0">
              <a:latin typeface="+mj-lt"/>
            </a:endParaRPr>
          </a:p>
        </p:txBody>
      </p:sp>
      <p:sp>
        <p:nvSpPr>
          <p:cNvPr id="122" name="橢圓 25"/>
          <p:cNvSpPr>
            <a:spLocks noChangeArrowheads="1"/>
          </p:cNvSpPr>
          <p:nvPr/>
        </p:nvSpPr>
        <p:spPr bwMode="auto">
          <a:xfrm>
            <a:off x="6030705" y="3453224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123" name="直線接點 43"/>
          <p:cNvCxnSpPr>
            <a:cxnSpLocks noChangeShapeType="1"/>
          </p:cNvCxnSpPr>
          <p:nvPr/>
        </p:nvCxnSpPr>
        <p:spPr bwMode="auto">
          <a:xfrm flipH="1" flipV="1">
            <a:off x="6380565" y="3815318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6099082" y="3381911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125" name="Triangle 124"/>
          <p:cNvSpPr/>
          <p:nvPr/>
        </p:nvSpPr>
        <p:spPr>
          <a:xfrm>
            <a:off x="6354012" y="4086650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矩形 22"/>
          <p:cNvSpPr>
            <a:spLocks noChangeArrowheads="1"/>
          </p:cNvSpPr>
          <p:nvPr/>
        </p:nvSpPr>
        <p:spPr bwMode="auto">
          <a:xfrm>
            <a:off x="6473843" y="4171745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127" name="直線接點 33"/>
          <p:cNvCxnSpPr>
            <a:cxnSpLocks noChangeShapeType="1"/>
          </p:cNvCxnSpPr>
          <p:nvPr/>
        </p:nvCxnSpPr>
        <p:spPr bwMode="auto">
          <a:xfrm flipV="1">
            <a:off x="5791590" y="3815318"/>
            <a:ext cx="326880" cy="28516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8" name="Triangle 127"/>
          <p:cNvSpPr/>
          <p:nvPr/>
        </p:nvSpPr>
        <p:spPr>
          <a:xfrm>
            <a:off x="5550502" y="4100484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矩形 22"/>
          <p:cNvSpPr>
            <a:spLocks noChangeArrowheads="1"/>
          </p:cNvSpPr>
          <p:nvPr/>
        </p:nvSpPr>
        <p:spPr bwMode="auto">
          <a:xfrm>
            <a:off x="5652221" y="4204264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130" name="直線接點 43"/>
          <p:cNvCxnSpPr>
            <a:cxnSpLocks noChangeShapeType="1"/>
            <a:stCxn id="74" idx="3"/>
          </p:cNvCxnSpPr>
          <p:nvPr/>
        </p:nvCxnSpPr>
        <p:spPr bwMode="auto">
          <a:xfrm flipH="1">
            <a:off x="6364257" y="3296599"/>
            <a:ext cx="522179" cy="20291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9" name="矩形 22"/>
          <p:cNvSpPr>
            <a:spLocks noChangeArrowheads="1"/>
          </p:cNvSpPr>
          <p:nvPr/>
        </p:nvSpPr>
        <p:spPr bwMode="auto">
          <a:xfrm>
            <a:off x="903231" y="4627681"/>
            <a:ext cx="2714625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latin typeface="+mj-lt"/>
              </a:rPr>
              <a:t>Left rotation +</a:t>
            </a:r>
            <a:br>
              <a:rPr lang="en-US" altLang="zh-TW" sz="2000" b="1" dirty="0">
                <a:latin typeface="+mj-lt"/>
              </a:rPr>
            </a:br>
            <a:r>
              <a:rPr lang="en-US" altLang="zh-TW" sz="2000" b="1" dirty="0">
                <a:latin typeface="+mj-lt"/>
              </a:rPr>
              <a:t>Right rotation</a:t>
            </a:r>
            <a:endParaRPr lang="zh-TW" altLang="en-US" b="1" i="1" dirty="0">
              <a:latin typeface="+mj-lt"/>
            </a:endParaRPr>
          </a:p>
        </p:txBody>
      </p:sp>
      <p:sp>
        <p:nvSpPr>
          <p:cNvPr id="50" name="矩形 22"/>
          <p:cNvSpPr>
            <a:spLocks noChangeArrowheads="1"/>
          </p:cNvSpPr>
          <p:nvPr/>
        </p:nvSpPr>
        <p:spPr bwMode="auto">
          <a:xfrm>
            <a:off x="5556788" y="4644425"/>
            <a:ext cx="2714625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latin typeface="+mj-lt"/>
              </a:rPr>
              <a:t>Right rotation + </a:t>
            </a:r>
            <a:br>
              <a:rPr lang="en-US" altLang="zh-TW" sz="2000" b="1" dirty="0">
                <a:latin typeface="+mj-lt"/>
              </a:rPr>
            </a:br>
            <a:r>
              <a:rPr lang="en-US" altLang="zh-TW" sz="2000" b="1" dirty="0">
                <a:latin typeface="+mj-lt"/>
              </a:rPr>
              <a:t>Left rotation</a:t>
            </a:r>
            <a:endParaRPr lang="zh-TW" altLang="en-US" b="1" i="1" dirty="0">
              <a:latin typeface="+mj-lt"/>
            </a:endParaRPr>
          </a:p>
        </p:txBody>
      </p:sp>
      <p:sp>
        <p:nvSpPr>
          <p:cNvPr id="52" name="橢圓 25"/>
          <p:cNvSpPr>
            <a:spLocks noChangeArrowheads="1"/>
          </p:cNvSpPr>
          <p:nvPr/>
        </p:nvSpPr>
        <p:spPr bwMode="auto">
          <a:xfrm>
            <a:off x="2772113" y="3439390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3" name="直線接點 43"/>
          <p:cNvCxnSpPr>
            <a:cxnSpLocks noChangeShapeType="1"/>
          </p:cNvCxnSpPr>
          <p:nvPr/>
        </p:nvCxnSpPr>
        <p:spPr bwMode="auto">
          <a:xfrm flipH="1" flipV="1">
            <a:off x="3121973" y="3801484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4" name="矩形 22"/>
          <p:cNvSpPr>
            <a:spLocks noChangeArrowheads="1"/>
          </p:cNvSpPr>
          <p:nvPr/>
        </p:nvSpPr>
        <p:spPr bwMode="auto">
          <a:xfrm>
            <a:off x="2840490" y="3368077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56" name="Triangle 46"/>
          <p:cNvSpPr/>
          <p:nvPr/>
        </p:nvSpPr>
        <p:spPr>
          <a:xfrm>
            <a:off x="3095420" y="4072816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直線接點 43"/>
          <p:cNvCxnSpPr>
            <a:cxnSpLocks noChangeShapeType="1"/>
          </p:cNvCxnSpPr>
          <p:nvPr/>
        </p:nvCxnSpPr>
        <p:spPr bwMode="auto">
          <a:xfrm>
            <a:off x="2450796" y="3296599"/>
            <a:ext cx="409082" cy="17807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0" name="矩形 22"/>
          <p:cNvSpPr>
            <a:spLocks noChangeArrowheads="1"/>
          </p:cNvSpPr>
          <p:nvPr/>
        </p:nvSpPr>
        <p:spPr bwMode="auto">
          <a:xfrm>
            <a:off x="3215251" y="4157911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64" name="橢圓 25"/>
          <p:cNvSpPr>
            <a:spLocks noChangeArrowheads="1"/>
          </p:cNvSpPr>
          <p:nvPr/>
        </p:nvSpPr>
        <p:spPr bwMode="auto">
          <a:xfrm>
            <a:off x="2100936" y="2934505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69" name="直線接點 33"/>
          <p:cNvCxnSpPr>
            <a:cxnSpLocks noChangeShapeType="1"/>
          </p:cNvCxnSpPr>
          <p:nvPr/>
        </p:nvCxnSpPr>
        <p:spPr bwMode="auto">
          <a:xfrm flipV="1">
            <a:off x="2532998" y="3801484"/>
            <a:ext cx="326880" cy="28516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2" name="Triangle 79"/>
          <p:cNvSpPr/>
          <p:nvPr/>
        </p:nvSpPr>
        <p:spPr>
          <a:xfrm>
            <a:off x="2291910" y="4086650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矩形 22"/>
          <p:cNvSpPr>
            <a:spLocks noChangeArrowheads="1"/>
          </p:cNvSpPr>
          <p:nvPr/>
        </p:nvSpPr>
        <p:spPr bwMode="auto">
          <a:xfrm>
            <a:off x="2393629" y="419043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75" name="矩形 22"/>
          <p:cNvSpPr>
            <a:spLocks noChangeArrowheads="1"/>
          </p:cNvSpPr>
          <p:nvPr/>
        </p:nvSpPr>
        <p:spPr bwMode="auto">
          <a:xfrm>
            <a:off x="2142995" y="2873190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C</a:t>
            </a:r>
            <a:endParaRPr lang="zh-TW" altLang="en-US" b="1" dirty="0">
              <a:latin typeface="+mj-lt"/>
            </a:endParaRPr>
          </a:p>
        </p:txBody>
      </p:sp>
      <p:sp>
        <p:nvSpPr>
          <p:cNvPr id="76" name="橢圓 25"/>
          <p:cNvSpPr>
            <a:spLocks noChangeArrowheads="1"/>
          </p:cNvSpPr>
          <p:nvPr/>
        </p:nvSpPr>
        <p:spPr bwMode="auto">
          <a:xfrm>
            <a:off x="1305231" y="3453224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77" name="直線接點 43"/>
          <p:cNvCxnSpPr>
            <a:cxnSpLocks noChangeShapeType="1"/>
          </p:cNvCxnSpPr>
          <p:nvPr/>
        </p:nvCxnSpPr>
        <p:spPr bwMode="auto">
          <a:xfrm flipH="1" flipV="1">
            <a:off x="1655091" y="3815318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8" name="矩形 22"/>
          <p:cNvSpPr>
            <a:spLocks noChangeArrowheads="1"/>
          </p:cNvSpPr>
          <p:nvPr/>
        </p:nvSpPr>
        <p:spPr bwMode="auto">
          <a:xfrm>
            <a:off x="1373608" y="3381911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Triangle 124"/>
          <p:cNvSpPr/>
          <p:nvPr/>
        </p:nvSpPr>
        <p:spPr>
          <a:xfrm>
            <a:off x="1628538" y="4086650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1748369" y="4171745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85" name="直線接點 33"/>
          <p:cNvCxnSpPr>
            <a:cxnSpLocks noChangeShapeType="1"/>
          </p:cNvCxnSpPr>
          <p:nvPr/>
        </p:nvCxnSpPr>
        <p:spPr bwMode="auto">
          <a:xfrm flipV="1">
            <a:off x="1066116" y="3815318"/>
            <a:ext cx="326880" cy="28516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6" name="Triangle 127"/>
          <p:cNvSpPr/>
          <p:nvPr/>
        </p:nvSpPr>
        <p:spPr>
          <a:xfrm>
            <a:off x="825028" y="4100484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矩形 22"/>
          <p:cNvSpPr>
            <a:spLocks noChangeArrowheads="1"/>
          </p:cNvSpPr>
          <p:nvPr/>
        </p:nvSpPr>
        <p:spPr bwMode="auto">
          <a:xfrm>
            <a:off x="926747" y="4204264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88" name="直線接點 43"/>
          <p:cNvCxnSpPr>
            <a:cxnSpLocks noChangeShapeType="1"/>
          </p:cNvCxnSpPr>
          <p:nvPr/>
        </p:nvCxnSpPr>
        <p:spPr bwMode="auto">
          <a:xfrm flipH="1">
            <a:off x="1638783" y="3296599"/>
            <a:ext cx="522179" cy="20291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9" name="文字方塊 88"/>
          <p:cNvSpPr txBox="1"/>
          <p:nvPr/>
        </p:nvSpPr>
        <p:spPr>
          <a:xfrm>
            <a:off x="1136216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L</a:t>
            </a:r>
            <a:r>
              <a:rPr kumimoji="1" lang="en-US" altLang="zh-TW" b="1" dirty="0">
                <a:solidFill>
                  <a:srgbClr val="00B050"/>
                </a:solidFill>
              </a:rPr>
              <a:t>R</a:t>
            </a:r>
            <a:r>
              <a:rPr kumimoji="1" lang="en-US" altLang="zh-TW" dirty="0"/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</a:rPr>
              <a:t>right</a:t>
            </a:r>
            <a:r>
              <a:rPr kumimoji="1" lang="en-US" altLang="zh-TW" dirty="0">
                <a:solidFill>
                  <a:srgbClr val="00B050"/>
                </a:solidFill>
              </a:rPr>
              <a:t> subtree</a:t>
            </a:r>
            <a:r>
              <a:rPr kumimoji="1" lang="en-US" altLang="zh-TW" dirty="0"/>
              <a:t> of the </a:t>
            </a:r>
            <a:r>
              <a:rPr kumimoji="1" lang="en-US" altLang="zh-TW" b="1" dirty="0">
                <a:solidFill>
                  <a:srgbClr val="FF0000"/>
                </a:solidFill>
              </a:rPr>
              <a:t>left</a:t>
            </a:r>
            <a:r>
              <a:rPr kumimoji="1" lang="en-US" altLang="zh-TW" dirty="0">
                <a:solidFill>
                  <a:srgbClr val="FF0000"/>
                </a:solidFill>
              </a:rPr>
              <a:t> subtree</a:t>
            </a:r>
            <a:r>
              <a:rPr kumimoji="1" lang="en-US" altLang="zh-TW" dirty="0"/>
              <a:t> of A</a:t>
            </a:r>
            <a:endParaRPr kumimoji="1" lang="zh-TW" alt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5883490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R</a:t>
            </a:r>
            <a:r>
              <a:rPr kumimoji="1" lang="en-US" altLang="zh-TW" b="1" dirty="0">
                <a:solidFill>
                  <a:srgbClr val="00B050"/>
                </a:solidFill>
              </a:rPr>
              <a:t>L</a:t>
            </a:r>
            <a:r>
              <a:rPr kumimoji="1" lang="en-US" altLang="zh-TW" dirty="0"/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</a:rPr>
              <a:t>left</a:t>
            </a:r>
            <a:r>
              <a:rPr kumimoji="1" lang="en-US" altLang="zh-TW" dirty="0">
                <a:solidFill>
                  <a:srgbClr val="00B050"/>
                </a:solidFill>
              </a:rPr>
              <a:t> subtree</a:t>
            </a:r>
            <a:r>
              <a:rPr kumimoji="1" lang="en-US" altLang="zh-TW" dirty="0"/>
              <a:t> of the </a:t>
            </a:r>
            <a:r>
              <a:rPr kumimoji="1" lang="en-US" altLang="zh-TW" b="1" dirty="0">
                <a:solidFill>
                  <a:srgbClr val="FF0000"/>
                </a:solidFill>
              </a:rPr>
              <a:t>right</a:t>
            </a:r>
            <a:r>
              <a:rPr kumimoji="1" lang="en-US" altLang="zh-TW" dirty="0">
                <a:solidFill>
                  <a:srgbClr val="FF0000"/>
                </a:solidFill>
              </a:rPr>
              <a:t> subtree</a:t>
            </a:r>
            <a:r>
              <a:rPr kumimoji="1" lang="en-US" altLang="zh-TW" dirty="0"/>
              <a:t> of 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47899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17</a:t>
            </a:r>
          </a:p>
        </p:txBody>
      </p:sp>
      <p:cxnSp>
        <p:nvCxnSpPr>
          <p:cNvPr id="48" name="直線單箭頭接點 17"/>
          <p:cNvCxnSpPr>
            <a:cxnSpLocks noChangeShapeType="1"/>
          </p:cNvCxnSpPr>
          <p:nvPr/>
        </p:nvCxnSpPr>
        <p:spPr bwMode="auto">
          <a:xfrm>
            <a:off x="4696971" y="2710156"/>
            <a:ext cx="783902" cy="320161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2" name="矩形 22"/>
          <p:cNvSpPr>
            <a:spLocks noChangeArrowheads="1"/>
          </p:cNvSpPr>
          <p:nvPr/>
        </p:nvSpPr>
        <p:spPr bwMode="auto">
          <a:xfrm>
            <a:off x="13209" y="1753866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To insert 17</a:t>
            </a:r>
            <a:endParaRPr lang="zh-TW" altLang="en-US" b="1" i="1" dirty="0"/>
          </a:p>
        </p:txBody>
      </p:sp>
      <p:sp>
        <p:nvSpPr>
          <p:cNvPr id="74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75" name="直線接點 30"/>
          <p:cNvCxnSpPr>
            <a:cxnSpLocks noChangeShapeType="1"/>
          </p:cNvCxnSpPr>
          <p:nvPr/>
        </p:nvCxnSpPr>
        <p:spPr bwMode="auto">
          <a:xfrm flipV="1">
            <a:off x="3288147" y="2760090"/>
            <a:ext cx="925037" cy="38652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6" name="直線接點 33"/>
          <p:cNvCxnSpPr>
            <a:cxnSpLocks noChangeShapeType="1"/>
          </p:cNvCxnSpPr>
          <p:nvPr/>
        </p:nvCxnSpPr>
        <p:spPr bwMode="auto">
          <a:xfrm flipH="1" flipV="1">
            <a:off x="4566783" y="2772364"/>
            <a:ext cx="862995" cy="37424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7" name="橢圓 5"/>
          <p:cNvSpPr>
            <a:spLocks noChangeArrowheads="1"/>
          </p:cNvSpPr>
          <p:nvPr/>
        </p:nvSpPr>
        <p:spPr bwMode="auto">
          <a:xfrm>
            <a:off x="2861317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78" name="橢圓 5"/>
          <p:cNvSpPr>
            <a:spLocks noChangeArrowheads="1"/>
          </p:cNvSpPr>
          <p:nvPr/>
        </p:nvSpPr>
        <p:spPr bwMode="auto">
          <a:xfrm>
            <a:off x="5356546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79" name="直線接點 30"/>
          <p:cNvCxnSpPr>
            <a:cxnSpLocks noChangeShapeType="1"/>
          </p:cNvCxnSpPr>
          <p:nvPr/>
        </p:nvCxnSpPr>
        <p:spPr bwMode="auto">
          <a:xfrm flipV="1">
            <a:off x="5065994" y="3512484"/>
            <a:ext cx="363784" cy="30101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0" name="直線接點 33"/>
          <p:cNvCxnSpPr>
            <a:cxnSpLocks noChangeShapeType="1"/>
          </p:cNvCxnSpPr>
          <p:nvPr/>
        </p:nvCxnSpPr>
        <p:spPr bwMode="auto">
          <a:xfrm flipH="1" flipV="1">
            <a:off x="5783377" y="3512485"/>
            <a:ext cx="408828" cy="30101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" name="直線接點 33"/>
          <p:cNvCxnSpPr>
            <a:cxnSpLocks noChangeShapeType="1"/>
            <a:stCxn id="93" idx="0"/>
            <a:endCxn id="77" idx="3"/>
          </p:cNvCxnSpPr>
          <p:nvPr/>
        </p:nvCxnSpPr>
        <p:spPr bwMode="auto">
          <a:xfrm flipV="1">
            <a:off x="2610240" y="3500210"/>
            <a:ext cx="324309" cy="29720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4815963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4" name="橢圓 5"/>
          <p:cNvSpPr>
            <a:spLocks noChangeArrowheads="1"/>
          </p:cNvSpPr>
          <p:nvPr/>
        </p:nvSpPr>
        <p:spPr bwMode="auto">
          <a:xfrm>
            <a:off x="5949952" y="3813878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6" name="橢圓 5"/>
          <p:cNvSpPr>
            <a:spLocks noChangeArrowheads="1"/>
          </p:cNvSpPr>
          <p:nvPr/>
        </p:nvSpPr>
        <p:spPr bwMode="auto">
          <a:xfrm>
            <a:off x="2356683" y="379515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8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89" name="矩形 22"/>
          <p:cNvSpPr>
            <a:spLocks noChangeArrowheads="1"/>
          </p:cNvSpPr>
          <p:nvPr/>
        </p:nvSpPr>
        <p:spPr bwMode="auto">
          <a:xfrm>
            <a:off x="2948774" y="308130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6</a:t>
            </a:r>
            <a:endParaRPr lang="zh-TW" altLang="en-US" b="1" dirty="0">
              <a:latin typeface="+mj-lt"/>
            </a:endParaRPr>
          </a:p>
        </p:txBody>
      </p:sp>
      <p:sp>
        <p:nvSpPr>
          <p:cNvPr id="93" name="矩形 22"/>
          <p:cNvSpPr>
            <a:spLocks noChangeArrowheads="1"/>
          </p:cNvSpPr>
          <p:nvPr/>
        </p:nvSpPr>
        <p:spPr bwMode="auto">
          <a:xfrm>
            <a:off x="2452569" y="379741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104" name="矩形 22"/>
          <p:cNvSpPr>
            <a:spLocks noChangeArrowheads="1"/>
          </p:cNvSpPr>
          <p:nvPr/>
        </p:nvSpPr>
        <p:spPr bwMode="auto">
          <a:xfrm>
            <a:off x="5449297" y="307324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16</a:t>
            </a:r>
            <a:endParaRPr lang="zh-TW" altLang="en-US" b="1" dirty="0">
              <a:latin typeface="+mj-lt"/>
            </a:endParaRPr>
          </a:p>
        </p:txBody>
      </p:sp>
      <p:sp>
        <p:nvSpPr>
          <p:cNvPr id="105" name="矩形 22"/>
          <p:cNvSpPr>
            <a:spLocks noChangeArrowheads="1"/>
          </p:cNvSpPr>
          <p:nvPr/>
        </p:nvSpPr>
        <p:spPr bwMode="auto">
          <a:xfrm>
            <a:off x="4892583" y="381349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14</a:t>
            </a:r>
            <a:endParaRPr lang="zh-TW" altLang="en-US" b="1" dirty="0">
              <a:latin typeface="+mj-lt"/>
            </a:endParaRPr>
          </a:p>
        </p:txBody>
      </p:sp>
      <p:sp>
        <p:nvSpPr>
          <p:cNvPr id="106" name="矩形 22"/>
          <p:cNvSpPr>
            <a:spLocks noChangeArrowheads="1"/>
          </p:cNvSpPr>
          <p:nvPr/>
        </p:nvSpPr>
        <p:spPr bwMode="auto">
          <a:xfrm>
            <a:off x="6042312" y="381349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20</a:t>
            </a:r>
            <a:endParaRPr lang="zh-TW" altLang="en-US" b="1" dirty="0">
              <a:latin typeface="+mj-lt"/>
            </a:endParaRPr>
          </a:p>
        </p:txBody>
      </p:sp>
      <p:sp>
        <p:nvSpPr>
          <p:cNvPr id="107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08" name="矩形 22"/>
          <p:cNvSpPr>
            <a:spLocks noChangeArrowheads="1"/>
          </p:cNvSpPr>
          <p:nvPr/>
        </p:nvSpPr>
        <p:spPr bwMode="auto">
          <a:xfrm>
            <a:off x="5364088" y="3277973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09" name="矩形 22"/>
          <p:cNvSpPr>
            <a:spLocks noChangeArrowheads="1"/>
          </p:cNvSpPr>
          <p:nvPr/>
        </p:nvSpPr>
        <p:spPr bwMode="auto">
          <a:xfrm>
            <a:off x="4826895" y="40182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11" name="矩形 22"/>
          <p:cNvSpPr>
            <a:spLocks noChangeArrowheads="1"/>
          </p:cNvSpPr>
          <p:nvPr/>
        </p:nvSpPr>
        <p:spPr bwMode="auto">
          <a:xfrm>
            <a:off x="5959516" y="40182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&lt;2&gt;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12" name="矩形 22"/>
          <p:cNvSpPr>
            <a:spLocks noChangeArrowheads="1"/>
          </p:cNvSpPr>
          <p:nvPr/>
        </p:nvSpPr>
        <p:spPr bwMode="auto">
          <a:xfrm>
            <a:off x="2874257" y="3294719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&lt;2&gt;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13" name="矩形 22"/>
          <p:cNvSpPr>
            <a:spLocks noChangeArrowheads="1"/>
          </p:cNvSpPr>
          <p:nvPr/>
        </p:nvSpPr>
        <p:spPr bwMode="auto">
          <a:xfrm>
            <a:off x="2364537" y="399986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131" name="直線單箭頭接點 17"/>
          <p:cNvCxnSpPr>
            <a:cxnSpLocks noChangeShapeType="1"/>
          </p:cNvCxnSpPr>
          <p:nvPr/>
        </p:nvCxnSpPr>
        <p:spPr bwMode="auto">
          <a:xfrm>
            <a:off x="5862469" y="3454186"/>
            <a:ext cx="495185" cy="321089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2" name="直線單箭頭接點 17"/>
          <p:cNvCxnSpPr>
            <a:cxnSpLocks noChangeShapeType="1"/>
          </p:cNvCxnSpPr>
          <p:nvPr/>
        </p:nvCxnSpPr>
        <p:spPr bwMode="auto">
          <a:xfrm flipH="1">
            <a:off x="5679327" y="4183874"/>
            <a:ext cx="243453" cy="186109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4" name="直線接點 30"/>
          <p:cNvCxnSpPr>
            <a:cxnSpLocks noChangeShapeType="1"/>
          </p:cNvCxnSpPr>
          <p:nvPr/>
        </p:nvCxnSpPr>
        <p:spPr bwMode="auto">
          <a:xfrm flipV="1">
            <a:off x="5902151" y="4287842"/>
            <a:ext cx="168637" cy="106391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5" name="橢圓 5"/>
          <p:cNvSpPr>
            <a:spLocks noChangeArrowheads="1"/>
          </p:cNvSpPr>
          <p:nvPr/>
        </p:nvSpPr>
        <p:spPr bwMode="auto">
          <a:xfrm>
            <a:off x="5652120" y="4394233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36" name="矩形 22"/>
          <p:cNvSpPr>
            <a:spLocks noChangeArrowheads="1"/>
          </p:cNvSpPr>
          <p:nvPr/>
        </p:nvSpPr>
        <p:spPr bwMode="auto">
          <a:xfrm>
            <a:off x="5737168" y="4378704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18</a:t>
            </a:r>
            <a:endParaRPr lang="zh-TW" altLang="en-US" b="1" dirty="0">
              <a:latin typeface="+mj-lt"/>
            </a:endParaRPr>
          </a:p>
        </p:txBody>
      </p:sp>
      <p:sp>
        <p:nvSpPr>
          <p:cNvPr id="140" name="矩形 22"/>
          <p:cNvSpPr>
            <a:spLocks noChangeArrowheads="1"/>
          </p:cNvSpPr>
          <p:nvPr/>
        </p:nvSpPr>
        <p:spPr bwMode="auto">
          <a:xfrm>
            <a:off x="5671249" y="4601090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428803" y="4772068"/>
            <a:ext cx="507355" cy="689230"/>
            <a:chOff x="5428803" y="4772068"/>
            <a:chExt cx="507355" cy="689230"/>
          </a:xfrm>
        </p:grpSpPr>
        <p:cxnSp>
          <p:nvCxnSpPr>
            <p:cNvPr id="133" name="直線單箭頭接點 17"/>
            <p:cNvCxnSpPr>
              <a:cxnSpLocks noChangeShapeType="1"/>
            </p:cNvCxnSpPr>
            <p:nvPr/>
          </p:nvCxnSpPr>
          <p:spPr bwMode="auto">
            <a:xfrm flipH="1">
              <a:off x="5428803" y="4772068"/>
              <a:ext cx="177774" cy="171346"/>
            </a:xfrm>
            <a:prstGeom prst="straightConnector1">
              <a:avLst/>
            </a:prstGeom>
            <a:noFill/>
            <a:ln w="38100" algn="ctr">
              <a:solidFill>
                <a:srgbClr val="7030A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1" name="直線接點 30"/>
            <p:cNvCxnSpPr>
              <a:cxnSpLocks noChangeShapeType="1"/>
            </p:cNvCxnSpPr>
            <p:nvPr/>
          </p:nvCxnSpPr>
          <p:spPr bwMode="auto">
            <a:xfrm flipV="1">
              <a:off x="5671249" y="4834319"/>
              <a:ext cx="97884" cy="1113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6" name="橢圓 5"/>
            <p:cNvSpPr>
              <a:spLocks noChangeArrowheads="1"/>
            </p:cNvSpPr>
            <p:nvPr/>
          </p:nvSpPr>
          <p:spPr bwMode="auto">
            <a:xfrm>
              <a:off x="5436096" y="4961235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48" name="矩形 22"/>
            <p:cNvSpPr>
              <a:spLocks noChangeArrowheads="1"/>
            </p:cNvSpPr>
            <p:nvPr/>
          </p:nvSpPr>
          <p:spPr bwMode="auto">
            <a:xfrm>
              <a:off x="5521144" y="4945706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17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50" name="矩形 22"/>
            <p:cNvSpPr>
              <a:spLocks noChangeArrowheads="1"/>
            </p:cNvSpPr>
            <p:nvPr/>
          </p:nvSpPr>
          <p:spPr bwMode="auto">
            <a:xfrm>
              <a:off x="5455225" y="5168092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52" name="矩形 22"/>
          <p:cNvSpPr>
            <a:spLocks noChangeArrowheads="1"/>
          </p:cNvSpPr>
          <p:nvPr/>
        </p:nvSpPr>
        <p:spPr bwMode="auto">
          <a:xfrm>
            <a:off x="4436367" y="2103044"/>
            <a:ext cx="781056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17&gt;12</a:t>
            </a:r>
            <a:endParaRPr lang="zh-TW" altLang="en-US" b="1" dirty="0">
              <a:latin typeface="+mj-lt"/>
            </a:endParaRPr>
          </a:p>
        </p:txBody>
      </p:sp>
      <p:sp>
        <p:nvSpPr>
          <p:cNvPr id="53" name="矩形 22"/>
          <p:cNvSpPr>
            <a:spLocks noChangeArrowheads="1"/>
          </p:cNvSpPr>
          <p:nvPr/>
        </p:nvSpPr>
        <p:spPr bwMode="auto">
          <a:xfrm>
            <a:off x="5672137" y="2883335"/>
            <a:ext cx="781056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17&gt;16</a:t>
            </a:r>
            <a:endParaRPr lang="zh-TW" altLang="en-US" b="1" dirty="0">
              <a:latin typeface="+mj-lt"/>
            </a:endParaRPr>
          </a:p>
        </p:txBody>
      </p:sp>
      <p:sp>
        <p:nvSpPr>
          <p:cNvPr id="54" name="矩形 22"/>
          <p:cNvSpPr>
            <a:spLocks noChangeArrowheads="1"/>
          </p:cNvSpPr>
          <p:nvPr/>
        </p:nvSpPr>
        <p:spPr bwMode="auto">
          <a:xfrm>
            <a:off x="6329815" y="3616155"/>
            <a:ext cx="781056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17&lt;20</a:t>
            </a:r>
            <a:endParaRPr lang="zh-TW" altLang="en-US" b="1" dirty="0">
              <a:latin typeface="+mj-lt"/>
            </a:endParaRPr>
          </a:p>
        </p:txBody>
      </p:sp>
      <p:sp>
        <p:nvSpPr>
          <p:cNvPr id="55" name="矩形 22"/>
          <p:cNvSpPr>
            <a:spLocks noChangeArrowheads="1"/>
          </p:cNvSpPr>
          <p:nvPr/>
        </p:nvSpPr>
        <p:spPr bwMode="auto">
          <a:xfrm>
            <a:off x="6087763" y="4323661"/>
            <a:ext cx="781056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17&lt;18</a:t>
            </a:r>
            <a:endParaRPr lang="zh-TW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22018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3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4566783" y="2772364"/>
            <a:ext cx="862995" cy="37424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" name="直線接點 33"/>
          <p:cNvCxnSpPr>
            <a:cxnSpLocks noChangeShapeType="1"/>
          </p:cNvCxnSpPr>
          <p:nvPr/>
        </p:nvCxnSpPr>
        <p:spPr bwMode="auto">
          <a:xfrm flipH="1" flipV="1">
            <a:off x="5783377" y="3512485"/>
            <a:ext cx="408828" cy="30101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6" name="直線接點 30"/>
          <p:cNvCxnSpPr>
            <a:cxnSpLocks noChangeShapeType="1"/>
            <a:stCxn id="77" idx="0"/>
          </p:cNvCxnSpPr>
          <p:nvPr/>
        </p:nvCxnSpPr>
        <p:spPr bwMode="auto">
          <a:xfrm flipV="1">
            <a:off x="5902151" y="4287842"/>
            <a:ext cx="168637" cy="106391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" name="直線接點 30"/>
          <p:cNvCxnSpPr>
            <a:cxnSpLocks noChangeShapeType="1"/>
          </p:cNvCxnSpPr>
          <p:nvPr/>
        </p:nvCxnSpPr>
        <p:spPr bwMode="auto">
          <a:xfrm flipV="1">
            <a:off x="5671249" y="4834319"/>
            <a:ext cx="97884" cy="1113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17</a:t>
            </a:r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0" name="直線接點 30"/>
          <p:cNvCxnSpPr>
            <a:cxnSpLocks noChangeShapeType="1"/>
            <a:stCxn id="87" idx="7"/>
            <a:endCxn id="45" idx="3"/>
          </p:cNvCxnSpPr>
          <p:nvPr/>
        </p:nvCxnSpPr>
        <p:spPr bwMode="auto">
          <a:xfrm flipV="1">
            <a:off x="3288147" y="2760090"/>
            <a:ext cx="925037" cy="38652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7" name="橢圓 5"/>
          <p:cNvSpPr>
            <a:spLocks noChangeArrowheads="1"/>
          </p:cNvSpPr>
          <p:nvPr/>
        </p:nvSpPr>
        <p:spPr bwMode="auto">
          <a:xfrm>
            <a:off x="2861317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0" name="橢圓 5"/>
          <p:cNvSpPr>
            <a:spLocks noChangeArrowheads="1"/>
          </p:cNvSpPr>
          <p:nvPr/>
        </p:nvSpPr>
        <p:spPr bwMode="auto">
          <a:xfrm>
            <a:off x="5356546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91" name="直線接點 30"/>
          <p:cNvCxnSpPr>
            <a:cxnSpLocks noChangeShapeType="1"/>
          </p:cNvCxnSpPr>
          <p:nvPr/>
        </p:nvCxnSpPr>
        <p:spPr bwMode="auto">
          <a:xfrm flipV="1">
            <a:off x="5065994" y="3512484"/>
            <a:ext cx="363784" cy="30101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8" name="橢圓 5"/>
          <p:cNvSpPr>
            <a:spLocks noChangeArrowheads="1"/>
          </p:cNvSpPr>
          <p:nvPr/>
        </p:nvSpPr>
        <p:spPr bwMode="auto">
          <a:xfrm>
            <a:off x="4815963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126" name="矩形 22"/>
          <p:cNvSpPr>
            <a:spLocks noChangeArrowheads="1"/>
          </p:cNvSpPr>
          <p:nvPr/>
        </p:nvSpPr>
        <p:spPr bwMode="auto">
          <a:xfrm>
            <a:off x="2948774" y="308130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6</a:t>
            </a:r>
            <a:endParaRPr lang="zh-TW" altLang="en-US" b="1" dirty="0">
              <a:latin typeface="+mj-lt"/>
            </a:endParaRPr>
          </a:p>
        </p:txBody>
      </p:sp>
      <p:sp>
        <p:nvSpPr>
          <p:cNvPr id="142" name="矩形 22"/>
          <p:cNvSpPr>
            <a:spLocks noChangeArrowheads="1"/>
          </p:cNvSpPr>
          <p:nvPr/>
        </p:nvSpPr>
        <p:spPr bwMode="auto">
          <a:xfrm>
            <a:off x="5449297" y="307324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16</a:t>
            </a:r>
            <a:endParaRPr lang="zh-TW" altLang="en-US" b="1" dirty="0">
              <a:latin typeface="+mj-lt"/>
            </a:endParaRPr>
          </a:p>
        </p:txBody>
      </p:sp>
      <p:sp>
        <p:nvSpPr>
          <p:cNvPr id="143" name="矩形 22"/>
          <p:cNvSpPr>
            <a:spLocks noChangeArrowheads="1"/>
          </p:cNvSpPr>
          <p:nvPr/>
        </p:nvSpPr>
        <p:spPr bwMode="auto">
          <a:xfrm>
            <a:off x="4892583" y="381349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14</a:t>
            </a:r>
            <a:endParaRPr lang="zh-TW" altLang="en-US" b="1" dirty="0">
              <a:latin typeface="+mj-lt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7" name="矩形 22"/>
          <p:cNvSpPr>
            <a:spLocks noChangeArrowheads="1"/>
          </p:cNvSpPr>
          <p:nvPr/>
        </p:nvSpPr>
        <p:spPr bwMode="auto">
          <a:xfrm>
            <a:off x="5364088" y="3277973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9" name="矩形 22"/>
          <p:cNvSpPr>
            <a:spLocks noChangeArrowheads="1"/>
          </p:cNvSpPr>
          <p:nvPr/>
        </p:nvSpPr>
        <p:spPr bwMode="auto">
          <a:xfrm>
            <a:off x="4826895" y="40182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53" name="矩形 22"/>
          <p:cNvSpPr>
            <a:spLocks noChangeArrowheads="1"/>
          </p:cNvSpPr>
          <p:nvPr/>
        </p:nvSpPr>
        <p:spPr bwMode="auto">
          <a:xfrm>
            <a:off x="2874257" y="3294719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&lt;2&gt;</a:t>
            </a:r>
            <a:endParaRPr lang="zh-TW" altLang="en-US" b="1" dirty="0">
              <a:latin typeface="+mj-lt"/>
            </a:endParaRPr>
          </a:p>
        </p:txBody>
      </p:sp>
      <p:sp>
        <p:nvSpPr>
          <p:cNvPr id="72" name="矩形 22"/>
          <p:cNvSpPr>
            <a:spLocks noChangeArrowheads="1"/>
          </p:cNvSpPr>
          <p:nvPr/>
        </p:nvSpPr>
        <p:spPr bwMode="auto">
          <a:xfrm>
            <a:off x="13209" y="1753866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Update the heights from 17 up to the root.</a:t>
            </a:r>
          </a:p>
        </p:txBody>
      </p:sp>
      <p:sp>
        <p:nvSpPr>
          <p:cNvPr id="75" name="橢圓 5"/>
          <p:cNvSpPr>
            <a:spLocks noChangeArrowheads="1"/>
          </p:cNvSpPr>
          <p:nvPr/>
        </p:nvSpPr>
        <p:spPr bwMode="auto">
          <a:xfrm>
            <a:off x="5949952" y="3813878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79" name="矩形 22"/>
          <p:cNvSpPr>
            <a:spLocks noChangeArrowheads="1"/>
          </p:cNvSpPr>
          <p:nvPr/>
        </p:nvSpPr>
        <p:spPr bwMode="auto">
          <a:xfrm>
            <a:off x="6042312" y="381349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20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652120" y="4378704"/>
            <a:ext cx="500062" cy="515592"/>
            <a:chOff x="5652120" y="4378704"/>
            <a:chExt cx="500062" cy="515592"/>
          </a:xfrm>
        </p:grpSpPr>
        <p:sp>
          <p:nvSpPr>
            <p:cNvPr id="7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18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80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81" name="矩形 22"/>
          <p:cNvSpPr>
            <a:spLocks noChangeArrowheads="1"/>
          </p:cNvSpPr>
          <p:nvPr/>
        </p:nvSpPr>
        <p:spPr bwMode="auto">
          <a:xfrm>
            <a:off x="5959516" y="40182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&lt;2&gt;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5436096" y="496123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5521144" y="4945706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17</a:t>
            </a:r>
            <a:endParaRPr lang="zh-TW" altLang="en-US" b="1" dirty="0">
              <a:latin typeface="+mj-lt"/>
            </a:endParaRPr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5455225" y="5168092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104" name="直線單箭頭接點 17"/>
          <p:cNvCxnSpPr>
            <a:cxnSpLocks noChangeShapeType="1"/>
          </p:cNvCxnSpPr>
          <p:nvPr/>
        </p:nvCxnSpPr>
        <p:spPr bwMode="auto">
          <a:xfrm rot="10800000" flipH="1">
            <a:off x="5679327" y="4183874"/>
            <a:ext cx="243453" cy="186109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5" name="直線單箭頭接點 17"/>
          <p:cNvCxnSpPr>
            <a:cxnSpLocks noChangeShapeType="1"/>
          </p:cNvCxnSpPr>
          <p:nvPr/>
        </p:nvCxnSpPr>
        <p:spPr bwMode="auto">
          <a:xfrm rot="10800000" flipH="1">
            <a:off x="5428803" y="4772068"/>
            <a:ext cx="177774" cy="171346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06" name="Group 105"/>
          <p:cNvGrpSpPr/>
          <p:nvPr/>
        </p:nvGrpSpPr>
        <p:grpSpPr>
          <a:xfrm>
            <a:off x="5648125" y="4378704"/>
            <a:ext cx="500062" cy="515592"/>
            <a:chOff x="5652120" y="4378704"/>
            <a:chExt cx="500062" cy="515592"/>
          </a:xfrm>
        </p:grpSpPr>
        <p:sp>
          <p:nvSpPr>
            <p:cNvPr id="10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18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09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949952" y="3794048"/>
            <a:ext cx="500062" cy="515592"/>
            <a:chOff x="5652120" y="4378704"/>
            <a:chExt cx="500062" cy="515592"/>
          </a:xfrm>
        </p:grpSpPr>
        <p:sp>
          <p:nvSpPr>
            <p:cNvPr id="115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16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20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17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&lt;3&gt;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131" name="矩形 22"/>
          <p:cNvSpPr>
            <a:spLocks noChangeArrowheads="1"/>
          </p:cNvSpPr>
          <p:nvPr/>
        </p:nvSpPr>
        <p:spPr bwMode="auto">
          <a:xfrm>
            <a:off x="5936158" y="4945706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0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32" name="矩形 22"/>
          <p:cNvSpPr>
            <a:spLocks noChangeArrowheads="1"/>
          </p:cNvSpPr>
          <p:nvPr/>
        </p:nvSpPr>
        <p:spPr bwMode="auto">
          <a:xfrm>
            <a:off x="6130999" y="4396850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1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33" name="矩形 22"/>
          <p:cNvSpPr>
            <a:spLocks noChangeArrowheads="1"/>
          </p:cNvSpPr>
          <p:nvPr/>
        </p:nvSpPr>
        <p:spPr bwMode="auto">
          <a:xfrm>
            <a:off x="6412477" y="3787039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2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1" name="矩形 22"/>
          <p:cNvSpPr>
            <a:spLocks noChangeArrowheads="1"/>
          </p:cNvSpPr>
          <p:nvPr/>
        </p:nvSpPr>
        <p:spPr bwMode="auto">
          <a:xfrm>
            <a:off x="5959516" y="3286893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Use rebalancing</a:t>
            </a:r>
          </a:p>
          <a:p>
            <a:pPr algn="ctr">
              <a:defRPr/>
            </a:pPr>
            <a:r>
              <a:rPr lang="en-US" altLang="zh-TW" sz="2000" b="1" dirty="0"/>
              <a:t>LL rotation!</a:t>
            </a:r>
          </a:p>
        </p:txBody>
      </p:sp>
      <p:cxnSp>
        <p:nvCxnSpPr>
          <p:cNvPr id="52" name="直線接點 33"/>
          <p:cNvCxnSpPr>
            <a:cxnSpLocks noChangeShapeType="1"/>
            <a:stCxn id="54" idx="0"/>
          </p:cNvCxnSpPr>
          <p:nvPr/>
        </p:nvCxnSpPr>
        <p:spPr bwMode="auto">
          <a:xfrm flipV="1">
            <a:off x="2610240" y="3500210"/>
            <a:ext cx="324309" cy="29720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3" name="橢圓 5"/>
          <p:cNvSpPr>
            <a:spLocks noChangeArrowheads="1"/>
          </p:cNvSpPr>
          <p:nvPr/>
        </p:nvSpPr>
        <p:spPr bwMode="auto">
          <a:xfrm>
            <a:off x="2356683" y="379515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4" name="矩形 22"/>
          <p:cNvSpPr>
            <a:spLocks noChangeArrowheads="1"/>
          </p:cNvSpPr>
          <p:nvPr/>
        </p:nvSpPr>
        <p:spPr bwMode="auto">
          <a:xfrm>
            <a:off x="2452569" y="379741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55" name="矩形 22"/>
          <p:cNvSpPr>
            <a:spLocks noChangeArrowheads="1"/>
          </p:cNvSpPr>
          <p:nvPr/>
        </p:nvSpPr>
        <p:spPr bwMode="auto">
          <a:xfrm>
            <a:off x="2364537" y="399986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866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31" grpId="1" animBg="1"/>
      <p:bldP spid="132" grpId="0" animBg="1"/>
      <p:bldP spid="132" grpId="1" animBg="1"/>
      <p:bldP spid="133" grpId="0" animBg="1"/>
      <p:bldP spid="6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3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4566783" y="2772364"/>
            <a:ext cx="862995" cy="37424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" name="直線接點 33"/>
          <p:cNvCxnSpPr>
            <a:cxnSpLocks noChangeShapeType="1"/>
          </p:cNvCxnSpPr>
          <p:nvPr/>
        </p:nvCxnSpPr>
        <p:spPr bwMode="auto">
          <a:xfrm flipH="1" flipV="1">
            <a:off x="5783377" y="3512485"/>
            <a:ext cx="408828" cy="30101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" name="直線接點 30"/>
          <p:cNvCxnSpPr>
            <a:cxnSpLocks noChangeShapeType="1"/>
          </p:cNvCxnSpPr>
          <p:nvPr/>
        </p:nvCxnSpPr>
        <p:spPr bwMode="auto">
          <a:xfrm flipV="1">
            <a:off x="5961813" y="4282457"/>
            <a:ext cx="97884" cy="1113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17</a:t>
            </a:r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0" name="直線接點 30"/>
          <p:cNvCxnSpPr>
            <a:cxnSpLocks noChangeShapeType="1"/>
            <a:stCxn id="87" idx="7"/>
            <a:endCxn id="45" idx="3"/>
          </p:cNvCxnSpPr>
          <p:nvPr/>
        </p:nvCxnSpPr>
        <p:spPr bwMode="auto">
          <a:xfrm flipV="1">
            <a:off x="3288147" y="2760090"/>
            <a:ext cx="925037" cy="38652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7" name="橢圓 5"/>
          <p:cNvSpPr>
            <a:spLocks noChangeArrowheads="1"/>
          </p:cNvSpPr>
          <p:nvPr/>
        </p:nvSpPr>
        <p:spPr bwMode="auto">
          <a:xfrm>
            <a:off x="2861317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0" name="橢圓 5"/>
          <p:cNvSpPr>
            <a:spLocks noChangeArrowheads="1"/>
          </p:cNvSpPr>
          <p:nvPr/>
        </p:nvSpPr>
        <p:spPr bwMode="auto">
          <a:xfrm>
            <a:off x="5356546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91" name="直線接點 30"/>
          <p:cNvCxnSpPr>
            <a:cxnSpLocks noChangeShapeType="1"/>
          </p:cNvCxnSpPr>
          <p:nvPr/>
        </p:nvCxnSpPr>
        <p:spPr bwMode="auto">
          <a:xfrm flipV="1">
            <a:off x="5065994" y="3512484"/>
            <a:ext cx="363784" cy="30101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8" name="橢圓 5"/>
          <p:cNvSpPr>
            <a:spLocks noChangeArrowheads="1"/>
          </p:cNvSpPr>
          <p:nvPr/>
        </p:nvSpPr>
        <p:spPr bwMode="auto">
          <a:xfrm>
            <a:off x="4815963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126" name="矩形 22"/>
          <p:cNvSpPr>
            <a:spLocks noChangeArrowheads="1"/>
          </p:cNvSpPr>
          <p:nvPr/>
        </p:nvSpPr>
        <p:spPr bwMode="auto">
          <a:xfrm>
            <a:off x="2948774" y="308130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6</a:t>
            </a:r>
            <a:endParaRPr lang="zh-TW" altLang="en-US" b="1" dirty="0">
              <a:latin typeface="+mj-lt"/>
            </a:endParaRPr>
          </a:p>
        </p:txBody>
      </p:sp>
      <p:sp>
        <p:nvSpPr>
          <p:cNvPr id="142" name="矩形 22"/>
          <p:cNvSpPr>
            <a:spLocks noChangeArrowheads="1"/>
          </p:cNvSpPr>
          <p:nvPr/>
        </p:nvSpPr>
        <p:spPr bwMode="auto">
          <a:xfrm>
            <a:off x="5449297" y="307324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16</a:t>
            </a:r>
            <a:endParaRPr lang="zh-TW" altLang="en-US" b="1" dirty="0">
              <a:latin typeface="+mj-lt"/>
            </a:endParaRPr>
          </a:p>
        </p:txBody>
      </p:sp>
      <p:sp>
        <p:nvSpPr>
          <p:cNvPr id="143" name="矩形 22"/>
          <p:cNvSpPr>
            <a:spLocks noChangeArrowheads="1"/>
          </p:cNvSpPr>
          <p:nvPr/>
        </p:nvSpPr>
        <p:spPr bwMode="auto">
          <a:xfrm>
            <a:off x="4892583" y="381349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14</a:t>
            </a:r>
            <a:endParaRPr lang="zh-TW" altLang="en-US" b="1" dirty="0">
              <a:latin typeface="+mj-lt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7" name="矩形 22"/>
          <p:cNvSpPr>
            <a:spLocks noChangeArrowheads="1"/>
          </p:cNvSpPr>
          <p:nvPr/>
        </p:nvSpPr>
        <p:spPr bwMode="auto">
          <a:xfrm>
            <a:off x="5364088" y="3277973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9" name="矩形 22"/>
          <p:cNvSpPr>
            <a:spLocks noChangeArrowheads="1"/>
          </p:cNvSpPr>
          <p:nvPr/>
        </p:nvSpPr>
        <p:spPr bwMode="auto">
          <a:xfrm>
            <a:off x="4826895" y="40182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53" name="矩形 22"/>
          <p:cNvSpPr>
            <a:spLocks noChangeArrowheads="1"/>
          </p:cNvSpPr>
          <p:nvPr/>
        </p:nvSpPr>
        <p:spPr bwMode="auto">
          <a:xfrm>
            <a:off x="2874257" y="3294719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&lt;2&gt;</a:t>
            </a:r>
            <a:endParaRPr lang="zh-TW" altLang="en-US" b="1" dirty="0">
              <a:latin typeface="+mj-lt"/>
            </a:endParaRPr>
          </a:p>
        </p:txBody>
      </p:sp>
      <p:sp>
        <p:nvSpPr>
          <p:cNvPr id="72" name="矩形 22"/>
          <p:cNvSpPr>
            <a:spLocks noChangeArrowheads="1"/>
          </p:cNvSpPr>
          <p:nvPr/>
        </p:nvSpPr>
        <p:spPr bwMode="auto">
          <a:xfrm>
            <a:off x="13209" y="1753866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Update the heights from 17 up to the root.</a:t>
            </a:r>
          </a:p>
        </p:txBody>
      </p: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5726660" y="4409373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5811708" y="4393844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17</a:t>
            </a:r>
            <a:endParaRPr lang="zh-TW" altLang="en-US" b="1" dirty="0">
              <a:latin typeface="+mj-lt"/>
            </a:endParaRPr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5745789" y="4616230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5957562" y="3799220"/>
            <a:ext cx="500062" cy="515592"/>
            <a:chOff x="5652120" y="4378704"/>
            <a:chExt cx="500062" cy="515592"/>
          </a:xfrm>
        </p:grpSpPr>
        <p:sp>
          <p:nvSpPr>
            <p:cNvPr id="10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18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09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357952" y="4392478"/>
            <a:ext cx="500062" cy="515592"/>
            <a:chOff x="5652120" y="4378704"/>
            <a:chExt cx="500062" cy="515592"/>
          </a:xfrm>
        </p:grpSpPr>
        <p:sp>
          <p:nvSpPr>
            <p:cNvPr id="115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16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20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17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9" name="直線接點 30"/>
          <p:cNvCxnSpPr>
            <a:cxnSpLocks noChangeShapeType="1"/>
            <a:stCxn id="116" idx="0"/>
            <a:endCxn id="107" idx="5"/>
          </p:cNvCxnSpPr>
          <p:nvPr/>
        </p:nvCxnSpPr>
        <p:spPr bwMode="auto">
          <a:xfrm flipH="1" flipV="1">
            <a:off x="6384392" y="4241579"/>
            <a:ext cx="216279" cy="15089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3" name="矩形 22"/>
          <p:cNvSpPr>
            <a:spLocks noChangeArrowheads="1"/>
          </p:cNvSpPr>
          <p:nvPr/>
        </p:nvSpPr>
        <p:spPr bwMode="auto">
          <a:xfrm>
            <a:off x="6437993" y="3759564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0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74" name="直線單箭頭接點 17"/>
          <p:cNvCxnSpPr>
            <a:cxnSpLocks noChangeShapeType="1"/>
          </p:cNvCxnSpPr>
          <p:nvPr/>
        </p:nvCxnSpPr>
        <p:spPr bwMode="auto">
          <a:xfrm flipH="1" flipV="1">
            <a:off x="5868144" y="3429000"/>
            <a:ext cx="360040" cy="288032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6" name="矩形 22"/>
          <p:cNvSpPr>
            <a:spLocks noChangeArrowheads="1"/>
          </p:cNvSpPr>
          <p:nvPr/>
        </p:nvSpPr>
        <p:spPr bwMode="auto">
          <a:xfrm>
            <a:off x="5811708" y="2887381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-1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88" name="矩形 22"/>
          <p:cNvSpPr>
            <a:spLocks noChangeArrowheads="1"/>
          </p:cNvSpPr>
          <p:nvPr/>
        </p:nvSpPr>
        <p:spPr bwMode="auto">
          <a:xfrm>
            <a:off x="4547654" y="2087006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solidFill>
                  <a:srgbClr val="0070C0"/>
                </a:solidFill>
                <a:latin typeface="+mj-lt"/>
              </a:rPr>
              <a:t>-1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89" name="直線單箭頭接點 17"/>
          <p:cNvCxnSpPr>
            <a:cxnSpLocks noChangeShapeType="1"/>
          </p:cNvCxnSpPr>
          <p:nvPr/>
        </p:nvCxnSpPr>
        <p:spPr bwMode="auto">
          <a:xfrm flipH="1" flipV="1">
            <a:off x="4716016" y="2708920"/>
            <a:ext cx="774051" cy="339751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" name="矩形 22"/>
          <p:cNvSpPr>
            <a:spLocks noChangeArrowheads="1"/>
          </p:cNvSpPr>
          <p:nvPr/>
        </p:nvSpPr>
        <p:spPr bwMode="auto">
          <a:xfrm>
            <a:off x="2958618" y="1770086"/>
            <a:ext cx="2911116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Finish!</a:t>
            </a:r>
          </a:p>
        </p:txBody>
      </p:sp>
      <p:cxnSp>
        <p:nvCxnSpPr>
          <p:cNvPr id="43" name="直線接點 33"/>
          <p:cNvCxnSpPr>
            <a:cxnSpLocks noChangeShapeType="1"/>
            <a:stCxn id="46" idx="0"/>
          </p:cNvCxnSpPr>
          <p:nvPr/>
        </p:nvCxnSpPr>
        <p:spPr bwMode="auto">
          <a:xfrm flipV="1">
            <a:off x="2610240" y="3500210"/>
            <a:ext cx="324309" cy="29720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" name="橢圓 5"/>
          <p:cNvSpPr>
            <a:spLocks noChangeArrowheads="1"/>
          </p:cNvSpPr>
          <p:nvPr/>
        </p:nvSpPr>
        <p:spPr bwMode="auto">
          <a:xfrm>
            <a:off x="2356683" y="379515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6" name="矩形 22"/>
          <p:cNvSpPr>
            <a:spLocks noChangeArrowheads="1"/>
          </p:cNvSpPr>
          <p:nvPr/>
        </p:nvSpPr>
        <p:spPr bwMode="auto">
          <a:xfrm>
            <a:off x="2452569" y="379741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47" name="矩形 22"/>
          <p:cNvSpPr>
            <a:spLocks noChangeArrowheads="1"/>
          </p:cNvSpPr>
          <p:nvPr/>
        </p:nvSpPr>
        <p:spPr bwMode="auto">
          <a:xfrm>
            <a:off x="2364537" y="399986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41456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86" grpId="0" animBg="1"/>
      <p:bldP spid="86" grpId="1" animBg="1"/>
      <p:bldP spid="88" grpId="0" animBg="1"/>
      <p:bldP spid="88" grpId="1" animBg="1"/>
      <p:bldP spid="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3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4566783" y="2772364"/>
            <a:ext cx="862995" cy="37424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" name="直線接點 33"/>
          <p:cNvCxnSpPr>
            <a:cxnSpLocks noChangeShapeType="1"/>
          </p:cNvCxnSpPr>
          <p:nvPr/>
        </p:nvCxnSpPr>
        <p:spPr bwMode="auto">
          <a:xfrm flipH="1" flipV="1">
            <a:off x="5783377" y="3512485"/>
            <a:ext cx="408828" cy="30101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" name="直線接點 30"/>
          <p:cNvCxnSpPr>
            <a:cxnSpLocks noChangeShapeType="1"/>
          </p:cNvCxnSpPr>
          <p:nvPr/>
        </p:nvCxnSpPr>
        <p:spPr bwMode="auto">
          <a:xfrm flipV="1">
            <a:off x="5961813" y="4282457"/>
            <a:ext cx="97884" cy="1113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5</a:t>
            </a:r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0" name="直線接點 30"/>
          <p:cNvCxnSpPr>
            <a:cxnSpLocks noChangeShapeType="1"/>
            <a:stCxn id="87" idx="7"/>
            <a:endCxn id="45" idx="3"/>
          </p:cNvCxnSpPr>
          <p:nvPr/>
        </p:nvCxnSpPr>
        <p:spPr bwMode="auto">
          <a:xfrm flipV="1">
            <a:off x="3288147" y="2760090"/>
            <a:ext cx="925037" cy="38652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7" name="橢圓 5"/>
          <p:cNvSpPr>
            <a:spLocks noChangeArrowheads="1"/>
          </p:cNvSpPr>
          <p:nvPr/>
        </p:nvSpPr>
        <p:spPr bwMode="auto">
          <a:xfrm>
            <a:off x="2861317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0" name="橢圓 5"/>
          <p:cNvSpPr>
            <a:spLocks noChangeArrowheads="1"/>
          </p:cNvSpPr>
          <p:nvPr/>
        </p:nvSpPr>
        <p:spPr bwMode="auto">
          <a:xfrm>
            <a:off x="5356546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91" name="直線接點 30"/>
          <p:cNvCxnSpPr>
            <a:cxnSpLocks noChangeShapeType="1"/>
          </p:cNvCxnSpPr>
          <p:nvPr/>
        </p:nvCxnSpPr>
        <p:spPr bwMode="auto">
          <a:xfrm flipV="1">
            <a:off x="5065994" y="3512484"/>
            <a:ext cx="363784" cy="30101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8" name="橢圓 5"/>
          <p:cNvSpPr>
            <a:spLocks noChangeArrowheads="1"/>
          </p:cNvSpPr>
          <p:nvPr/>
        </p:nvSpPr>
        <p:spPr bwMode="auto">
          <a:xfrm>
            <a:off x="4815963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126" name="矩形 22"/>
          <p:cNvSpPr>
            <a:spLocks noChangeArrowheads="1"/>
          </p:cNvSpPr>
          <p:nvPr/>
        </p:nvSpPr>
        <p:spPr bwMode="auto">
          <a:xfrm>
            <a:off x="2948774" y="308130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6</a:t>
            </a:r>
            <a:endParaRPr lang="zh-TW" altLang="en-US" b="1" dirty="0">
              <a:latin typeface="+mj-lt"/>
            </a:endParaRPr>
          </a:p>
        </p:txBody>
      </p:sp>
      <p:sp>
        <p:nvSpPr>
          <p:cNvPr id="142" name="矩形 22"/>
          <p:cNvSpPr>
            <a:spLocks noChangeArrowheads="1"/>
          </p:cNvSpPr>
          <p:nvPr/>
        </p:nvSpPr>
        <p:spPr bwMode="auto">
          <a:xfrm>
            <a:off x="5449297" y="307324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16</a:t>
            </a:r>
            <a:endParaRPr lang="zh-TW" altLang="en-US" b="1" dirty="0">
              <a:latin typeface="+mj-lt"/>
            </a:endParaRPr>
          </a:p>
        </p:txBody>
      </p:sp>
      <p:sp>
        <p:nvSpPr>
          <p:cNvPr id="143" name="矩形 22"/>
          <p:cNvSpPr>
            <a:spLocks noChangeArrowheads="1"/>
          </p:cNvSpPr>
          <p:nvPr/>
        </p:nvSpPr>
        <p:spPr bwMode="auto">
          <a:xfrm>
            <a:off x="4892583" y="381349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14</a:t>
            </a:r>
            <a:endParaRPr lang="zh-TW" altLang="en-US" b="1" dirty="0">
              <a:latin typeface="+mj-lt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7" name="矩形 22"/>
          <p:cNvSpPr>
            <a:spLocks noChangeArrowheads="1"/>
          </p:cNvSpPr>
          <p:nvPr/>
        </p:nvSpPr>
        <p:spPr bwMode="auto">
          <a:xfrm>
            <a:off x="5364088" y="3277973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9" name="矩形 22"/>
          <p:cNvSpPr>
            <a:spLocks noChangeArrowheads="1"/>
          </p:cNvSpPr>
          <p:nvPr/>
        </p:nvSpPr>
        <p:spPr bwMode="auto">
          <a:xfrm>
            <a:off x="4826895" y="40182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53" name="矩形 22"/>
          <p:cNvSpPr>
            <a:spLocks noChangeArrowheads="1"/>
          </p:cNvSpPr>
          <p:nvPr/>
        </p:nvSpPr>
        <p:spPr bwMode="auto">
          <a:xfrm>
            <a:off x="2874257" y="3294719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&lt;2&gt;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5726660" y="4409373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5811708" y="4393844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17</a:t>
            </a:r>
            <a:endParaRPr lang="zh-TW" altLang="en-US" b="1" dirty="0">
              <a:latin typeface="+mj-lt"/>
            </a:endParaRPr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5745789" y="4616230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5957562" y="3799220"/>
            <a:ext cx="500062" cy="515592"/>
            <a:chOff x="5652120" y="4378704"/>
            <a:chExt cx="500062" cy="515592"/>
          </a:xfrm>
        </p:grpSpPr>
        <p:sp>
          <p:nvSpPr>
            <p:cNvPr id="10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18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09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357952" y="4392478"/>
            <a:ext cx="500062" cy="515592"/>
            <a:chOff x="5652120" y="4378704"/>
            <a:chExt cx="500062" cy="515592"/>
          </a:xfrm>
        </p:grpSpPr>
        <p:sp>
          <p:nvSpPr>
            <p:cNvPr id="115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16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20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17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9" name="直線接點 30"/>
          <p:cNvCxnSpPr>
            <a:cxnSpLocks noChangeShapeType="1"/>
            <a:stCxn id="116" idx="0"/>
            <a:endCxn id="107" idx="5"/>
          </p:cNvCxnSpPr>
          <p:nvPr/>
        </p:nvCxnSpPr>
        <p:spPr bwMode="auto">
          <a:xfrm flipH="1" flipV="1">
            <a:off x="6384392" y="4241579"/>
            <a:ext cx="216279" cy="15089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13209" y="1753866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To insert 5</a:t>
            </a:r>
            <a:endParaRPr lang="zh-TW" altLang="en-US" b="1" i="1" dirty="0"/>
          </a:p>
        </p:txBody>
      </p:sp>
      <p:cxnSp>
        <p:nvCxnSpPr>
          <p:cNvPr id="44" name="直線單箭頭接點 17"/>
          <p:cNvCxnSpPr>
            <a:cxnSpLocks noChangeShapeType="1"/>
          </p:cNvCxnSpPr>
          <p:nvPr/>
        </p:nvCxnSpPr>
        <p:spPr bwMode="auto">
          <a:xfrm flipH="1">
            <a:off x="3264116" y="2641004"/>
            <a:ext cx="778706" cy="361761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" name="直線單箭頭接點 17"/>
          <p:cNvCxnSpPr>
            <a:cxnSpLocks noChangeShapeType="1"/>
          </p:cNvCxnSpPr>
          <p:nvPr/>
        </p:nvCxnSpPr>
        <p:spPr bwMode="auto">
          <a:xfrm flipH="1">
            <a:off x="2468449" y="3433565"/>
            <a:ext cx="287313" cy="286259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8" name="矩形 22"/>
          <p:cNvSpPr>
            <a:spLocks noChangeArrowheads="1"/>
          </p:cNvSpPr>
          <p:nvPr/>
        </p:nvSpPr>
        <p:spPr bwMode="auto">
          <a:xfrm>
            <a:off x="4436367" y="2103044"/>
            <a:ext cx="781056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5&lt;12</a:t>
            </a:r>
            <a:endParaRPr lang="zh-TW" altLang="en-US" b="1" dirty="0">
              <a:latin typeface="+mj-lt"/>
            </a:endParaRPr>
          </a:p>
        </p:txBody>
      </p:sp>
      <p:sp>
        <p:nvSpPr>
          <p:cNvPr id="49" name="矩形 22"/>
          <p:cNvSpPr>
            <a:spLocks noChangeArrowheads="1"/>
          </p:cNvSpPr>
          <p:nvPr/>
        </p:nvSpPr>
        <p:spPr bwMode="auto">
          <a:xfrm>
            <a:off x="2501230" y="2797690"/>
            <a:ext cx="781056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5&lt;6</a:t>
            </a:r>
            <a:endParaRPr lang="zh-TW" altLang="en-US" b="1" dirty="0">
              <a:latin typeface="+mj-lt"/>
            </a:endParaRPr>
          </a:p>
        </p:txBody>
      </p:sp>
      <p:sp>
        <p:nvSpPr>
          <p:cNvPr id="52" name="矩形 22"/>
          <p:cNvSpPr>
            <a:spLocks noChangeArrowheads="1"/>
          </p:cNvSpPr>
          <p:nvPr/>
        </p:nvSpPr>
        <p:spPr bwMode="auto">
          <a:xfrm>
            <a:off x="1748839" y="3642495"/>
            <a:ext cx="781056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5&gt;4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54" name="直線接點 33"/>
          <p:cNvCxnSpPr>
            <a:cxnSpLocks noChangeShapeType="1"/>
            <a:stCxn id="56" idx="0"/>
          </p:cNvCxnSpPr>
          <p:nvPr/>
        </p:nvCxnSpPr>
        <p:spPr bwMode="auto">
          <a:xfrm flipV="1">
            <a:off x="2610240" y="3500210"/>
            <a:ext cx="324309" cy="29720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5" name="橢圓 5"/>
          <p:cNvSpPr>
            <a:spLocks noChangeArrowheads="1"/>
          </p:cNvSpPr>
          <p:nvPr/>
        </p:nvSpPr>
        <p:spPr bwMode="auto">
          <a:xfrm>
            <a:off x="2356683" y="379515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6" name="矩形 22"/>
          <p:cNvSpPr>
            <a:spLocks noChangeArrowheads="1"/>
          </p:cNvSpPr>
          <p:nvPr/>
        </p:nvSpPr>
        <p:spPr bwMode="auto">
          <a:xfrm>
            <a:off x="2452569" y="379741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57" name="矩形 22"/>
          <p:cNvSpPr>
            <a:spLocks noChangeArrowheads="1"/>
          </p:cNvSpPr>
          <p:nvPr/>
        </p:nvSpPr>
        <p:spPr bwMode="auto">
          <a:xfrm>
            <a:off x="2364537" y="399986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39986" y="4149080"/>
            <a:ext cx="500062" cy="767444"/>
            <a:chOff x="2739986" y="4149080"/>
            <a:chExt cx="500062" cy="767444"/>
          </a:xfrm>
        </p:grpSpPr>
        <p:cxnSp>
          <p:nvCxnSpPr>
            <p:cNvPr id="47" name="直線單箭頭接點 17"/>
            <p:cNvCxnSpPr>
              <a:cxnSpLocks noChangeShapeType="1"/>
            </p:cNvCxnSpPr>
            <p:nvPr/>
          </p:nvCxnSpPr>
          <p:spPr bwMode="auto">
            <a:xfrm>
              <a:off x="2915816" y="4149080"/>
              <a:ext cx="224290" cy="153456"/>
            </a:xfrm>
            <a:prstGeom prst="straightConnector1">
              <a:avLst/>
            </a:prstGeom>
            <a:noFill/>
            <a:ln w="38100" algn="ctr">
              <a:solidFill>
                <a:srgbClr val="7030A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58" name="Group 57"/>
            <p:cNvGrpSpPr/>
            <p:nvPr/>
          </p:nvGrpSpPr>
          <p:grpSpPr>
            <a:xfrm>
              <a:off x="2739986" y="4400932"/>
              <a:ext cx="500062" cy="515592"/>
              <a:chOff x="5652120" y="4378704"/>
              <a:chExt cx="500062" cy="515592"/>
            </a:xfrm>
          </p:grpSpPr>
          <p:sp>
            <p:nvSpPr>
              <p:cNvPr id="59" name="橢圓 5"/>
              <p:cNvSpPr>
                <a:spLocks noChangeArrowheads="1"/>
              </p:cNvSpPr>
              <p:nvPr/>
            </p:nvSpPr>
            <p:spPr bwMode="auto">
              <a:xfrm>
                <a:off x="5652120" y="4394233"/>
                <a:ext cx="500062" cy="500063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square"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60" name="矩形 22"/>
              <p:cNvSpPr>
                <a:spLocks noChangeArrowheads="1"/>
              </p:cNvSpPr>
              <p:nvPr/>
            </p:nvSpPr>
            <p:spPr bwMode="auto">
              <a:xfrm>
                <a:off x="5737168" y="4378704"/>
                <a:ext cx="315342" cy="276999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defRPr/>
                </a:pPr>
                <a:r>
                  <a:rPr lang="en-US" altLang="zh-TW" b="1" dirty="0">
                    <a:latin typeface="+mj-lt"/>
                  </a:rPr>
                  <a:t>5</a:t>
                </a:r>
                <a:endParaRPr lang="zh-TW" altLang="en-US" b="1" dirty="0">
                  <a:latin typeface="+mj-lt"/>
                </a:endParaRPr>
              </a:p>
            </p:txBody>
          </p:sp>
          <p:sp>
            <p:nvSpPr>
              <p:cNvPr id="61" name="矩形 22"/>
              <p:cNvSpPr>
                <a:spLocks noChangeArrowheads="1"/>
              </p:cNvSpPr>
              <p:nvPr/>
            </p:nvSpPr>
            <p:spPr bwMode="auto">
              <a:xfrm>
                <a:off x="5671249" y="4601090"/>
                <a:ext cx="480933" cy="276999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defRPr/>
                </a:pPr>
                <a:r>
                  <a:rPr lang="en-US" altLang="zh-TW" b="1" dirty="0">
                    <a:latin typeface="+mj-lt"/>
                  </a:rPr>
                  <a:t>&lt;1&gt;</a:t>
                </a:r>
                <a:endParaRPr lang="zh-TW" altLang="en-US" b="1" dirty="0">
                  <a:latin typeface="+mj-lt"/>
                </a:endParaRPr>
              </a:p>
            </p:txBody>
          </p:sp>
        </p:grpSp>
        <p:cxnSp>
          <p:nvCxnSpPr>
            <p:cNvPr id="62" name="直線接點 30"/>
            <p:cNvCxnSpPr>
              <a:cxnSpLocks noChangeShapeType="1"/>
              <a:stCxn id="60" idx="0"/>
            </p:cNvCxnSpPr>
            <p:nvPr/>
          </p:nvCxnSpPr>
          <p:spPr bwMode="auto">
            <a:xfrm flipH="1" flipV="1">
              <a:off x="2766426" y="4250033"/>
              <a:ext cx="216279" cy="150899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412345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3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4566783" y="2772364"/>
            <a:ext cx="862995" cy="37424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" name="直線接點 33"/>
          <p:cNvCxnSpPr>
            <a:cxnSpLocks noChangeShapeType="1"/>
          </p:cNvCxnSpPr>
          <p:nvPr/>
        </p:nvCxnSpPr>
        <p:spPr bwMode="auto">
          <a:xfrm flipH="1" flipV="1">
            <a:off x="5783377" y="3512485"/>
            <a:ext cx="408828" cy="30101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" name="直線接點 30"/>
          <p:cNvCxnSpPr>
            <a:cxnSpLocks noChangeShapeType="1"/>
          </p:cNvCxnSpPr>
          <p:nvPr/>
        </p:nvCxnSpPr>
        <p:spPr bwMode="auto">
          <a:xfrm flipV="1">
            <a:off x="5961813" y="4282457"/>
            <a:ext cx="97884" cy="1113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5</a:t>
            </a:r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0" name="直線接點 30"/>
          <p:cNvCxnSpPr>
            <a:cxnSpLocks noChangeShapeType="1"/>
            <a:stCxn id="87" idx="7"/>
            <a:endCxn id="45" idx="3"/>
          </p:cNvCxnSpPr>
          <p:nvPr/>
        </p:nvCxnSpPr>
        <p:spPr bwMode="auto">
          <a:xfrm flipV="1">
            <a:off x="3288147" y="2760090"/>
            <a:ext cx="925037" cy="38652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7" name="橢圓 5"/>
          <p:cNvSpPr>
            <a:spLocks noChangeArrowheads="1"/>
          </p:cNvSpPr>
          <p:nvPr/>
        </p:nvSpPr>
        <p:spPr bwMode="auto">
          <a:xfrm>
            <a:off x="2861317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0" name="橢圓 5"/>
          <p:cNvSpPr>
            <a:spLocks noChangeArrowheads="1"/>
          </p:cNvSpPr>
          <p:nvPr/>
        </p:nvSpPr>
        <p:spPr bwMode="auto">
          <a:xfrm>
            <a:off x="5356546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91" name="直線接點 30"/>
          <p:cNvCxnSpPr>
            <a:cxnSpLocks noChangeShapeType="1"/>
          </p:cNvCxnSpPr>
          <p:nvPr/>
        </p:nvCxnSpPr>
        <p:spPr bwMode="auto">
          <a:xfrm flipV="1">
            <a:off x="5065994" y="3512484"/>
            <a:ext cx="363784" cy="30101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8" name="橢圓 5"/>
          <p:cNvSpPr>
            <a:spLocks noChangeArrowheads="1"/>
          </p:cNvSpPr>
          <p:nvPr/>
        </p:nvSpPr>
        <p:spPr bwMode="auto">
          <a:xfrm>
            <a:off x="4815963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126" name="矩形 22"/>
          <p:cNvSpPr>
            <a:spLocks noChangeArrowheads="1"/>
          </p:cNvSpPr>
          <p:nvPr/>
        </p:nvSpPr>
        <p:spPr bwMode="auto">
          <a:xfrm>
            <a:off x="2948774" y="308130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6</a:t>
            </a:r>
            <a:endParaRPr lang="zh-TW" altLang="en-US" b="1" dirty="0">
              <a:latin typeface="+mj-lt"/>
            </a:endParaRPr>
          </a:p>
        </p:txBody>
      </p:sp>
      <p:sp>
        <p:nvSpPr>
          <p:cNvPr id="142" name="矩形 22"/>
          <p:cNvSpPr>
            <a:spLocks noChangeArrowheads="1"/>
          </p:cNvSpPr>
          <p:nvPr/>
        </p:nvSpPr>
        <p:spPr bwMode="auto">
          <a:xfrm>
            <a:off x="5449297" y="307324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16</a:t>
            </a:r>
            <a:endParaRPr lang="zh-TW" altLang="en-US" b="1" dirty="0">
              <a:latin typeface="+mj-lt"/>
            </a:endParaRPr>
          </a:p>
        </p:txBody>
      </p:sp>
      <p:sp>
        <p:nvSpPr>
          <p:cNvPr id="143" name="矩形 22"/>
          <p:cNvSpPr>
            <a:spLocks noChangeArrowheads="1"/>
          </p:cNvSpPr>
          <p:nvPr/>
        </p:nvSpPr>
        <p:spPr bwMode="auto">
          <a:xfrm>
            <a:off x="4892583" y="381349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14</a:t>
            </a:r>
            <a:endParaRPr lang="zh-TW" altLang="en-US" b="1" dirty="0">
              <a:latin typeface="+mj-lt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7" name="矩形 22"/>
          <p:cNvSpPr>
            <a:spLocks noChangeArrowheads="1"/>
          </p:cNvSpPr>
          <p:nvPr/>
        </p:nvSpPr>
        <p:spPr bwMode="auto">
          <a:xfrm>
            <a:off x="5364088" y="3277973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9" name="矩形 22"/>
          <p:cNvSpPr>
            <a:spLocks noChangeArrowheads="1"/>
          </p:cNvSpPr>
          <p:nvPr/>
        </p:nvSpPr>
        <p:spPr bwMode="auto">
          <a:xfrm>
            <a:off x="4826895" y="40182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53" name="矩形 22"/>
          <p:cNvSpPr>
            <a:spLocks noChangeArrowheads="1"/>
          </p:cNvSpPr>
          <p:nvPr/>
        </p:nvSpPr>
        <p:spPr bwMode="auto">
          <a:xfrm>
            <a:off x="2874257" y="3294719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5726660" y="4409373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5811708" y="4393844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17</a:t>
            </a:r>
            <a:endParaRPr lang="zh-TW" altLang="en-US" b="1" dirty="0">
              <a:latin typeface="+mj-lt"/>
            </a:endParaRPr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5745789" y="4616230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5957562" y="3799220"/>
            <a:ext cx="500062" cy="515592"/>
            <a:chOff x="5652120" y="4378704"/>
            <a:chExt cx="500062" cy="515592"/>
          </a:xfrm>
        </p:grpSpPr>
        <p:sp>
          <p:nvSpPr>
            <p:cNvPr id="10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18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09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357952" y="4392478"/>
            <a:ext cx="500062" cy="515592"/>
            <a:chOff x="5652120" y="4378704"/>
            <a:chExt cx="500062" cy="515592"/>
          </a:xfrm>
        </p:grpSpPr>
        <p:sp>
          <p:nvSpPr>
            <p:cNvPr id="115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16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20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17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9" name="直線接點 30"/>
          <p:cNvCxnSpPr>
            <a:cxnSpLocks noChangeShapeType="1"/>
            <a:stCxn id="116" idx="0"/>
            <a:endCxn id="107" idx="5"/>
          </p:cNvCxnSpPr>
          <p:nvPr/>
        </p:nvCxnSpPr>
        <p:spPr bwMode="auto">
          <a:xfrm flipH="1" flipV="1">
            <a:off x="6384392" y="4241579"/>
            <a:ext cx="216279" cy="15089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" name="直線接點 33"/>
          <p:cNvCxnSpPr>
            <a:cxnSpLocks noChangeShapeType="1"/>
            <a:stCxn id="56" idx="0"/>
          </p:cNvCxnSpPr>
          <p:nvPr/>
        </p:nvCxnSpPr>
        <p:spPr bwMode="auto">
          <a:xfrm flipV="1">
            <a:off x="2610240" y="3500210"/>
            <a:ext cx="324309" cy="29720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5" name="橢圓 5"/>
          <p:cNvSpPr>
            <a:spLocks noChangeArrowheads="1"/>
          </p:cNvSpPr>
          <p:nvPr/>
        </p:nvSpPr>
        <p:spPr bwMode="auto">
          <a:xfrm>
            <a:off x="2356683" y="379515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6" name="矩形 22"/>
          <p:cNvSpPr>
            <a:spLocks noChangeArrowheads="1"/>
          </p:cNvSpPr>
          <p:nvPr/>
        </p:nvSpPr>
        <p:spPr bwMode="auto">
          <a:xfrm>
            <a:off x="2452569" y="379741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57" name="矩形 22"/>
          <p:cNvSpPr>
            <a:spLocks noChangeArrowheads="1"/>
          </p:cNvSpPr>
          <p:nvPr/>
        </p:nvSpPr>
        <p:spPr bwMode="auto">
          <a:xfrm>
            <a:off x="2364537" y="399986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&lt;2&gt;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739986" y="4400932"/>
            <a:ext cx="500062" cy="515592"/>
            <a:chOff x="5652120" y="4378704"/>
            <a:chExt cx="500062" cy="515592"/>
          </a:xfrm>
        </p:grpSpPr>
        <p:sp>
          <p:nvSpPr>
            <p:cNvPr id="59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0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2" name="直線接點 30"/>
          <p:cNvCxnSpPr>
            <a:cxnSpLocks noChangeShapeType="1"/>
            <a:stCxn id="60" idx="0"/>
          </p:cNvCxnSpPr>
          <p:nvPr/>
        </p:nvCxnSpPr>
        <p:spPr bwMode="auto">
          <a:xfrm flipH="1" flipV="1">
            <a:off x="2766426" y="4250033"/>
            <a:ext cx="216279" cy="15089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" name="直線單箭頭接點 17"/>
          <p:cNvCxnSpPr>
            <a:cxnSpLocks noChangeShapeType="1"/>
          </p:cNvCxnSpPr>
          <p:nvPr/>
        </p:nvCxnSpPr>
        <p:spPr bwMode="auto">
          <a:xfrm rot="10800000" flipH="1">
            <a:off x="2513870" y="3462705"/>
            <a:ext cx="243453" cy="186109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3" name="直線單箭頭接點 17"/>
          <p:cNvCxnSpPr>
            <a:cxnSpLocks noChangeShapeType="1"/>
          </p:cNvCxnSpPr>
          <p:nvPr/>
        </p:nvCxnSpPr>
        <p:spPr bwMode="auto">
          <a:xfrm flipH="1" flipV="1">
            <a:off x="2944781" y="4151726"/>
            <a:ext cx="236659" cy="159016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4" name="矩形 22"/>
          <p:cNvSpPr>
            <a:spLocks noChangeArrowheads="1"/>
          </p:cNvSpPr>
          <p:nvPr/>
        </p:nvSpPr>
        <p:spPr bwMode="auto">
          <a:xfrm>
            <a:off x="3273647" y="4382622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0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5" name="矩形 22"/>
          <p:cNvSpPr>
            <a:spLocks noChangeArrowheads="1"/>
          </p:cNvSpPr>
          <p:nvPr/>
        </p:nvSpPr>
        <p:spPr bwMode="auto">
          <a:xfrm>
            <a:off x="1914269" y="3741215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</a:rPr>
              <a:t>-</a:t>
            </a: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1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6" name="矩形 22"/>
          <p:cNvSpPr>
            <a:spLocks noChangeArrowheads="1"/>
          </p:cNvSpPr>
          <p:nvPr/>
        </p:nvSpPr>
        <p:spPr bwMode="auto">
          <a:xfrm>
            <a:off x="2554213" y="2959399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</a:rPr>
              <a:t>2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7" name="矩形 22"/>
          <p:cNvSpPr>
            <a:spLocks noChangeArrowheads="1"/>
          </p:cNvSpPr>
          <p:nvPr/>
        </p:nvSpPr>
        <p:spPr bwMode="auto">
          <a:xfrm>
            <a:off x="279134" y="2621708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Use rebalancing</a:t>
            </a:r>
          </a:p>
          <a:p>
            <a:pPr algn="ctr">
              <a:defRPr/>
            </a:pPr>
            <a:r>
              <a:rPr lang="en-US" altLang="zh-TW" sz="2000" b="1" dirty="0"/>
              <a:t>LR rotation!</a:t>
            </a:r>
          </a:p>
        </p:txBody>
      </p:sp>
      <p:sp>
        <p:nvSpPr>
          <p:cNvPr id="68" name="矩形 22"/>
          <p:cNvSpPr>
            <a:spLocks noChangeArrowheads="1"/>
          </p:cNvSpPr>
          <p:nvPr/>
        </p:nvSpPr>
        <p:spPr bwMode="auto">
          <a:xfrm>
            <a:off x="13209" y="1753866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Update the heights from 5 up to the root.</a:t>
            </a:r>
          </a:p>
        </p:txBody>
      </p:sp>
    </p:spTree>
    <p:extLst>
      <p:ext uri="{BB962C8B-B14F-4D97-AF65-F5344CB8AC3E}">
        <p14:creationId xmlns:p14="http://schemas.microsoft.com/office/powerpoint/2010/main" val="2804807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65" grpId="0" animBg="1"/>
      <p:bldP spid="65" grpId="1" animBg="1"/>
      <p:bldP spid="66" grpId="0" animBg="1"/>
      <p:bldP spid="6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3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4566783" y="2772364"/>
            <a:ext cx="862995" cy="37424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" name="直線接點 33"/>
          <p:cNvCxnSpPr>
            <a:cxnSpLocks noChangeShapeType="1"/>
          </p:cNvCxnSpPr>
          <p:nvPr/>
        </p:nvCxnSpPr>
        <p:spPr bwMode="auto">
          <a:xfrm flipH="1" flipV="1">
            <a:off x="5783377" y="3512485"/>
            <a:ext cx="408828" cy="30101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" name="直線接點 30"/>
          <p:cNvCxnSpPr>
            <a:cxnSpLocks noChangeShapeType="1"/>
          </p:cNvCxnSpPr>
          <p:nvPr/>
        </p:nvCxnSpPr>
        <p:spPr bwMode="auto">
          <a:xfrm flipV="1">
            <a:off x="5961813" y="4282457"/>
            <a:ext cx="97884" cy="1113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5</a:t>
            </a:r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0" name="直線接點 30"/>
          <p:cNvCxnSpPr>
            <a:cxnSpLocks noChangeShapeType="1"/>
            <a:stCxn id="87" idx="7"/>
            <a:endCxn id="45" idx="3"/>
          </p:cNvCxnSpPr>
          <p:nvPr/>
        </p:nvCxnSpPr>
        <p:spPr bwMode="auto">
          <a:xfrm flipV="1">
            <a:off x="3288147" y="2760090"/>
            <a:ext cx="925037" cy="38652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7" name="橢圓 5"/>
          <p:cNvSpPr>
            <a:spLocks noChangeArrowheads="1"/>
          </p:cNvSpPr>
          <p:nvPr/>
        </p:nvSpPr>
        <p:spPr bwMode="auto">
          <a:xfrm>
            <a:off x="2861317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0" name="橢圓 5"/>
          <p:cNvSpPr>
            <a:spLocks noChangeArrowheads="1"/>
          </p:cNvSpPr>
          <p:nvPr/>
        </p:nvSpPr>
        <p:spPr bwMode="auto">
          <a:xfrm>
            <a:off x="5356546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91" name="直線接點 30"/>
          <p:cNvCxnSpPr>
            <a:cxnSpLocks noChangeShapeType="1"/>
          </p:cNvCxnSpPr>
          <p:nvPr/>
        </p:nvCxnSpPr>
        <p:spPr bwMode="auto">
          <a:xfrm flipV="1">
            <a:off x="5065994" y="3512484"/>
            <a:ext cx="363784" cy="30101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8" name="橢圓 5"/>
          <p:cNvSpPr>
            <a:spLocks noChangeArrowheads="1"/>
          </p:cNvSpPr>
          <p:nvPr/>
        </p:nvSpPr>
        <p:spPr bwMode="auto">
          <a:xfrm>
            <a:off x="4815963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126" name="矩形 22"/>
          <p:cNvSpPr>
            <a:spLocks noChangeArrowheads="1"/>
          </p:cNvSpPr>
          <p:nvPr/>
        </p:nvSpPr>
        <p:spPr bwMode="auto">
          <a:xfrm>
            <a:off x="2948774" y="308130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6</a:t>
            </a:r>
            <a:endParaRPr lang="zh-TW" altLang="en-US" b="1" dirty="0">
              <a:latin typeface="+mj-lt"/>
            </a:endParaRPr>
          </a:p>
        </p:txBody>
      </p:sp>
      <p:sp>
        <p:nvSpPr>
          <p:cNvPr id="142" name="矩形 22"/>
          <p:cNvSpPr>
            <a:spLocks noChangeArrowheads="1"/>
          </p:cNvSpPr>
          <p:nvPr/>
        </p:nvSpPr>
        <p:spPr bwMode="auto">
          <a:xfrm>
            <a:off x="5449297" y="307324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16</a:t>
            </a:r>
            <a:endParaRPr lang="zh-TW" altLang="en-US" b="1" dirty="0">
              <a:latin typeface="+mj-lt"/>
            </a:endParaRPr>
          </a:p>
        </p:txBody>
      </p:sp>
      <p:sp>
        <p:nvSpPr>
          <p:cNvPr id="143" name="矩形 22"/>
          <p:cNvSpPr>
            <a:spLocks noChangeArrowheads="1"/>
          </p:cNvSpPr>
          <p:nvPr/>
        </p:nvSpPr>
        <p:spPr bwMode="auto">
          <a:xfrm>
            <a:off x="4892583" y="381349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14</a:t>
            </a:r>
            <a:endParaRPr lang="zh-TW" altLang="en-US" b="1" dirty="0">
              <a:latin typeface="+mj-lt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7" name="矩形 22"/>
          <p:cNvSpPr>
            <a:spLocks noChangeArrowheads="1"/>
          </p:cNvSpPr>
          <p:nvPr/>
        </p:nvSpPr>
        <p:spPr bwMode="auto">
          <a:xfrm>
            <a:off x="5364088" y="3277973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9" name="矩形 22"/>
          <p:cNvSpPr>
            <a:spLocks noChangeArrowheads="1"/>
          </p:cNvSpPr>
          <p:nvPr/>
        </p:nvSpPr>
        <p:spPr bwMode="auto">
          <a:xfrm>
            <a:off x="4826895" y="40182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53" name="矩形 22"/>
          <p:cNvSpPr>
            <a:spLocks noChangeArrowheads="1"/>
          </p:cNvSpPr>
          <p:nvPr/>
        </p:nvSpPr>
        <p:spPr bwMode="auto">
          <a:xfrm>
            <a:off x="2874257" y="3294719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5726660" y="4409373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5811708" y="4393844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17</a:t>
            </a:r>
            <a:endParaRPr lang="zh-TW" altLang="en-US" b="1" dirty="0">
              <a:latin typeface="+mj-lt"/>
            </a:endParaRPr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5745789" y="4616230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5957562" y="3799220"/>
            <a:ext cx="500062" cy="515592"/>
            <a:chOff x="5652120" y="4378704"/>
            <a:chExt cx="500062" cy="515592"/>
          </a:xfrm>
        </p:grpSpPr>
        <p:sp>
          <p:nvSpPr>
            <p:cNvPr id="10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18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09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357952" y="4392478"/>
            <a:ext cx="500062" cy="515592"/>
            <a:chOff x="5652120" y="4378704"/>
            <a:chExt cx="500062" cy="515592"/>
          </a:xfrm>
        </p:grpSpPr>
        <p:sp>
          <p:nvSpPr>
            <p:cNvPr id="115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16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20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17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9" name="直線接點 30"/>
          <p:cNvCxnSpPr>
            <a:cxnSpLocks noChangeShapeType="1"/>
            <a:stCxn id="116" idx="0"/>
            <a:endCxn id="107" idx="5"/>
          </p:cNvCxnSpPr>
          <p:nvPr/>
        </p:nvCxnSpPr>
        <p:spPr bwMode="auto">
          <a:xfrm flipH="1" flipV="1">
            <a:off x="6384392" y="4241579"/>
            <a:ext cx="216279" cy="15089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" name="直線接點 33"/>
          <p:cNvCxnSpPr>
            <a:cxnSpLocks noChangeShapeType="1"/>
            <a:stCxn id="59" idx="7"/>
            <a:endCxn id="87" idx="3"/>
          </p:cNvCxnSpPr>
          <p:nvPr/>
        </p:nvCxnSpPr>
        <p:spPr bwMode="auto">
          <a:xfrm flipV="1">
            <a:off x="2626821" y="3500210"/>
            <a:ext cx="307728" cy="26847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5" name="橢圓 5"/>
          <p:cNvSpPr>
            <a:spLocks noChangeArrowheads="1"/>
          </p:cNvSpPr>
          <p:nvPr/>
        </p:nvSpPr>
        <p:spPr bwMode="auto">
          <a:xfrm>
            <a:off x="1631729" y="42910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6" name="矩形 22"/>
          <p:cNvSpPr>
            <a:spLocks noChangeArrowheads="1"/>
          </p:cNvSpPr>
          <p:nvPr/>
        </p:nvSpPr>
        <p:spPr bwMode="auto">
          <a:xfrm>
            <a:off x="1719761" y="4311698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57" name="矩形 22"/>
          <p:cNvSpPr>
            <a:spLocks noChangeArrowheads="1"/>
          </p:cNvSpPr>
          <p:nvPr/>
        </p:nvSpPr>
        <p:spPr bwMode="auto">
          <a:xfrm>
            <a:off x="1631729" y="451414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199991" y="3679923"/>
            <a:ext cx="500062" cy="515592"/>
            <a:chOff x="5652120" y="4378704"/>
            <a:chExt cx="500062" cy="515592"/>
          </a:xfrm>
        </p:grpSpPr>
        <p:sp>
          <p:nvSpPr>
            <p:cNvPr id="59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0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2" name="直線接點 30"/>
          <p:cNvCxnSpPr>
            <a:cxnSpLocks noChangeShapeType="1"/>
            <a:stCxn id="59" idx="3"/>
            <a:endCxn id="55" idx="7"/>
          </p:cNvCxnSpPr>
          <p:nvPr/>
        </p:nvCxnSpPr>
        <p:spPr bwMode="auto">
          <a:xfrm flipH="1">
            <a:off x="2058559" y="4122282"/>
            <a:ext cx="214664" cy="242031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8" name="矩形 22"/>
          <p:cNvSpPr>
            <a:spLocks noChangeArrowheads="1"/>
          </p:cNvSpPr>
          <p:nvPr/>
        </p:nvSpPr>
        <p:spPr bwMode="auto">
          <a:xfrm>
            <a:off x="279134" y="2621708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Use rebalancing</a:t>
            </a:r>
          </a:p>
          <a:p>
            <a:pPr algn="ctr">
              <a:defRPr/>
            </a:pPr>
            <a:r>
              <a:rPr lang="en-US" altLang="zh-TW" sz="2000" b="1" dirty="0"/>
              <a:t>LR rotation!</a:t>
            </a:r>
          </a:p>
        </p:txBody>
      </p:sp>
      <p:sp>
        <p:nvSpPr>
          <p:cNvPr id="71" name="矩形 22"/>
          <p:cNvSpPr>
            <a:spLocks noChangeArrowheads="1"/>
          </p:cNvSpPr>
          <p:nvPr/>
        </p:nvSpPr>
        <p:spPr bwMode="auto">
          <a:xfrm>
            <a:off x="2577799" y="2860389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</a:rPr>
              <a:t>2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2" name="矩形 22"/>
          <p:cNvSpPr>
            <a:spLocks noChangeArrowheads="1"/>
          </p:cNvSpPr>
          <p:nvPr/>
        </p:nvSpPr>
        <p:spPr bwMode="auto">
          <a:xfrm>
            <a:off x="13209" y="1753866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Update the heights from 5 up to the root.</a:t>
            </a:r>
          </a:p>
        </p:txBody>
      </p:sp>
    </p:spTree>
    <p:extLst>
      <p:ext uri="{BB962C8B-B14F-4D97-AF65-F5344CB8AC3E}">
        <p14:creationId xmlns:p14="http://schemas.microsoft.com/office/powerpoint/2010/main" val="407331651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3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4566783" y="2772364"/>
            <a:ext cx="862995" cy="37424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" name="直線接點 33"/>
          <p:cNvCxnSpPr>
            <a:cxnSpLocks noChangeShapeType="1"/>
          </p:cNvCxnSpPr>
          <p:nvPr/>
        </p:nvCxnSpPr>
        <p:spPr bwMode="auto">
          <a:xfrm flipH="1" flipV="1">
            <a:off x="5783377" y="3512485"/>
            <a:ext cx="408828" cy="30101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" name="直線接點 30"/>
          <p:cNvCxnSpPr>
            <a:cxnSpLocks noChangeShapeType="1"/>
          </p:cNvCxnSpPr>
          <p:nvPr/>
        </p:nvCxnSpPr>
        <p:spPr bwMode="auto">
          <a:xfrm flipV="1">
            <a:off x="5961813" y="4282457"/>
            <a:ext cx="97884" cy="1113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5</a:t>
            </a:r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0" name="直線接點 30"/>
          <p:cNvCxnSpPr>
            <a:cxnSpLocks noChangeShapeType="1"/>
            <a:stCxn id="59" idx="0"/>
            <a:endCxn id="45" idx="3"/>
          </p:cNvCxnSpPr>
          <p:nvPr/>
        </p:nvCxnSpPr>
        <p:spPr bwMode="auto">
          <a:xfrm flipV="1">
            <a:off x="3173058" y="2760090"/>
            <a:ext cx="1040126" cy="4086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7" name="橢圓 5"/>
          <p:cNvSpPr>
            <a:spLocks noChangeArrowheads="1"/>
          </p:cNvSpPr>
          <p:nvPr/>
        </p:nvSpPr>
        <p:spPr bwMode="auto">
          <a:xfrm>
            <a:off x="3551611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0" name="橢圓 5"/>
          <p:cNvSpPr>
            <a:spLocks noChangeArrowheads="1"/>
          </p:cNvSpPr>
          <p:nvPr/>
        </p:nvSpPr>
        <p:spPr bwMode="auto">
          <a:xfrm>
            <a:off x="5356546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91" name="直線接點 30"/>
          <p:cNvCxnSpPr>
            <a:cxnSpLocks noChangeShapeType="1"/>
          </p:cNvCxnSpPr>
          <p:nvPr/>
        </p:nvCxnSpPr>
        <p:spPr bwMode="auto">
          <a:xfrm flipV="1">
            <a:off x="5065994" y="3512484"/>
            <a:ext cx="363784" cy="30101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8" name="橢圓 5"/>
          <p:cNvSpPr>
            <a:spLocks noChangeArrowheads="1"/>
          </p:cNvSpPr>
          <p:nvPr/>
        </p:nvSpPr>
        <p:spPr bwMode="auto">
          <a:xfrm>
            <a:off x="4815963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126" name="矩形 22"/>
          <p:cNvSpPr>
            <a:spLocks noChangeArrowheads="1"/>
          </p:cNvSpPr>
          <p:nvPr/>
        </p:nvSpPr>
        <p:spPr bwMode="auto">
          <a:xfrm>
            <a:off x="3639134" y="381663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6</a:t>
            </a:r>
            <a:endParaRPr lang="zh-TW" altLang="en-US" b="1" dirty="0">
              <a:latin typeface="+mj-lt"/>
            </a:endParaRPr>
          </a:p>
        </p:txBody>
      </p:sp>
      <p:sp>
        <p:nvSpPr>
          <p:cNvPr id="142" name="矩形 22"/>
          <p:cNvSpPr>
            <a:spLocks noChangeArrowheads="1"/>
          </p:cNvSpPr>
          <p:nvPr/>
        </p:nvSpPr>
        <p:spPr bwMode="auto">
          <a:xfrm>
            <a:off x="5449297" y="307324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16</a:t>
            </a:r>
            <a:endParaRPr lang="zh-TW" altLang="en-US" b="1" dirty="0">
              <a:latin typeface="+mj-lt"/>
            </a:endParaRPr>
          </a:p>
        </p:txBody>
      </p:sp>
      <p:sp>
        <p:nvSpPr>
          <p:cNvPr id="143" name="矩形 22"/>
          <p:cNvSpPr>
            <a:spLocks noChangeArrowheads="1"/>
          </p:cNvSpPr>
          <p:nvPr/>
        </p:nvSpPr>
        <p:spPr bwMode="auto">
          <a:xfrm>
            <a:off x="4892583" y="381349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14</a:t>
            </a:r>
            <a:endParaRPr lang="zh-TW" altLang="en-US" b="1" dirty="0">
              <a:latin typeface="+mj-lt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7" name="矩形 22"/>
          <p:cNvSpPr>
            <a:spLocks noChangeArrowheads="1"/>
          </p:cNvSpPr>
          <p:nvPr/>
        </p:nvSpPr>
        <p:spPr bwMode="auto">
          <a:xfrm>
            <a:off x="5364088" y="3277973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9" name="矩形 22"/>
          <p:cNvSpPr>
            <a:spLocks noChangeArrowheads="1"/>
          </p:cNvSpPr>
          <p:nvPr/>
        </p:nvSpPr>
        <p:spPr bwMode="auto">
          <a:xfrm>
            <a:off x="4826895" y="40182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53" name="矩形 22"/>
          <p:cNvSpPr>
            <a:spLocks noChangeArrowheads="1"/>
          </p:cNvSpPr>
          <p:nvPr/>
        </p:nvSpPr>
        <p:spPr bwMode="auto">
          <a:xfrm>
            <a:off x="3564617" y="4030049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5726660" y="4409373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5811708" y="4393844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17</a:t>
            </a:r>
            <a:endParaRPr lang="zh-TW" altLang="en-US" b="1" dirty="0">
              <a:latin typeface="+mj-lt"/>
            </a:endParaRPr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5745789" y="4616230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5957562" y="3799220"/>
            <a:ext cx="500062" cy="515592"/>
            <a:chOff x="5652120" y="4378704"/>
            <a:chExt cx="500062" cy="515592"/>
          </a:xfrm>
        </p:grpSpPr>
        <p:sp>
          <p:nvSpPr>
            <p:cNvPr id="10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18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09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357952" y="4392478"/>
            <a:ext cx="500062" cy="515592"/>
            <a:chOff x="5652120" y="4378704"/>
            <a:chExt cx="500062" cy="515592"/>
          </a:xfrm>
        </p:grpSpPr>
        <p:sp>
          <p:nvSpPr>
            <p:cNvPr id="115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16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20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17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9" name="直線接點 30"/>
          <p:cNvCxnSpPr>
            <a:cxnSpLocks noChangeShapeType="1"/>
            <a:stCxn id="116" idx="0"/>
            <a:endCxn id="107" idx="5"/>
          </p:cNvCxnSpPr>
          <p:nvPr/>
        </p:nvCxnSpPr>
        <p:spPr bwMode="auto">
          <a:xfrm flipH="1" flipV="1">
            <a:off x="6384392" y="4241579"/>
            <a:ext cx="216279" cy="15089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" name="直線接點 33"/>
          <p:cNvCxnSpPr>
            <a:cxnSpLocks noChangeShapeType="1"/>
            <a:stCxn id="59" idx="5"/>
            <a:endCxn id="87" idx="1"/>
          </p:cNvCxnSpPr>
          <p:nvPr/>
        </p:nvCxnSpPr>
        <p:spPr bwMode="auto">
          <a:xfrm>
            <a:off x="3349857" y="3595552"/>
            <a:ext cx="274986" cy="28466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5" name="橢圓 5"/>
          <p:cNvSpPr>
            <a:spLocks noChangeArrowheads="1"/>
          </p:cNvSpPr>
          <p:nvPr/>
        </p:nvSpPr>
        <p:spPr bwMode="auto">
          <a:xfrm>
            <a:off x="2354765" y="376435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6" name="矩形 22"/>
          <p:cNvSpPr>
            <a:spLocks noChangeArrowheads="1"/>
          </p:cNvSpPr>
          <p:nvPr/>
        </p:nvSpPr>
        <p:spPr bwMode="auto">
          <a:xfrm>
            <a:off x="2442797" y="3784968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57" name="矩形 22"/>
          <p:cNvSpPr>
            <a:spLocks noChangeArrowheads="1"/>
          </p:cNvSpPr>
          <p:nvPr/>
        </p:nvSpPr>
        <p:spPr bwMode="auto">
          <a:xfrm>
            <a:off x="2354765" y="39874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923027" y="3153193"/>
            <a:ext cx="500062" cy="515592"/>
            <a:chOff x="5652120" y="4378704"/>
            <a:chExt cx="500062" cy="515592"/>
          </a:xfrm>
        </p:grpSpPr>
        <p:sp>
          <p:nvSpPr>
            <p:cNvPr id="59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0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2" name="直線接點 30"/>
          <p:cNvCxnSpPr>
            <a:cxnSpLocks noChangeShapeType="1"/>
            <a:stCxn id="59" idx="3"/>
            <a:endCxn id="55" idx="7"/>
          </p:cNvCxnSpPr>
          <p:nvPr/>
        </p:nvCxnSpPr>
        <p:spPr bwMode="auto">
          <a:xfrm flipH="1">
            <a:off x="2781595" y="3595552"/>
            <a:ext cx="214664" cy="242031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" name="矩形 22"/>
          <p:cNvSpPr>
            <a:spLocks noChangeArrowheads="1"/>
          </p:cNvSpPr>
          <p:nvPr/>
        </p:nvSpPr>
        <p:spPr bwMode="auto">
          <a:xfrm>
            <a:off x="279134" y="2621708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Use rebalancing</a:t>
            </a:r>
          </a:p>
          <a:p>
            <a:pPr algn="ctr">
              <a:defRPr/>
            </a:pPr>
            <a:r>
              <a:rPr lang="en-US" altLang="zh-TW" sz="2000" b="1" dirty="0"/>
              <a:t>LR rotation!</a:t>
            </a:r>
          </a:p>
        </p:txBody>
      </p:sp>
      <p:sp>
        <p:nvSpPr>
          <p:cNvPr id="49" name="矩形 22"/>
          <p:cNvSpPr>
            <a:spLocks noChangeArrowheads="1"/>
          </p:cNvSpPr>
          <p:nvPr/>
        </p:nvSpPr>
        <p:spPr bwMode="auto">
          <a:xfrm>
            <a:off x="2669224" y="2916509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</a:rPr>
              <a:t>0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53" name="矩形 22"/>
          <p:cNvSpPr>
            <a:spLocks noChangeArrowheads="1"/>
          </p:cNvSpPr>
          <p:nvPr/>
        </p:nvSpPr>
        <p:spPr bwMode="auto">
          <a:xfrm>
            <a:off x="4608542" y="2206092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-1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63" name="直線單箭頭接點 17"/>
          <p:cNvCxnSpPr>
            <a:cxnSpLocks noChangeShapeType="1"/>
          </p:cNvCxnSpPr>
          <p:nvPr/>
        </p:nvCxnSpPr>
        <p:spPr bwMode="auto">
          <a:xfrm flipV="1">
            <a:off x="3153539" y="2666868"/>
            <a:ext cx="857275" cy="38910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4" name="矩形 22"/>
          <p:cNvSpPr>
            <a:spLocks noChangeArrowheads="1"/>
          </p:cNvSpPr>
          <p:nvPr/>
        </p:nvSpPr>
        <p:spPr bwMode="auto">
          <a:xfrm>
            <a:off x="2989781" y="1900144"/>
            <a:ext cx="2911116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Finish!</a:t>
            </a:r>
          </a:p>
        </p:txBody>
      </p:sp>
      <p:sp>
        <p:nvSpPr>
          <p:cNvPr id="65" name="矩形 22"/>
          <p:cNvSpPr>
            <a:spLocks noChangeArrowheads="1"/>
          </p:cNvSpPr>
          <p:nvPr/>
        </p:nvSpPr>
        <p:spPr bwMode="auto">
          <a:xfrm>
            <a:off x="13209" y="1753866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Update the heights from 5 up to the root.</a:t>
            </a:r>
          </a:p>
        </p:txBody>
      </p:sp>
    </p:spTree>
    <p:extLst>
      <p:ext uri="{BB962C8B-B14F-4D97-AF65-F5344CB8AC3E}">
        <p14:creationId xmlns:p14="http://schemas.microsoft.com/office/powerpoint/2010/main" val="17601584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3" grpId="0" animBg="1"/>
      <p:bldP spid="53" grpId="1" animBg="1"/>
      <p:bldP spid="6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3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4566783" y="2772364"/>
            <a:ext cx="862995" cy="37424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" name="直線接點 33"/>
          <p:cNvCxnSpPr>
            <a:cxnSpLocks noChangeShapeType="1"/>
          </p:cNvCxnSpPr>
          <p:nvPr/>
        </p:nvCxnSpPr>
        <p:spPr bwMode="auto">
          <a:xfrm flipH="1" flipV="1">
            <a:off x="5783377" y="3512485"/>
            <a:ext cx="408828" cy="30101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" name="直線接點 30"/>
          <p:cNvCxnSpPr>
            <a:cxnSpLocks noChangeShapeType="1"/>
          </p:cNvCxnSpPr>
          <p:nvPr/>
        </p:nvCxnSpPr>
        <p:spPr bwMode="auto">
          <a:xfrm flipV="1">
            <a:off x="5961813" y="4282457"/>
            <a:ext cx="97884" cy="1113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16</a:t>
            </a:r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0" name="直線接點 30"/>
          <p:cNvCxnSpPr>
            <a:cxnSpLocks noChangeShapeType="1"/>
            <a:stCxn id="59" idx="0"/>
            <a:endCxn id="45" idx="3"/>
          </p:cNvCxnSpPr>
          <p:nvPr/>
        </p:nvCxnSpPr>
        <p:spPr bwMode="auto">
          <a:xfrm flipV="1">
            <a:off x="3173058" y="2760090"/>
            <a:ext cx="1040126" cy="4086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7" name="橢圓 5"/>
          <p:cNvSpPr>
            <a:spLocks noChangeArrowheads="1"/>
          </p:cNvSpPr>
          <p:nvPr/>
        </p:nvSpPr>
        <p:spPr bwMode="auto">
          <a:xfrm>
            <a:off x="3551611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0" name="橢圓 5"/>
          <p:cNvSpPr>
            <a:spLocks noChangeArrowheads="1"/>
          </p:cNvSpPr>
          <p:nvPr/>
        </p:nvSpPr>
        <p:spPr bwMode="auto">
          <a:xfrm>
            <a:off x="5356546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91" name="直線接點 30"/>
          <p:cNvCxnSpPr>
            <a:cxnSpLocks noChangeShapeType="1"/>
          </p:cNvCxnSpPr>
          <p:nvPr/>
        </p:nvCxnSpPr>
        <p:spPr bwMode="auto">
          <a:xfrm flipV="1">
            <a:off x="5065994" y="3512484"/>
            <a:ext cx="363784" cy="30101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8" name="橢圓 5"/>
          <p:cNvSpPr>
            <a:spLocks noChangeArrowheads="1"/>
          </p:cNvSpPr>
          <p:nvPr/>
        </p:nvSpPr>
        <p:spPr bwMode="auto">
          <a:xfrm>
            <a:off x="4815963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126" name="矩形 22"/>
          <p:cNvSpPr>
            <a:spLocks noChangeArrowheads="1"/>
          </p:cNvSpPr>
          <p:nvPr/>
        </p:nvSpPr>
        <p:spPr bwMode="auto">
          <a:xfrm>
            <a:off x="3639134" y="381663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6</a:t>
            </a:r>
            <a:endParaRPr lang="zh-TW" altLang="en-US" b="1" dirty="0">
              <a:latin typeface="+mj-lt"/>
            </a:endParaRPr>
          </a:p>
        </p:txBody>
      </p:sp>
      <p:sp>
        <p:nvSpPr>
          <p:cNvPr id="142" name="矩形 22"/>
          <p:cNvSpPr>
            <a:spLocks noChangeArrowheads="1"/>
          </p:cNvSpPr>
          <p:nvPr/>
        </p:nvSpPr>
        <p:spPr bwMode="auto">
          <a:xfrm>
            <a:off x="5449297" y="307324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16</a:t>
            </a:r>
            <a:endParaRPr lang="zh-TW" altLang="en-US" b="1" dirty="0">
              <a:latin typeface="+mj-lt"/>
            </a:endParaRPr>
          </a:p>
        </p:txBody>
      </p:sp>
      <p:sp>
        <p:nvSpPr>
          <p:cNvPr id="143" name="矩形 22"/>
          <p:cNvSpPr>
            <a:spLocks noChangeArrowheads="1"/>
          </p:cNvSpPr>
          <p:nvPr/>
        </p:nvSpPr>
        <p:spPr bwMode="auto">
          <a:xfrm>
            <a:off x="4892583" y="381349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14</a:t>
            </a:r>
            <a:endParaRPr lang="zh-TW" altLang="en-US" b="1" dirty="0">
              <a:latin typeface="+mj-lt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7" name="矩形 22"/>
          <p:cNvSpPr>
            <a:spLocks noChangeArrowheads="1"/>
          </p:cNvSpPr>
          <p:nvPr/>
        </p:nvSpPr>
        <p:spPr bwMode="auto">
          <a:xfrm>
            <a:off x="5364088" y="3277973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9" name="矩形 22"/>
          <p:cNvSpPr>
            <a:spLocks noChangeArrowheads="1"/>
          </p:cNvSpPr>
          <p:nvPr/>
        </p:nvSpPr>
        <p:spPr bwMode="auto">
          <a:xfrm>
            <a:off x="4826895" y="40182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53" name="矩形 22"/>
          <p:cNvSpPr>
            <a:spLocks noChangeArrowheads="1"/>
          </p:cNvSpPr>
          <p:nvPr/>
        </p:nvSpPr>
        <p:spPr bwMode="auto">
          <a:xfrm>
            <a:off x="3564617" y="4030049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5726660" y="4409373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5811708" y="4393844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17</a:t>
            </a:r>
            <a:endParaRPr lang="zh-TW" altLang="en-US" b="1" dirty="0">
              <a:latin typeface="+mj-lt"/>
            </a:endParaRPr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5745789" y="4616230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5957562" y="3799220"/>
            <a:ext cx="500062" cy="515592"/>
            <a:chOff x="5652120" y="4378704"/>
            <a:chExt cx="500062" cy="515592"/>
          </a:xfrm>
        </p:grpSpPr>
        <p:sp>
          <p:nvSpPr>
            <p:cNvPr id="10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18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09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357952" y="4392478"/>
            <a:ext cx="500062" cy="515592"/>
            <a:chOff x="5652120" y="4378704"/>
            <a:chExt cx="500062" cy="515592"/>
          </a:xfrm>
        </p:grpSpPr>
        <p:sp>
          <p:nvSpPr>
            <p:cNvPr id="115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16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20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17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9" name="直線接點 30"/>
          <p:cNvCxnSpPr>
            <a:cxnSpLocks noChangeShapeType="1"/>
            <a:stCxn id="116" idx="0"/>
            <a:endCxn id="107" idx="5"/>
          </p:cNvCxnSpPr>
          <p:nvPr/>
        </p:nvCxnSpPr>
        <p:spPr bwMode="auto">
          <a:xfrm flipH="1" flipV="1">
            <a:off x="6384392" y="4241579"/>
            <a:ext cx="216279" cy="15089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" name="直線接點 33"/>
          <p:cNvCxnSpPr>
            <a:cxnSpLocks noChangeShapeType="1"/>
            <a:stCxn id="59" idx="5"/>
            <a:endCxn id="87" idx="1"/>
          </p:cNvCxnSpPr>
          <p:nvPr/>
        </p:nvCxnSpPr>
        <p:spPr bwMode="auto">
          <a:xfrm>
            <a:off x="3349857" y="3595552"/>
            <a:ext cx="274986" cy="28466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5" name="橢圓 5"/>
          <p:cNvSpPr>
            <a:spLocks noChangeArrowheads="1"/>
          </p:cNvSpPr>
          <p:nvPr/>
        </p:nvSpPr>
        <p:spPr bwMode="auto">
          <a:xfrm>
            <a:off x="2354765" y="376435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6" name="矩形 22"/>
          <p:cNvSpPr>
            <a:spLocks noChangeArrowheads="1"/>
          </p:cNvSpPr>
          <p:nvPr/>
        </p:nvSpPr>
        <p:spPr bwMode="auto">
          <a:xfrm>
            <a:off x="2442797" y="3784968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57" name="矩形 22"/>
          <p:cNvSpPr>
            <a:spLocks noChangeArrowheads="1"/>
          </p:cNvSpPr>
          <p:nvPr/>
        </p:nvSpPr>
        <p:spPr bwMode="auto">
          <a:xfrm>
            <a:off x="2354765" y="39874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923027" y="3153193"/>
            <a:ext cx="500062" cy="515592"/>
            <a:chOff x="5652120" y="4378704"/>
            <a:chExt cx="500062" cy="515592"/>
          </a:xfrm>
        </p:grpSpPr>
        <p:sp>
          <p:nvSpPr>
            <p:cNvPr id="59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0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2" name="直線接點 30"/>
          <p:cNvCxnSpPr>
            <a:cxnSpLocks noChangeShapeType="1"/>
            <a:stCxn id="59" idx="3"/>
            <a:endCxn id="55" idx="7"/>
          </p:cNvCxnSpPr>
          <p:nvPr/>
        </p:nvCxnSpPr>
        <p:spPr bwMode="auto">
          <a:xfrm flipH="1">
            <a:off x="2781595" y="3595552"/>
            <a:ext cx="214664" cy="242031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7" name="矩形 22"/>
          <p:cNvSpPr>
            <a:spLocks noChangeArrowheads="1"/>
          </p:cNvSpPr>
          <p:nvPr/>
        </p:nvSpPr>
        <p:spPr bwMode="auto">
          <a:xfrm>
            <a:off x="13209" y="1753866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To delete 16</a:t>
            </a:r>
            <a:endParaRPr lang="zh-TW" altLang="en-US" b="1" i="1" dirty="0"/>
          </a:p>
        </p:txBody>
      </p:sp>
      <p:cxnSp>
        <p:nvCxnSpPr>
          <p:cNvPr id="52" name="直線單箭頭接點 17"/>
          <p:cNvCxnSpPr>
            <a:cxnSpLocks noChangeShapeType="1"/>
          </p:cNvCxnSpPr>
          <p:nvPr/>
        </p:nvCxnSpPr>
        <p:spPr bwMode="auto">
          <a:xfrm>
            <a:off x="4696971" y="2710156"/>
            <a:ext cx="783902" cy="320161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5" name="矩形 22"/>
          <p:cNvSpPr>
            <a:spLocks noChangeArrowheads="1"/>
          </p:cNvSpPr>
          <p:nvPr/>
        </p:nvSpPr>
        <p:spPr bwMode="auto">
          <a:xfrm>
            <a:off x="4436367" y="2103044"/>
            <a:ext cx="781056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16&gt;12</a:t>
            </a:r>
            <a:endParaRPr lang="zh-TW" altLang="en-US" b="1" dirty="0">
              <a:latin typeface="+mj-lt"/>
            </a:endParaRPr>
          </a:p>
        </p:txBody>
      </p:sp>
      <p:sp>
        <p:nvSpPr>
          <p:cNvPr id="66" name="矩形 22"/>
          <p:cNvSpPr>
            <a:spLocks noChangeArrowheads="1"/>
          </p:cNvSpPr>
          <p:nvPr/>
        </p:nvSpPr>
        <p:spPr bwMode="auto">
          <a:xfrm>
            <a:off x="5792084" y="2807620"/>
            <a:ext cx="1457398" cy="55399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14 replaces 16</a:t>
            </a:r>
          </a:p>
          <a:p>
            <a:pPr algn="ctr">
              <a:defRPr/>
            </a:pPr>
            <a:r>
              <a:rPr lang="en-US" altLang="zh-TW" b="1" dirty="0">
                <a:latin typeface="+mj-lt"/>
              </a:rPr>
              <a:t>Delete 14!</a:t>
            </a:r>
            <a:endParaRPr lang="zh-TW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75074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Search Tree: Worst Case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problem is caused by the lack of </a:t>
            </a:r>
            <a:r>
              <a:rPr lang="en-US" altLang="zh-TW" b="1" i="1" dirty="0"/>
              <a:t>tree balance</a:t>
            </a:r>
            <a:r>
              <a:rPr lang="en-US" altLang="zh-TW" i="1" dirty="0"/>
              <a:t>.</a:t>
            </a:r>
          </a:p>
          <a:p>
            <a:pPr lvl="1"/>
            <a:r>
              <a:rPr lang="en-US" altLang="zh-TW" i="1" dirty="0"/>
              <a:t>Compare depths of left &amp; right subtrees</a:t>
            </a:r>
          </a:p>
          <a:p>
            <a:r>
              <a:rPr lang="en-US" altLang="zh-TW" dirty="0"/>
              <a:t>The worst case generates an unbalanced degenerate tree</a:t>
            </a:r>
          </a:p>
          <a:p>
            <a:pPr lvl="1"/>
            <a:r>
              <a:rPr lang="en-US" altLang="zh-TW" dirty="0"/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672907037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22"/>
          <p:cNvSpPr>
            <a:spLocks noChangeArrowheads="1"/>
          </p:cNvSpPr>
          <p:nvPr/>
        </p:nvSpPr>
        <p:spPr bwMode="auto">
          <a:xfrm>
            <a:off x="5691016" y="2513505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Use rebalancing</a:t>
            </a:r>
          </a:p>
          <a:p>
            <a:pPr algn="ctr">
              <a:defRPr/>
            </a:pPr>
            <a:r>
              <a:rPr lang="en-US" altLang="zh-TW" sz="2000" b="1" dirty="0"/>
              <a:t>RR rotation!</a:t>
            </a:r>
          </a:p>
        </p:txBody>
      </p:sp>
      <p:cxnSp>
        <p:nvCxnSpPr>
          <p:cNvPr id="51" name="直線接點 3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4566783" y="2772364"/>
            <a:ext cx="862995" cy="37424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" name="直線接點 33"/>
          <p:cNvCxnSpPr>
            <a:cxnSpLocks noChangeShapeType="1"/>
          </p:cNvCxnSpPr>
          <p:nvPr/>
        </p:nvCxnSpPr>
        <p:spPr bwMode="auto">
          <a:xfrm flipH="1" flipV="1">
            <a:off x="5783377" y="3512485"/>
            <a:ext cx="408828" cy="30101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" name="直線接點 30"/>
          <p:cNvCxnSpPr>
            <a:cxnSpLocks noChangeShapeType="1"/>
          </p:cNvCxnSpPr>
          <p:nvPr/>
        </p:nvCxnSpPr>
        <p:spPr bwMode="auto">
          <a:xfrm flipV="1">
            <a:off x="5961813" y="4282457"/>
            <a:ext cx="97884" cy="1113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16</a:t>
            </a:r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0" name="直線接點 30"/>
          <p:cNvCxnSpPr>
            <a:cxnSpLocks noChangeShapeType="1"/>
            <a:stCxn id="59" idx="0"/>
            <a:endCxn id="45" idx="3"/>
          </p:cNvCxnSpPr>
          <p:nvPr/>
        </p:nvCxnSpPr>
        <p:spPr bwMode="auto">
          <a:xfrm flipV="1">
            <a:off x="3173058" y="2760090"/>
            <a:ext cx="1040126" cy="4086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7" name="橢圓 5"/>
          <p:cNvSpPr>
            <a:spLocks noChangeArrowheads="1"/>
          </p:cNvSpPr>
          <p:nvPr/>
        </p:nvSpPr>
        <p:spPr bwMode="auto">
          <a:xfrm>
            <a:off x="3551611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0" name="橢圓 5"/>
          <p:cNvSpPr>
            <a:spLocks noChangeArrowheads="1"/>
          </p:cNvSpPr>
          <p:nvPr/>
        </p:nvSpPr>
        <p:spPr bwMode="auto">
          <a:xfrm>
            <a:off x="5356546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126" name="矩形 22"/>
          <p:cNvSpPr>
            <a:spLocks noChangeArrowheads="1"/>
          </p:cNvSpPr>
          <p:nvPr/>
        </p:nvSpPr>
        <p:spPr bwMode="auto">
          <a:xfrm>
            <a:off x="3639134" y="381663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6</a:t>
            </a:r>
            <a:endParaRPr lang="zh-TW" altLang="en-US" b="1" dirty="0">
              <a:latin typeface="+mj-lt"/>
            </a:endParaRPr>
          </a:p>
        </p:txBody>
      </p:sp>
      <p:sp>
        <p:nvSpPr>
          <p:cNvPr id="142" name="矩形 22"/>
          <p:cNvSpPr>
            <a:spLocks noChangeArrowheads="1"/>
          </p:cNvSpPr>
          <p:nvPr/>
        </p:nvSpPr>
        <p:spPr bwMode="auto">
          <a:xfrm>
            <a:off x="5449297" y="307324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14</a:t>
            </a:r>
            <a:endParaRPr lang="zh-TW" altLang="en-US" b="1" dirty="0">
              <a:latin typeface="+mj-lt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7" name="矩形 22"/>
          <p:cNvSpPr>
            <a:spLocks noChangeArrowheads="1"/>
          </p:cNvSpPr>
          <p:nvPr/>
        </p:nvSpPr>
        <p:spPr bwMode="auto">
          <a:xfrm>
            <a:off x="5364088" y="3277973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53" name="矩形 22"/>
          <p:cNvSpPr>
            <a:spLocks noChangeArrowheads="1"/>
          </p:cNvSpPr>
          <p:nvPr/>
        </p:nvSpPr>
        <p:spPr bwMode="auto">
          <a:xfrm>
            <a:off x="3564617" y="4030049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5726660" y="4409373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5811708" y="4393844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17</a:t>
            </a:r>
            <a:endParaRPr lang="zh-TW" altLang="en-US" b="1" dirty="0">
              <a:latin typeface="+mj-lt"/>
            </a:endParaRPr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5745789" y="4616230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5957562" y="3799220"/>
            <a:ext cx="500062" cy="515592"/>
            <a:chOff x="5652120" y="4378704"/>
            <a:chExt cx="500062" cy="515592"/>
          </a:xfrm>
        </p:grpSpPr>
        <p:sp>
          <p:nvSpPr>
            <p:cNvPr id="10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18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09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357952" y="4392478"/>
            <a:ext cx="500062" cy="515592"/>
            <a:chOff x="5652120" y="4378704"/>
            <a:chExt cx="500062" cy="515592"/>
          </a:xfrm>
        </p:grpSpPr>
        <p:sp>
          <p:nvSpPr>
            <p:cNvPr id="115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16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20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17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9" name="直線接點 30"/>
          <p:cNvCxnSpPr>
            <a:cxnSpLocks noChangeShapeType="1"/>
            <a:stCxn id="116" idx="0"/>
            <a:endCxn id="107" idx="5"/>
          </p:cNvCxnSpPr>
          <p:nvPr/>
        </p:nvCxnSpPr>
        <p:spPr bwMode="auto">
          <a:xfrm flipH="1" flipV="1">
            <a:off x="6384392" y="4241579"/>
            <a:ext cx="216279" cy="15089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" name="直線接點 33"/>
          <p:cNvCxnSpPr>
            <a:cxnSpLocks noChangeShapeType="1"/>
            <a:stCxn id="59" idx="5"/>
            <a:endCxn id="87" idx="1"/>
          </p:cNvCxnSpPr>
          <p:nvPr/>
        </p:nvCxnSpPr>
        <p:spPr bwMode="auto">
          <a:xfrm>
            <a:off x="3349857" y="3595552"/>
            <a:ext cx="274986" cy="28466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5" name="橢圓 5"/>
          <p:cNvSpPr>
            <a:spLocks noChangeArrowheads="1"/>
          </p:cNvSpPr>
          <p:nvPr/>
        </p:nvSpPr>
        <p:spPr bwMode="auto">
          <a:xfrm>
            <a:off x="2354765" y="376435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6" name="矩形 22"/>
          <p:cNvSpPr>
            <a:spLocks noChangeArrowheads="1"/>
          </p:cNvSpPr>
          <p:nvPr/>
        </p:nvSpPr>
        <p:spPr bwMode="auto">
          <a:xfrm>
            <a:off x="2442797" y="3784968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57" name="矩形 22"/>
          <p:cNvSpPr>
            <a:spLocks noChangeArrowheads="1"/>
          </p:cNvSpPr>
          <p:nvPr/>
        </p:nvSpPr>
        <p:spPr bwMode="auto">
          <a:xfrm>
            <a:off x="2354765" y="39874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923027" y="3153193"/>
            <a:ext cx="500062" cy="515592"/>
            <a:chOff x="5652120" y="4378704"/>
            <a:chExt cx="500062" cy="515592"/>
          </a:xfrm>
        </p:grpSpPr>
        <p:sp>
          <p:nvSpPr>
            <p:cNvPr id="59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0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2" name="直線接點 30"/>
          <p:cNvCxnSpPr>
            <a:cxnSpLocks noChangeShapeType="1"/>
            <a:stCxn id="59" idx="3"/>
            <a:endCxn id="55" idx="7"/>
          </p:cNvCxnSpPr>
          <p:nvPr/>
        </p:nvCxnSpPr>
        <p:spPr bwMode="auto">
          <a:xfrm flipH="1">
            <a:off x="2781595" y="3595552"/>
            <a:ext cx="214664" cy="242031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" name="矩形 22"/>
          <p:cNvSpPr>
            <a:spLocks noChangeArrowheads="1"/>
          </p:cNvSpPr>
          <p:nvPr/>
        </p:nvSpPr>
        <p:spPr bwMode="auto">
          <a:xfrm>
            <a:off x="13209" y="1753866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Update the heights from 14 up to the root.</a:t>
            </a:r>
          </a:p>
        </p:txBody>
      </p:sp>
      <p:sp>
        <p:nvSpPr>
          <p:cNvPr id="68" name="矩形 22"/>
          <p:cNvSpPr>
            <a:spLocks noChangeArrowheads="1"/>
          </p:cNvSpPr>
          <p:nvPr/>
        </p:nvSpPr>
        <p:spPr bwMode="auto">
          <a:xfrm>
            <a:off x="5884329" y="2942041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-2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44098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3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4566783" y="2772364"/>
            <a:ext cx="862995" cy="37424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" name="直線接點 33"/>
          <p:cNvCxnSpPr>
            <a:cxnSpLocks noChangeShapeType="1"/>
            <a:stCxn id="108" idx="0"/>
            <a:endCxn id="90" idx="3"/>
          </p:cNvCxnSpPr>
          <p:nvPr/>
        </p:nvCxnSpPr>
        <p:spPr bwMode="auto">
          <a:xfrm flipV="1">
            <a:off x="5219031" y="3500210"/>
            <a:ext cx="210747" cy="28096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16</a:t>
            </a:r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0" name="直線接點 30"/>
          <p:cNvCxnSpPr>
            <a:cxnSpLocks noChangeShapeType="1"/>
            <a:stCxn id="59" idx="0"/>
            <a:endCxn id="45" idx="3"/>
          </p:cNvCxnSpPr>
          <p:nvPr/>
        </p:nvCxnSpPr>
        <p:spPr bwMode="auto">
          <a:xfrm flipV="1">
            <a:off x="3173058" y="2760090"/>
            <a:ext cx="1040126" cy="4086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7" name="橢圓 5"/>
          <p:cNvSpPr>
            <a:spLocks noChangeArrowheads="1"/>
          </p:cNvSpPr>
          <p:nvPr/>
        </p:nvSpPr>
        <p:spPr bwMode="auto">
          <a:xfrm>
            <a:off x="3551611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0" name="橢圓 5"/>
          <p:cNvSpPr>
            <a:spLocks noChangeArrowheads="1"/>
          </p:cNvSpPr>
          <p:nvPr/>
        </p:nvSpPr>
        <p:spPr bwMode="auto">
          <a:xfrm>
            <a:off x="5356546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126" name="矩形 22"/>
          <p:cNvSpPr>
            <a:spLocks noChangeArrowheads="1"/>
          </p:cNvSpPr>
          <p:nvPr/>
        </p:nvSpPr>
        <p:spPr bwMode="auto">
          <a:xfrm>
            <a:off x="3639134" y="381663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6</a:t>
            </a:r>
            <a:endParaRPr lang="zh-TW" altLang="en-US" b="1" dirty="0">
              <a:latin typeface="+mj-lt"/>
            </a:endParaRPr>
          </a:p>
        </p:txBody>
      </p:sp>
      <p:sp>
        <p:nvSpPr>
          <p:cNvPr id="142" name="矩形 22"/>
          <p:cNvSpPr>
            <a:spLocks noChangeArrowheads="1"/>
          </p:cNvSpPr>
          <p:nvPr/>
        </p:nvSpPr>
        <p:spPr bwMode="auto">
          <a:xfrm>
            <a:off x="5449297" y="307324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18</a:t>
            </a:r>
            <a:endParaRPr lang="zh-TW" altLang="en-US" b="1" dirty="0">
              <a:latin typeface="+mj-lt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7" name="矩形 22"/>
          <p:cNvSpPr>
            <a:spLocks noChangeArrowheads="1"/>
          </p:cNvSpPr>
          <p:nvPr/>
        </p:nvSpPr>
        <p:spPr bwMode="auto">
          <a:xfrm>
            <a:off x="5364088" y="3277973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53" name="矩形 22"/>
          <p:cNvSpPr>
            <a:spLocks noChangeArrowheads="1"/>
          </p:cNvSpPr>
          <p:nvPr/>
        </p:nvSpPr>
        <p:spPr bwMode="auto">
          <a:xfrm>
            <a:off x="3564617" y="4030049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5924987" y="3804004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6010035" y="378847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20</a:t>
            </a:r>
            <a:endParaRPr lang="zh-TW" altLang="en-US" b="1" dirty="0">
              <a:latin typeface="+mj-lt"/>
            </a:endParaRPr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5944116" y="4010861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4976312" y="3781176"/>
            <a:ext cx="500062" cy="515592"/>
            <a:chOff x="5652120" y="4378704"/>
            <a:chExt cx="500062" cy="515592"/>
          </a:xfrm>
        </p:grpSpPr>
        <p:sp>
          <p:nvSpPr>
            <p:cNvPr id="10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14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09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376702" y="4374434"/>
            <a:ext cx="500062" cy="515592"/>
            <a:chOff x="5652120" y="4378704"/>
            <a:chExt cx="500062" cy="515592"/>
          </a:xfrm>
        </p:grpSpPr>
        <p:sp>
          <p:nvSpPr>
            <p:cNvPr id="115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16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17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17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9" name="直線接點 30"/>
          <p:cNvCxnSpPr>
            <a:cxnSpLocks noChangeShapeType="1"/>
            <a:stCxn id="116" idx="0"/>
            <a:endCxn id="107" idx="5"/>
          </p:cNvCxnSpPr>
          <p:nvPr/>
        </p:nvCxnSpPr>
        <p:spPr bwMode="auto">
          <a:xfrm flipH="1" flipV="1">
            <a:off x="5403142" y="4223535"/>
            <a:ext cx="216279" cy="15089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" name="直線接點 33"/>
          <p:cNvCxnSpPr>
            <a:cxnSpLocks noChangeShapeType="1"/>
            <a:stCxn id="59" idx="5"/>
            <a:endCxn id="87" idx="1"/>
          </p:cNvCxnSpPr>
          <p:nvPr/>
        </p:nvCxnSpPr>
        <p:spPr bwMode="auto">
          <a:xfrm>
            <a:off x="3349857" y="3595552"/>
            <a:ext cx="274986" cy="28466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5" name="橢圓 5"/>
          <p:cNvSpPr>
            <a:spLocks noChangeArrowheads="1"/>
          </p:cNvSpPr>
          <p:nvPr/>
        </p:nvSpPr>
        <p:spPr bwMode="auto">
          <a:xfrm>
            <a:off x="2354765" y="376435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6" name="矩形 22"/>
          <p:cNvSpPr>
            <a:spLocks noChangeArrowheads="1"/>
          </p:cNvSpPr>
          <p:nvPr/>
        </p:nvSpPr>
        <p:spPr bwMode="auto">
          <a:xfrm>
            <a:off x="2442797" y="3784968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57" name="矩形 22"/>
          <p:cNvSpPr>
            <a:spLocks noChangeArrowheads="1"/>
          </p:cNvSpPr>
          <p:nvPr/>
        </p:nvSpPr>
        <p:spPr bwMode="auto">
          <a:xfrm>
            <a:off x="2354765" y="39874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923027" y="3153193"/>
            <a:ext cx="500062" cy="515592"/>
            <a:chOff x="5652120" y="4378704"/>
            <a:chExt cx="500062" cy="515592"/>
          </a:xfrm>
        </p:grpSpPr>
        <p:sp>
          <p:nvSpPr>
            <p:cNvPr id="59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0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2" name="直線接點 30"/>
          <p:cNvCxnSpPr>
            <a:cxnSpLocks noChangeShapeType="1"/>
            <a:stCxn id="59" idx="3"/>
            <a:endCxn id="55" idx="7"/>
          </p:cNvCxnSpPr>
          <p:nvPr/>
        </p:nvCxnSpPr>
        <p:spPr bwMode="auto">
          <a:xfrm flipH="1">
            <a:off x="2781595" y="3595552"/>
            <a:ext cx="214664" cy="242031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" name="矩形 22"/>
          <p:cNvSpPr>
            <a:spLocks noChangeArrowheads="1"/>
          </p:cNvSpPr>
          <p:nvPr/>
        </p:nvSpPr>
        <p:spPr bwMode="auto">
          <a:xfrm>
            <a:off x="13209" y="1753866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Update the heights from 14 up to the root.</a:t>
            </a:r>
          </a:p>
        </p:txBody>
      </p:sp>
      <p:sp>
        <p:nvSpPr>
          <p:cNvPr id="63" name="矩形 22"/>
          <p:cNvSpPr>
            <a:spLocks noChangeArrowheads="1"/>
          </p:cNvSpPr>
          <p:nvPr/>
        </p:nvSpPr>
        <p:spPr bwMode="auto">
          <a:xfrm>
            <a:off x="5884329" y="2942041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0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44" name="直線接點 30"/>
          <p:cNvCxnSpPr>
            <a:cxnSpLocks noChangeShapeType="1"/>
            <a:stCxn id="84" idx="0"/>
            <a:endCxn id="90" idx="5"/>
          </p:cNvCxnSpPr>
          <p:nvPr/>
        </p:nvCxnSpPr>
        <p:spPr bwMode="auto">
          <a:xfrm flipH="1" flipV="1">
            <a:off x="5783376" y="3500210"/>
            <a:ext cx="384330" cy="28826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7" name="矩形 22"/>
          <p:cNvSpPr>
            <a:spLocks noChangeArrowheads="1"/>
          </p:cNvSpPr>
          <p:nvPr/>
        </p:nvSpPr>
        <p:spPr bwMode="auto">
          <a:xfrm>
            <a:off x="4582903" y="2179607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-1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49" name="直線單箭頭接點 17"/>
          <p:cNvCxnSpPr>
            <a:cxnSpLocks noChangeShapeType="1"/>
          </p:cNvCxnSpPr>
          <p:nvPr/>
        </p:nvCxnSpPr>
        <p:spPr bwMode="auto">
          <a:xfrm flipH="1" flipV="1">
            <a:off x="4759704" y="2649605"/>
            <a:ext cx="747817" cy="340768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2" name="矩形 22"/>
          <p:cNvSpPr>
            <a:spLocks noChangeArrowheads="1"/>
          </p:cNvSpPr>
          <p:nvPr/>
        </p:nvSpPr>
        <p:spPr bwMode="auto">
          <a:xfrm>
            <a:off x="2981419" y="1835991"/>
            <a:ext cx="2911116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Finish!</a:t>
            </a:r>
          </a:p>
        </p:txBody>
      </p:sp>
    </p:spTree>
    <p:extLst>
      <p:ext uri="{BB962C8B-B14F-4D97-AF65-F5344CB8AC3E}">
        <p14:creationId xmlns:p14="http://schemas.microsoft.com/office/powerpoint/2010/main" val="34422469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47" grpId="0" animBg="1"/>
      <p:bldP spid="47" grpId="1" animBg="1"/>
      <p:bldP spid="5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3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4566783" y="2772364"/>
            <a:ext cx="862995" cy="37424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" name="直線接點 33"/>
          <p:cNvCxnSpPr>
            <a:cxnSpLocks noChangeShapeType="1"/>
            <a:stCxn id="108" idx="0"/>
            <a:endCxn id="90" idx="3"/>
          </p:cNvCxnSpPr>
          <p:nvPr/>
        </p:nvCxnSpPr>
        <p:spPr bwMode="auto">
          <a:xfrm flipV="1">
            <a:off x="5219031" y="3500210"/>
            <a:ext cx="210747" cy="28096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4</a:t>
            </a:r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0" name="直線接點 30"/>
          <p:cNvCxnSpPr>
            <a:cxnSpLocks noChangeShapeType="1"/>
            <a:stCxn id="59" idx="0"/>
            <a:endCxn id="45" idx="3"/>
          </p:cNvCxnSpPr>
          <p:nvPr/>
        </p:nvCxnSpPr>
        <p:spPr bwMode="auto">
          <a:xfrm flipV="1">
            <a:off x="3173058" y="2760090"/>
            <a:ext cx="1040126" cy="4086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7" name="橢圓 5"/>
          <p:cNvSpPr>
            <a:spLocks noChangeArrowheads="1"/>
          </p:cNvSpPr>
          <p:nvPr/>
        </p:nvSpPr>
        <p:spPr bwMode="auto">
          <a:xfrm>
            <a:off x="3551611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0" name="橢圓 5"/>
          <p:cNvSpPr>
            <a:spLocks noChangeArrowheads="1"/>
          </p:cNvSpPr>
          <p:nvPr/>
        </p:nvSpPr>
        <p:spPr bwMode="auto">
          <a:xfrm>
            <a:off x="5356546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126" name="矩形 22"/>
          <p:cNvSpPr>
            <a:spLocks noChangeArrowheads="1"/>
          </p:cNvSpPr>
          <p:nvPr/>
        </p:nvSpPr>
        <p:spPr bwMode="auto">
          <a:xfrm>
            <a:off x="3639134" y="381663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6</a:t>
            </a:r>
            <a:endParaRPr lang="zh-TW" altLang="en-US" b="1" dirty="0">
              <a:latin typeface="+mj-lt"/>
            </a:endParaRPr>
          </a:p>
        </p:txBody>
      </p:sp>
      <p:sp>
        <p:nvSpPr>
          <p:cNvPr id="142" name="矩形 22"/>
          <p:cNvSpPr>
            <a:spLocks noChangeArrowheads="1"/>
          </p:cNvSpPr>
          <p:nvPr/>
        </p:nvSpPr>
        <p:spPr bwMode="auto">
          <a:xfrm>
            <a:off x="5449297" y="307324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18</a:t>
            </a:r>
            <a:endParaRPr lang="zh-TW" altLang="en-US" b="1" dirty="0">
              <a:latin typeface="+mj-lt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7" name="矩形 22"/>
          <p:cNvSpPr>
            <a:spLocks noChangeArrowheads="1"/>
          </p:cNvSpPr>
          <p:nvPr/>
        </p:nvSpPr>
        <p:spPr bwMode="auto">
          <a:xfrm>
            <a:off x="5364088" y="3277973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53" name="矩形 22"/>
          <p:cNvSpPr>
            <a:spLocks noChangeArrowheads="1"/>
          </p:cNvSpPr>
          <p:nvPr/>
        </p:nvSpPr>
        <p:spPr bwMode="auto">
          <a:xfrm>
            <a:off x="3564617" y="4030049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5924987" y="3804004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6010035" y="378847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20</a:t>
            </a:r>
            <a:endParaRPr lang="zh-TW" altLang="en-US" b="1" dirty="0">
              <a:latin typeface="+mj-lt"/>
            </a:endParaRPr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5944116" y="4010861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4976312" y="3781176"/>
            <a:ext cx="500062" cy="515592"/>
            <a:chOff x="5652120" y="4378704"/>
            <a:chExt cx="500062" cy="515592"/>
          </a:xfrm>
        </p:grpSpPr>
        <p:sp>
          <p:nvSpPr>
            <p:cNvPr id="10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14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09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376702" y="4374434"/>
            <a:ext cx="500062" cy="515592"/>
            <a:chOff x="5652120" y="4378704"/>
            <a:chExt cx="500062" cy="515592"/>
          </a:xfrm>
        </p:grpSpPr>
        <p:sp>
          <p:nvSpPr>
            <p:cNvPr id="115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16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17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17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9" name="直線接點 30"/>
          <p:cNvCxnSpPr>
            <a:cxnSpLocks noChangeShapeType="1"/>
            <a:stCxn id="116" idx="0"/>
            <a:endCxn id="107" idx="5"/>
          </p:cNvCxnSpPr>
          <p:nvPr/>
        </p:nvCxnSpPr>
        <p:spPr bwMode="auto">
          <a:xfrm flipH="1" flipV="1">
            <a:off x="5403142" y="4223535"/>
            <a:ext cx="216279" cy="15089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" name="直線接點 33"/>
          <p:cNvCxnSpPr>
            <a:cxnSpLocks noChangeShapeType="1"/>
            <a:stCxn id="59" idx="5"/>
            <a:endCxn id="87" idx="1"/>
          </p:cNvCxnSpPr>
          <p:nvPr/>
        </p:nvCxnSpPr>
        <p:spPr bwMode="auto">
          <a:xfrm>
            <a:off x="3349857" y="3595552"/>
            <a:ext cx="274986" cy="28466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5" name="橢圓 5"/>
          <p:cNvSpPr>
            <a:spLocks noChangeArrowheads="1"/>
          </p:cNvSpPr>
          <p:nvPr/>
        </p:nvSpPr>
        <p:spPr bwMode="auto">
          <a:xfrm>
            <a:off x="2354765" y="376435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6" name="矩形 22"/>
          <p:cNvSpPr>
            <a:spLocks noChangeArrowheads="1"/>
          </p:cNvSpPr>
          <p:nvPr/>
        </p:nvSpPr>
        <p:spPr bwMode="auto">
          <a:xfrm>
            <a:off x="2442797" y="3784968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57" name="矩形 22"/>
          <p:cNvSpPr>
            <a:spLocks noChangeArrowheads="1"/>
          </p:cNvSpPr>
          <p:nvPr/>
        </p:nvSpPr>
        <p:spPr bwMode="auto">
          <a:xfrm>
            <a:off x="2354765" y="39874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923027" y="3153193"/>
            <a:ext cx="500062" cy="515592"/>
            <a:chOff x="5652120" y="4378704"/>
            <a:chExt cx="500062" cy="515592"/>
          </a:xfrm>
        </p:grpSpPr>
        <p:sp>
          <p:nvSpPr>
            <p:cNvPr id="59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0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2" name="直線接點 30"/>
          <p:cNvCxnSpPr>
            <a:cxnSpLocks noChangeShapeType="1"/>
            <a:stCxn id="59" idx="3"/>
            <a:endCxn id="55" idx="7"/>
          </p:cNvCxnSpPr>
          <p:nvPr/>
        </p:nvCxnSpPr>
        <p:spPr bwMode="auto">
          <a:xfrm flipH="1">
            <a:off x="2781595" y="3595552"/>
            <a:ext cx="214664" cy="242031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" name="矩形 22"/>
          <p:cNvSpPr>
            <a:spLocks noChangeArrowheads="1"/>
          </p:cNvSpPr>
          <p:nvPr/>
        </p:nvSpPr>
        <p:spPr bwMode="auto">
          <a:xfrm>
            <a:off x="13209" y="1753866"/>
            <a:ext cx="2911116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To delete 4</a:t>
            </a:r>
          </a:p>
        </p:txBody>
      </p:sp>
      <p:cxnSp>
        <p:nvCxnSpPr>
          <p:cNvPr id="44" name="直線接點 30"/>
          <p:cNvCxnSpPr>
            <a:cxnSpLocks noChangeShapeType="1"/>
            <a:stCxn id="84" idx="0"/>
            <a:endCxn id="90" idx="5"/>
          </p:cNvCxnSpPr>
          <p:nvPr/>
        </p:nvCxnSpPr>
        <p:spPr bwMode="auto">
          <a:xfrm flipH="1" flipV="1">
            <a:off x="5783376" y="3500210"/>
            <a:ext cx="384330" cy="28826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65625060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3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4566783" y="2772364"/>
            <a:ext cx="862995" cy="37424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" name="直線接點 33"/>
          <p:cNvCxnSpPr>
            <a:cxnSpLocks noChangeShapeType="1"/>
            <a:stCxn id="108" idx="0"/>
            <a:endCxn id="90" idx="3"/>
          </p:cNvCxnSpPr>
          <p:nvPr/>
        </p:nvCxnSpPr>
        <p:spPr bwMode="auto">
          <a:xfrm flipV="1">
            <a:off x="5219031" y="3500210"/>
            <a:ext cx="210747" cy="28096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4</a:t>
            </a:r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0" name="直線接點 30"/>
          <p:cNvCxnSpPr>
            <a:cxnSpLocks noChangeShapeType="1"/>
            <a:stCxn id="59" idx="0"/>
            <a:endCxn id="45" idx="3"/>
          </p:cNvCxnSpPr>
          <p:nvPr/>
        </p:nvCxnSpPr>
        <p:spPr bwMode="auto">
          <a:xfrm flipV="1">
            <a:off x="3173058" y="2760090"/>
            <a:ext cx="1040126" cy="4086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7" name="橢圓 5"/>
          <p:cNvSpPr>
            <a:spLocks noChangeArrowheads="1"/>
          </p:cNvSpPr>
          <p:nvPr/>
        </p:nvSpPr>
        <p:spPr bwMode="auto">
          <a:xfrm>
            <a:off x="3551611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0" name="橢圓 5"/>
          <p:cNvSpPr>
            <a:spLocks noChangeArrowheads="1"/>
          </p:cNvSpPr>
          <p:nvPr/>
        </p:nvSpPr>
        <p:spPr bwMode="auto">
          <a:xfrm>
            <a:off x="5356546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126" name="矩形 22"/>
          <p:cNvSpPr>
            <a:spLocks noChangeArrowheads="1"/>
          </p:cNvSpPr>
          <p:nvPr/>
        </p:nvSpPr>
        <p:spPr bwMode="auto">
          <a:xfrm>
            <a:off x="3639134" y="381663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6</a:t>
            </a:r>
            <a:endParaRPr lang="zh-TW" altLang="en-US" b="1" dirty="0">
              <a:latin typeface="+mj-lt"/>
            </a:endParaRPr>
          </a:p>
        </p:txBody>
      </p:sp>
      <p:sp>
        <p:nvSpPr>
          <p:cNvPr id="142" name="矩形 22"/>
          <p:cNvSpPr>
            <a:spLocks noChangeArrowheads="1"/>
          </p:cNvSpPr>
          <p:nvPr/>
        </p:nvSpPr>
        <p:spPr bwMode="auto">
          <a:xfrm>
            <a:off x="5449297" y="307324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18</a:t>
            </a:r>
            <a:endParaRPr lang="zh-TW" altLang="en-US" b="1" dirty="0">
              <a:latin typeface="+mj-lt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7" name="矩形 22"/>
          <p:cNvSpPr>
            <a:spLocks noChangeArrowheads="1"/>
          </p:cNvSpPr>
          <p:nvPr/>
        </p:nvSpPr>
        <p:spPr bwMode="auto">
          <a:xfrm>
            <a:off x="5364088" y="3277973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53" name="矩形 22"/>
          <p:cNvSpPr>
            <a:spLocks noChangeArrowheads="1"/>
          </p:cNvSpPr>
          <p:nvPr/>
        </p:nvSpPr>
        <p:spPr bwMode="auto">
          <a:xfrm>
            <a:off x="3564617" y="4030049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5924987" y="3804004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6010035" y="378847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20</a:t>
            </a:r>
            <a:endParaRPr lang="zh-TW" altLang="en-US" b="1" dirty="0">
              <a:latin typeface="+mj-lt"/>
            </a:endParaRPr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5944116" y="4010861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4976312" y="3781176"/>
            <a:ext cx="500062" cy="515592"/>
            <a:chOff x="5652120" y="4378704"/>
            <a:chExt cx="500062" cy="515592"/>
          </a:xfrm>
        </p:grpSpPr>
        <p:sp>
          <p:nvSpPr>
            <p:cNvPr id="10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14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09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376702" y="4374434"/>
            <a:ext cx="500062" cy="515592"/>
            <a:chOff x="5652120" y="4378704"/>
            <a:chExt cx="500062" cy="515592"/>
          </a:xfrm>
        </p:grpSpPr>
        <p:sp>
          <p:nvSpPr>
            <p:cNvPr id="115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16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17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17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9" name="直線接點 30"/>
          <p:cNvCxnSpPr>
            <a:cxnSpLocks noChangeShapeType="1"/>
            <a:stCxn id="116" idx="0"/>
            <a:endCxn id="107" idx="5"/>
          </p:cNvCxnSpPr>
          <p:nvPr/>
        </p:nvCxnSpPr>
        <p:spPr bwMode="auto">
          <a:xfrm flipH="1" flipV="1">
            <a:off x="5403142" y="4223535"/>
            <a:ext cx="216279" cy="15089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" name="直線接點 33"/>
          <p:cNvCxnSpPr>
            <a:cxnSpLocks noChangeShapeType="1"/>
            <a:stCxn id="59" idx="5"/>
            <a:endCxn id="87" idx="1"/>
          </p:cNvCxnSpPr>
          <p:nvPr/>
        </p:nvCxnSpPr>
        <p:spPr bwMode="auto">
          <a:xfrm>
            <a:off x="3349857" y="3595552"/>
            <a:ext cx="274986" cy="28466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58" name="Group 57"/>
          <p:cNvGrpSpPr/>
          <p:nvPr/>
        </p:nvGrpSpPr>
        <p:grpSpPr>
          <a:xfrm>
            <a:off x="2923027" y="3153193"/>
            <a:ext cx="500062" cy="515592"/>
            <a:chOff x="5652120" y="4378704"/>
            <a:chExt cx="500062" cy="515592"/>
          </a:xfrm>
        </p:grpSpPr>
        <p:sp>
          <p:nvSpPr>
            <p:cNvPr id="59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0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48" name="矩形 22"/>
          <p:cNvSpPr>
            <a:spLocks noChangeArrowheads="1"/>
          </p:cNvSpPr>
          <p:nvPr/>
        </p:nvSpPr>
        <p:spPr bwMode="auto">
          <a:xfrm>
            <a:off x="13209" y="1753866"/>
            <a:ext cx="2911116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To delete 4</a:t>
            </a:r>
          </a:p>
        </p:txBody>
      </p:sp>
      <p:cxnSp>
        <p:nvCxnSpPr>
          <p:cNvPr id="44" name="直線接點 30"/>
          <p:cNvCxnSpPr>
            <a:cxnSpLocks noChangeShapeType="1"/>
            <a:stCxn id="84" idx="0"/>
            <a:endCxn id="90" idx="5"/>
          </p:cNvCxnSpPr>
          <p:nvPr/>
        </p:nvCxnSpPr>
        <p:spPr bwMode="auto">
          <a:xfrm flipH="1" flipV="1">
            <a:off x="5783376" y="3500210"/>
            <a:ext cx="384330" cy="28826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1639392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3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4566783" y="2772364"/>
            <a:ext cx="862995" cy="37424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" name="直線接點 33"/>
          <p:cNvCxnSpPr>
            <a:cxnSpLocks noChangeShapeType="1"/>
            <a:stCxn id="108" idx="0"/>
            <a:endCxn id="90" idx="3"/>
          </p:cNvCxnSpPr>
          <p:nvPr/>
        </p:nvCxnSpPr>
        <p:spPr bwMode="auto">
          <a:xfrm flipV="1">
            <a:off x="5219031" y="3500210"/>
            <a:ext cx="210747" cy="28096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6</a:t>
            </a:r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0" name="直線接點 30"/>
          <p:cNvCxnSpPr>
            <a:cxnSpLocks noChangeShapeType="1"/>
            <a:stCxn id="59" idx="0"/>
            <a:endCxn id="45" idx="3"/>
          </p:cNvCxnSpPr>
          <p:nvPr/>
        </p:nvCxnSpPr>
        <p:spPr bwMode="auto">
          <a:xfrm flipV="1">
            <a:off x="3173058" y="2760090"/>
            <a:ext cx="1040126" cy="4086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7" name="橢圓 5"/>
          <p:cNvSpPr>
            <a:spLocks noChangeArrowheads="1"/>
          </p:cNvSpPr>
          <p:nvPr/>
        </p:nvSpPr>
        <p:spPr bwMode="auto">
          <a:xfrm>
            <a:off x="3551611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0" name="橢圓 5"/>
          <p:cNvSpPr>
            <a:spLocks noChangeArrowheads="1"/>
          </p:cNvSpPr>
          <p:nvPr/>
        </p:nvSpPr>
        <p:spPr bwMode="auto">
          <a:xfrm>
            <a:off x="5356546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126" name="矩形 22"/>
          <p:cNvSpPr>
            <a:spLocks noChangeArrowheads="1"/>
          </p:cNvSpPr>
          <p:nvPr/>
        </p:nvSpPr>
        <p:spPr bwMode="auto">
          <a:xfrm>
            <a:off x="3639134" y="381663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6</a:t>
            </a:r>
            <a:endParaRPr lang="zh-TW" altLang="en-US" b="1" dirty="0">
              <a:latin typeface="+mj-lt"/>
            </a:endParaRPr>
          </a:p>
        </p:txBody>
      </p:sp>
      <p:sp>
        <p:nvSpPr>
          <p:cNvPr id="142" name="矩形 22"/>
          <p:cNvSpPr>
            <a:spLocks noChangeArrowheads="1"/>
          </p:cNvSpPr>
          <p:nvPr/>
        </p:nvSpPr>
        <p:spPr bwMode="auto">
          <a:xfrm>
            <a:off x="5449297" y="307324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18</a:t>
            </a:r>
            <a:endParaRPr lang="zh-TW" altLang="en-US" b="1" dirty="0">
              <a:latin typeface="+mj-lt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7" name="矩形 22"/>
          <p:cNvSpPr>
            <a:spLocks noChangeArrowheads="1"/>
          </p:cNvSpPr>
          <p:nvPr/>
        </p:nvSpPr>
        <p:spPr bwMode="auto">
          <a:xfrm>
            <a:off x="5364088" y="3277973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53" name="矩形 22"/>
          <p:cNvSpPr>
            <a:spLocks noChangeArrowheads="1"/>
          </p:cNvSpPr>
          <p:nvPr/>
        </p:nvSpPr>
        <p:spPr bwMode="auto">
          <a:xfrm>
            <a:off x="3564617" y="4030049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5924987" y="3804004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6010035" y="378847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20</a:t>
            </a:r>
            <a:endParaRPr lang="zh-TW" altLang="en-US" b="1" dirty="0">
              <a:latin typeface="+mj-lt"/>
            </a:endParaRPr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5944116" y="4010861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4976312" y="3781176"/>
            <a:ext cx="500062" cy="515592"/>
            <a:chOff x="5652120" y="4378704"/>
            <a:chExt cx="500062" cy="515592"/>
          </a:xfrm>
        </p:grpSpPr>
        <p:sp>
          <p:nvSpPr>
            <p:cNvPr id="10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14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09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376702" y="4374434"/>
            <a:ext cx="500062" cy="515592"/>
            <a:chOff x="5652120" y="4378704"/>
            <a:chExt cx="500062" cy="515592"/>
          </a:xfrm>
        </p:grpSpPr>
        <p:sp>
          <p:nvSpPr>
            <p:cNvPr id="115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16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17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17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9" name="直線接點 30"/>
          <p:cNvCxnSpPr>
            <a:cxnSpLocks noChangeShapeType="1"/>
            <a:stCxn id="116" idx="0"/>
            <a:endCxn id="107" idx="5"/>
          </p:cNvCxnSpPr>
          <p:nvPr/>
        </p:nvCxnSpPr>
        <p:spPr bwMode="auto">
          <a:xfrm flipH="1" flipV="1">
            <a:off x="5403142" y="4223535"/>
            <a:ext cx="216279" cy="15089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" name="直線接點 33"/>
          <p:cNvCxnSpPr>
            <a:cxnSpLocks noChangeShapeType="1"/>
            <a:stCxn id="59" idx="5"/>
            <a:endCxn id="87" idx="1"/>
          </p:cNvCxnSpPr>
          <p:nvPr/>
        </p:nvCxnSpPr>
        <p:spPr bwMode="auto">
          <a:xfrm>
            <a:off x="3349857" y="3595552"/>
            <a:ext cx="274986" cy="28466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58" name="Group 57"/>
          <p:cNvGrpSpPr/>
          <p:nvPr/>
        </p:nvGrpSpPr>
        <p:grpSpPr>
          <a:xfrm>
            <a:off x="2923027" y="3153193"/>
            <a:ext cx="500062" cy="515592"/>
            <a:chOff x="5652120" y="4378704"/>
            <a:chExt cx="500062" cy="515592"/>
          </a:xfrm>
        </p:grpSpPr>
        <p:sp>
          <p:nvSpPr>
            <p:cNvPr id="59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0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48" name="矩形 22"/>
          <p:cNvSpPr>
            <a:spLocks noChangeArrowheads="1"/>
          </p:cNvSpPr>
          <p:nvPr/>
        </p:nvSpPr>
        <p:spPr bwMode="auto">
          <a:xfrm>
            <a:off x="13209" y="1753866"/>
            <a:ext cx="2911116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To delete 6</a:t>
            </a:r>
          </a:p>
        </p:txBody>
      </p:sp>
      <p:cxnSp>
        <p:nvCxnSpPr>
          <p:cNvPr id="44" name="直線接點 30"/>
          <p:cNvCxnSpPr>
            <a:cxnSpLocks noChangeShapeType="1"/>
            <a:stCxn id="84" idx="0"/>
            <a:endCxn id="90" idx="5"/>
          </p:cNvCxnSpPr>
          <p:nvPr/>
        </p:nvCxnSpPr>
        <p:spPr bwMode="auto">
          <a:xfrm flipH="1" flipV="1">
            <a:off x="5783376" y="3500210"/>
            <a:ext cx="384330" cy="28826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7338639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3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4566783" y="2772364"/>
            <a:ext cx="862995" cy="37424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" name="直線接點 33"/>
          <p:cNvCxnSpPr>
            <a:cxnSpLocks noChangeShapeType="1"/>
            <a:stCxn id="108" idx="0"/>
            <a:endCxn id="90" idx="3"/>
          </p:cNvCxnSpPr>
          <p:nvPr/>
        </p:nvCxnSpPr>
        <p:spPr bwMode="auto">
          <a:xfrm flipV="1">
            <a:off x="5219031" y="3500210"/>
            <a:ext cx="210747" cy="28096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6</a:t>
            </a:r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0" name="直線接點 30"/>
          <p:cNvCxnSpPr>
            <a:cxnSpLocks noChangeShapeType="1"/>
            <a:stCxn id="59" idx="0"/>
            <a:endCxn id="45" idx="3"/>
          </p:cNvCxnSpPr>
          <p:nvPr/>
        </p:nvCxnSpPr>
        <p:spPr bwMode="auto">
          <a:xfrm flipV="1">
            <a:off x="3173058" y="2760090"/>
            <a:ext cx="1040126" cy="4086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0" name="橢圓 5"/>
          <p:cNvSpPr>
            <a:spLocks noChangeArrowheads="1"/>
          </p:cNvSpPr>
          <p:nvPr/>
        </p:nvSpPr>
        <p:spPr bwMode="auto">
          <a:xfrm>
            <a:off x="5356546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142" name="矩形 22"/>
          <p:cNvSpPr>
            <a:spLocks noChangeArrowheads="1"/>
          </p:cNvSpPr>
          <p:nvPr/>
        </p:nvSpPr>
        <p:spPr bwMode="auto">
          <a:xfrm>
            <a:off x="5449297" y="307324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18</a:t>
            </a:r>
            <a:endParaRPr lang="zh-TW" altLang="en-US" b="1" dirty="0">
              <a:latin typeface="+mj-lt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7" name="矩形 22"/>
          <p:cNvSpPr>
            <a:spLocks noChangeArrowheads="1"/>
          </p:cNvSpPr>
          <p:nvPr/>
        </p:nvSpPr>
        <p:spPr bwMode="auto">
          <a:xfrm>
            <a:off x="5364088" y="3277973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5924987" y="3804004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6010035" y="378847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20</a:t>
            </a:r>
            <a:endParaRPr lang="zh-TW" altLang="en-US" b="1" dirty="0">
              <a:latin typeface="+mj-lt"/>
            </a:endParaRPr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5944116" y="4010861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4976312" y="3781176"/>
            <a:ext cx="500062" cy="515592"/>
            <a:chOff x="5652120" y="4378704"/>
            <a:chExt cx="500062" cy="515592"/>
          </a:xfrm>
        </p:grpSpPr>
        <p:sp>
          <p:nvSpPr>
            <p:cNvPr id="10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14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09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376702" y="4374434"/>
            <a:ext cx="500062" cy="515592"/>
            <a:chOff x="5652120" y="4378704"/>
            <a:chExt cx="500062" cy="515592"/>
          </a:xfrm>
        </p:grpSpPr>
        <p:sp>
          <p:nvSpPr>
            <p:cNvPr id="115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16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17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17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9" name="直線接點 30"/>
          <p:cNvCxnSpPr>
            <a:cxnSpLocks noChangeShapeType="1"/>
            <a:stCxn id="116" idx="0"/>
            <a:endCxn id="107" idx="5"/>
          </p:cNvCxnSpPr>
          <p:nvPr/>
        </p:nvCxnSpPr>
        <p:spPr bwMode="auto">
          <a:xfrm flipH="1" flipV="1">
            <a:off x="5403142" y="4223535"/>
            <a:ext cx="216279" cy="15089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58" name="Group 57"/>
          <p:cNvGrpSpPr/>
          <p:nvPr/>
        </p:nvGrpSpPr>
        <p:grpSpPr>
          <a:xfrm>
            <a:off x="2923027" y="3153193"/>
            <a:ext cx="500062" cy="515592"/>
            <a:chOff x="5652120" y="4378704"/>
            <a:chExt cx="500062" cy="515592"/>
          </a:xfrm>
        </p:grpSpPr>
        <p:sp>
          <p:nvSpPr>
            <p:cNvPr id="59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0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48" name="矩形 22"/>
          <p:cNvSpPr>
            <a:spLocks noChangeArrowheads="1"/>
          </p:cNvSpPr>
          <p:nvPr/>
        </p:nvSpPr>
        <p:spPr bwMode="auto">
          <a:xfrm>
            <a:off x="13209" y="1753866"/>
            <a:ext cx="2911116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To delete 6</a:t>
            </a:r>
          </a:p>
        </p:txBody>
      </p:sp>
      <p:cxnSp>
        <p:nvCxnSpPr>
          <p:cNvPr id="44" name="直線接點 30"/>
          <p:cNvCxnSpPr>
            <a:cxnSpLocks noChangeShapeType="1"/>
            <a:stCxn id="84" idx="0"/>
            <a:endCxn id="90" idx="5"/>
          </p:cNvCxnSpPr>
          <p:nvPr/>
        </p:nvCxnSpPr>
        <p:spPr bwMode="auto">
          <a:xfrm flipH="1" flipV="1">
            <a:off x="5783376" y="3500210"/>
            <a:ext cx="384330" cy="28826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4" name="矩形 22"/>
          <p:cNvSpPr>
            <a:spLocks noChangeArrowheads="1"/>
          </p:cNvSpPr>
          <p:nvPr/>
        </p:nvSpPr>
        <p:spPr bwMode="auto">
          <a:xfrm>
            <a:off x="4400083" y="1815760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Use rebalancing</a:t>
            </a:r>
          </a:p>
          <a:p>
            <a:pPr algn="ctr">
              <a:defRPr/>
            </a:pPr>
            <a:r>
              <a:rPr lang="en-US" altLang="zh-TW" sz="2000" b="1" dirty="0"/>
              <a:t>RL rotation!</a:t>
            </a:r>
          </a:p>
        </p:txBody>
      </p:sp>
      <p:sp>
        <p:nvSpPr>
          <p:cNvPr id="35" name="矩形 22"/>
          <p:cNvSpPr>
            <a:spLocks noChangeArrowheads="1"/>
          </p:cNvSpPr>
          <p:nvPr/>
        </p:nvSpPr>
        <p:spPr bwMode="auto">
          <a:xfrm>
            <a:off x="4593396" y="2244296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-2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52030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33"/>
          <p:cNvCxnSpPr>
            <a:cxnSpLocks noChangeShapeType="1"/>
            <a:stCxn id="49" idx="0"/>
          </p:cNvCxnSpPr>
          <p:nvPr/>
        </p:nvCxnSpPr>
        <p:spPr bwMode="auto">
          <a:xfrm flipH="1" flipV="1">
            <a:off x="4640016" y="2723842"/>
            <a:ext cx="966791" cy="35244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6</a:t>
            </a:r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0" name="直線接點 30"/>
          <p:cNvCxnSpPr>
            <a:cxnSpLocks noChangeShapeType="1"/>
            <a:stCxn id="59" idx="0"/>
            <a:endCxn id="45" idx="3"/>
          </p:cNvCxnSpPr>
          <p:nvPr/>
        </p:nvCxnSpPr>
        <p:spPr bwMode="auto">
          <a:xfrm flipV="1">
            <a:off x="3173058" y="2760090"/>
            <a:ext cx="1040126" cy="4086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923027" y="3153193"/>
            <a:ext cx="500062" cy="515592"/>
            <a:chOff x="5652120" y="4378704"/>
            <a:chExt cx="500062" cy="515592"/>
          </a:xfrm>
        </p:grpSpPr>
        <p:sp>
          <p:nvSpPr>
            <p:cNvPr id="59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0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48" name="矩形 22"/>
          <p:cNvSpPr>
            <a:spLocks noChangeArrowheads="1"/>
          </p:cNvSpPr>
          <p:nvPr/>
        </p:nvSpPr>
        <p:spPr bwMode="auto">
          <a:xfrm>
            <a:off x="13209" y="1753866"/>
            <a:ext cx="2911116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To delete 6</a:t>
            </a:r>
          </a:p>
        </p:txBody>
      </p:sp>
      <p:sp>
        <p:nvSpPr>
          <p:cNvPr id="34" name="矩形 22"/>
          <p:cNvSpPr>
            <a:spLocks noChangeArrowheads="1"/>
          </p:cNvSpPr>
          <p:nvPr/>
        </p:nvSpPr>
        <p:spPr bwMode="auto">
          <a:xfrm>
            <a:off x="4400083" y="1815760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Use rebalancing</a:t>
            </a:r>
          </a:p>
          <a:p>
            <a:pPr algn="ctr">
              <a:defRPr/>
            </a:pPr>
            <a:r>
              <a:rPr lang="en-US" altLang="zh-TW" sz="2000" b="1" dirty="0"/>
              <a:t>RL rotation!</a:t>
            </a:r>
          </a:p>
        </p:txBody>
      </p:sp>
      <p:sp>
        <p:nvSpPr>
          <p:cNvPr id="35" name="矩形 22"/>
          <p:cNvSpPr>
            <a:spLocks noChangeArrowheads="1"/>
          </p:cNvSpPr>
          <p:nvPr/>
        </p:nvSpPr>
        <p:spPr bwMode="auto">
          <a:xfrm>
            <a:off x="4593396" y="2244296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-2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37" name="直線接點 33"/>
          <p:cNvCxnSpPr>
            <a:cxnSpLocks noChangeShapeType="1"/>
            <a:stCxn id="55" idx="0"/>
            <a:endCxn id="38" idx="3"/>
          </p:cNvCxnSpPr>
          <p:nvPr/>
        </p:nvCxnSpPr>
        <p:spPr bwMode="auto">
          <a:xfrm flipV="1">
            <a:off x="5943266" y="4065303"/>
            <a:ext cx="70743" cy="28826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" name="橢圓 5"/>
          <p:cNvSpPr>
            <a:spLocks noChangeArrowheads="1"/>
          </p:cNvSpPr>
          <p:nvPr/>
        </p:nvSpPr>
        <p:spPr bwMode="auto">
          <a:xfrm>
            <a:off x="5940777" y="3638473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9" name="矩形 22"/>
          <p:cNvSpPr>
            <a:spLocks noChangeArrowheads="1"/>
          </p:cNvSpPr>
          <p:nvPr/>
        </p:nvSpPr>
        <p:spPr bwMode="auto">
          <a:xfrm>
            <a:off x="6033528" y="3638338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18</a:t>
            </a:r>
            <a:endParaRPr lang="zh-TW" altLang="en-US" b="1" dirty="0">
              <a:latin typeface="+mj-lt"/>
            </a:endParaRPr>
          </a:p>
        </p:txBody>
      </p:sp>
      <p:sp>
        <p:nvSpPr>
          <p:cNvPr id="40" name="矩形 22"/>
          <p:cNvSpPr>
            <a:spLocks noChangeArrowheads="1"/>
          </p:cNvSpPr>
          <p:nvPr/>
        </p:nvSpPr>
        <p:spPr bwMode="auto">
          <a:xfrm>
            <a:off x="5948319" y="3843066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&lt;2&gt;</a:t>
            </a:r>
            <a:endParaRPr lang="zh-TW" altLang="en-US" b="1" dirty="0">
              <a:latin typeface="+mj-lt"/>
            </a:endParaRPr>
          </a:p>
        </p:txBody>
      </p:sp>
      <p:sp>
        <p:nvSpPr>
          <p:cNvPr id="41" name="橢圓 5"/>
          <p:cNvSpPr>
            <a:spLocks noChangeArrowheads="1"/>
          </p:cNvSpPr>
          <p:nvPr/>
        </p:nvSpPr>
        <p:spPr bwMode="auto">
          <a:xfrm>
            <a:off x="6258248" y="4369097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2" name="矩形 22"/>
          <p:cNvSpPr>
            <a:spLocks noChangeArrowheads="1"/>
          </p:cNvSpPr>
          <p:nvPr/>
        </p:nvSpPr>
        <p:spPr bwMode="auto">
          <a:xfrm>
            <a:off x="6343296" y="4353568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20</a:t>
            </a:r>
            <a:endParaRPr lang="zh-TW" altLang="en-US" b="1" dirty="0">
              <a:latin typeface="+mj-lt"/>
            </a:endParaRPr>
          </a:p>
        </p:txBody>
      </p:sp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6277377" y="457595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364088" y="3076284"/>
            <a:ext cx="500062" cy="515592"/>
            <a:chOff x="5652120" y="4378704"/>
            <a:chExt cx="500062" cy="515592"/>
          </a:xfrm>
        </p:grpSpPr>
        <p:sp>
          <p:nvSpPr>
            <p:cNvPr id="4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9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14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52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&lt;3&gt;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700547" y="4353568"/>
            <a:ext cx="500062" cy="515592"/>
            <a:chOff x="5652120" y="4378704"/>
            <a:chExt cx="500062" cy="515592"/>
          </a:xfrm>
        </p:grpSpPr>
        <p:sp>
          <p:nvSpPr>
            <p:cNvPr id="54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5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17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56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57" name="直線接點 30"/>
          <p:cNvCxnSpPr>
            <a:cxnSpLocks noChangeShapeType="1"/>
            <a:endCxn id="47" idx="5"/>
          </p:cNvCxnSpPr>
          <p:nvPr/>
        </p:nvCxnSpPr>
        <p:spPr bwMode="auto">
          <a:xfrm flipH="1" flipV="1">
            <a:off x="5790918" y="3518643"/>
            <a:ext cx="216279" cy="15089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2" name="直線接點 30"/>
          <p:cNvCxnSpPr>
            <a:cxnSpLocks noChangeShapeType="1"/>
            <a:stCxn id="42" idx="0"/>
            <a:endCxn id="38" idx="5"/>
          </p:cNvCxnSpPr>
          <p:nvPr/>
        </p:nvCxnSpPr>
        <p:spPr bwMode="auto">
          <a:xfrm flipH="1" flipV="1">
            <a:off x="6367607" y="4065303"/>
            <a:ext cx="133360" cy="28826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76600633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33"/>
          <p:cNvCxnSpPr>
            <a:cxnSpLocks noChangeShapeType="1"/>
            <a:endCxn id="77" idx="0"/>
          </p:cNvCxnSpPr>
          <p:nvPr/>
        </p:nvCxnSpPr>
        <p:spPr bwMode="auto">
          <a:xfrm flipH="1">
            <a:off x="3176029" y="2731199"/>
            <a:ext cx="1047285" cy="43478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6</a:t>
            </a:r>
          </a:p>
        </p:txBody>
      </p:sp>
      <p:sp>
        <p:nvSpPr>
          <p:cNvPr id="48" name="矩形 22"/>
          <p:cNvSpPr>
            <a:spLocks noChangeArrowheads="1"/>
          </p:cNvSpPr>
          <p:nvPr/>
        </p:nvSpPr>
        <p:spPr bwMode="auto">
          <a:xfrm>
            <a:off x="13209" y="1753866"/>
            <a:ext cx="2911116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To delete 6</a:t>
            </a:r>
          </a:p>
        </p:txBody>
      </p:sp>
      <p:sp>
        <p:nvSpPr>
          <p:cNvPr id="34" name="矩形 22"/>
          <p:cNvSpPr>
            <a:spLocks noChangeArrowheads="1"/>
          </p:cNvSpPr>
          <p:nvPr/>
        </p:nvSpPr>
        <p:spPr bwMode="auto">
          <a:xfrm>
            <a:off x="2958297" y="1853629"/>
            <a:ext cx="2911116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Finish!</a:t>
            </a:r>
          </a:p>
        </p:txBody>
      </p:sp>
      <p:cxnSp>
        <p:nvCxnSpPr>
          <p:cNvPr id="57" name="直線接點 30"/>
          <p:cNvCxnSpPr>
            <a:cxnSpLocks noChangeShapeType="1"/>
            <a:stCxn id="67" idx="0"/>
          </p:cNvCxnSpPr>
          <p:nvPr/>
        </p:nvCxnSpPr>
        <p:spPr bwMode="auto">
          <a:xfrm flipH="1" flipV="1">
            <a:off x="4576913" y="2731200"/>
            <a:ext cx="1012152" cy="33776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6" name="Group 35"/>
          <p:cNvGrpSpPr/>
          <p:nvPr/>
        </p:nvGrpSpPr>
        <p:grpSpPr>
          <a:xfrm>
            <a:off x="4143946" y="2337344"/>
            <a:ext cx="500062" cy="515592"/>
            <a:chOff x="5652120" y="4378704"/>
            <a:chExt cx="500062" cy="515592"/>
          </a:xfrm>
        </p:grpSpPr>
        <p:sp>
          <p:nvSpPr>
            <p:cNvPr id="44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3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14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4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&lt;3&gt;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5" name="直線接點 33"/>
          <p:cNvCxnSpPr>
            <a:cxnSpLocks noChangeShapeType="1"/>
            <a:stCxn id="74" idx="0"/>
            <a:endCxn id="66" idx="3"/>
          </p:cNvCxnSpPr>
          <p:nvPr/>
        </p:nvCxnSpPr>
        <p:spPr bwMode="auto">
          <a:xfrm flipV="1">
            <a:off x="5341132" y="3495925"/>
            <a:ext cx="70743" cy="28826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6" name="橢圓 5"/>
          <p:cNvSpPr>
            <a:spLocks noChangeArrowheads="1"/>
          </p:cNvSpPr>
          <p:nvPr/>
        </p:nvSpPr>
        <p:spPr bwMode="auto">
          <a:xfrm>
            <a:off x="5338643" y="306909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7" name="矩形 22"/>
          <p:cNvSpPr>
            <a:spLocks noChangeArrowheads="1"/>
          </p:cNvSpPr>
          <p:nvPr/>
        </p:nvSpPr>
        <p:spPr bwMode="auto">
          <a:xfrm>
            <a:off x="5431394" y="3068960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18</a:t>
            </a:r>
            <a:endParaRPr lang="zh-TW" altLang="en-US" b="1" dirty="0">
              <a:latin typeface="+mj-lt"/>
            </a:endParaRPr>
          </a:p>
        </p:txBody>
      </p:sp>
      <p:sp>
        <p:nvSpPr>
          <p:cNvPr id="68" name="矩形 22"/>
          <p:cNvSpPr>
            <a:spLocks noChangeArrowheads="1"/>
          </p:cNvSpPr>
          <p:nvPr/>
        </p:nvSpPr>
        <p:spPr bwMode="auto">
          <a:xfrm>
            <a:off x="5346185" y="3273688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>
                <a:latin typeface="+mj-lt"/>
              </a:rPr>
              <a:t>&lt;2&gt;</a:t>
            </a:r>
            <a:endParaRPr lang="zh-TW" altLang="en-US" b="1" dirty="0">
              <a:latin typeface="+mj-lt"/>
            </a:endParaRPr>
          </a:p>
        </p:txBody>
      </p:sp>
      <p:sp>
        <p:nvSpPr>
          <p:cNvPr id="69" name="橢圓 5"/>
          <p:cNvSpPr>
            <a:spLocks noChangeArrowheads="1"/>
          </p:cNvSpPr>
          <p:nvPr/>
        </p:nvSpPr>
        <p:spPr bwMode="auto">
          <a:xfrm>
            <a:off x="5656114" y="3799719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70" name="矩形 22"/>
          <p:cNvSpPr>
            <a:spLocks noChangeArrowheads="1"/>
          </p:cNvSpPr>
          <p:nvPr/>
        </p:nvSpPr>
        <p:spPr bwMode="auto">
          <a:xfrm>
            <a:off x="5741162" y="3784190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20</a:t>
            </a:r>
            <a:endParaRPr lang="zh-TW" altLang="en-US" b="1" dirty="0">
              <a:latin typeface="+mj-lt"/>
            </a:endParaRPr>
          </a:p>
        </p:txBody>
      </p:sp>
      <p:sp>
        <p:nvSpPr>
          <p:cNvPr id="71" name="矩形 22"/>
          <p:cNvSpPr>
            <a:spLocks noChangeArrowheads="1"/>
          </p:cNvSpPr>
          <p:nvPr/>
        </p:nvSpPr>
        <p:spPr bwMode="auto">
          <a:xfrm>
            <a:off x="5675243" y="4006576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098413" y="3784190"/>
            <a:ext cx="500062" cy="515592"/>
            <a:chOff x="5652120" y="4378704"/>
            <a:chExt cx="500062" cy="515592"/>
          </a:xfrm>
        </p:grpSpPr>
        <p:sp>
          <p:nvSpPr>
            <p:cNvPr id="73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4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17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75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76" name="直線接點 30"/>
          <p:cNvCxnSpPr>
            <a:cxnSpLocks noChangeShapeType="1"/>
            <a:stCxn id="70" idx="0"/>
            <a:endCxn id="66" idx="5"/>
          </p:cNvCxnSpPr>
          <p:nvPr/>
        </p:nvCxnSpPr>
        <p:spPr bwMode="auto">
          <a:xfrm flipH="1" flipV="1">
            <a:off x="5765473" y="3495925"/>
            <a:ext cx="133360" cy="28826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7" name="橢圓 5"/>
          <p:cNvSpPr>
            <a:spLocks noChangeArrowheads="1"/>
          </p:cNvSpPr>
          <p:nvPr/>
        </p:nvSpPr>
        <p:spPr bwMode="auto">
          <a:xfrm>
            <a:off x="2925998" y="3165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78" name="直線接點 30"/>
          <p:cNvCxnSpPr>
            <a:cxnSpLocks noChangeShapeType="1"/>
            <a:stCxn id="82" idx="0"/>
            <a:endCxn id="77" idx="3"/>
          </p:cNvCxnSpPr>
          <p:nvPr/>
        </p:nvCxnSpPr>
        <p:spPr bwMode="auto">
          <a:xfrm flipV="1">
            <a:off x="2771899" y="3592815"/>
            <a:ext cx="227331" cy="27222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9" name="矩形 22"/>
          <p:cNvSpPr>
            <a:spLocks noChangeArrowheads="1"/>
          </p:cNvSpPr>
          <p:nvPr/>
        </p:nvSpPr>
        <p:spPr bwMode="auto">
          <a:xfrm>
            <a:off x="3018358" y="3184864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80" name="矩形 22"/>
          <p:cNvSpPr>
            <a:spLocks noChangeArrowheads="1"/>
          </p:cNvSpPr>
          <p:nvPr/>
        </p:nvSpPr>
        <p:spPr bwMode="auto">
          <a:xfrm>
            <a:off x="2945127" y="3382210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&lt;2&gt;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2521868" y="3849512"/>
            <a:ext cx="500062" cy="515592"/>
            <a:chOff x="5652120" y="4378704"/>
            <a:chExt cx="500062" cy="515592"/>
          </a:xfrm>
        </p:grpSpPr>
        <p:sp>
          <p:nvSpPr>
            <p:cNvPr id="82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83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84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9391847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ADT: AVL Tree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552" y="1124744"/>
          <a:ext cx="8208912" cy="556627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 class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AVLTree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friend class </a:t>
                      </a:r>
                      <a:r>
                        <a:rPr lang="en-US" sz="18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AVLTree</a:t>
                      </a:r>
                      <a:r>
                        <a:rPr lang="en-US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&lt;T&gt;;</a:t>
                      </a:r>
                      <a:endParaRPr 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private: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T data;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 err="1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00" baseline="0" dirty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height;</a:t>
                      </a:r>
                      <a:endParaRPr lang="zh-TW" sz="1800" b="1" kern="100" baseline="0" dirty="0"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void </a:t>
                      </a:r>
                      <a:r>
                        <a:rPr lang="en-US" altLang="zh-TW" sz="1800" b="1" kern="100" baseline="0" dirty="0" err="1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updateHeight</a:t>
                      </a:r>
                      <a:r>
                        <a:rPr lang="en-US" altLang="zh-TW" sz="1800" b="1" kern="100" baseline="0" dirty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altLang="en-US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800" b="1" kern="100" baseline="0" dirty="0" err="1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800" b="1" kern="100" baseline="0" dirty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bf();</a:t>
                      </a:r>
                      <a:endParaRPr lang="zh-TW" altLang="en-US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left, right;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&lt;class T&gt;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AVLTree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Constructor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AVLTree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(void) {root=NULL;}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// Tree operations here…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private: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 *root;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969742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Insert/delete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552" y="1628800"/>
          <a:ext cx="8208912" cy="488241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AVLTree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&lt;T&gt;::insert(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 *node, T data)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BST Insert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...</a:t>
                      </a:r>
                      <a:endParaRPr 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rebalance from node to root</a:t>
                      </a:r>
                      <a:endParaRPr 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node-&gt;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updateHeight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return rebalance( node 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     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AVLTree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&lt;T&gt;::delete(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 *node, T data)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BST Delete</a:t>
                      </a:r>
                      <a:endParaRPr 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...</a:t>
                      </a:r>
                      <a:endParaRPr 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rebalance from node to root</a:t>
                      </a:r>
                      <a:endParaRPr 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node-&gt;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updateHeight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return rebalance( node 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     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08102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22"/>
          <p:cNvSpPr>
            <a:spLocks noChangeArrowheads="1"/>
          </p:cNvSpPr>
          <p:nvPr/>
        </p:nvSpPr>
        <p:spPr bwMode="auto">
          <a:xfrm>
            <a:off x="3067417" y="5187723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>
                <a:latin typeface="+mj-lt"/>
              </a:rPr>
              <a:t>Complete </a:t>
            </a:r>
            <a:r>
              <a:rPr lang="en-US" altLang="zh-TW" sz="2000" i="1" dirty="0">
                <a:latin typeface="+mj-lt"/>
              </a:rPr>
              <a:t>tree</a:t>
            </a:r>
            <a:endParaRPr lang="zh-TW" altLang="en-US" i="1" dirty="0">
              <a:latin typeface="+mj-lt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Search Tree: Best Case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Ensure a </a:t>
            </a:r>
            <a:r>
              <a:rPr lang="en-US" altLang="zh-TW" dirty="0">
                <a:solidFill>
                  <a:srgbClr val="FF0000"/>
                </a:solidFill>
              </a:rPr>
              <a:t>complete tree </a:t>
            </a:r>
            <a:r>
              <a:rPr lang="en-US" altLang="zh-TW" dirty="0"/>
              <a:t>after every operation</a:t>
            </a:r>
          </a:p>
          <a:p>
            <a:r>
              <a:rPr lang="en-US" altLang="zh-TW" dirty="0"/>
              <a:t>It is expensive</a:t>
            </a:r>
          </a:p>
          <a:p>
            <a:pPr lvl="1"/>
            <a:r>
              <a:rPr lang="en-US" altLang="zh-TW" dirty="0"/>
              <a:t>Insert 3 in the tree on the left and then rebuild as a complete tree</a:t>
            </a:r>
          </a:p>
          <a:p>
            <a:endParaRPr kumimoji="1" lang="zh-TW" altLang="en-US" dirty="0"/>
          </a:p>
        </p:txBody>
      </p:sp>
      <p:sp>
        <p:nvSpPr>
          <p:cNvPr id="4" name="橢圓 27"/>
          <p:cNvSpPr>
            <a:spLocks noChangeArrowheads="1"/>
          </p:cNvSpPr>
          <p:nvPr/>
        </p:nvSpPr>
        <p:spPr bwMode="auto">
          <a:xfrm>
            <a:off x="6293000" y="5490761"/>
            <a:ext cx="500062" cy="500063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橢圓 26"/>
          <p:cNvSpPr>
            <a:spLocks noChangeArrowheads="1"/>
          </p:cNvSpPr>
          <p:nvPr/>
        </p:nvSpPr>
        <p:spPr bwMode="auto">
          <a:xfrm>
            <a:off x="6935143" y="5463927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橢圓 5"/>
          <p:cNvSpPr>
            <a:spLocks noChangeArrowheads="1"/>
          </p:cNvSpPr>
          <p:nvPr/>
        </p:nvSpPr>
        <p:spPr bwMode="auto">
          <a:xfrm>
            <a:off x="6649393" y="4178052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7" name="矩形 22"/>
          <p:cNvSpPr>
            <a:spLocks noChangeArrowheads="1"/>
          </p:cNvSpPr>
          <p:nvPr/>
        </p:nvSpPr>
        <p:spPr bwMode="auto">
          <a:xfrm>
            <a:off x="6720830" y="4149477"/>
            <a:ext cx="500063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8" name="橢圓 24"/>
          <p:cNvSpPr>
            <a:spLocks noChangeArrowheads="1"/>
          </p:cNvSpPr>
          <p:nvPr/>
        </p:nvSpPr>
        <p:spPr bwMode="auto">
          <a:xfrm>
            <a:off x="5863580" y="4820990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" name="橢圓 25"/>
          <p:cNvSpPr>
            <a:spLocks noChangeArrowheads="1"/>
          </p:cNvSpPr>
          <p:nvPr/>
        </p:nvSpPr>
        <p:spPr bwMode="auto">
          <a:xfrm>
            <a:off x="7435205" y="4820990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0" name="橢圓 26"/>
          <p:cNvSpPr>
            <a:spLocks noChangeArrowheads="1"/>
          </p:cNvSpPr>
          <p:nvPr/>
        </p:nvSpPr>
        <p:spPr bwMode="auto">
          <a:xfrm>
            <a:off x="5292080" y="5463927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1" name="橢圓 29"/>
          <p:cNvSpPr>
            <a:spLocks noChangeArrowheads="1"/>
          </p:cNvSpPr>
          <p:nvPr/>
        </p:nvSpPr>
        <p:spPr bwMode="auto">
          <a:xfrm>
            <a:off x="8006705" y="5463927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12" name="直線接點 30"/>
          <p:cNvCxnSpPr>
            <a:cxnSpLocks noChangeShapeType="1"/>
          </p:cNvCxnSpPr>
          <p:nvPr/>
        </p:nvCxnSpPr>
        <p:spPr bwMode="auto">
          <a:xfrm rot="5400000" flipH="1" flipV="1">
            <a:off x="6362055" y="4533653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線接點 33"/>
          <p:cNvCxnSpPr>
            <a:cxnSpLocks noChangeShapeType="1"/>
          </p:cNvCxnSpPr>
          <p:nvPr/>
        </p:nvCxnSpPr>
        <p:spPr bwMode="auto">
          <a:xfrm rot="16200000" flipV="1">
            <a:off x="7147867" y="4533653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線接點 36"/>
          <p:cNvCxnSpPr>
            <a:cxnSpLocks noChangeShapeType="1"/>
          </p:cNvCxnSpPr>
          <p:nvPr/>
        </p:nvCxnSpPr>
        <p:spPr bwMode="auto">
          <a:xfrm rot="5400000" flipH="1" flipV="1">
            <a:off x="5683399" y="5283746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線接點 43"/>
          <p:cNvCxnSpPr>
            <a:cxnSpLocks noChangeShapeType="1"/>
          </p:cNvCxnSpPr>
          <p:nvPr/>
        </p:nvCxnSpPr>
        <p:spPr bwMode="auto">
          <a:xfrm rot="16200000" flipV="1">
            <a:off x="6219180" y="5319465"/>
            <a:ext cx="288925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線接點 49"/>
          <p:cNvCxnSpPr>
            <a:cxnSpLocks noChangeShapeType="1"/>
          </p:cNvCxnSpPr>
          <p:nvPr/>
        </p:nvCxnSpPr>
        <p:spPr bwMode="auto">
          <a:xfrm rot="16200000" flipV="1">
            <a:off x="7826524" y="5283746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" name="矩形 22"/>
          <p:cNvSpPr>
            <a:spLocks noChangeArrowheads="1"/>
          </p:cNvSpPr>
          <p:nvPr/>
        </p:nvSpPr>
        <p:spPr bwMode="auto">
          <a:xfrm>
            <a:off x="5935018" y="4792415"/>
            <a:ext cx="500062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2</a:t>
            </a:r>
            <a:endParaRPr lang="zh-TW" altLang="en-US" b="1" dirty="0">
              <a:latin typeface="+mj-lt"/>
            </a:endParaRPr>
          </a:p>
        </p:txBody>
      </p:sp>
      <p:sp>
        <p:nvSpPr>
          <p:cNvPr id="18" name="矩形 22"/>
          <p:cNvSpPr>
            <a:spLocks noChangeArrowheads="1"/>
          </p:cNvSpPr>
          <p:nvPr/>
        </p:nvSpPr>
        <p:spPr bwMode="auto">
          <a:xfrm>
            <a:off x="5292080" y="5435352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1</a:t>
            </a:r>
            <a:endParaRPr lang="zh-TW" altLang="en-US" b="1">
              <a:latin typeface="+mj-lt"/>
            </a:endParaRPr>
          </a:p>
        </p:txBody>
      </p:sp>
      <p:sp>
        <p:nvSpPr>
          <p:cNvPr id="19" name="矩形 22"/>
          <p:cNvSpPr>
            <a:spLocks noChangeArrowheads="1"/>
          </p:cNvSpPr>
          <p:nvPr/>
        </p:nvSpPr>
        <p:spPr bwMode="auto">
          <a:xfrm>
            <a:off x="6372200" y="5467290"/>
            <a:ext cx="500063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3</a:t>
            </a:r>
            <a:endParaRPr lang="zh-TW" altLang="en-US" b="1" dirty="0">
              <a:latin typeface="+mj-lt"/>
            </a:endParaRPr>
          </a:p>
        </p:txBody>
      </p:sp>
      <p:sp>
        <p:nvSpPr>
          <p:cNvPr id="20" name="矩形 22"/>
          <p:cNvSpPr>
            <a:spLocks noChangeArrowheads="1"/>
          </p:cNvSpPr>
          <p:nvPr/>
        </p:nvSpPr>
        <p:spPr bwMode="auto">
          <a:xfrm>
            <a:off x="8078143" y="5435352"/>
            <a:ext cx="500062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7</a:t>
            </a:r>
            <a:endParaRPr lang="zh-TW" altLang="en-US" b="1" dirty="0">
              <a:latin typeface="+mj-lt"/>
            </a:endParaRPr>
          </a:p>
        </p:txBody>
      </p:sp>
      <p:sp>
        <p:nvSpPr>
          <p:cNvPr id="21" name="矩形 22"/>
          <p:cNvSpPr>
            <a:spLocks noChangeArrowheads="1"/>
          </p:cNvSpPr>
          <p:nvPr/>
        </p:nvSpPr>
        <p:spPr bwMode="auto">
          <a:xfrm>
            <a:off x="7506643" y="4792415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6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22" name="直線接點 33"/>
          <p:cNvCxnSpPr>
            <a:cxnSpLocks noChangeShapeType="1"/>
          </p:cNvCxnSpPr>
          <p:nvPr/>
        </p:nvCxnSpPr>
        <p:spPr bwMode="auto">
          <a:xfrm rot="5400000" flipH="1" flipV="1">
            <a:off x="7290742" y="5319465"/>
            <a:ext cx="288925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7006580" y="5435352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5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24" name="群組 3"/>
          <p:cNvGrpSpPr/>
          <p:nvPr/>
        </p:nvGrpSpPr>
        <p:grpSpPr>
          <a:xfrm>
            <a:off x="818724" y="4214557"/>
            <a:ext cx="2643188" cy="1885950"/>
            <a:chOff x="5030291" y="4135338"/>
            <a:chExt cx="2643188" cy="1885950"/>
          </a:xfrm>
        </p:grpSpPr>
        <p:sp>
          <p:nvSpPr>
            <p:cNvPr id="25" name="橢圓 26"/>
            <p:cNvSpPr>
              <a:spLocks noChangeArrowheads="1"/>
            </p:cNvSpPr>
            <p:nvPr/>
          </p:nvSpPr>
          <p:spPr bwMode="auto">
            <a:xfrm>
              <a:off x="6673354" y="5449788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6" name="橢圓 5"/>
            <p:cNvSpPr>
              <a:spLocks noChangeArrowheads="1"/>
            </p:cNvSpPr>
            <p:nvPr/>
          </p:nvSpPr>
          <p:spPr bwMode="auto">
            <a:xfrm>
              <a:off x="6387604" y="4163913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7" name="矩形 22"/>
            <p:cNvSpPr>
              <a:spLocks noChangeArrowheads="1"/>
            </p:cNvSpPr>
            <p:nvPr/>
          </p:nvSpPr>
          <p:spPr bwMode="auto">
            <a:xfrm>
              <a:off x="6459041" y="4135338"/>
              <a:ext cx="500063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8" name="橢圓 24"/>
            <p:cNvSpPr>
              <a:spLocks noChangeArrowheads="1"/>
            </p:cNvSpPr>
            <p:nvPr/>
          </p:nvSpPr>
          <p:spPr bwMode="auto">
            <a:xfrm>
              <a:off x="5601791" y="4806851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9" name="橢圓 25"/>
            <p:cNvSpPr>
              <a:spLocks noChangeArrowheads="1"/>
            </p:cNvSpPr>
            <p:nvPr/>
          </p:nvSpPr>
          <p:spPr bwMode="auto">
            <a:xfrm>
              <a:off x="7173416" y="4806851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0" name="橢圓 26"/>
            <p:cNvSpPr>
              <a:spLocks noChangeArrowheads="1"/>
            </p:cNvSpPr>
            <p:nvPr/>
          </p:nvSpPr>
          <p:spPr bwMode="auto">
            <a:xfrm>
              <a:off x="5030291" y="5449788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1" name="橢圓 27"/>
            <p:cNvSpPr>
              <a:spLocks noChangeArrowheads="1"/>
            </p:cNvSpPr>
            <p:nvPr/>
          </p:nvSpPr>
          <p:spPr bwMode="auto">
            <a:xfrm>
              <a:off x="6101854" y="5449788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32" name="直線接點 30"/>
            <p:cNvCxnSpPr>
              <a:cxnSpLocks noChangeShapeType="1"/>
            </p:cNvCxnSpPr>
            <p:nvPr/>
          </p:nvCxnSpPr>
          <p:spPr bwMode="auto">
            <a:xfrm rot="5400000" flipH="1" flipV="1">
              <a:off x="6100266" y="4519514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直線接點 33"/>
            <p:cNvCxnSpPr>
              <a:cxnSpLocks noChangeShapeType="1"/>
            </p:cNvCxnSpPr>
            <p:nvPr/>
          </p:nvCxnSpPr>
          <p:spPr bwMode="auto">
            <a:xfrm rot="16200000" flipV="1">
              <a:off x="6886078" y="4519514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直線接點 36"/>
            <p:cNvCxnSpPr>
              <a:cxnSpLocks noChangeShapeType="1"/>
            </p:cNvCxnSpPr>
            <p:nvPr/>
          </p:nvCxnSpPr>
          <p:spPr bwMode="auto">
            <a:xfrm rot="5400000" flipH="1" flipV="1">
              <a:off x="5421610" y="5269607"/>
              <a:ext cx="288925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直線接點 43"/>
            <p:cNvCxnSpPr>
              <a:cxnSpLocks noChangeShapeType="1"/>
            </p:cNvCxnSpPr>
            <p:nvPr/>
          </p:nvCxnSpPr>
          <p:spPr bwMode="auto">
            <a:xfrm rot="16200000" flipV="1">
              <a:off x="5957391" y="5305326"/>
              <a:ext cx="288925" cy="1460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矩形 22"/>
            <p:cNvSpPr>
              <a:spLocks noChangeArrowheads="1"/>
            </p:cNvSpPr>
            <p:nvPr/>
          </p:nvSpPr>
          <p:spPr bwMode="auto">
            <a:xfrm>
              <a:off x="5673229" y="4778276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37" name="矩形 22"/>
            <p:cNvSpPr>
              <a:spLocks noChangeArrowheads="1"/>
            </p:cNvSpPr>
            <p:nvPr/>
          </p:nvSpPr>
          <p:spPr bwMode="auto">
            <a:xfrm>
              <a:off x="5030291" y="5421213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1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38" name="矩形 22"/>
            <p:cNvSpPr>
              <a:spLocks noChangeArrowheads="1"/>
            </p:cNvSpPr>
            <p:nvPr/>
          </p:nvSpPr>
          <p:spPr bwMode="auto">
            <a:xfrm>
              <a:off x="6173291" y="5421213"/>
              <a:ext cx="500063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39" name="矩形 22"/>
            <p:cNvSpPr>
              <a:spLocks noChangeArrowheads="1"/>
            </p:cNvSpPr>
            <p:nvPr/>
          </p:nvSpPr>
          <p:spPr bwMode="auto">
            <a:xfrm>
              <a:off x="7244854" y="4778276"/>
              <a:ext cx="357187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7</a:t>
              </a:r>
              <a:endParaRPr lang="zh-TW" altLang="en-US" b="1" dirty="0">
                <a:latin typeface="+mj-lt"/>
              </a:endParaRPr>
            </a:p>
          </p:txBody>
        </p:sp>
        <p:cxnSp>
          <p:nvCxnSpPr>
            <p:cNvPr id="40" name="直線接點 33"/>
            <p:cNvCxnSpPr>
              <a:cxnSpLocks noChangeShapeType="1"/>
            </p:cNvCxnSpPr>
            <p:nvPr/>
          </p:nvCxnSpPr>
          <p:spPr bwMode="auto">
            <a:xfrm rot="5400000" flipH="1" flipV="1">
              <a:off x="7028953" y="5305326"/>
              <a:ext cx="288925" cy="1460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矩形 22"/>
            <p:cNvSpPr>
              <a:spLocks noChangeArrowheads="1"/>
            </p:cNvSpPr>
            <p:nvPr/>
          </p:nvSpPr>
          <p:spPr bwMode="auto">
            <a:xfrm>
              <a:off x="6744791" y="5421213"/>
              <a:ext cx="357188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6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42" name="直線單箭頭接點 70"/>
          <p:cNvCxnSpPr>
            <a:cxnSpLocks noChangeShapeType="1"/>
          </p:cNvCxnSpPr>
          <p:nvPr/>
        </p:nvCxnSpPr>
        <p:spPr bwMode="auto">
          <a:xfrm flipV="1">
            <a:off x="3803335" y="5249333"/>
            <a:ext cx="1369798" cy="3311"/>
          </a:xfrm>
          <a:prstGeom prst="straightConnector1">
            <a:avLst/>
          </a:prstGeom>
          <a:noFill/>
          <a:ln w="38100" algn="ctr">
            <a:solidFill>
              <a:srgbClr val="FF99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3075135" y="4679245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>
                <a:latin typeface="+mj-lt"/>
              </a:rPr>
              <a:t>Insert 3</a:t>
            </a:r>
            <a:endParaRPr lang="zh-TW" alt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3076415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Rebalance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3309" y="1417638"/>
          <a:ext cx="8208912" cy="487048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AVLTree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&lt;T&gt;::rebalance(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 *node){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LL Rotation</a:t>
                      </a:r>
                      <a:endParaRPr lang="zh-TW" altLang="en-US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mr-IN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(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node-&gt;bf()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&gt;1 &amp;&amp;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mr-IN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mr-IN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-&gt;bf()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&gt;=0 )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return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rightRotate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 node );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}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RR Rotation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mr-IN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(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node-&gt;bf()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&lt;-1 &amp;&amp; </a:t>
                      </a:r>
                      <a:r>
                        <a:rPr lang="mr-IN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mr-IN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-&gt;bf()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&lt;=0 )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return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leftRotate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 node );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}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LR Rotation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mr-IN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(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node-&gt;bf()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&gt;1 &amp;&amp; </a:t>
                      </a:r>
                      <a:r>
                        <a:rPr lang="mr-IN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mr-IN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-&gt;bf()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&lt;0 )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node-&gt;left =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leftRotate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 node-&gt;left );       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return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rightRotate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 node );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}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RL Rotation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mr-IN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(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node-&gt;bf()&lt;-1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&amp;&amp; </a:t>
                      </a:r>
                      <a:r>
                        <a:rPr lang="mr-IN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right-&gt;bf()&gt;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0 )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node-&gt;right =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rightRotate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 node-&gt;right );       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return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leftRotate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 node );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}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062639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Left/Right Rotation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3309" y="1417638"/>
          <a:ext cx="8208912" cy="533434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AVLTree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&lt;T&gt;::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leftRotate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 *node)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node_r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node-&gt;right;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node_rl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node_r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-&gt;left;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node_r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-&gt;left = node;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node-&gt;right =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node_rl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node-&gt;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UpdateHeight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node_r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UpdateHeight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return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node_r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     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AVLTree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&lt;T&gt;::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rightRotate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 *node)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node_l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node-&gt;left;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node_lr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node_l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-&gt;right;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node_l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-&gt;right = node;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node-&gt;left =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node_lr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node-&gt;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UpdateHeight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node_l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UpdateHeight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return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node_l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     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7874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Keep a Balanced BST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AVL Trees</a:t>
            </a:r>
          </a:p>
          <a:p>
            <a:r>
              <a:rPr lang="en-US" dirty="0"/>
              <a:t>Red-black Trees </a:t>
            </a:r>
            <a:r>
              <a:rPr lang="en-US" altLang="zh-TW" dirty="0"/>
              <a:t>(self-study)</a:t>
            </a:r>
            <a:endParaRPr lang="en-US" dirty="0"/>
          </a:p>
          <a:p>
            <a:r>
              <a:rPr lang="en-US" dirty="0"/>
              <a:t>Splay trees (self-study)</a:t>
            </a:r>
          </a:p>
          <a:p>
            <a:pPr lvl="1"/>
            <a:r>
              <a:rPr lang="en-US" dirty="0"/>
              <a:t>Self adjusting trees</a:t>
            </a:r>
          </a:p>
          <a:p>
            <a:r>
              <a:rPr lang="en-US" dirty="0"/>
              <a:t>B-trees (self-study)</a:t>
            </a:r>
          </a:p>
          <a:p>
            <a:pPr lvl="1"/>
            <a:r>
              <a:rPr lang="en-US" dirty="0"/>
              <a:t>Multiway search trees</a:t>
            </a:r>
          </a:p>
        </p:txBody>
      </p:sp>
    </p:spTree>
    <p:extLst>
      <p:ext uri="{BB962C8B-B14F-4D97-AF65-F5344CB8AC3E}">
        <p14:creationId xmlns:p14="http://schemas.microsoft.com/office/powerpoint/2010/main" val="186959687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AVL Trees</a:t>
            </a:r>
            <a:r>
              <a:rPr lang="zh-TW" altLang="en-US" dirty="0"/>
              <a:t>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03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Definition of Height Balanced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067128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An empty tree is height balanced.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𝑻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is a non-empty binary tree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dirty="0"/>
                  <a:t> as its left and right subtrees respectively: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067128" cy="4525963"/>
              </a:xfrm>
              <a:blipFill>
                <a:blip r:embed="rId2"/>
                <a:stretch>
                  <a:fillRect l="-1984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7226442" y="2231080"/>
            <a:ext cx="1481617" cy="1386190"/>
            <a:chOff x="7070427" y="4624730"/>
            <a:chExt cx="1481617" cy="1386190"/>
          </a:xfrm>
        </p:grpSpPr>
        <p:sp>
          <p:nvSpPr>
            <p:cNvPr id="18" name="橢圓 24"/>
            <p:cNvSpPr>
              <a:spLocks noChangeArrowheads="1"/>
            </p:cNvSpPr>
            <p:nvPr/>
          </p:nvSpPr>
          <p:spPr bwMode="auto">
            <a:xfrm>
              <a:off x="7533321" y="4657254"/>
              <a:ext cx="502920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 dirty="0"/>
            </a:p>
          </p:txBody>
        </p:sp>
        <p:cxnSp>
          <p:nvCxnSpPr>
            <p:cNvPr id="19" name="直線接點 36"/>
            <p:cNvCxnSpPr>
              <a:cxnSpLocks noChangeShapeType="1"/>
            </p:cNvCxnSpPr>
            <p:nvPr/>
          </p:nvCxnSpPr>
          <p:spPr bwMode="auto">
            <a:xfrm rot="5400000" flipH="1" flipV="1">
              <a:off x="7353141" y="5120010"/>
              <a:ext cx="288925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直線接點 43"/>
            <p:cNvCxnSpPr>
              <a:cxnSpLocks noChangeShapeType="1"/>
              <a:stCxn id="26" idx="0"/>
            </p:cNvCxnSpPr>
            <p:nvPr/>
          </p:nvCxnSpPr>
          <p:spPr bwMode="auto">
            <a:xfrm flipH="1" flipV="1">
              <a:off x="7960360" y="5084292"/>
              <a:ext cx="208518" cy="30489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riangle 20"/>
            <p:cNvSpPr/>
            <p:nvPr/>
          </p:nvSpPr>
          <p:spPr>
            <a:xfrm>
              <a:off x="7126764" y="5378412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le 25"/>
            <p:cNvSpPr/>
            <p:nvPr/>
          </p:nvSpPr>
          <p:spPr>
            <a:xfrm>
              <a:off x="7906782" y="5389184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2"/>
                <p:cNvSpPr>
                  <a:spLocks noChangeArrowheads="1"/>
                </p:cNvSpPr>
                <p:nvPr/>
              </p:nvSpPr>
              <p:spPr bwMode="auto">
                <a:xfrm>
                  <a:off x="7442438" y="4624730"/>
                  <a:ext cx="714354" cy="553998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square" tIns="137160" bIns="13716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1" i="1" dirty="0" smtClean="0">
                            <a:latin typeface="Cambria Math" charset="0"/>
                          </a:rPr>
                          <m:t>𝑻</m:t>
                        </m:r>
                      </m:oMath>
                    </m:oMathPara>
                  </a14:m>
                  <a:endParaRPr lang="en-US" altLang="zh-TW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8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42438" y="4624730"/>
                  <a:ext cx="714354" cy="5539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2"/>
                <p:cNvSpPr>
                  <a:spLocks noChangeArrowheads="1"/>
                </p:cNvSpPr>
                <p:nvPr/>
              </p:nvSpPr>
              <p:spPr bwMode="auto">
                <a:xfrm>
                  <a:off x="7070427" y="5450845"/>
                  <a:ext cx="714354" cy="553998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square" tIns="137160" bIns="13716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latin typeface="Cambria Math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TW" b="1" i="1" smtClean="0">
                                <a:latin typeface="Cambria Math" charset="0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altLang="zh-TW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9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70427" y="5450845"/>
                  <a:ext cx="714354" cy="5539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2"/>
                <p:cNvSpPr>
                  <a:spLocks noChangeArrowheads="1"/>
                </p:cNvSpPr>
                <p:nvPr/>
              </p:nvSpPr>
              <p:spPr bwMode="auto">
                <a:xfrm>
                  <a:off x="7837690" y="5456922"/>
                  <a:ext cx="714354" cy="553998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square" tIns="137160" bIns="13716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latin typeface="Cambria Math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TW" b="1" i="1" smtClean="0">
                                <a:latin typeface="Cambria Math" charset="0"/>
                              </a:rPr>
                              <m:t>𝑹</m:t>
                            </m:r>
                          </m:sub>
                        </m:sSub>
                      </m:oMath>
                    </m:oMathPara>
                  </a14:m>
                  <a:endParaRPr lang="en-US" altLang="zh-TW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0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37690" y="5456922"/>
                  <a:ext cx="714354" cy="55399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457199" y="3760310"/>
                <a:ext cx="8250859" cy="27886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b="1" i="1" dirty="0">
                    <a:solidFill>
                      <a:srgbClr val="0070C0"/>
                    </a:solidFill>
                  </a:rPr>
                  <a:t>Balance factor </a:t>
                </a:r>
                <a:endParaRPr lang="en-US" i="1" dirty="0">
                  <a:solidFill>
                    <a:srgbClr val="0070C0"/>
                  </a:solidFill>
                  <a:latin typeface="Cambria Math" charset="0"/>
                </a:endParaRPr>
              </a:p>
              <a:p>
                <a:pPr marL="0" lvl="1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𝑏𝑓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𝑻</m:t>
                          </m:r>
                        </m:e>
                      </m:d>
                      <m:r>
                        <a:rPr lang="en-US" i="1" smtClean="0">
                          <a:latin typeface="Cambria Math" charset="0"/>
                        </a:rPr>
                        <m:t>= </m:t>
                      </m:r>
                      <m:r>
                        <a:rPr lang="en-US" i="1">
                          <a:latin typeface="Cambria Math" charset="0"/>
                        </a:rPr>
                        <m:t>h𝑒𝑖𝑔h𝑡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charset="0"/>
                                </a:rPr>
                                <m:t>𝑳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charset="0"/>
                        </a:rPr>
                        <m:t>−</m:t>
                      </m:r>
                      <m:r>
                        <a:rPr lang="en-US" i="1">
                          <a:latin typeface="Cambria Math" charset="0"/>
                        </a:rPr>
                        <m:t>h𝑒𝑖𝑔h𝑡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charset="0"/>
                                </a:rPr>
                                <m:t>𝑹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𝑻</m:t>
                    </m:r>
                  </m:oMath>
                </a14:m>
                <a:r>
                  <a:rPr lang="en-US" dirty="0"/>
                  <a:t> is height balanced iff</a:t>
                </a:r>
              </a:p>
              <a:p>
                <a:pPr marL="971550" lvl="1" indent="-514350">
                  <a:buFont typeface="+mj-lt"/>
                  <a:buAutoNum type="alphaL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𝑻</m:t>
                        </m:r>
                      </m:e>
                      <m:sub>
                        <m:r>
                          <a:rPr lang="en-US" b="1" i="1">
                            <a:latin typeface="Cambria Math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𝑻</m:t>
                        </m:r>
                      </m:e>
                      <m:sub>
                        <m:r>
                          <a:rPr lang="en-US" b="1" i="1">
                            <a:latin typeface="Cambria Math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dirty="0"/>
                  <a:t> are height balanced.</a:t>
                </a:r>
              </a:p>
              <a:p>
                <a:pPr marL="971550" lvl="1" indent="-514350">
                  <a:buFont typeface="+mj-lt"/>
                  <a:buAutoNum type="alphaLcPeriod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𝑏𝑓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𝑻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3760310"/>
                <a:ext cx="8250859" cy="2788690"/>
              </a:xfrm>
              <a:prstGeom prst="rect">
                <a:avLst/>
              </a:prstGeom>
              <a:blipFill rotWithShape="0">
                <a:blip r:embed="rId6"/>
                <a:stretch>
                  <a:fillRect l="-1700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1837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 of AVL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08576"/>
          </a:xfrm>
        </p:spPr>
        <p:txBody>
          <a:bodyPr>
            <a:normAutofit/>
          </a:bodyPr>
          <a:lstStyle/>
          <a:p>
            <a:r>
              <a:rPr lang="en-US" dirty="0"/>
              <a:t>AVL tree is a </a:t>
            </a:r>
            <a:r>
              <a:rPr lang="en-US" i="1" dirty="0">
                <a:solidFill>
                  <a:srgbClr val="FF0000"/>
                </a:solidFill>
              </a:rPr>
              <a:t>height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i="1" dirty="0">
                <a:solidFill>
                  <a:srgbClr val="FF0000"/>
                </a:solidFill>
              </a:rPr>
              <a:t>balanced</a:t>
            </a:r>
            <a:r>
              <a:rPr lang="en-US" dirty="0"/>
              <a:t> binary search tree.</a:t>
            </a:r>
          </a:p>
          <a:p>
            <a:r>
              <a:rPr lang="en-US" dirty="0"/>
              <a:t>Each node in an AVL tree stores the current node height for calculating the balance factor.</a:t>
            </a:r>
          </a:p>
        </p:txBody>
      </p:sp>
      <p:sp>
        <p:nvSpPr>
          <p:cNvPr id="4" name="橢圓 27"/>
          <p:cNvSpPr>
            <a:spLocks noChangeArrowheads="1"/>
          </p:cNvSpPr>
          <p:nvPr/>
        </p:nvSpPr>
        <p:spPr bwMode="auto">
          <a:xfrm>
            <a:off x="4102481" y="5291359"/>
            <a:ext cx="500062" cy="500063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橢圓 5"/>
          <p:cNvSpPr>
            <a:spLocks noChangeArrowheads="1"/>
          </p:cNvSpPr>
          <p:nvPr/>
        </p:nvSpPr>
        <p:spPr bwMode="auto">
          <a:xfrm>
            <a:off x="4458874" y="3978650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矩形 22"/>
          <p:cNvSpPr>
            <a:spLocks noChangeArrowheads="1"/>
          </p:cNvSpPr>
          <p:nvPr/>
        </p:nvSpPr>
        <p:spPr bwMode="auto">
          <a:xfrm>
            <a:off x="4558251" y="3858280"/>
            <a:ext cx="269990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4</a:t>
            </a:r>
            <a:endParaRPr lang="en-US" altLang="zh-TW" b="1" dirty="0">
              <a:latin typeface="+mj-lt"/>
            </a:endParaRPr>
          </a:p>
        </p:txBody>
      </p:sp>
      <p:sp>
        <p:nvSpPr>
          <p:cNvPr id="7" name="橢圓 24"/>
          <p:cNvSpPr>
            <a:spLocks noChangeArrowheads="1"/>
          </p:cNvSpPr>
          <p:nvPr/>
        </p:nvSpPr>
        <p:spPr bwMode="auto">
          <a:xfrm>
            <a:off x="3673061" y="4621588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" name="橢圓 26"/>
          <p:cNvSpPr>
            <a:spLocks noChangeArrowheads="1"/>
          </p:cNvSpPr>
          <p:nvPr/>
        </p:nvSpPr>
        <p:spPr bwMode="auto">
          <a:xfrm>
            <a:off x="3101561" y="5264525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9" name="直線接點 30"/>
          <p:cNvCxnSpPr>
            <a:cxnSpLocks noChangeShapeType="1"/>
          </p:cNvCxnSpPr>
          <p:nvPr/>
        </p:nvCxnSpPr>
        <p:spPr bwMode="auto">
          <a:xfrm rot="5400000" flipH="1" flipV="1">
            <a:off x="4171536" y="4334251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線接點 36"/>
          <p:cNvCxnSpPr>
            <a:cxnSpLocks noChangeShapeType="1"/>
          </p:cNvCxnSpPr>
          <p:nvPr/>
        </p:nvCxnSpPr>
        <p:spPr bwMode="auto">
          <a:xfrm rot="5400000" flipH="1" flipV="1">
            <a:off x="3492880" y="5084344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線接點 43"/>
          <p:cNvCxnSpPr>
            <a:cxnSpLocks noChangeShapeType="1"/>
          </p:cNvCxnSpPr>
          <p:nvPr/>
        </p:nvCxnSpPr>
        <p:spPr bwMode="auto">
          <a:xfrm rot="16200000" flipV="1">
            <a:off x="4028661" y="5120063"/>
            <a:ext cx="288925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" name="矩形 22"/>
          <p:cNvSpPr>
            <a:spLocks noChangeArrowheads="1"/>
          </p:cNvSpPr>
          <p:nvPr/>
        </p:nvSpPr>
        <p:spPr bwMode="auto">
          <a:xfrm>
            <a:off x="3778768" y="4471588"/>
            <a:ext cx="500062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2</a:t>
            </a:r>
            <a:endParaRPr lang="zh-TW" altLang="en-US" b="1" dirty="0">
              <a:latin typeface="+mj-lt"/>
            </a:endParaRPr>
          </a:p>
        </p:txBody>
      </p:sp>
      <p:sp>
        <p:nvSpPr>
          <p:cNvPr id="13" name="矩形 22"/>
          <p:cNvSpPr>
            <a:spLocks noChangeArrowheads="1"/>
          </p:cNvSpPr>
          <p:nvPr/>
        </p:nvSpPr>
        <p:spPr bwMode="auto">
          <a:xfrm>
            <a:off x="3223931" y="5138504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1</a:t>
            </a:r>
            <a:endParaRPr lang="zh-TW" altLang="en-US" b="1" dirty="0">
              <a:latin typeface="+mj-lt"/>
            </a:endParaRPr>
          </a:p>
        </p:txBody>
      </p:sp>
      <p:sp>
        <p:nvSpPr>
          <p:cNvPr id="14" name="矩形 22"/>
          <p:cNvSpPr>
            <a:spLocks noChangeArrowheads="1"/>
          </p:cNvSpPr>
          <p:nvPr/>
        </p:nvSpPr>
        <p:spPr bwMode="auto">
          <a:xfrm>
            <a:off x="4213046" y="5154808"/>
            <a:ext cx="500063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3</a:t>
            </a:r>
            <a:endParaRPr lang="zh-TW" altLang="en-US" b="1" dirty="0">
              <a:latin typeface="+mj-lt"/>
            </a:endParaRPr>
          </a:p>
        </p:txBody>
      </p:sp>
      <p:sp>
        <p:nvSpPr>
          <p:cNvPr id="74" name="矩形 22"/>
          <p:cNvSpPr>
            <a:spLocks noChangeArrowheads="1"/>
          </p:cNvSpPr>
          <p:nvPr/>
        </p:nvSpPr>
        <p:spPr bwMode="auto">
          <a:xfrm>
            <a:off x="4460482" y="4042660"/>
            <a:ext cx="714354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&lt;3&gt;</a:t>
            </a:r>
          </a:p>
        </p:txBody>
      </p:sp>
      <p:sp>
        <p:nvSpPr>
          <p:cNvPr id="75" name="矩形 22"/>
          <p:cNvSpPr>
            <a:spLocks noChangeArrowheads="1"/>
          </p:cNvSpPr>
          <p:nvPr/>
        </p:nvSpPr>
        <p:spPr bwMode="auto">
          <a:xfrm>
            <a:off x="3666279" y="4680345"/>
            <a:ext cx="714354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&lt;2&gt;</a:t>
            </a:r>
          </a:p>
        </p:txBody>
      </p:sp>
      <p:sp>
        <p:nvSpPr>
          <p:cNvPr id="76" name="矩形 22"/>
          <p:cNvSpPr>
            <a:spLocks noChangeArrowheads="1"/>
          </p:cNvSpPr>
          <p:nvPr/>
        </p:nvSpPr>
        <p:spPr bwMode="auto">
          <a:xfrm>
            <a:off x="3107176" y="5335335"/>
            <a:ext cx="714354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&lt;1&gt;</a:t>
            </a:r>
          </a:p>
        </p:txBody>
      </p:sp>
      <p:sp>
        <p:nvSpPr>
          <p:cNvPr id="77" name="矩形 22"/>
          <p:cNvSpPr>
            <a:spLocks noChangeArrowheads="1"/>
          </p:cNvSpPr>
          <p:nvPr/>
        </p:nvSpPr>
        <p:spPr bwMode="auto">
          <a:xfrm>
            <a:off x="4110994" y="5351105"/>
            <a:ext cx="714354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&lt;1&gt;</a:t>
            </a:r>
          </a:p>
        </p:txBody>
      </p:sp>
      <p:sp>
        <p:nvSpPr>
          <p:cNvPr id="90" name="矩形 22"/>
          <p:cNvSpPr>
            <a:spLocks noChangeArrowheads="1"/>
          </p:cNvSpPr>
          <p:nvPr/>
        </p:nvSpPr>
        <p:spPr bwMode="auto">
          <a:xfrm>
            <a:off x="3747641" y="4202103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0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91" name="矩形 22"/>
          <p:cNvSpPr>
            <a:spLocks noChangeArrowheads="1"/>
          </p:cNvSpPr>
          <p:nvPr/>
        </p:nvSpPr>
        <p:spPr bwMode="auto">
          <a:xfrm>
            <a:off x="3190821" y="4856875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0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92" name="矩形 22"/>
          <p:cNvSpPr>
            <a:spLocks noChangeArrowheads="1"/>
          </p:cNvSpPr>
          <p:nvPr/>
        </p:nvSpPr>
        <p:spPr bwMode="auto">
          <a:xfrm>
            <a:off x="4199836" y="4844651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0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93" name="矩形 22"/>
          <p:cNvSpPr>
            <a:spLocks noChangeArrowheads="1"/>
          </p:cNvSpPr>
          <p:nvPr/>
        </p:nvSpPr>
        <p:spPr bwMode="auto">
          <a:xfrm>
            <a:off x="4548070" y="3573016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2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97" name="矩形 22"/>
          <p:cNvSpPr>
            <a:spLocks noChangeArrowheads="1"/>
          </p:cNvSpPr>
          <p:nvPr/>
        </p:nvSpPr>
        <p:spPr bwMode="auto">
          <a:xfrm>
            <a:off x="2815810" y="5752133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>
                <a:latin typeface="+mj-lt"/>
              </a:rPr>
              <a:t>An imbalanced BST</a:t>
            </a:r>
            <a:endParaRPr lang="zh-TW" altLang="en-US" i="1" dirty="0">
              <a:latin typeface="+mj-lt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5386328" y="3586761"/>
            <a:ext cx="3061219" cy="2747736"/>
            <a:chOff x="4821714" y="3846273"/>
            <a:chExt cx="3061219" cy="2747736"/>
          </a:xfrm>
        </p:grpSpPr>
        <p:sp>
          <p:nvSpPr>
            <p:cNvPr id="49" name="橢圓 27"/>
            <p:cNvSpPr>
              <a:spLocks noChangeArrowheads="1"/>
            </p:cNvSpPr>
            <p:nvPr/>
          </p:nvSpPr>
          <p:spPr bwMode="auto">
            <a:xfrm>
              <a:off x="5822634" y="5549976"/>
              <a:ext cx="500062" cy="500063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0" name="橢圓 26"/>
            <p:cNvSpPr>
              <a:spLocks noChangeArrowheads="1"/>
            </p:cNvSpPr>
            <p:nvPr/>
          </p:nvSpPr>
          <p:spPr bwMode="auto">
            <a:xfrm>
              <a:off x="6490606" y="5551324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1" name="橢圓 5"/>
            <p:cNvSpPr>
              <a:spLocks noChangeArrowheads="1"/>
            </p:cNvSpPr>
            <p:nvPr/>
          </p:nvSpPr>
          <p:spPr bwMode="auto">
            <a:xfrm>
              <a:off x="6179027" y="4237267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2" name="矩形 22"/>
            <p:cNvSpPr>
              <a:spLocks noChangeArrowheads="1"/>
            </p:cNvSpPr>
            <p:nvPr/>
          </p:nvSpPr>
          <p:spPr bwMode="auto">
            <a:xfrm>
              <a:off x="6275590" y="4108784"/>
              <a:ext cx="500063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53" name="橢圓 24"/>
            <p:cNvSpPr>
              <a:spLocks noChangeArrowheads="1"/>
            </p:cNvSpPr>
            <p:nvPr/>
          </p:nvSpPr>
          <p:spPr bwMode="auto">
            <a:xfrm>
              <a:off x="5393214" y="4880205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4" name="橢圓 25"/>
            <p:cNvSpPr>
              <a:spLocks noChangeArrowheads="1"/>
            </p:cNvSpPr>
            <p:nvPr/>
          </p:nvSpPr>
          <p:spPr bwMode="auto">
            <a:xfrm>
              <a:off x="6964839" y="4880205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5" name="橢圓 26"/>
            <p:cNvSpPr>
              <a:spLocks noChangeArrowheads="1"/>
            </p:cNvSpPr>
            <p:nvPr/>
          </p:nvSpPr>
          <p:spPr bwMode="auto">
            <a:xfrm>
              <a:off x="4821714" y="5523142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56" name="直線接點 30"/>
            <p:cNvCxnSpPr>
              <a:cxnSpLocks noChangeShapeType="1"/>
            </p:cNvCxnSpPr>
            <p:nvPr/>
          </p:nvCxnSpPr>
          <p:spPr bwMode="auto">
            <a:xfrm rot="5400000" flipH="1" flipV="1">
              <a:off x="5891689" y="4592868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直線接點 33"/>
            <p:cNvCxnSpPr>
              <a:cxnSpLocks noChangeShapeType="1"/>
            </p:cNvCxnSpPr>
            <p:nvPr/>
          </p:nvCxnSpPr>
          <p:spPr bwMode="auto">
            <a:xfrm rot="16200000" flipV="1">
              <a:off x="6677501" y="4592868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直線接點 36"/>
            <p:cNvCxnSpPr>
              <a:cxnSpLocks noChangeShapeType="1"/>
            </p:cNvCxnSpPr>
            <p:nvPr/>
          </p:nvCxnSpPr>
          <p:spPr bwMode="auto">
            <a:xfrm rot="5400000" flipH="1" flipV="1">
              <a:off x="5213033" y="5342961"/>
              <a:ext cx="288925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直線接點 43"/>
            <p:cNvCxnSpPr>
              <a:cxnSpLocks noChangeShapeType="1"/>
            </p:cNvCxnSpPr>
            <p:nvPr/>
          </p:nvCxnSpPr>
          <p:spPr bwMode="auto">
            <a:xfrm rot="16200000" flipV="1">
              <a:off x="5748814" y="5378680"/>
              <a:ext cx="288925" cy="1460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矩形 22"/>
            <p:cNvSpPr>
              <a:spLocks noChangeArrowheads="1"/>
            </p:cNvSpPr>
            <p:nvPr/>
          </p:nvSpPr>
          <p:spPr bwMode="auto">
            <a:xfrm>
              <a:off x="5513316" y="476039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4948475" y="5380267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1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2" name="矩形 22"/>
            <p:cNvSpPr>
              <a:spLocks noChangeArrowheads="1"/>
            </p:cNvSpPr>
            <p:nvPr/>
          </p:nvSpPr>
          <p:spPr bwMode="auto">
            <a:xfrm>
              <a:off x="5919686" y="5426344"/>
              <a:ext cx="500063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3" name="矩形 22"/>
            <p:cNvSpPr>
              <a:spLocks noChangeArrowheads="1"/>
            </p:cNvSpPr>
            <p:nvPr/>
          </p:nvSpPr>
          <p:spPr bwMode="auto">
            <a:xfrm>
              <a:off x="7062980" y="4774554"/>
              <a:ext cx="357187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6</a:t>
              </a:r>
              <a:endParaRPr lang="zh-TW" altLang="en-US" b="1" dirty="0">
                <a:latin typeface="+mj-lt"/>
              </a:endParaRPr>
            </a:p>
          </p:txBody>
        </p:sp>
        <p:cxnSp>
          <p:nvCxnSpPr>
            <p:cNvPr id="64" name="直線接點 33"/>
            <p:cNvCxnSpPr>
              <a:cxnSpLocks noChangeShapeType="1"/>
            </p:cNvCxnSpPr>
            <p:nvPr/>
          </p:nvCxnSpPr>
          <p:spPr bwMode="auto">
            <a:xfrm rot="5400000" flipH="1" flipV="1">
              <a:off x="6820376" y="5378680"/>
              <a:ext cx="288925" cy="1460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矩形 22"/>
            <p:cNvSpPr>
              <a:spLocks noChangeArrowheads="1"/>
            </p:cNvSpPr>
            <p:nvPr/>
          </p:nvSpPr>
          <p:spPr bwMode="auto">
            <a:xfrm>
              <a:off x="6596967" y="5419595"/>
              <a:ext cx="357188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78" name="矩形 22"/>
            <p:cNvSpPr>
              <a:spLocks noChangeArrowheads="1"/>
            </p:cNvSpPr>
            <p:nvPr/>
          </p:nvSpPr>
          <p:spPr bwMode="auto">
            <a:xfrm>
              <a:off x="6168444" y="4297327"/>
              <a:ext cx="714354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&lt;3&gt;</a:t>
              </a:r>
            </a:p>
          </p:txBody>
        </p:sp>
        <p:sp>
          <p:nvSpPr>
            <p:cNvPr id="79" name="矩形 22"/>
            <p:cNvSpPr>
              <a:spLocks noChangeArrowheads="1"/>
            </p:cNvSpPr>
            <p:nvPr/>
          </p:nvSpPr>
          <p:spPr bwMode="auto">
            <a:xfrm>
              <a:off x="5390865" y="4950900"/>
              <a:ext cx="714354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</a:p>
          </p:txBody>
        </p:sp>
        <p:sp>
          <p:nvSpPr>
            <p:cNvPr id="80" name="矩形 22"/>
            <p:cNvSpPr>
              <a:spLocks noChangeArrowheads="1"/>
            </p:cNvSpPr>
            <p:nvPr/>
          </p:nvSpPr>
          <p:spPr bwMode="auto">
            <a:xfrm>
              <a:off x="6975747" y="4950900"/>
              <a:ext cx="714354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</a:p>
          </p:txBody>
        </p:sp>
        <p:sp>
          <p:nvSpPr>
            <p:cNvPr id="81" name="矩形 22"/>
            <p:cNvSpPr>
              <a:spLocks noChangeArrowheads="1"/>
            </p:cNvSpPr>
            <p:nvPr/>
          </p:nvSpPr>
          <p:spPr bwMode="auto">
            <a:xfrm>
              <a:off x="6492999" y="5610440"/>
              <a:ext cx="714354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</a:p>
          </p:txBody>
        </p:sp>
        <p:sp>
          <p:nvSpPr>
            <p:cNvPr id="82" name="矩形 22"/>
            <p:cNvSpPr>
              <a:spLocks noChangeArrowheads="1"/>
            </p:cNvSpPr>
            <p:nvPr/>
          </p:nvSpPr>
          <p:spPr bwMode="auto">
            <a:xfrm>
              <a:off x="5820595" y="5624659"/>
              <a:ext cx="714354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</a:p>
          </p:txBody>
        </p:sp>
        <p:sp>
          <p:nvSpPr>
            <p:cNvPr id="83" name="矩形 22"/>
            <p:cNvSpPr>
              <a:spLocks noChangeArrowheads="1"/>
            </p:cNvSpPr>
            <p:nvPr/>
          </p:nvSpPr>
          <p:spPr bwMode="auto">
            <a:xfrm>
              <a:off x="4832858" y="5582258"/>
              <a:ext cx="714354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</a:p>
          </p:txBody>
        </p:sp>
        <p:sp>
          <p:nvSpPr>
            <p:cNvPr id="84" name="矩形 22"/>
            <p:cNvSpPr>
              <a:spLocks noChangeArrowheads="1"/>
            </p:cNvSpPr>
            <p:nvPr/>
          </p:nvSpPr>
          <p:spPr bwMode="auto">
            <a:xfrm>
              <a:off x="5497445" y="4475360"/>
              <a:ext cx="500063" cy="553998"/>
            </a:xfrm>
            <a:prstGeom prst="rect">
              <a:avLst/>
            </a:prstGeom>
            <a:solidFill>
              <a:srgbClr val="00B050">
                <a:alpha val="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srgbClr val="0070C0"/>
                  </a:solidFill>
                  <a:latin typeface="+mj-lt"/>
                </a:rPr>
                <a:t>0</a:t>
              </a:r>
              <a:endParaRPr lang="zh-TW" altLang="en-US" b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85" name="矩形 22"/>
            <p:cNvSpPr>
              <a:spLocks noChangeArrowheads="1"/>
            </p:cNvSpPr>
            <p:nvPr/>
          </p:nvSpPr>
          <p:spPr bwMode="auto">
            <a:xfrm>
              <a:off x="4940625" y="5130132"/>
              <a:ext cx="500063" cy="553998"/>
            </a:xfrm>
            <a:prstGeom prst="rect">
              <a:avLst/>
            </a:prstGeom>
            <a:solidFill>
              <a:srgbClr val="00B050">
                <a:alpha val="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srgbClr val="0070C0"/>
                  </a:solidFill>
                  <a:latin typeface="+mj-lt"/>
                </a:rPr>
                <a:t>0</a:t>
              </a:r>
              <a:endParaRPr lang="zh-TW" altLang="en-US" b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86" name="矩形 22"/>
            <p:cNvSpPr>
              <a:spLocks noChangeArrowheads="1"/>
            </p:cNvSpPr>
            <p:nvPr/>
          </p:nvSpPr>
          <p:spPr bwMode="auto">
            <a:xfrm>
              <a:off x="5909002" y="5134795"/>
              <a:ext cx="500063" cy="553998"/>
            </a:xfrm>
            <a:prstGeom prst="rect">
              <a:avLst/>
            </a:prstGeom>
            <a:solidFill>
              <a:srgbClr val="00B050">
                <a:alpha val="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srgbClr val="0070C0"/>
                  </a:solidFill>
                  <a:latin typeface="+mj-lt"/>
                </a:rPr>
                <a:t>0</a:t>
              </a:r>
              <a:endParaRPr lang="zh-TW" altLang="en-US" b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87" name="矩形 22"/>
            <p:cNvSpPr>
              <a:spLocks noChangeArrowheads="1"/>
            </p:cNvSpPr>
            <p:nvPr/>
          </p:nvSpPr>
          <p:spPr bwMode="auto">
            <a:xfrm>
              <a:off x="6557463" y="5113869"/>
              <a:ext cx="500063" cy="553998"/>
            </a:xfrm>
            <a:prstGeom prst="rect">
              <a:avLst/>
            </a:prstGeom>
            <a:solidFill>
              <a:srgbClr val="00B050">
                <a:alpha val="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srgbClr val="0070C0"/>
                  </a:solidFill>
                  <a:latin typeface="+mj-lt"/>
                </a:rPr>
                <a:t>0</a:t>
              </a:r>
              <a:endParaRPr lang="zh-TW" altLang="en-US" b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88" name="矩形 22"/>
            <p:cNvSpPr>
              <a:spLocks noChangeArrowheads="1"/>
            </p:cNvSpPr>
            <p:nvPr/>
          </p:nvSpPr>
          <p:spPr bwMode="auto">
            <a:xfrm>
              <a:off x="7085285" y="4490921"/>
              <a:ext cx="500063" cy="553998"/>
            </a:xfrm>
            <a:prstGeom prst="rect">
              <a:avLst/>
            </a:prstGeom>
            <a:solidFill>
              <a:srgbClr val="00B050">
                <a:alpha val="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srgbClr val="0070C0"/>
                  </a:solidFill>
                  <a:latin typeface="+mj-lt"/>
                </a:rPr>
                <a:t>1</a:t>
              </a:r>
              <a:endParaRPr lang="zh-TW" altLang="en-US" b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89" name="矩形 22"/>
            <p:cNvSpPr>
              <a:spLocks noChangeArrowheads="1"/>
            </p:cNvSpPr>
            <p:nvPr/>
          </p:nvSpPr>
          <p:spPr bwMode="auto">
            <a:xfrm>
              <a:off x="6297874" y="3846273"/>
              <a:ext cx="500063" cy="553998"/>
            </a:xfrm>
            <a:prstGeom prst="rect">
              <a:avLst/>
            </a:prstGeom>
            <a:solidFill>
              <a:srgbClr val="00B050">
                <a:alpha val="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srgbClr val="0070C0"/>
                  </a:solidFill>
                  <a:latin typeface="+mj-lt"/>
                </a:rPr>
                <a:t>0</a:t>
              </a:r>
              <a:endParaRPr lang="zh-TW" altLang="en-US" b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98" name="矩形 22"/>
            <p:cNvSpPr>
              <a:spLocks noChangeArrowheads="1"/>
            </p:cNvSpPr>
            <p:nvPr/>
          </p:nvSpPr>
          <p:spPr bwMode="auto">
            <a:xfrm>
              <a:off x="5168308" y="6009234"/>
              <a:ext cx="2714625" cy="5847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latin typeface="+mj-lt"/>
                </a:rPr>
                <a:t>An AVL Tree</a:t>
              </a:r>
              <a:endParaRPr lang="zh-TW" altLang="en-US" i="1" dirty="0">
                <a:latin typeface="+mj-lt"/>
              </a:endParaRPr>
            </a:p>
          </p:txBody>
        </p:sp>
      </p:grpSp>
      <p:sp>
        <p:nvSpPr>
          <p:cNvPr id="101" name="橢圓 5"/>
          <p:cNvSpPr>
            <a:spLocks noChangeArrowheads="1"/>
          </p:cNvSpPr>
          <p:nvPr/>
        </p:nvSpPr>
        <p:spPr bwMode="auto">
          <a:xfrm>
            <a:off x="1170017" y="4878489"/>
            <a:ext cx="914400" cy="914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03" name="矩形 22"/>
          <p:cNvSpPr>
            <a:spLocks noChangeArrowheads="1"/>
          </p:cNvSpPr>
          <p:nvPr/>
        </p:nvSpPr>
        <p:spPr bwMode="auto">
          <a:xfrm>
            <a:off x="1090161" y="4858508"/>
            <a:ext cx="1083121" cy="830997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Key</a:t>
            </a:r>
          </a:p>
          <a:p>
            <a:pPr algn="ctr">
              <a:defRPr/>
            </a:pPr>
            <a:r>
              <a:rPr lang="en-US" altLang="zh-TW" b="1" dirty="0">
                <a:latin typeface="+mj-lt"/>
              </a:rPr>
              <a:t>&lt;Height&gt;</a:t>
            </a:r>
          </a:p>
        </p:txBody>
      </p:sp>
      <p:sp>
        <p:nvSpPr>
          <p:cNvPr id="104" name="矩形 22"/>
          <p:cNvSpPr>
            <a:spLocks noChangeArrowheads="1"/>
          </p:cNvSpPr>
          <p:nvPr/>
        </p:nvSpPr>
        <p:spPr bwMode="auto">
          <a:xfrm>
            <a:off x="849489" y="4412581"/>
            <a:ext cx="1613407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Balance factor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5" name="矩形 22"/>
          <p:cNvSpPr>
            <a:spLocks noChangeArrowheads="1"/>
          </p:cNvSpPr>
          <p:nvPr/>
        </p:nvSpPr>
        <p:spPr bwMode="auto">
          <a:xfrm>
            <a:off x="738023" y="5733613"/>
            <a:ext cx="1835696" cy="59520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>
                <a:latin typeface="+mj-lt"/>
              </a:rPr>
              <a:t>Representation</a:t>
            </a:r>
            <a:endParaRPr lang="zh-TW" alt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279136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Height of an AVL Tree = O(log 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229600" cy="506916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Proof</a:t>
                </a:r>
                <a:endParaRPr lang="en-US" dirty="0"/>
              </a:p>
              <a:p>
                <a:pPr lvl="1"/>
                <a:r>
                  <a:rPr lang="en-US" dirty="0"/>
                  <a:t>N(h) =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minimum </a:t>
                </a:r>
                <a:r>
                  <a:rPr lang="en-US" altLang="zh-TW" dirty="0"/>
                  <a:t>number of nodes in an AVL tree of height h.</a:t>
                </a:r>
              </a:p>
              <a:p>
                <a:r>
                  <a:rPr lang="en-US" altLang="zh-TW" b="1" dirty="0"/>
                  <a:t>Basis</a:t>
                </a:r>
              </a:p>
              <a:p>
                <a:pPr lvl="1"/>
                <a:r>
                  <a:rPr lang="en-US" altLang="zh-TW" dirty="0"/>
                  <a:t>N(1) = 1, N(2) = 2</a:t>
                </a:r>
              </a:p>
              <a:p>
                <a:r>
                  <a:rPr lang="en-US" altLang="zh-TW" b="1" dirty="0"/>
                  <a:t>Induction</a:t>
                </a:r>
              </a:p>
              <a:p>
                <a:pPr lvl="1"/>
                <a:r>
                  <a:rPr lang="en-US" altLang="zh-TW" dirty="0"/>
                  <a:t>N(h) = N(h-1) + N(h-2) + 1</a:t>
                </a:r>
              </a:p>
              <a:p>
                <a:r>
                  <a:rPr lang="en-US" altLang="zh-TW" b="1" dirty="0"/>
                  <a:t>Solution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charset="0"/>
                      </a:rPr>
                      <m:t>𝑁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charset="0"/>
                          </a:rPr>
                          <m:t>h</m:t>
                        </m:r>
                      </m:e>
                    </m:d>
                    <m:r>
                      <a:rPr lang="en-US" altLang="zh-TW" sz="2400" b="0" i="1" smtClean="0">
                        <a:latin typeface="Cambria Math" charset="0"/>
                      </a:rPr>
                      <m:t>≥2</m:t>
                    </m:r>
                    <m:r>
                      <a:rPr lang="en-US" altLang="zh-TW" sz="2400" b="0" i="1" smtClean="0">
                        <a:latin typeface="Cambria Math" charset="0"/>
                      </a:rPr>
                      <m:t>𝑁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charset="0"/>
                          </a:rPr>
                          <m:t>h</m:t>
                        </m:r>
                        <m:r>
                          <a:rPr lang="en-US" altLang="zh-TW" sz="2400" b="0" i="1" smtClean="0">
                            <a:latin typeface="Cambria Math" charset="0"/>
                          </a:rPr>
                          <m:t>−2</m:t>
                        </m:r>
                      </m:e>
                    </m:d>
                    <m:r>
                      <a:rPr lang="en-US" altLang="zh-TW" sz="2400" b="0" i="1" smtClean="0">
                        <a:latin typeface="Cambria Math" charset="0"/>
                      </a:rPr>
                      <m:t>≥2(</m:t>
                    </m:r>
                    <m:r>
                      <a:rPr lang="en-US" altLang="zh-TW" sz="2400" i="1">
                        <a:latin typeface="Cambria Math" charset="0"/>
                      </a:rPr>
                      <m:t>2</m:t>
                    </m:r>
                    <m:r>
                      <a:rPr lang="en-US" altLang="zh-TW" sz="2400" i="1">
                        <a:latin typeface="Cambria Math" charset="0"/>
                      </a:rPr>
                      <m:t>𝑁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charset="0"/>
                          </a:rPr>
                          <m:t>h</m:t>
                        </m:r>
                        <m:r>
                          <a:rPr lang="en-US" altLang="zh-TW" sz="2400" i="1">
                            <a:latin typeface="Cambria Math" charset="0"/>
                          </a:rPr>
                          <m:t>−4</m:t>
                        </m:r>
                      </m:e>
                    </m:d>
                    <m:r>
                      <a:rPr lang="en-US" altLang="zh-TW" sz="2400" b="0" i="1" smtClean="0">
                        <a:latin typeface="Cambria Math" charset="0"/>
                      </a:rPr>
                      <m:t>)≥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charset="0"/>
                          </a:rPr>
                          <m:t>𝑖</m:t>
                        </m:r>
                      </m:sup>
                    </m:sSup>
                    <m:r>
                      <a:rPr lang="en-US" altLang="zh-TW" sz="2400" b="0" i="1" smtClean="0">
                        <a:latin typeface="Cambria Math" charset="0"/>
                      </a:rPr>
                      <m:t>𝑁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charset="0"/>
                          </a:rPr>
                          <m:t>h</m:t>
                        </m:r>
                        <m:r>
                          <a:rPr lang="en-US" altLang="zh-TW" sz="2400" b="0" i="1" smtClean="0">
                            <a:latin typeface="Cambria Math" charset="0"/>
                          </a:rPr>
                          <m:t>−2</m:t>
                        </m:r>
                        <m:r>
                          <a:rPr lang="en-US" altLang="zh-TW" sz="2400" b="0" i="1" smtClean="0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lang="en-US" altLang="zh-TW" sz="24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charset="0"/>
                          </a:rPr>
                          <m:t>h</m:t>
                        </m:r>
                        <m:r>
                          <a:rPr lang="en-US" altLang="zh-TW" sz="2400" b="0" i="1" smtClean="0">
                            <a:latin typeface="Cambria Math" charset="0"/>
                          </a:rPr>
                          <m:t>/2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h = </a:t>
                </a:r>
                <a:r>
                  <a:rPr lang="en-US" altLang="zh-TW" b="1" dirty="0"/>
                  <a:t>O</a:t>
                </a:r>
                <a:r>
                  <a:rPr lang="en-US" altLang="zh-TW" dirty="0"/>
                  <a:t>(log N)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229600" cy="5069160"/>
              </a:xfrm>
              <a:blipFill>
                <a:blip r:embed="rId2"/>
                <a:stretch>
                  <a:fillRect l="-1481" t="-1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橢圓 24"/>
          <p:cNvSpPr>
            <a:spLocks noChangeArrowheads="1"/>
          </p:cNvSpPr>
          <p:nvPr/>
        </p:nvSpPr>
        <p:spPr bwMode="auto">
          <a:xfrm>
            <a:off x="6975428" y="2931064"/>
            <a:ext cx="502920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15" name="直線接點 36"/>
          <p:cNvCxnSpPr>
            <a:cxnSpLocks noChangeShapeType="1"/>
          </p:cNvCxnSpPr>
          <p:nvPr/>
        </p:nvCxnSpPr>
        <p:spPr bwMode="auto">
          <a:xfrm rot="5400000" flipH="1" flipV="1">
            <a:off x="6795248" y="3393820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線接點 43"/>
          <p:cNvCxnSpPr>
            <a:cxnSpLocks noChangeShapeType="1"/>
          </p:cNvCxnSpPr>
          <p:nvPr/>
        </p:nvCxnSpPr>
        <p:spPr bwMode="auto">
          <a:xfrm rot="16200000" flipV="1">
            <a:off x="7331029" y="3429539"/>
            <a:ext cx="288925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riangle 22"/>
          <p:cNvSpPr/>
          <p:nvPr/>
        </p:nvSpPr>
        <p:spPr>
          <a:xfrm>
            <a:off x="6568871" y="3652222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/>
          <p:cNvSpPr/>
          <p:nvPr/>
        </p:nvSpPr>
        <p:spPr>
          <a:xfrm>
            <a:off x="7182757" y="3647026"/>
            <a:ext cx="731520" cy="72008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22"/>
          <p:cNvSpPr>
            <a:spLocks noChangeArrowheads="1"/>
          </p:cNvSpPr>
          <p:nvPr/>
        </p:nvSpPr>
        <p:spPr bwMode="auto">
          <a:xfrm>
            <a:off x="7092280" y="3278746"/>
            <a:ext cx="288032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i="1">
                <a:latin typeface="+mj-lt"/>
              </a:rPr>
              <a:t>h</a:t>
            </a:r>
            <a:endParaRPr lang="zh-TW" altLang="en-US" i="1" dirty="0">
              <a:latin typeface="+mj-lt"/>
            </a:endParaRPr>
          </a:p>
        </p:txBody>
      </p:sp>
      <p:sp>
        <p:nvSpPr>
          <p:cNvPr id="26" name="矩形 22"/>
          <p:cNvSpPr>
            <a:spLocks noChangeArrowheads="1"/>
          </p:cNvSpPr>
          <p:nvPr/>
        </p:nvSpPr>
        <p:spPr bwMode="auto">
          <a:xfrm>
            <a:off x="6513244" y="4034178"/>
            <a:ext cx="602362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i="1" dirty="0">
                <a:latin typeface="+mj-lt"/>
              </a:rPr>
              <a:t>h-2</a:t>
            </a:r>
            <a:endParaRPr lang="zh-TW" altLang="en-US" i="1" dirty="0">
              <a:latin typeface="+mj-lt"/>
            </a:endParaRPr>
          </a:p>
        </p:txBody>
      </p:sp>
      <p:sp>
        <p:nvSpPr>
          <p:cNvPr id="27" name="矩形 22"/>
          <p:cNvSpPr>
            <a:spLocks noChangeArrowheads="1"/>
          </p:cNvSpPr>
          <p:nvPr/>
        </p:nvSpPr>
        <p:spPr bwMode="auto">
          <a:xfrm>
            <a:off x="7226888" y="4217643"/>
            <a:ext cx="602362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i="1" dirty="0">
                <a:latin typeface="+mj-lt"/>
              </a:rPr>
              <a:t>h-1</a:t>
            </a:r>
            <a:endParaRPr lang="zh-TW" altLang="en-US" i="1" dirty="0">
              <a:latin typeface="+mj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480" y="3244397"/>
            <a:ext cx="434471" cy="58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718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NTH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NTHU</Template>
  <TotalTime>29477</TotalTime>
  <Words>2512</Words>
  <Application>Microsoft Office PowerPoint</Application>
  <PresentationFormat>如螢幕大小 (4:3)</PresentationFormat>
  <Paragraphs>764</Paragraphs>
  <Slides>41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7" baseType="lpstr">
      <vt:lpstr>標楷體</vt:lpstr>
      <vt:lpstr>Arial</vt:lpstr>
      <vt:lpstr>Calibri</vt:lpstr>
      <vt:lpstr>Cambria Math</vt:lpstr>
      <vt:lpstr>Courier New</vt:lpstr>
      <vt:lpstr>NTHU</vt:lpstr>
      <vt:lpstr>CS 235100 Data Structures  資料結構</vt:lpstr>
      <vt:lpstr>Binary Search Tree</vt:lpstr>
      <vt:lpstr>Binary Search Tree: Worst Case</vt:lpstr>
      <vt:lpstr>Binary Search Tree: Best Case</vt:lpstr>
      <vt:lpstr>How to Keep a Balanced BST ?</vt:lpstr>
      <vt:lpstr>AVL Trees </vt:lpstr>
      <vt:lpstr>Definition of Height Balanced Trees</vt:lpstr>
      <vt:lpstr>Definition of AVL Trees</vt:lpstr>
      <vt:lpstr>Height of an AVL Tree = O(log N)</vt:lpstr>
      <vt:lpstr>Rebalancing</vt:lpstr>
      <vt:lpstr>Rebalancing Operation</vt:lpstr>
      <vt:lpstr>Unbalanced Situations</vt:lpstr>
      <vt:lpstr>Rotation - Outside Cases</vt:lpstr>
      <vt:lpstr>Rotation - Outside Cases</vt:lpstr>
      <vt:lpstr>Rotation - Outside Cases</vt:lpstr>
      <vt:lpstr>Rotation - Outside Cases</vt:lpstr>
      <vt:lpstr>Rotation – Inside Cases</vt:lpstr>
      <vt:lpstr>Rotation – Inside Cases</vt:lpstr>
      <vt:lpstr>Rotation – Inside Cases</vt:lpstr>
      <vt:lpstr>Rotation – Inside Cases</vt:lpstr>
      <vt:lpstr>Rotation – Inside Cases</vt:lpstr>
      <vt:lpstr>AVL Tree: Insert 17</vt:lpstr>
      <vt:lpstr>AVL Tree: Insert 17</vt:lpstr>
      <vt:lpstr>AVL Tree: Insert 17</vt:lpstr>
      <vt:lpstr>AVL Tree: Insert 5</vt:lpstr>
      <vt:lpstr>AVL Tree: Insert 5</vt:lpstr>
      <vt:lpstr>AVL Tree: Insert 5</vt:lpstr>
      <vt:lpstr>AVL Tree: Insert 5</vt:lpstr>
      <vt:lpstr>AVL Tree: Delete 16</vt:lpstr>
      <vt:lpstr>AVL Tree: Delete 16</vt:lpstr>
      <vt:lpstr>AVL Tree: Delete 16</vt:lpstr>
      <vt:lpstr>AVL Tree: Delete 4</vt:lpstr>
      <vt:lpstr>AVL Tree: Delete 4</vt:lpstr>
      <vt:lpstr>AVL Tree: Delete 6</vt:lpstr>
      <vt:lpstr>AVL Tree: Delete 6</vt:lpstr>
      <vt:lpstr>AVL Tree: Delete 6</vt:lpstr>
      <vt:lpstr>AVL Tree: Delete 6</vt:lpstr>
      <vt:lpstr>ADT: AVL Tree</vt:lpstr>
      <vt:lpstr>AVL Tree Insert/delete</vt:lpstr>
      <vt:lpstr>AVL Tree Rebalance</vt:lpstr>
      <vt:lpstr>AVL Tree Left/Right Rotation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Skeleton Extraction and Perception-based Rendering</dc:title>
  <dc:creator>James</dc:creator>
  <cp:lastModifiedBy>chang CH</cp:lastModifiedBy>
  <cp:revision>2789</cp:revision>
  <cp:lastPrinted>2016-12-27T00:56:49Z</cp:lastPrinted>
  <dcterms:created xsi:type="dcterms:W3CDTF">2010-05-09T19:26:53Z</dcterms:created>
  <dcterms:modified xsi:type="dcterms:W3CDTF">2024-08-09T19:46:41Z</dcterms:modified>
</cp:coreProperties>
</file>