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3"/>
  </p:notesMasterIdLst>
  <p:handoutMasterIdLst>
    <p:handoutMasterId r:id="rId44"/>
  </p:handoutMasterIdLst>
  <p:sldIdLst>
    <p:sldId id="653" r:id="rId2"/>
    <p:sldId id="683" r:id="rId3"/>
    <p:sldId id="729" r:id="rId4"/>
    <p:sldId id="730" r:id="rId5"/>
    <p:sldId id="685" r:id="rId6"/>
    <p:sldId id="655" r:id="rId7"/>
    <p:sldId id="662" r:id="rId8"/>
    <p:sldId id="720" r:id="rId9"/>
    <p:sldId id="661" r:id="rId10"/>
    <p:sldId id="665" r:id="rId11"/>
    <p:sldId id="667" r:id="rId12"/>
    <p:sldId id="692" r:id="rId13"/>
    <p:sldId id="668" r:id="rId14"/>
    <p:sldId id="669" r:id="rId15"/>
    <p:sldId id="670" r:id="rId16"/>
    <p:sldId id="671" r:id="rId17"/>
    <p:sldId id="672" r:id="rId18"/>
    <p:sldId id="673" r:id="rId19"/>
    <p:sldId id="676" r:id="rId20"/>
    <p:sldId id="675" r:id="rId21"/>
    <p:sldId id="677" r:id="rId22"/>
    <p:sldId id="735" r:id="rId23"/>
    <p:sldId id="738" r:id="rId24"/>
    <p:sldId id="737" r:id="rId25"/>
    <p:sldId id="739" r:id="rId26"/>
    <p:sldId id="740" r:id="rId27"/>
    <p:sldId id="741" r:id="rId28"/>
    <p:sldId id="742" r:id="rId29"/>
    <p:sldId id="743" r:id="rId30"/>
    <p:sldId id="744" r:id="rId31"/>
    <p:sldId id="745" r:id="rId32"/>
    <p:sldId id="746" r:id="rId33"/>
    <p:sldId id="748" r:id="rId34"/>
    <p:sldId id="747" r:id="rId35"/>
    <p:sldId id="749" r:id="rId36"/>
    <p:sldId id="750" r:id="rId37"/>
    <p:sldId id="751" r:id="rId38"/>
    <p:sldId id="752" r:id="rId39"/>
    <p:sldId id="753" r:id="rId40"/>
    <p:sldId id="754" r:id="rId41"/>
    <p:sldId id="755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  <a:srgbClr val="FF2600"/>
    <a:srgbClr val="FF958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5238" autoAdjust="0"/>
  </p:normalViewPr>
  <p:slideViewPr>
    <p:cSldViewPr>
      <p:cViewPr varScale="1">
        <p:scale>
          <a:sx n="105" d="100"/>
          <a:sy n="105" d="100"/>
        </p:scale>
        <p:origin x="1872" y="108"/>
      </p:cViewPr>
      <p:guideLst>
        <p:guide orient="horz" pos="43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8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b="1" dirty="0"/>
              <a:t>A</a:t>
            </a:r>
            <a:r>
              <a:rPr lang="en-US" altLang="zh-TW" dirty="0"/>
              <a:t>delson, </a:t>
            </a:r>
            <a:r>
              <a:rPr lang="en-US" altLang="zh-TW" b="1" dirty="0" err="1"/>
              <a:t>V</a:t>
            </a:r>
            <a:r>
              <a:rPr lang="en-US" altLang="zh-TW" dirty="0" err="1"/>
              <a:t>elskii</a:t>
            </a:r>
            <a:r>
              <a:rPr lang="en-US" altLang="zh-TW" dirty="0"/>
              <a:t>, </a:t>
            </a:r>
            <a:r>
              <a:rPr lang="en-US" altLang="zh-TW" b="1" dirty="0"/>
              <a:t>L</a:t>
            </a:r>
            <a:r>
              <a:rPr lang="en-US" altLang="zh-TW" dirty="0"/>
              <a:t>andis)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b="1" dirty="0"/>
              <a:t>A</a:t>
            </a:r>
            <a:r>
              <a:rPr lang="en-US" altLang="zh-TW" dirty="0"/>
              <a:t>delson, </a:t>
            </a:r>
            <a:r>
              <a:rPr lang="en-US" altLang="zh-TW" b="1" dirty="0" err="1"/>
              <a:t>V</a:t>
            </a:r>
            <a:r>
              <a:rPr lang="en-US" altLang="zh-TW" dirty="0" err="1"/>
              <a:t>elskii</a:t>
            </a:r>
            <a:r>
              <a:rPr lang="en-US" altLang="zh-TW" dirty="0"/>
              <a:t>, </a:t>
            </a:r>
            <a:r>
              <a:rPr lang="en-US" altLang="zh-TW" b="1" dirty="0"/>
              <a:t>L</a:t>
            </a:r>
            <a:r>
              <a:rPr lang="en-US" altLang="zh-TW" dirty="0"/>
              <a:t>andis)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2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2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5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657600" y="6366608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08725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71600" y="6366607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CS 235100</a:t>
            </a:r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20978" y="3235623"/>
            <a:ext cx="3502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Trees – Part III</a:t>
            </a:r>
            <a:endParaRPr lang="zh-TW" altLang="en-US" sz="44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417947" cy="173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ut/>
      </p:transition>
    </mc:Choice>
    <mc:Fallback xmlns="">
      <p:transition spd="med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0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BST insertion/deletion operation may cause nodes with balance factor &gt;1 or &lt;–1.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Rebalancing process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Update the heights (balance factors) </a:t>
            </a:r>
            <a:r>
              <a:rPr lang="en-US" altLang="zh-TW" dirty="0">
                <a:solidFill>
                  <a:srgbClr val="FF0000"/>
                </a:solidFill>
              </a:rPr>
              <a:t>from the inserted/deleted node up to the root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Fix unbalanced situations using “rotations”.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4608861" y="4714639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4700092" y="4591960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橢圓 24"/>
          <p:cNvSpPr>
            <a:spLocks noChangeArrowheads="1"/>
          </p:cNvSpPr>
          <p:nvPr/>
        </p:nvSpPr>
        <p:spPr bwMode="auto">
          <a:xfrm>
            <a:off x="3823048" y="5357577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橢圓 26"/>
          <p:cNvSpPr>
            <a:spLocks noChangeArrowheads="1"/>
          </p:cNvSpPr>
          <p:nvPr/>
        </p:nvSpPr>
        <p:spPr bwMode="auto">
          <a:xfrm>
            <a:off x="3251548" y="6000514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8" name="直線接點 30"/>
          <p:cNvCxnSpPr>
            <a:cxnSpLocks noChangeShapeType="1"/>
          </p:cNvCxnSpPr>
          <p:nvPr/>
        </p:nvCxnSpPr>
        <p:spPr bwMode="auto">
          <a:xfrm rot="5400000" flipH="1" flipV="1">
            <a:off x="4321523" y="5070240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直線接點 36"/>
          <p:cNvCxnSpPr>
            <a:cxnSpLocks noChangeShapeType="1"/>
          </p:cNvCxnSpPr>
          <p:nvPr/>
        </p:nvCxnSpPr>
        <p:spPr bwMode="auto">
          <a:xfrm rot="5400000" flipH="1" flipV="1">
            <a:off x="3642867" y="5820333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3928924" y="5238516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3359101" y="589266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6244" y="5132122"/>
            <a:ext cx="2714625" cy="584775"/>
            <a:chOff x="1316244" y="5132122"/>
            <a:chExt cx="2714625" cy="584775"/>
          </a:xfrm>
        </p:grpSpPr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1316244" y="5132122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latin typeface="+mj-lt"/>
                </a:rPr>
                <a:t>Insert 1</a:t>
              </a:r>
              <a:endParaRPr lang="zh-TW" altLang="en-US" i="1" dirty="0">
                <a:latin typeface="+mj-lt"/>
              </a:endParaRPr>
            </a:p>
          </p:txBody>
        </p:sp>
        <p:cxnSp>
          <p:nvCxnSpPr>
            <p:cNvPr id="61" name="直線單箭頭接點 70"/>
            <p:cNvCxnSpPr>
              <a:cxnSpLocks noChangeShapeType="1"/>
            </p:cNvCxnSpPr>
            <p:nvPr/>
          </p:nvCxnSpPr>
          <p:spPr bwMode="auto">
            <a:xfrm flipV="1">
              <a:off x="2039291" y="5614063"/>
              <a:ext cx="1334089" cy="5458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211960" y="5148481"/>
            <a:ext cx="2714625" cy="584775"/>
            <a:chOff x="4211960" y="5148481"/>
            <a:chExt cx="2714625" cy="584775"/>
          </a:xfrm>
        </p:grpSpPr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4211960" y="5148481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latin typeface="+mj-lt"/>
                </a:rPr>
                <a:t>Rotation</a:t>
              </a:r>
              <a:endParaRPr lang="zh-TW" altLang="en-US" i="1" dirty="0">
                <a:latin typeface="+mj-lt"/>
              </a:endParaRPr>
            </a:p>
          </p:txBody>
        </p:sp>
        <p:cxnSp>
          <p:nvCxnSpPr>
            <p:cNvPr id="64" name="直線單箭頭接點 70"/>
            <p:cNvCxnSpPr>
              <a:cxnSpLocks noChangeShapeType="1"/>
            </p:cNvCxnSpPr>
            <p:nvPr/>
          </p:nvCxnSpPr>
          <p:spPr bwMode="auto">
            <a:xfrm flipV="1">
              <a:off x="4888874" y="5642638"/>
              <a:ext cx="1339310" cy="182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6667684" y="4360998"/>
            <a:ext cx="2187336" cy="1548134"/>
            <a:chOff x="6667684" y="4360998"/>
            <a:chExt cx="2187336" cy="1548134"/>
          </a:xfrm>
        </p:grpSpPr>
        <p:sp>
          <p:nvSpPr>
            <p:cNvPr id="76" name="橢圓 5"/>
            <p:cNvSpPr>
              <a:spLocks noChangeArrowheads="1"/>
            </p:cNvSpPr>
            <p:nvPr/>
          </p:nvSpPr>
          <p:spPr bwMode="auto">
            <a:xfrm>
              <a:off x="7453497" y="4749669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7" name="矩形 22"/>
            <p:cNvSpPr>
              <a:spLocks noChangeArrowheads="1"/>
            </p:cNvSpPr>
            <p:nvPr/>
          </p:nvSpPr>
          <p:spPr bwMode="auto">
            <a:xfrm>
              <a:off x="7553192" y="4627146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8" name="橢圓 24"/>
            <p:cNvSpPr>
              <a:spLocks noChangeArrowheads="1"/>
            </p:cNvSpPr>
            <p:nvPr/>
          </p:nvSpPr>
          <p:spPr bwMode="auto">
            <a:xfrm>
              <a:off x="6667684" y="5392607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166159" y="5105270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6763839" y="5280545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1" name="矩形 22"/>
            <p:cNvSpPr>
              <a:spLocks noChangeArrowheads="1"/>
            </p:cNvSpPr>
            <p:nvPr/>
          </p:nvSpPr>
          <p:spPr bwMode="auto">
            <a:xfrm>
              <a:off x="7542219" y="4360998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2" name="矩形 22"/>
            <p:cNvSpPr>
              <a:spLocks noChangeArrowheads="1"/>
            </p:cNvSpPr>
            <p:nvPr/>
          </p:nvSpPr>
          <p:spPr bwMode="auto">
            <a:xfrm>
              <a:off x="6777461" y="4988627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83" name="直線接點 30"/>
            <p:cNvCxnSpPr>
              <a:cxnSpLocks noChangeShapeType="1"/>
            </p:cNvCxnSpPr>
            <p:nvPr/>
          </p:nvCxnSpPr>
          <p:spPr bwMode="auto">
            <a:xfrm flipH="1" flipV="1">
              <a:off x="7908823" y="5175503"/>
              <a:ext cx="544005" cy="25123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" name="橢圓 24"/>
            <p:cNvSpPr>
              <a:spLocks noChangeArrowheads="1"/>
            </p:cNvSpPr>
            <p:nvPr/>
          </p:nvSpPr>
          <p:spPr bwMode="auto">
            <a:xfrm>
              <a:off x="8246139" y="5409070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" name="矩形 22"/>
            <p:cNvSpPr>
              <a:spLocks noChangeArrowheads="1"/>
            </p:cNvSpPr>
            <p:nvPr/>
          </p:nvSpPr>
          <p:spPr bwMode="auto">
            <a:xfrm>
              <a:off x="8333337" y="5284593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9" name="矩形 22"/>
            <p:cNvSpPr>
              <a:spLocks noChangeArrowheads="1"/>
            </p:cNvSpPr>
            <p:nvPr/>
          </p:nvSpPr>
          <p:spPr bwMode="auto">
            <a:xfrm>
              <a:off x="8354957" y="5003546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</p:grpSp>
      <p:cxnSp>
        <p:nvCxnSpPr>
          <p:cNvPr id="97" name="直線單箭頭接點 70"/>
          <p:cNvCxnSpPr>
            <a:cxnSpLocks noChangeShapeType="1"/>
          </p:cNvCxnSpPr>
          <p:nvPr/>
        </p:nvCxnSpPr>
        <p:spPr bwMode="auto">
          <a:xfrm flipV="1">
            <a:off x="3599268" y="5712558"/>
            <a:ext cx="222192" cy="2901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9" name="直線單箭頭接點 70"/>
          <p:cNvCxnSpPr>
            <a:cxnSpLocks noChangeShapeType="1"/>
          </p:cNvCxnSpPr>
          <p:nvPr/>
        </p:nvCxnSpPr>
        <p:spPr bwMode="auto">
          <a:xfrm flipV="1">
            <a:off x="4211960" y="5086363"/>
            <a:ext cx="411245" cy="259381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608861" y="4785656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3823492" y="5438802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3255645" y="6080157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4739" y="4876949"/>
            <a:ext cx="1377001" cy="1400564"/>
            <a:chOff x="674739" y="4876949"/>
            <a:chExt cx="1377001" cy="1400564"/>
          </a:xfrm>
        </p:grpSpPr>
        <p:sp>
          <p:nvSpPr>
            <p:cNvPr id="26" name="橢圓 5"/>
            <p:cNvSpPr>
              <a:spLocks noChangeArrowheads="1"/>
            </p:cNvSpPr>
            <p:nvPr/>
          </p:nvSpPr>
          <p:spPr bwMode="auto">
            <a:xfrm>
              <a:off x="1461133" y="49997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551677" y="4876949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8" name="橢圓 24"/>
            <p:cNvSpPr>
              <a:spLocks noChangeArrowheads="1"/>
            </p:cNvSpPr>
            <p:nvPr/>
          </p:nvSpPr>
          <p:spPr bwMode="auto">
            <a:xfrm>
              <a:off x="675320" y="56426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1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1173795" y="5355301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" name="矩形 22"/>
            <p:cNvSpPr>
              <a:spLocks noChangeArrowheads="1"/>
            </p:cNvSpPr>
            <p:nvPr/>
          </p:nvSpPr>
          <p:spPr bwMode="auto">
            <a:xfrm>
              <a:off x="771646" y="5542625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674739" y="5723515"/>
              <a:ext cx="5658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8" name="矩形 22"/>
            <p:cNvSpPr>
              <a:spLocks noChangeArrowheads="1"/>
            </p:cNvSpPr>
            <p:nvPr/>
          </p:nvSpPr>
          <p:spPr bwMode="auto">
            <a:xfrm>
              <a:off x="1465849" y="5075880"/>
              <a:ext cx="5658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7449101" y="4819240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6670370" y="5463061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253363" y="5489910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4724959" y="43180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3921942" y="4945297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157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Rebalancing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9749"/>
          </a:xfrm>
        </p:spPr>
        <p:txBody>
          <a:bodyPr>
            <a:normAutofit/>
          </a:bodyPr>
          <a:lstStyle/>
          <a:p>
            <a:r>
              <a:rPr lang="en-US" b="1" dirty="0"/>
              <a:t>Left / right rotation</a:t>
            </a:r>
            <a:r>
              <a:rPr lang="en-US" dirty="0"/>
              <a:t> can rebalance the tree.</a:t>
            </a:r>
          </a:p>
        </p:txBody>
      </p:sp>
      <p:sp>
        <p:nvSpPr>
          <p:cNvPr id="86" name="橢圓 5"/>
          <p:cNvSpPr>
            <a:spLocks noChangeArrowheads="1"/>
          </p:cNvSpPr>
          <p:nvPr/>
        </p:nvSpPr>
        <p:spPr bwMode="auto">
          <a:xfrm>
            <a:off x="2788947" y="3975249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3" name="矩形 22"/>
          <p:cNvSpPr>
            <a:spLocks noChangeArrowheads="1"/>
          </p:cNvSpPr>
          <p:nvPr/>
        </p:nvSpPr>
        <p:spPr bwMode="auto">
          <a:xfrm>
            <a:off x="2822827" y="389536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X</a:t>
            </a:r>
            <a:endParaRPr lang="zh-TW" altLang="en-US" b="1" dirty="0">
              <a:latin typeface="+mj-lt"/>
            </a:endParaRPr>
          </a:p>
        </p:txBody>
      </p:sp>
      <p:sp>
        <p:nvSpPr>
          <p:cNvPr id="114" name="橢圓 25"/>
          <p:cNvSpPr>
            <a:spLocks noChangeArrowheads="1"/>
          </p:cNvSpPr>
          <p:nvPr/>
        </p:nvSpPr>
        <p:spPr bwMode="auto">
          <a:xfrm>
            <a:off x="2284408" y="461206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15" name="直線接點 30"/>
          <p:cNvCxnSpPr>
            <a:cxnSpLocks noChangeShapeType="1"/>
          </p:cNvCxnSpPr>
          <p:nvPr/>
        </p:nvCxnSpPr>
        <p:spPr bwMode="auto">
          <a:xfrm flipV="1">
            <a:off x="2489351" y="4337522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6" name="直線接點 33"/>
          <p:cNvCxnSpPr>
            <a:cxnSpLocks noChangeShapeType="1"/>
          </p:cNvCxnSpPr>
          <p:nvPr/>
        </p:nvCxnSpPr>
        <p:spPr bwMode="auto">
          <a:xfrm rot="16200000" flipV="1">
            <a:off x="3193390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直線接點 43"/>
          <p:cNvCxnSpPr>
            <a:cxnSpLocks noChangeShapeType="1"/>
          </p:cNvCxnSpPr>
          <p:nvPr/>
        </p:nvCxnSpPr>
        <p:spPr bwMode="auto">
          <a:xfrm flipH="1" flipV="1">
            <a:off x="2634268" y="497415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8" name="矩形 22"/>
          <p:cNvSpPr>
            <a:spLocks noChangeArrowheads="1"/>
          </p:cNvSpPr>
          <p:nvPr/>
        </p:nvSpPr>
        <p:spPr bwMode="auto">
          <a:xfrm>
            <a:off x="2333206" y="454426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Y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21" name="直線接點 43"/>
          <p:cNvCxnSpPr>
            <a:cxnSpLocks noChangeShapeType="1"/>
          </p:cNvCxnSpPr>
          <p:nvPr/>
        </p:nvCxnSpPr>
        <p:spPr bwMode="auto">
          <a:xfrm flipV="1">
            <a:off x="2135893" y="4974154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4" name="橢圓 5"/>
          <p:cNvSpPr>
            <a:spLocks noChangeArrowheads="1"/>
          </p:cNvSpPr>
          <p:nvPr/>
        </p:nvSpPr>
        <p:spPr bwMode="auto">
          <a:xfrm>
            <a:off x="6173323" y="3975249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6207203" y="389536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Y</a:t>
            </a:r>
            <a:endParaRPr lang="zh-TW" altLang="en-US" b="1" dirty="0">
              <a:latin typeface="+mj-lt"/>
            </a:endParaRPr>
          </a:p>
        </p:txBody>
      </p:sp>
      <p:sp>
        <p:nvSpPr>
          <p:cNvPr id="146" name="橢圓 25"/>
          <p:cNvSpPr>
            <a:spLocks noChangeArrowheads="1"/>
          </p:cNvSpPr>
          <p:nvPr/>
        </p:nvSpPr>
        <p:spPr bwMode="auto">
          <a:xfrm>
            <a:off x="6817429" y="4520676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47" name="直線接點 30"/>
          <p:cNvCxnSpPr>
            <a:cxnSpLocks noChangeShapeType="1"/>
          </p:cNvCxnSpPr>
          <p:nvPr/>
        </p:nvCxnSpPr>
        <p:spPr bwMode="auto">
          <a:xfrm rot="5400000" flipH="1" flipV="1">
            <a:off x="5933660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8" name="直線接點 33"/>
          <p:cNvCxnSpPr>
            <a:cxnSpLocks noChangeShapeType="1"/>
          </p:cNvCxnSpPr>
          <p:nvPr/>
        </p:nvCxnSpPr>
        <p:spPr bwMode="auto">
          <a:xfrm rot="16200000" flipV="1">
            <a:off x="6577766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9" name="直線接點 43"/>
          <p:cNvCxnSpPr>
            <a:cxnSpLocks noChangeShapeType="1"/>
          </p:cNvCxnSpPr>
          <p:nvPr/>
        </p:nvCxnSpPr>
        <p:spPr bwMode="auto">
          <a:xfrm flipH="1" flipV="1">
            <a:off x="7167289" y="4882770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0" name="矩形 22"/>
          <p:cNvSpPr>
            <a:spLocks noChangeArrowheads="1"/>
          </p:cNvSpPr>
          <p:nvPr/>
        </p:nvSpPr>
        <p:spPr bwMode="auto">
          <a:xfrm>
            <a:off x="6885806" y="4449363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X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53" name="直線接點 43"/>
          <p:cNvCxnSpPr>
            <a:cxnSpLocks noChangeShapeType="1"/>
          </p:cNvCxnSpPr>
          <p:nvPr/>
        </p:nvCxnSpPr>
        <p:spPr bwMode="auto">
          <a:xfrm flipV="1">
            <a:off x="6668914" y="4882770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9" name="直線接點 33"/>
          <p:cNvCxnSpPr>
            <a:cxnSpLocks noChangeShapeType="1"/>
          </p:cNvCxnSpPr>
          <p:nvPr/>
        </p:nvCxnSpPr>
        <p:spPr bwMode="auto">
          <a:xfrm flipV="1">
            <a:off x="2966843" y="3551030"/>
            <a:ext cx="67" cy="4361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22"/>
              <p:cNvSpPr>
                <a:spLocks noChangeArrowheads="1"/>
              </p:cNvSpPr>
              <p:nvPr/>
            </p:nvSpPr>
            <p:spPr bwMode="auto">
              <a:xfrm>
                <a:off x="1869940" y="5095972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0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9940" y="5095972"/>
                <a:ext cx="292775" cy="553998"/>
              </a:xfrm>
              <a:prstGeom prst="rect">
                <a:avLst/>
              </a:prstGeom>
              <a:blipFill rotWithShape="0">
                <a:blip r:embed="rId3"/>
                <a:stretch>
                  <a:fillRect r="-6250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接點 33"/>
          <p:cNvCxnSpPr>
            <a:cxnSpLocks noChangeShapeType="1"/>
          </p:cNvCxnSpPr>
          <p:nvPr/>
        </p:nvCxnSpPr>
        <p:spPr bwMode="auto">
          <a:xfrm flipV="1">
            <a:off x="6375778" y="3551030"/>
            <a:ext cx="67" cy="4361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22"/>
              <p:cNvSpPr>
                <a:spLocks noChangeArrowheads="1"/>
              </p:cNvSpPr>
              <p:nvPr/>
            </p:nvSpPr>
            <p:spPr bwMode="auto">
              <a:xfrm>
                <a:off x="2719387" y="509083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2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387" y="5090833"/>
                <a:ext cx="292775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6250" r="-2291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22"/>
              <p:cNvSpPr>
                <a:spLocks noChangeArrowheads="1"/>
              </p:cNvSpPr>
              <p:nvPr/>
            </p:nvSpPr>
            <p:spPr bwMode="auto">
              <a:xfrm>
                <a:off x="3402474" y="4420156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474" y="4420156"/>
                <a:ext cx="292775" cy="553998"/>
              </a:xfrm>
              <a:prstGeom prst="rect">
                <a:avLst/>
              </a:prstGeom>
              <a:blipFill rotWithShape="0">
                <a:blip r:embed="rId5"/>
                <a:stretch>
                  <a:fillRect r="-8333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22"/>
              <p:cNvSpPr>
                <a:spLocks noChangeArrowheads="1"/>
              </p:cNvSpPr>
              <p:nvPr/>
            </p:nvSpPr>
            <p:spPr bwMode="auto">
              <a:xfrm>
                <a:off x="6437876" y="497929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4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7876" y="4979293"/>
                <a:ext cx="292775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6250" r="-2291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22"/>
              <p:cNvSpPr>
                <a:spLocks noChangeArrowheads="1"/>
              </p:cNvSpPr>
              <p:nvPr/>
            </p:nvSpPr>
            <p:spPr bwMode="auto">
              <a:xfrm>
                <a:off x="7287323" y="4974154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5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7323" y="4974154"/>
                <a:ext cx="292775" cy="553998"/>
              </a:xfrm>
              <a:prstGeom prst="rect">
                <a:avLst/>
              </a:prstGeom>
              <a:blipFill rotWithShape="0">
                <a:blip r:embed="rId5"/>
                <a:stretch>
                  <a:fillRect r="-8333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22"/>
              <p:cNvSpPr>
                <a:spLocks noChangeArrowheads="1"/>
              </p:cNvSpPr>
              <p:nvPr/>
            </p:nvSpPr>
            <p:spPr bwMode="auto">
              <a:xfrm>
                <a:off x="5718184" y="444936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7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184" y="4449363"/>
                <a:ext cx="292775" cy="553998"/>
              </a:xfrm>
              <a:prstGeom prst="rect">
                <a:avLst/>
              </a:prstGeom>
              <a:blipFill rotWithShape="0">
                <a:blip r:embed="rId6"/>
                <a:stretch>
                  <a:fillRect r="-6250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Circular Arrow 167"/>
          <p:cNvSpPr/>
          <p:nvPr/>
        </p:nvSpPr>
        <p:spPr>
          <a:xfrm rot="989315">
            <a:off x="3220611" y="3162723"/>
            <a:ext cx="2880863" cy="2230963"/>
          </a:xfrm>
          <a:prstGeom prst="circularArrow">
            <a:avLst>
              <a:gd name="adj1" fmla="val 2968"/>
              <a:gd name="adj2" fmla="val 353665"/>
              <a:gd name="adj3" fmla="val 19643079"/>
              <a:gd name="adj4" fmla="val 10809153"/>
              <a:gd name="adj5" fmla="val 6625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矩形 22"/>
          <p:cNvSpPr>
            <a:spLocks noChangeArrowheads="1"/>
          </p:cNvSpPr>
          <p:nvPr/>
        </p:nvSpPr>
        <p:spPr bwMode="auto">
          <a:xfrm>
            <a:off x="3296334" y="277262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Right rotation</a:t>
            </a:r>
            <a:endParaRPr lang="zh-TW" altLang="en-US" i="1" dirty="0">
              <a:latin typeface="+mj-lt"/>
            </a:endParaRPr>
          </a:p>
        </p:txBody>
      </p:sp>
      <p:sp>
        <p:nvSpPr>
          <p:cNvPr id="171" name="矩形 22"/>
          <p:cNvSpPr>
            <a:spLocks noChangeArrowheads="1"/>
          </p:cNvSpPr>
          <p:nvPr/>
        </p:nvSpPr>
        <p:spPr bwMode="auto">
          <a:xfrm>
            <a:off x="3296333" y="5777639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Left rotation</a:t>
            </a:r>
            <a:endParaRPr lang="zh-TW" altLang="en-US" i="1" dirty="0">
              <a:latin typeface="+mj-lt"/>
            </a:endParaRPr>
          </a:p>
        </p:txBody>
      </p:sp>
      <p:sp>
        <p:nvSpPr>
          <p:cNvPr id="32" name="Circular Arrow 31"/>
          <p:cNvSpPr/>
          <p:nvPr/>
        </p:nvSpPr>
        <p:spPr>
          <a:xfrm rot="11789315">
            <a:off x="3253973" y="3705785"/>
            <a:ext cx="2880863" cy="2230963"/>
          </a:xfrm>
          <a:prstGeom prst="circularArrow">
            <a:avLst>
              <a:gd name="adj1" fmla="val 2968"/>
              <a:gd name="adj2" fmla="val 353665"/>
              <a:gd name="adj3" fmla="val 19643079"/>
              <a:gd name="adj4" fmla="val 10809153"/>
              <a:gd name="adj5" fmla="val 6625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kinds of imbalanced situations:</a:t>
            </a:r>
          </a:p>
          <a:p>
            <a:pPr lvl="1"/>
            <a:r>
              <a:rPr lang="en-US" dirty="0"/>
              <a:t>2 outside cases: require single rotation (LL, RR)</a:t>
            </a:r>
          </a:p>
          <a:p>
            <a:pPr lvl="1"/>
            <a:r>
              <a:rPr lang="en-US" dirty="0"/>
              <a:t>2 inside cases: require double rotation (LR, RL)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48264" y="3429000"/>
            <a:ext cx="2051527" cy="2089734"/>
            <a:chOff x="6912961" y="3909679"/>
            <a:chExt cx="2051527" cy="2089734"/>
          </a:xfrm>
        </p:grpSpPr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7467358" y="3989563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矩形 22"/>
            <p:cNvSpPr>
              <a:spLocks noChangeArrowheads="1"/>
            </p:cNvSpPr>
            <p:nvPr/>
          </p:nvSpPr>
          <p:spPr bwMode="auto">
            <a:xfrm>
              <a:off x="7501238" y="3909679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" name="橢圓 25"/>
            <p:cNvSpPr>
              <a:spLocks noChangeArrowheads="1"/>
            </p:cNvSpPr>
            <p:nvPr/>
          </p:nvSpPr>
          <p:spPr bwMode="auto">
            <a:xfrm>
              <a:off x="8111464" y="4534990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8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227695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7871801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" name="直線接點 43"/>
            <p:cNvCxnSpPr>
              <a:cxnSpLocks noChangeShapeType="1"/>
            </p:cNvCxnSpPr>
            <p:nvPr/>
          </p:nvCxnSpPr>
          <p:spPr bwMode="auto">
            <a:xfrm flipH="1" flipV="1">
              <a:off x="8461324" y="4897084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" name="矩形 22"/>
            <p:cNvSpPr>
              <a:spLocks noChangeArrowheads="1"/>
            </p:cNvSpPr>
            <p:nvPr/>
          </p:nvSpPr>
          <p:spPr bwMode="auto">
            <a:xfrm>
              <a:off x="8179841" y="4463677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2" name="Triangle 11"/>
            <p:cNvSpPr/>
            <p:nvPr/>
          </p:nvSpPr>
          <p:spPr>
            <a:xfrm>
              <a:off x="6912961" y="459694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/>
            <p:cNvSpPr/>
            <p:nvPr/>
          </p:nvSpPr>
          <p:spPr>
            <a:xfrm>
              <a:off x="7501238" y="516841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/>
            <p:cNvSpPr/>
            <p:nvPr/>
          </p:nvSpPr>
          <p:spPr>
            <a:xfrm>
              <a:off x="8434771" y="5168416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直線接點 43"/>
            <p:cNvCxnSpPr>
              <a:cxnSpLocks noChangeShapeType="1"/>
            </p:cNvCxnSpPr>
            <p:nvPr/>
          </p:nvCxnSpPr>
          <p:spPr bwMode="auto">
            <a:xfrm flipV="1">
              <a:off x="7903618" y="4897084"/>
              <a:ext cx="267872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" name="矩形 22"/>
            <p:cNvSpPr>
              <a:spLocks noChangeArrowheads="1"/>
            </p:cNvSpPr>
            <p:nvPr/>
          </p:nvSpPr>
          <p:spPr bwMode="auto">
            <a:xfrm>
              <a:off x="7015810" y="464863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7649619" y="544541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8554602" y="525351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5992" y="3416870"/>
            <a:ext cx="1902216" cy="2179944"/>
            <a:chOff x="4519759" y="3915644"/>
            <a:chExt cx="1902216" cy="2179944"/>
          </a:xfrm>
        </p:grpSpPr>
        <p:sp>
          <p:nvSpPr>
            <p:cNvPr id="20" name="橢圓 5"/>
            <p:cNvSpPr>
              <a:spLocks noChangeArrowheads="1"/>
            </p:cNvSpPr>
            <p:nvPr/>
          </p:nvSpPr>
          <p:spPr bwMode="auto">
            <a:xfrm>
              <a:off x="5434909" y="3995528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5468789" y="391564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2" name="橢圓 25"/>
            <p:cNvSpPr>
              <a:spLocks noChangeArrowheads="1"/>
            </p:cNvSpPr>
            <p:nvPr/>
          </p:nvSpPr>
          <p:spPr bwMode="auto">
            <a:xfrm>
              <a:off x="4930370" y="4632339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3" name="直線接點 30"/>
            <p:cNvCxnSpPr>
              <a:cxnSpLocks noChangeShapeType="1"/>
            </p:cNvCxnSpPr>
            <p:nvPr/>
          </p:nvCxnSpPr>
          <p:spPr bwMode="auto">
            <a:xfrm flipV="1">
              <a:off x="5135313" y="4357801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5839352" y="4303386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直線接點 43"/>
            <p:cNvCxnSpPr>
              <a:cxnSpLocks noChangeShapeType="1"/>
            </p:cNvCxnSpPr>
            <p:nvPr/>
          </p:nvCxnSpPr>
          <p:spPr bwMode="auto">
            <a:xfrm flipH="1" flipV="1">
              <a:off x="5280230" y="4994433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4979168" y="4564546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7" name="Triangle 26"/>
            <p:cNvSpPr/>
            <p:nvPr/>
          </p:nvSpPr>
          <p:spPr>
            <a:xfrm>
              <a:off x="5897784" y="460290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/>
            <p:cNvSpPr/>
            <p:nvPr/>
          </p:nvSpPr>
          <p:spPr>
            <a:xfrm>
              <a:off x="4519759" y="526576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直線接點 43"/>
            <p:cNvCxnSpPr>
              <a:cxnSpLocks noChangeShapeType="1"/>
            </p:cNvCxnSpPr>
            <p:nvPr/>
          </p:nvCxnSpPr>
          <p:spPr bwMode="auto">
            <a:xfrm flipV="1">
              <a:off x="4781855" y="4994433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矩形 22"/>
            <p:cNvSpPr>
              <a:spLocks noChangeArrowheads="1"/>
            </p:cNvSpPr>
            <p:nvPr/>
          </p:nvSpPr>
          <p:spPr bwMode="auto">
            <a:xfrm>
              <a:off x="4623533" y="534824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endParaRPr lang="zh-TW" altLang="en-US" b="1" dirty="0">
                <a:latin typeface="+mj-lt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5999503" y="4688177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22"/>
            <p:cNvSpPr>
              <a:spLocks noChangeArrowheads="1"/>
            </p:cNvSpPr>
            <p:nvPr/>
          </p:nvSpPr>
          <p:spPr bwMode="auto">
            <a:xfrm>
              <a:off x="4618730" y="535234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3" name="Triangle 32"/>
            <p:cNvSpPr/>
            <p:nvPr/>
          </p:nvSpPr>
          <p:spPr>
            <a:xfrm>
              <a:off x="5104158" y="5264591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5252539" y="5541590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08795" y="3509730"/>
            <a:ext cx="2201055" cy="2084588"/>
            <a:chOff x="1943741" y="3989563"/>
            <a:chExt cx="2201055" cy="2084588"/>
          </a:xfrm>
        </p:grpSpPr>
        <p:sp>
          <p:nvSpPr>
            <p:cNvPr id="36" name="橢圓 5"/>
            <p:cNvSpPr>
              <a:spLocks noChangeArrowheads="1"/>
            </p:cNvSpPr>
            <p:nvPr/>
          </p:nvSpPr>
          <p:spPr bwMode="auto">
            <a:xfrm>
              <a:off x="2498138" y="4069447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2532018" y="398956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8" name="橢圓 25"/>
            <p:cNvSpPr>
              <a:spLocks noChangeArrowheads="1"/>
            </p:cNvSpPr>
            <p:nvPr/>
          </p:nvSpPr>
          <p:spPr bwMode="auto">
            <a:xfrm>
              <a:off x="3142244" y="4614874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2258475" y="437730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2902581" y="437730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直線接點 43"/>
            <p:cNvCxnSpPr>
              <a:cxnSpLocks noChangeShapeType="1"/>
              <a:endCxn id="44" idx="5"/>
            </p:cNvCxnSpPr>
            <p:nvPr/>
          </p:nvCxnSpPr>
          <p:spPr bwMode="auto">
            <a:xfrm flipH="1" flipV="1">
              <a:off x="3492104" y="4976968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矩形 22"/>
            <p:cNvSpPr>
              <a:spLocks noChangeArrowheads="1"/>
            </p:cNvSpPr>
            <p:nvPr/>
          </p:nvSpPr>
          <p:spPr bwMode="auto">
            <a:xfrm>
              <a:off x="3210621" y="4543561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3" name="Triangle 42"/>
            <p:cNvSpPr/>
            <p:nvPr/>
          </p:nvSpPr>
          <p:spPr>
            <a:xfrm>
              <a:off x="1943741" y="467682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/>
            <p:cNvSpPr/>
            <p:nvPr/>
          </p:nvSpPr>
          <p:spPr>
            <a:xfrm>
              <a:off x="2731633" y="524830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直線接點 43"/>
            <p:cNvCxnSpPr>
              <a:cxnSpLocks noChangeShapeType="1"/>
              <a:endCxn id="44" idx="3"/>
            </p:cNvCxnSpPr>
            <p:nvPr/>
          </p:nvCxnSpPr>
          <p:spPr bwMode="auto">
            <a:xfrm flipV="1">
              <a:off x="2993729" y="4976968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2046590" y="4728518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7" name="矩形 22"/>
            <p:cNvSpPr>
              <a:spLocks noChangeArrowheads="1"/>
            </p:cNvSpPr>
            <p:nvPr/>
          </p:nvSpPr>
          <p:spPr bwMode="auto">
            <a:xfrm>
              <a:off x="2830545" y="5333395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8" name="Triangle 47"/>
            <p:cNvSpPr/>
            <p:nvPr/>
          </p:nvSpPr>
          <p:spPr>
            <a:xfrm>
              <a:off x="3319806" y="5243154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3468187" y="5520153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831" y="3410924"/>
            <a:ext cx="2052254" cy="2181320"/>
            <a:chOff x="-253649" y="3961373"/>
            <a:chExt cx="2052254" cy="2181320"/>
          </a:xfrm>
        </p:grpSpPr>
        <p:sp>
          <p:nvSpPr>
            <p:cNvPr id="51" name="橢圓 5"/>
            <p:cNvSpPr>
              <a:spLocks noChangeArrowheads="1"/>
            </p:cNvSpPr>
            <p:nvPr/>
          </p:nvSpPr>
          <p:spPr bwMode="auto">
            <a:xfrm>
              <a:off x="811539" y="4041257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845419" y="396137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000" y="4678068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4" name="直線接點 30"/>
            <p:cNvCxnSpPr>
              <a:cxnSpLocks noChangeShapeType="1"/>
            </p:cNvCxnSpPr>
            <p:nvPr/>
          </p:nvCxnSpPr>
          <p:spPr bwMode="auto">
            <a:xfrm flipV="1">
              <a:off x="511943" y="4403530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1215982" y="434911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" name="直線接點 43"/>
            <p:cNvCxnSpPr>
              <a:cxnSpLocks noChangeShapeType="1"/>
            </p:cNvCxnSpPr>
            <p:nvPr/>
          </p:nvCxnSpPr>
          <p:spPr bwMode="auto">
            <a:xfrm flipH="1" flipV="1">
              <a:off x="656860" y="5040162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355798" y="4610275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8" name="Triangle 57"/>
            <p:cNvSpPr/>
            <p:nvPr/>
          </p:nvSpPr>
          <p:spPr>
            <a:xfrm>
              <a:off x="1274414" y="464863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/>
            <p:cNvSpPr/>
            <p:nvPr/>
          </p:nvSpPr>
          <p:spPr>
            <a:xfrm>
              <a:off x="630307" y="531149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線接點 43"/>
            <p:cNvCxnSpPr>
              <a:cxnSpLocks noChangeShapeType="1"/>
            </p:cNvCxnSpPr>
            <p:nvPr/>
          </p:nvCxnSpPr>
          <p:spPr bwMode="auto">
            <a:xfrm flipV="1">
              <a:off x="158485" y="5040162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746743" y="5393970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1376133" y="4733906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3" name="Triangle 62"/>
            <p:cNvSpPr/>
            <p:nvPr/>
          </p:nvSpPr>
          <p:spPr>
            <a:xfrm>
              <a:off x="-253649" y="531169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-105268" y="558869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097616" y="5561939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2 outside cases</a:t>
            </a:r>
            <a:endParaRPr lang="zh-TW" altLang="en-US" i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5753274" y="5561940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>
                <a:latin typeface="+mj-lt"/>
              </a:rPr>
              <a:t>2 inside </a:t>
            </a:r>
            <a:r>
              <a:rPr lang="en-US" altLang="zh-TW" sz="2000" dirty="0">
                <a:latin typeface="+mj-lt"/>
              </a:rPr>
              <a:t>cases</a:t>
            </a:r>
            <a:endParaRPr lang="zh-TW" altLang="en-US" i="1" dirty="0"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1495198" y="316383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6086749" y="322544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3261649" y="3193828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7861468" y="326682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919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</p:cNvCxnSpPr>
          <p:nvPr/>
        </p:nvCxnSpPr>
        <p:spPr bwMode="auto">
          <a:xfrm rot="16200000" flipV="1">
            <a:off x="6908659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1669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</p:cNvCxnSpPr>
          <p:nvPr/>
        </p:nvCxnSpPr>
        <p:spPr bwMode="auto">
          <a:xfrm flipV="1">
            <a:off x="6999807" y="3616895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1846857" y="2978704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</p:cNvCxnSpPr>
          <p:nvPr/>
        </p:nvCxnSpPr>
        <p:spPr bwMode="auto">
          <a:xfrm flipH="1" flipV="1">
            <a:off x="1991774" y="3615336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Circular Arrow 35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0" name="Circular Arrow 39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8255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</p:cNvCxnSpPr>
          <p:nvPr/>
        </p:nvCxnSpPr>
        <p:spPr bwMode="auto">
          <a:xfrm rot="16200000" flipV="1">
            <a:off x="6908659" y="3017232"/>
            <a:ext cx="245105" cy="353933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1669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</p:cNvCxnSpPr>
          <p:nvPr/>
        </p:nvCxnSpPr>
        <p:spPr bwMode="auto">
          <a:xfrm flipV="1">
            <a:off x="6992448" y="3615336"/>
            <a:ext cx="208541" cy="27133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1846857" y="2978704"/>
            <a:ext cx="359452" cy="274538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</p:cNvCxnSpPr>
          <p:nvPr/>
        </p:nvCxnSpPr>
        <p:spPr bwMode="auto">
          <a:xfrm flipH="1" flipV="1">
            <a:off x="1991774" y="3615336"/>
            <a:ext cx="235543" cy="27133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Circular Arrow 41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ular Arrow 42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2795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  <a:stCxn id="13" idx="0"/>
          </p:cNvCxnSpPr>
          <p:nvPr/>
        </p:nvCxnSpPr>
        <p:spPr bwMode="auto">
          <a:xfrm flipH="1" flipV="1">
            <a:off x="6854246" y="3071647"/>
            <a:ext cx="145561" cy="816580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2586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  <a:stCxn id="5" idx="6"/>
          </p:cNvCxnSpPr>
          <p:nvPr/>
        </p:nvCxnSpPr>
        <p:spPr bwMode="auto">
          <a:xfrm>
            <a:off x="6914101" y="2921485"/>
            <a:ext cx="311768" cy="395266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2227317" y="3024914"/>
            <a:ext cx="112435" cy="908142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  <a:stCxn id="20" idx="3"/>
            <a:endCxn id="22" idx="7"/>
          </p:cNvCxnSpPr>
          <p:nvPr/>
        </p:nvCxnSpPr>
        <p:spPr bwMode="auto">
          <a:xfrm flipH="1">
            <a:off x="1991774" y="2978526"/>
            <a:ext cx="214705" cy="33684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Circular Arrow 44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ular Arrow 45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64744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383868" y="35380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417748" y="34581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6812870" y="3069477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  <a:stCxn id="12" idx="0"/>
          </p:cNvCxnSpPr>
          <p:nvPr/>
        </p:nvCxnSpPr>
        <p:spPr bwMode="auto">
          <a:xfrm flipV="1">
            <a:off x="6227090" y="3900347"/>
            <a:ext cx="216634" cy="24510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  <a:stCxn id="13" idx="0"/>
          </p:cNvCxnSpPr>
          <p:nvPr/>
        </p:nvCxnSpPr>
        <p:spPr bwMode="auto">
          <a:xfrm flipH="1" flipV="1">
            <a:off x="6712123" y="3900346"/>
            <a:ext cx="129843" cy="234758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  <a:endCxn id="7" idx="5"/>
          </p:cNvCxnSpPr>
          <p:nvPr/>
        </p:nvCxnSpPr>
        <p:spPr bwMode="auto">
          <a:xfrm flipH="1" flipV="1">
            <a:off x="7162730" y="3431571"/>
            <a:ext cx="570996" cy="45665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6881247" y="2998164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64994" y="41454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579870" y="413510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  <a:endCxn id="7" idx="3"/>
          </p:cNvCxnSpPr>
          <p:nvPr/>
        </p:nvCxnSpPr>
        <p:spPr bwMode="auto">
          <a:xfrm flipV="1">
            <a:off x="6712123" y="3431571"/>
            <a:ext cx="160773" cy="166969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67843" y="41971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678782" y="4220199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486017" y="3529685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519897" y="344980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894839" y="299816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  <a:stCxn id="28" idx="0"/>
          </p:cNvCxnSpPr>
          <p:nvPr/>
        </p:nvCxnSpPr>
        <p:spPr bwMode="auto">
          <a:xfrm flipV="1">
            <a:off x="2323210" y="3902643"/>
            <a:ext cx="204329" cy="247901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flipH="1" flipV="1">
            <a:off x="2820890" y="3902643"/>
            <a:ext cx="142848" cy="24510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  <a:stCxn id="20" idx="1"/>
          </p:cNvCxnSpPr>
          <p:nvPr/>
        </p:nvCxnSpPr>
        <p:spPr bwMode="auto">
          <a:xfrm flipH="1" flipV="1">
            <a:off x="2283762" y="3332017"/>
            <a:ext cx="262281" cy="259794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943637" y="293037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722650" y="414774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2061114" y="415054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  <a:endCxn id="22" idx="3"/>
          </p:cNvCxnSpPr>
          <p:nvPr/>
        </p:nvCxnSpPr>
        <p:spPr bwMode="auto">
          <a:xfrm flipV="1">
            <a:off x="1493399" y="3360258"/>
            <a:ext cx="461466" cy="52641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177550" y="423302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824369" y="423302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Height Balanced!</a:t>
            </a:r>
            <a:endParaRPr lang="zh-TW" altLang="en-US" i="1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/>
              <a:t>Height Balanced!</a:t>
            </a:r>
            <a:endParaRPr lang="zh-TW" altLang="en-US" i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5854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92049" y="2127422"/>
            <a:ext cx="2051527" cy="2089734"/>
            <a:chOff x="6912961" y="3909679"/>
            <a:chExt cx="2051527" cy="2089734"/>
          </a:xfrm>
        </p:grpSpPr>
        <p:sp>
          <p:nvSpPr>
            <p:cNvPr id="38" name="橢圓 5"/>
            <p:cNvSpPr>
              <a:spLocks noChangeArrowheads="1"/>
            </p:cNvSpPr>
            <p:nvPr/>
          </p:nvSpPr>
          <p:spPr bwMode="auto">
            <a:xfrm>
              <a:off x="7467358" y="3989563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9" name="矩形 22"/>
            <p:cNvSpPr>
              <a:spLocks noChangeArrowheads="1"/>
            </p:cNvSpPr>
            <p:nvPr/>
          </p:nvSpPr>
          <p:spPr bwMode="auto">
            <a:xfrm>
              <a:off x="7501238" y="3909679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0" name="橢圓 25"/>
            <p:cNvSpPr>
              <a:spLocks noChangeArrowheads="1"/>
            </p:cNvSpPr>
            <p:nvPr/>
          </p:nvSpPr>
          <p:spPr bwMode="auto">
            <a:xfrm>
              <a:off x="8111464" y="4534990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41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227695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7871801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直線接點 43"/>
            <p:cNvCxnSpPr>
              <a:cxnSpLocks noChangeShapeType="1"/>
            </p:cNvCxnSpPr>
            <p:nvPr/>
          </p:nvCxnSpPr>
          <p:spPr bwMode="auto">
            <a:xfrm flipH="1" flipV="1">
              <a:off x="8461324" y="4897084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4" name="矩形 22"/>
            <p:cNvSpPr>
              <a:spLocks noChangeArrowheads="1"/>
            </p:cNvSpPr>
            <p:nvPr/>
          </p:nvSpPr>
          <p:spPr bwMode="auto">
            <a:xfrm>
              <a:off x="8179841" y="4463677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5" name="Triangle 44"/>
            <p:cNvSpPr/>
            <p:nvPr/>
          </p:nvSpPr>
          <p:spPr>
            <a:xfrm>
              <a:off x="6912961" y="459694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/>
            <p:cNvSpPr/>
            <p:nvPr/>
          </p:nvSpPr>
          <p:spPr>
            <a:xfrm>
              <a:off x="7501238" y="516841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/>
            <p:cNvSpPr/>
            <p:nvPr/>
          </p:nvSpPr>
          <p:spPr>
            <a:xfrm>
              <a:off x="8434771" y="5168416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直線接點 43"/>
            <p:cNvCxnSpPr>
              <a:cxnSpLocks noChangeShapeType="1"/>
            </p:cNvCxnSpPr>
            <p:nvPr/>
          </p:nvCxnSpPr>
          <p:spPr bwMode="auto">
            <a:xfrm flipV="1">
              <a:off x="7903618" y="4897084"/>
              <a:ext cx="267872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7015810" y="464863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0" name="矩形 22"/>
            <p:cNvSpPr>
              <a:spLocks noChangeArrowheads="1"/>
            </p:cNvSpPr>
            <p:nvPr/>
          </p:nvSpPr>
          <p:spPr bwMode="auto">
            <a:xfrm>
              <a:off x="7649619" y="544541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8554602" y="525351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64198" y="2060848"/>
            <a:ext cx="1902216" cy="2179944"/>
            <a:chOff x="4519759" y="3915644"/>
            <a:chExt cx="1902216" cy="2179944"/>
          </a:xfrm>
        </p:grpSpPr>
        <p:sp>
          <p:nvSpPr>
            <p:cNvPr id="53" name="橢圓 5"/>
            <p:cNvSpPr>
              <a:spLocks noChangeArrowheads="1"/>
            </p:cNvSpPr>
            <p:nvPr/>
          </p:nvSpPr>
          <p:spPr bwMode="auto">
            <a:xfrm>
              <a:off x="5434909" y="3995528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5468789" y="391564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5" name="橢圓 25"/>
            <p:cNvSpPr>
              <a:spLocks noChangeArrowheads="1"/>
            </p:cNvSpPr>
            <p:nvPr/>
          </p:nvSpPr>
          <p:spPr bwMode="auto">
            <a:xfrm>
              <a:off x="4930370" y="4632339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6" name="直線接點 30"/>
            <p:cNvCxnSpPr>
              <a:cxnSpLocks noChangeShapeType="1"/>
            </p:cNvCxnSpPr>
            <p:nvPr/>
          </p:nvCxnSpPr>
          <p:spPr bwMode="auto">
            <a:xfrm flipV="1">
              <a:off x="5135313" y="4357801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5839352" y="4303386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直線接點 43"/>
            <p:cNvCxnSpPr>
              <a:cxnSpLocks noChangeShapeType="1"/>
            </p:cNvCxnSpPr>
            <p:nvPr/>
          </p:nvCxnSpPr>
          <p:spPr bwMode="auto">
            <a:xfrm flipH="1" flipV="1">
              <a:off x="5280230" y="4994433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9" name="矩形 22"/>
            <p:cNvSpPr>
              <a:spLocks noChangeArrowheads="1"/>
            </p:cNvSpPr>
            <p:nvPr/>
          </p:nvSpPr>
          <p:spPr bwMode="auto">
            <a:xfrm>
              <a:off x="4979168" y="4564546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0" name="Triangle 59"/>
            <p:cNvSpPr/>
            <p:nvPr/>
          </p:nvSpPr>
          <p:spPr>
            <a:xfrm>
              <a:off x="5897784" y="460290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/>
            <p:cNvSpPr/>
            <p:nvPr/>
          </p:nvSpPr>
          <p:spPr>
            <a:xfrm>
              <a:off x="4519759" y="526576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直線接點 43"/>
            <p:cNvCxnSpPr>
              <a:cxnSpLocks noChangeShapeType="1"/>
            </p:cNvCxnSpPr>
            <p:nvPr/>
          </p:nvCxnSpPr>
          <p:spPr bwMode="auto">
            <a:xfrm flipV="1">
              <a:off x="4781855" y="4994433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4623533" y="534824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endParaRPr lang="zh-TW" altLang="en-US" b="1" dirty="0">
                <a:latin typeface="+mj-lt"/>
              </a:endParaRPr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5999503" y="4688177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4618730" y="535234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6" name="Triangle 65"/>
            <p:cNvSpPr/>
            <p:nvPr/>
          </p:nvSpPr>
          <p:spPr>
            <a:xfrm>
              <a:off x="5104158" y="5264591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5252539" y="5541590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3968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07306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274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190552" y="2752733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rot="16200000" flipV="1">
            <a:off x="6950889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540412" y="3114827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258929" y="268142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1468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513859" y="338615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</p:cNvCxnSpPr>
          <p:nvPr/>
        </p:nvCxnSpPr>
        <p:spPr bwMode="auto">
          <a:xfrm flipV="1">
            <a:off x="6982706" y="3114827"/>
            <a:ext cx="267872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6637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633690" y="347125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0732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08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574809" y="2777543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779752" y="2503005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485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H="1" flipV="1">
            <a:off x="1924669" y="3139637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623607" y="270975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481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1164198" y="341096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426294" y="3139637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1267972" y="3493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3338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263169" y="3497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965385" y="34106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2014183" y="33428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599100" y="408574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 flipV="1">
            <a:off x="1861196" y="3814408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6821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698071" y="417231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2315245" y="3772736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2235561" y="40799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2337280" y="41837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747208" y="3388516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380923" y="406361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643019" y="3792282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4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479894" y="415019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H="1" flipV="1">
            <a:off x="7097068" y="3750610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5784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16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6789267" y="332720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Circular Arrow 82"/>
          <p:cNvSpPr/>
          <p:nvPr/>
        </p:nvSpPr>
        <p:spPr>
          <a:xfrm rot="2583616" flipH="1">
            <a:off x="1591276" y="2760036"/>
            <a:ext cx="976144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ircular Arrow 83"/>
          <p:cNvSpPr/>
          <p:nvPr/>
        </p:nvSpPr>
        <p:spPr>
          <a:xfrm rot="19016384">
            <a:off x="6590950" y="2811792"/>
            <a:ext cx="965373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6736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07306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274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1058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flipH="1" flipV="1">
            <a:off x="6893890" y="2586700"/>
            <a:ext cx="168777" cy="22798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772676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3926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1468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820894" y="40440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308175" y="3167223"/>
            <a:ext cx="277177" cy="25315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6637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29103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0732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08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125860" y="353850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876699" y="2503005"/>
            <a:ext cx="262506" cy="36337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485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V="1">
            <a:off x="1339871" y="3171597"/>
            <a:ext cx="280777" cy="36483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174658" y="347070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481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745236" y="422150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019507" y="395264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849010" y="430397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3338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44207" y="4308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554345" y="281590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1603143" y="274810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329412" y="422150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>
            <a:off x="1441154" y="3926256"/>
            <a:ext cx="151097" cy="3162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6821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428383" y="4308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1904205" y="3177996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1824521" y="348522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1926240" y="358900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958315" y="2805129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592030" y="3480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854126" y="3208895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4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691001" y="356680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772676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5784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16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7000374" y="2743814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86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4302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BST operations are</a:t>
            </a:r>
            <a:r>
              <a:rPr lang="en-US" altLang="zh-TW" dirty="0">
                <a:solidFill>
                  <a:srgbClr val="FF0000"/>
                </a:solidFill>
              </a:rPr>
              <a:t> O(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h = height of BST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2719461"/>
            <a:ext cx="4038600" cy="114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Worst case </a:t>
            </a:r>
            <a:r>
              <a:rPr lang="en-US" altLang="zh-TW" dirty="0">
                <a:solidFill>
                  <a:srgbClr val="FF0000"/>
                </a:solidFill>
              </a:rPr>
              <a:t>h=n</a:t>
            </a:r>
          </a:p>
          <a:p>
            <a:pPr lvl="1"/>
            <a:r>
              <a:rPr lang="en-US" altLang="zh-TW" dirty="0"/>
              <a:t>Insert keys 1, 2, </a:t>
            </a:r>
            <a:r>
              <a:rPr lang="mr-IN" altLang="zh-TW" dirty="0"/>
              <a:t>…</a:t>
            </a:r>
            <a:r>
              <a:rPr lang="en-US" altLang="zh-TW" dirty="0"/>
              <a:t> n</a:t>
            </a:r>
            <a:endParaRPr lang="zh-TW" altLang="en-US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4493840" y="2719461"/>
            <a:ext cx="4830688" cy="1141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Best case </a:t>
            </a:r>
            <a:r>
              <a:rPr lang="en-US" altLang="zh-TW" dirty="0">
                <a:solidFill>
                  <a:srgbClr val="FF0000"/>
                </a:solidFill>
              </a:rPr>
              <a:t>h=</a:t>
            </a:r>
            <a:r>
              <a:rPr lang="en-US" altLang="zh-TW" dirty="0" err="1">
                <a:solidFill>
                  <a:srgbClr val="FF0000"/>
                </a:solidFill>
              </a:rPr>
              <a:t>logn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Insert keys : </a:t>
            </a:r>
            <a:r>
              <a:rPr lang="en-US" altLang="zh-TW" sz="2400" dirty="0"/>
              <a:t>4, 2, 6, 1, 3, 5, 7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99878" y="3928434"/>
            <a:ext cx="2265217" cy="2661443"/>
            <a:chOff x="1199878" y="3928434"/>
            <a:chExt cx="2265217" cy="2661443"/>
          </a:xfrm>
        </p:grpSpPr>
        <p:sp>
          <p:nvSpPr>
            <p:cNvPr id="6" name="橢圓 24"/>
            <p:cNvSpPr>
              <a:spLocks noChangeArrowheads="1"/>
            </p:cNvSpPr>
            <p:nvPr/>
          </p:nvSpPr>
          <p:spPr bwMode="auto">
            <a:xfrm>
              <a:off x="1199878" y="3957009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24"/>
            <p:cNvSpPr>
              <a:spLocks noChangeArrowheads="1"/>
            </p:cNvSpPr>
            <p:nvPr/>
          </p:nvSpPr>
          <p:spPr bwMode="auto">
            <a:xfrm>
              <a:off x="1771378" y="459994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24"/>
            <p:cNvSpPr>
              <a:spLocks noChangeArrowheads="1"/>
            </p:cNvSpPr>
            <p:nvPr/>
          </p:nvSpPr>
          <p:spPr bwMode="auto">
            <a:xfrm>
              <a:off x="2342878" y="524288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24"/>
            <p:cNvSpPr>
              <a:spLocks noChangeArrowheads="1"/>
            </p:cNvSpPr>
            <p:nvPr/>
          </p:nvSpPr>
          <p:spPr bwMode="auto">
            <a:xfrm>
              <a:off x="2965033" y="6000121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30"/>
            <p:cNvCxnSpPr>
              <a:cxnSpLocks noChangeShapeType="1"/>
            </p:cNvCxnSpPr>
            <p:nvPr/>
          </p:nvCxnSpPr>
          <p:spPr bwMode="auto">
            <a:xfrm rot="16200000" flipV="1">
              <a:off x="1591196" y="4419765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" name="直線接點 30"/>
            <p:cNvCxnSpPr>
              <a:cxnSpLocks noChangeShapeType="1"/>
            </p:cNvCxnSpPr>
            <p:nvPr/>
          </p:nvCxnSpPr>
          <p:spPr bwMode="auto">
            <a:xfrm rot="16200000" flipV="1">
              <a:off x="2162696" y="5062703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直線接點 30"/>
            <p:cNvCxnSpPr>
              <a:cxnSpLocks noChangeShapeType="1"/>
            </p:cNvCxnSpPr>
            <p:nvPr/>
          </p:nvCxnSpPr>
          <p:spPr bwMode="auto">
            <a:xfrm flipH="1" flipV="1">
              <a:off x="2769708" y="5669714"/>
              <a:ext cx="268557" cy="40364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1271315" y="392843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1842815" y="457137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414315" y="521430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6" name="矩形 22"/>
            <p:cNvSpPr>
              <a:spLocks noChangeArrowheads="1"/>
            </p:cNvSpPr>
            <p:nvPr/>
          </p:nvSpPr>
          <p:spPr bwMode="auto">
            <a:xfrm>
              <a:off x="3072086" y="5989802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n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7" name="群組 3"/>
          <p:cNvGrpSpPr/>
          <p:nvPr/>
        </p:nvGrpSpPr>
        <p:grpSpPr>
          <a:xfrm>
            <a:off x="5030291" y="4135338"/>
            <a:ext cx="3286125" cy="1885950"/>
            <a:chOff x="5030291" y="4135338"/>
            <a:chExt cx="3286125" cy="1885950"/>
          </a:xfrm>
        </p:grpSpPr>
        <p:sp>
          <p:nvSpPr>
            <p:cNvPr id="18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29"/>
            <p:cNvSpPr>
              <a:spLocks noChangeArrowheads="1"/>
            </p:cNvSpPr>
            <p:nvPr/>
          </p:nvSpPr>
          <p:spPr bwMode="auto">
            <a:xfrm>
              <a:off x="7744916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6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7564735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7816354" y="5421213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5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cxnSp>
          <p:nvCxnSpPr>
            <p:cNvPr id="36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4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14388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3450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1766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22246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flipH="1" flipV="1">
            <a:off x="6893890" y="2593782"/>
            <a:ext cx="168777" cy="22798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77975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4635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2176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820894" y="405109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308175" y="3174305"/>
            <a:ext cx="277177" cy="25315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73459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3618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781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79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125860" y="354558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876699" y="2510087"/>
            <a:ext cx="262506" cy="36337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5567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V="1">
            <a:off x="1339871" y="3178679"/>
            <a:ext cx="280777" cy="36483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174658" y="347778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5519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745236" y="42285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019507" y="3959728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849010" y="431106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40463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44207" y="431516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554345" y="282298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1603143" y="275519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329412" y="42285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>
            <a:off x="1441154" y="3933338"/>
            <a:ext cx="151097" cy="3162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7529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428383" y="431516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1904205" y="3185078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1824521" y="349231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1926240" y="359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958315" y="281221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592030" y="34873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854126" y="3215977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5317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691001" y="357388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77975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6492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870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7000374" y="2750896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Circular Arrow 49"/>
          <p:cNvSpPr/>
          <p:nvPr/>
        </p:nvSpPr>
        <p:spPr>
          <a:xfrm rot="2583616" flipH="1">
            <a:off x="6642853" y="2146128"/>
            <a:ext cx="976144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ircular Arrow 51"/>
          <p:cNvSpPr/>
          <p:nvPr/>
        </p:nvSpPr>
        <p:spPr>
          <a:xfrm rot="19016384">
            <a:off x="1344182" y="2132486"/>
            <a:ext cx="965373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 +</a:t>
            </a:r>
            <a:br>
              <a:rPr lang="en-US" altLang="zh-TW" sz="2000" b="1" dirty="0">
                <a:latin typeface="+mj-lt"/>
              </a:rPr>
            </a:b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 + </a:t>
            </a:r>
            <a:br>
              <a:rPr lang="en-US" altLang="zh-TW" sz="2000" b="1" dirty="0">
                <a:latin typeface="+mj-lt"/>
              </a:rPr>
            </a:b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5088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3939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80148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6807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Triangle 46"/>
          <p:cNvSpPr/>
          <p:nvPr/>
        </p:nvSpPr>
        <p:spPr>
          <a:xfrm>
            <a:off x="7820894" y="4072816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176270" y="3296599"/>
            <a:ext cx="409082" cy="17807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5791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1124636" y="433278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826410" y="2934505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801484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904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6868469" y="287319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101" name="矩形 22"/>
          <p:cNvSpPr>
            <a:spLocks noChangeArrowheads="1"/>
          </p:cNvSpPr>
          <p:nvPr/>
        </p:nvSpPr>
        <p:spPr bwMode="auto">
          <a:xfrm>
            <a:off x="2343271" y="432567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122" name="橢圓 25"/>
          <p:cNvSpPr>
            <a:spLocks noChangeArrowheads="1"/>
          </p:cNvSpPr>
          <p:nvPr/>
        </p:nvSpPr>
        <p:spPr bwMode="auto">
          <a:xfrm>
            <a:off x="6030705" y="345322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23" name="直線接點 43"/>
          <p:cNvCxnSpPr>
            <a:cxnSpLocks noChangeShapeType="1"/>
          </p:cNvCxnSpPr>
          <p:nvPr/>
        </p:nvCxnSpPr>
        <p:spPr bwMode="auto">
          <a:xfrm flipH="1" flipV="1">
            <a:off x="6380565" y="381531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6099082" y="338191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125" name="Triangle 124"/>
          <p:cNvSpPr/>
          <p:nvPr/>
        </p:nvSpPr>
        <p:spPr>
          <a:xfrm>
            <a:off x="6354012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6473843" y="41717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27" name="直線接點 33"/>
          <p:cNvCxnSpPr>
            <a:cxnSpLocks noChangeShapeType="1"/>
          </p:cNvCxnSpPr>
          <p:nvPr/>
        </p:nvCxnSpPr>
        <p:spPr bwMode="auto">
          <a:xfrm flipV="1">
            <a:off x="5791590" y="381531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8" name="Triangle 127"/>
          <p:cNvSpPr/>
          <p:nvPr/>
        </p:nvSpPr>
        <p:spPr>
          <a:xfrm>
            <a:off x="5550502" y="41004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矩形 22"/>
          <p:cNvSpPr>
            <a:spLocks noChangeArrowheads="1"/>
          </p:cNvSpPr>
          <p:nvPr/>
        </p:nvSpPr>
        <p:spPr bwMode="auto">
          <a:xfrm>
            <a:off x="5652221" y="420426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30" name="直線接點 43"/>
          <p:cNvCxnSpPr>
            <a:cxnSpLocks noChangeShapeType="1"/>
            <a:stCxn id="74" idx="3"/>
          </p:cNvCxnSpPr>
          <p:nvPr/>
        </p:nvCxnSpPr>
        <p:spPr bwMode="auto">
          <a:xfrm flipH="1">
            <a:off x="6364257" y="3296599"/>
            <a:ext cx="522179" cy="2029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Left rotation +</a:t>
            </a:r>
            <a:br>
              <a:rPr lang="en-US" altLang="zh-TW" sz="2000" b="1" dirty="0">
                <a:latin typeface="+mj-lt"/>
              </a:rPr>
            </a:br>
            <a:r>
              <a:rPr lang="en-US" altLang="zh-TW" sz="2000" b="1" dirty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Right rotation + </a:t>
            </a:r>
            <a:br>
              <a:rPr lang="en-US" altLang="zh-TW" sz="2000" b="1" dirty="0">
                <a:latin typeface="+mj-lt"/>
              </a:rPr>
            </a:br>
            <a:r>
              <a:rPr lang="en-US" altLang="zh-TW" sz="2000" b="1" dirty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52" name="橢圓 25"/>
          <p:cNvSpPr>
            <a:spLocks noChangeArrowheads="1"/>
          </p:cNvSpPr>
          <p:nvPr/>
        </p:nvSpPr>
        <p:spPr bwMode="auto">
          <a:xfrm>
            <a:off x="2772113" y="343939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3" name="直線接點 43"/>
          <p:cNvCxnSpPr>
            <a:cxnSpLocks noChangeShapeType="1"/>
          </p:cNvCxnSpPr>
          <p:nvPr/>
        </p:nvCxnSpPr>
        <p:spPr bwMode="auto">
          <a:xfrm flipH="1" flipV="1">
            <a:off x="3121973" y="380148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840490" y="336807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Triangle 46"/>
          <p:cNvSpPr/>
          <p:nvPr/>
        </p:nvSpPr>
        <p:spPr>
          <a:xfrm>
            <a:off x="3095420" y="4072816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線接點 43"/>
          <p:cNvCxnSpPr>
            <a:cxnSpLocks noChangeShapeType="1"/>
          </p:cNvCxnSpPr>
          <p:nvPr/>
        </p:nvCxnSpPr>
        <p:spPr bwMode="auto">
          <a:xfrm>
            <a:off x="2450796" y="3296599"/>
            <a:ext cx="409082" cy="17807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3215251" y="415791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4" name="橢圓 25"/>
          <p:cNvSpPr>
            <a:spLocks noChangeArrowheads="1"/>
          </p:cNvSpPr>
          <p:nvPr/>
        </p:nvSpPr>
        <p:spPr bwMode="auto">
          <a:xfrm>
            <a:off x="2100936" y="2934505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9" name="直線接點 33"/>
          <p:cNvCxnSpPr>
            <a:cxnSpLocks noChangeShapeType="1"/>
          </p:cNvCxnSpPr>
          <p:nvPr/>
        </p:nvCxnSpPr>
        <p:spPr bwMode="auto">
          <a:xfrm flipV="1">
            <a:off x="2532998" y="3801484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riangle 79"/>
          <p:cNvSpPr/>
          <p:nvPr/>
        </p:nvSpPr>
        <p:spPr>
          <a:xfrm>
            <a:off x="2291910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2393629" y="41904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5" name="矩形 22"/>
          <p:cNvSpPr>
            <a:spLocks noChangeArrowheads="1"/>
          </p:cNvSpPr>
          <p:nvPr/>
        </p:nvSpPr>
        <p:spPr bwMode="auto">
          <a:xfrm>
            <a:off x="2142995" y="287319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76" name="橢圓 25"/>
          <p:cNvSpPr>
            <a:spLocks noChangeArrowheads="1"/>
          </p:cNvSpPr>
          <p:nvPr/>
        </p:nvSpPr>
        <p:spPr bwMode="auto">
          <a:xfrm>
            <a:off x="1305231" y="345322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7" name="直線接點 43"/>
          <p:cNvCxnSpPr>
            <a:cxnSpLocks noChangeShapeType="1"/>
          </p:cNvCxnSpPr>
          <p:nvPr/>
        </p:nvCxnSpPr>
        <p:spPr bwMode="auto">
          <a:xfrm flipH="1" flipV="1">
            <a:off x="1655091" y="381531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1373608" y="338191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Triangle 124"/>
          <p:cNvSpPr/>
          <p:nvPr/>
        </p:nvSpPr>
        <p:spPr>
          <a:xfrm>
            <a:off x="1628538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1748369" y="41717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5" name="直線接點 33"/>
          <p:cNvCxnSpPr>
            <a:cxnSpLocks noChangeShapeType="1"/>
          </p:cNvCxnSpPr>
          <p:nvPr/>
        </p:nvCxnSpPr>
        <p:spPr bwMode="auto">
          <a:xfrm flipV="1">
            <a:off x="1066116" y="381531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" name="Triangle 127"/>
          <p:cNvSpPr/>
          <p:nvPr/>
        </p:nvSpPr>
        <p:spPr>
          <a:xfrm>
            <a:off x="825028" y="41004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22"/>
          <p:cNvSpPr>
            <a:spLocks noChangeArrowheads="1"/>
          </p:cNvSpPr>
          <p:nvPr/>
        </p:nvSpPr>
        <p:spPr bwMode="auto">
          <a:xfrm>
            <a:off x="926747" y="420426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8" name="直線接點 43"/>
          <p:cNvCxnSpPr>
            <a:cxnSpLocks noChangeShapeType="1"/>
          </p:cNvCxnSpPr>
          <p:nvPr/>
        </p:nvCxnSpPr>
        <p:spPr bwMode="auto">
          <a:xfrm flipH="1">
            <a:off x="1638783" y="3296599"/>
            <a:ext cx="522179" cy="2029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9" name="文字方塊 88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</a:rPr>
              <a:t>R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dirty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</a:rPr>
              <a:t> subtree</a:t>
            </a:r>
            <a:r>
              <a:rPr kumimoji="1" lang="en-US" altLang="zh-TW" dirty="0"/>
              <a:t> of the </a:t>
            </a:r>
            <a:r>
              <a:rPr kumimoji="1" lang="en-US" altLang="zh-TW" b="1" dirty="0">
                <a:solidFill>
                  <a:srgbClr val="FF0000"/>
                </a:solidFill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</a:rPr>
              <a:t> subtree</a:t>
            </a:r>
            <a:r>
              <a:rPr kumimoji="1" lang="en-US" altLang="zh-TW" dirty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789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17</a:t>
            </a:r>
          </a:p>
        </p:txBody>
      </p:sp>
      <p:cxnSp>
        <p:nvCxnSpPr>
          <p:cNvPr id="48" name="直線單箭頭接點 17"/>
          <p:cNvCxnSpPr>
            <a:cxnSpLocks noChangeShapeType="1"/>
          </p:cNvCxnSpPr>
          <p:nvPr/>
        </p:nvCxnSpPr>
        <p:spPr bwMode="auto">
          <a:xfrm>
            <a:off x="4696971" y="2710156"/>
            <a:ext cx="783902" cy="3201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insert 17</a:t>
            </a:r>
            <a:endParaRPr lang="zh-TW" altLang="en-US" b="1" i="1" dirty="0"/>
          </a:p>
        </p:txBody>
      </p:sp>
      <p:sp>
        <p:nvSpPr>
          <p:cNvPr id="74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5" name="直線接點 30"/>
          <p:cNvCxnSpPr>
            <a:cxnSpLocks noChangeShapeType="1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6" name="直線接點 33"/>
          <p:cNvCxnSpPr>
            <a:cxnSpLocks noChangeShapeType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8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9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3"/>
          <p:cNvCxnSpPr>
            <a:cxnSpLocks noChangeShapeType="1"/>
            <a:stCxn id="93" idx="0"/>
            <a:endCxn id="77" idx="3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橢圓 5"/>
          <p:cNvSpPr>
            <a:spLocks noChangeArrowheads="1"/>
          </p:cNvSpPr>
          <p:nvPr/>
        </p:nvSpPr>
        <p:spPr bwMode="auto">
          <a:xfrm>
            <a:off x="5949952" y="3813878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6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93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04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05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06" name="矩形 22"/>
          <p:cNvSpPr>
            <a:spLocks noChangeArrowheads="1"/>
          </p:cNvSpPr>
          <p:nvPr/>
        </p:nvSpPr>
        <p:spPr bwMode="auto">
          <a:xfrm>
            <a:off x="6042312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107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08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0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1" name="矩形 22"/>
          <p:cNvSpPr>
            <a:spLocks noChangeArrowheads="1"/>
          </p:cNvSpPr>
          <p:nvPr/>
        </p:nvSpPr>
        <p:spPr bwMode="auto">
          <a:xfrm>
            <a:off x="5959516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2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3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31" name="直線單箭頭接點 17"/>
          <p:cNvCxnSpPr>
            <a:cxnSpLocks noChangeShapeType="1"/>
          </p:cNvCxnSpPr>
          <p:nvPr/>
        </p:nvCxnSpPr>
        <p:spPr bwMode="auto">
          <a:xfrm>
            <a:off x="5862469" y="3454186"/>
            <a:ext cx="495185" cy="32108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" name="直線單箭頭接點 17"/>
          <p:cNvCxnSpPr>
            <a:cxnSpLocks noChangeShapeType="1"/>
          </p:cNvCxnSpPr>
          <p:nvPr/>
        </p:nvCxnSpPr>
        <p:spPr bwMode="auto">
          <a:xfrm flipH="1">
            <a:off x="5679327" y="4183874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" name="直線接點 30"/>
          <p:cNvCxnSpPr>
            <a:cxnSpLocks noChangeShapeType="1"/>
          </p:cNvCxnSpPr>
          <p:nvPr/>
        </p:nvCxnSpPr>
        <p:spPr bwMode="auto">
          <a:xfrm flipV="1">
            <a:off x="5902151" y="4287842"/>
            <a:ext cx="168637" cy="10639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5" name="橢圓 5"/>
          <p:cNvSpPr>
            <a:spLocks noChangeArrowheads="1"/>
          </p:cNvSpPr>
          <p:nvPr/>
        </p:nvSpPr>
        <p:spPr bwMode="auto">
          <a:xfrm>
            <a:off x="5652120" y="439423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6" name="矩形 22"/>
          <p:cNvSpPr>
            <a:spLocks noChangeArrowheads="1"/>
          </p:cNvSpPr>
          <p:nvPr/>
        </p:nvSpPr>
        <p:spPr bwMode="auto">
          <a:xfrm>
            <a:off x="5737168" y="437870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0" name="矩形 22"/>
          <p:cNvSpPr>
            <a:spLocks noChangeArrowheads="1"/>
          </p:cNvSpPr>
          <p:nvPr/>
        </p:nvSpPr>
        <p:spPr bwMode="auto">
          <a:xfrm>
            <a:off x="5671249" y="460109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28803" y="4772068"/>
            <a:ext cx="507355" cy="689230"/>
            <a:chOff x="5428803" y="4772068"/>
            <a:chExt cx="507355" cy="689230"/>
          </a:xfrm>
        </p:grpSpPr>
        <p:cxnSp>
          <p:nvCxnSpPr>
            <p:cNvPr id="133" name="直線單箭頭接點 17"/>
            <p:cNvCxnSpPr>
              <a:cxnSpLocks noChangeShapeType="1"/>
            </p:cNvCxnSpPr>
            <p:nvPr/>
          </p:nvCxnSpPr>
          <p:spPr bwMode="auto">
            <a:xfrm flipH="1">
              <a:off x="5428803" y="4772068"/>
              <a:ext cx="177774" cy="171346"/>
            </a:xfrm>
            <a:prstGeom prst="straightConnector1">
              <a:avLst/>
            </a:prstGeom>
            <a:noFill/>
            <a:ln w="381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直線接點 30"/>
            <p:cNvCxnSpPr>
              <a:cxnSpLocks noChangeShapeType="1"/>
            </p:cNvCxnSpPr>
            <p:nvPr/>
          </p:nvCxnSpPr>
          <p:spPr bwMode="auto">
            <a:xfrm flipV="1">
              <a:off x="5671249" y="4834319"/>
              <a:ext cx="97884" cy="1113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6" name="橢圓 5"/>
            <p:cNvSpPr>
              <a:spLocks noChangeArrowheads="1"/>
            </p:cNvSpPr>
            <p:nvPr/>
          </p:nvSpPr>
          <p:spPr bwMode="auto">
            <a:xfrm>
              <a:off x="5436096" y="4961235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48" name="矩形 22"/>
            <p:cNvSpPr>
              <a:spLocks noChangeArrowheads="1"/>
            </p:cNvSpPr>
            <p:nvPr/>
          </p:nvSpPr>
          <p:spPr bwMode="auto">
            <a:xfrm>
              <a:off x="5521144" y="4945706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50" name="矩形 22"/>
            <p:cNvSpPr>
              <a:spLocks noChangeArrowheads="1"/>
            </p:cNvSpPr>
            <p:nvPr/>
          </p:nvSpPr>
          <p:spPr bwMode="auto">
            <a:xfrm>
              <a:off x="5455225" y="5168092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17&gt;12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5672137" y="288333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17&gt;16</a:t>
            </a:r>
            <a:endParaRPr lang="zh-TW" altLang="en-US" b="1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329815" y="361615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17&lt;20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6087763" y="4323661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17&lt;18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2201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6" name="直線接點 30"/>
          <p:cNvCxnSpPr>
            <a:cxnSpLocks noChangeShapeType="1"/>
            <a:stCxn id="77" idx="0"/>
          </p:cNvCxnSpPr>
          <p:nvPr/>
        </p:nvCxnSpPr>
        <p:spPr bwMode="auto">
          <a:xfrm flipV="1">
            <a:off x="5902151" y="4287842"/>
            <a:ext cx="168637" cy="10639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671249" y="4834319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17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17 up to the root.</a:t>
            </a:r>
          </a:p>
        </p:txBody>
      </p:sp>
      <p:sp>
        <p:nvSpPr>
          <p:cNvPr id="75" name="橢圓 5"/>
          <p:cNvSpPr>
            <a:spLocks noChangeArrowheads="1"/>
          </p:cNvSpPr>
          <p:nvPr/>
        </p:nvSpPr>
        <p:spPr bwMode="auto">
          <a:xfrm>
            <a:off x="5949952" y="3813878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9" name="矩形 22"/>
          <p:cNvSpPr>
            <a:spLocks noChangeArrowheads="1"/>
          </p:cNvSpPr>
          <p:nvPr/>
        </p:nvSpPr>
        <p:spPr bwMode="auto">
          <a:xfrm>
            <a:off x="6042312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52120" y="4378704"/>
            <a:ext cx="500062" cy="515592"/>
            <a:chOff x="5652120" y="4378704"/>
            <a:chExt cx="500062" cy="515592"/>
          </a:xfrm>
        </p:grpSpPr>
        <p:sp>
          <p:nvSpPr>
            <p:cNvPr id="7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5959516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436096" y="496123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521144" y="494570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455225" y="5168092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04" name="直線單箭頭接點 17"/>
          <p:cNvCxnSpPr>
            <a:cxnSpLocks noChangeShapeType="1"/>
          </p:cNvCxnSpPr>
          <p:nvPr/>
        </p:nvCxnSpPr>
        <p:spPr bwMode="auto">
          <a:xfrm rot="10800000" flipH="1">
            <a:off x="5679327" y="4183874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線單箭頭接點 17"/>
          <p:cNvCxnSpPr>
            <a:cxnSpLocks noChangeShapeType="1"/>
          </p:cNvCxnSpPr>
          <p:nvPr/>
        </p:nvCxnSpPr>
        <p:spPr bwMode="auto">
          <a:xfrm rot="10800000" flipH="1">
            <a:off x="5428803" y="4772068"/>
            <a:ext cx="177774" cy="171346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06" name="Group 105"/>
          <p:cNvGrpSpPr/>
          <p:nvPr/>
        </p:nvGrpSpPr>
        <p:grpSpPr>
          <a:xfrm>
            <a:off x="5648125" y="4378704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949952" y="379404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131" name="矩形 22"/>
          <p:cNvSpPr>
            <a:spLocks noChangeArrowheads="1"/>
          </p:cNvSpPr>
          <p:nvPr/>
        </p:nvSpPr>
        <p:spPr bwMode="auto">
          <a:xfrm>
            <a:off x="5936158" y="49457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2" name="矩形 22"/>
          <p:cNvSpPr>
            <a:spLocks noChangeArrowheads="1"/>
          </p:cNvSpPr>
          <p:nvPr/>
        </p:nvSpPr>
        <p:spPr bwMode="auto">
          <a:xfrm>
            <a:off x="6130999" y="4396850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3" name="矩形 22"/>
          <p:cNvSpPr>
            <a:spLocks noChangeArrowheads="1"/>
          </p:cNvSpPr>
          <p:nvPr/>
        </p:nvSpPr>
        <p:spPr bwMode="auto">
          <a:xfrm>
            <a:off x="6412477" y="378703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1" name="矩形 22"/>
          <p:cNvSpPr>
            <a:spLocks noChangeArrowheads="1"/>
          </p:cNvSpPr>
          <p:nvPr/>
        </p:nvSpPr>
        <p:spPr bwMode="auto">
          <a:xfrm>
            <a:off x="5959516" y="3286893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LL rotation!</a:t>
            </a:r>
          </a:p>
        </p:txBody>
      </p:sp>
      <p:cxnSp>
        <p:nvCxnSpPr>
          <p:cNvPr id="52" name="直線接點 33"/>
          <p:cNvCxnSpPr>
            <a:cxnSpLocks noChangeShapeType="1"/>
            <a:stCxn id="54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6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1" grpId="1" animBg="1"/>
      <p:bldP spid="132" grpId="0" animBg="1"/>
      <p:bldP spid="132" grpId="1" animBg="1"/>
      <p:bldP spid="133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17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17 up to the root.</a:t>
            </a: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6437993" y="3759564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74" name="直線單箭頭接點 17"/>
          <p:cNvCxnSpPr>
            <a:cxnSpLocks noChangeShapeType="1"/>
          </p:cNvCxnSpPr>
          <p:nvPr/>
        </p:nvCxnSpPr>
        <p:spPr bwMode="auto">
          <a:xfrm flipH="1" flipV="1">
            <a:off x="5868144" y="3429000"/>
            <a:ext cx="360040" cy="28803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6" name="矩形 22"/>
          <p:cNvSpPr>
            <a:spLocks noChangeArrowheads="1"/>
          </p:cNvSpPr>
          <p:nvPr/>
        </p:nvSpPr>
        <p:spPr bwMode="auto">
          <a:xfrm>
            <a:off x="5811708" y="288738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4547654" y="20870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89" name="直線單箭頭接點 17"/>
          <p:cNvCxnSpPr>
            <a:cxnSpLocks noChangeShapeType="1"/>
          </p:cNvCxnSpPr>
          <p:nvPr/>
        </p:nvCxnSpPr>
        <p:spPr bwMode="auto">
          <a:xfrm flipH="1" flipV="1">
            <a:off x="4716016" y="2708920"/>
            <a:ext cx="774051" cy="33975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2958618" y="177008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Finish!</a:t>
            </a:r>
          </a:p>
        </p:txBody>
      </p:sp>
      <p:cxnSp>
        <p:nvCxnSpPr>
          <p:cNvPr id="43" name="直線接點 33"/>
          <p:cNvCxnSpPr>
            <a:cxnSpLocks noChangeShapeType="1"/>
            <a:stCxn id="4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4145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86" grpId="0" animBg="1"/>
      <p:bldP spid="86" grpId="1" animBg="1"/>
      <p:bldP spid="88" grpId="0" animBg="1"/>
      <p:bldP spid="88" grpId="1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5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insert 5</a:t>
            </a:r>
            <a:endParaRPr lang="zh-TW" altLang="en-US" b="1" i="1" dirty="0"/>
          </a:p>
        </p:txBody>
      </p:sp>
      <p:cxnSp>
        <p:nvCxnSpPr>
          <p:cNvPr id="44" name="直線單箭頭接點 17"/>
          <p:cNvCxnSpPr>
            <a:cxnSpLocks noChangeShapeType="1"/>
          </p:cNvCxnSpPr>
          <p:nvPr/>
        </p:nvCxnSpPr>
        <p:spPr bwMode="auto">
          <a:xfrm flipH="1">
            <a:off x="3264116" y="2641004"/>
            <a:ext cx="778706" cy="3617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線單箭頭接點 17"/>
          <p:cNvCxnSpPr>
            <a:cxnSpLocks noChangeShapeType="1"/>
          </p:cNvCxnSpPr>
          <p:nvPr/>
        </p:nvCxnSpPr>
        <p:spPr bwMode="auto">
          <a:xfrm flipH="1">
            <a:off x="2468449" y="3433565"/>
            <a:ext cx="287313" cy="28625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5&lt;12</a:t>
            </a:r>
            <a:endParaRPr lang="zh-TW" altLang="en-US" b="1" dirty="0">
              <a:latin typeface="+mj-lt"/>
            </a:endParaRP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2501230" y="2797690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5&lt;6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1748839" y="364249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5&gt;4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54" name="直線接點 33"/>
          <p:cNvCxnSpPr>
            <a:cxnSpLocks noChangeShapeType="1"/>
            <a:stCxn id="5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39986" y="4149080"/>
            <a:ext cx="500062" cy="767444"/>
            <a:chOff x="2739986" y="4149080"/>
            <a:chExt cx="500062" cy="767444"/>
          </a:xfrm>
        </p:grpSpPr>
        <p:cxnSp>
          <p:nvCxnSpPr>
            <p:cNvPr id="47" name="直線單箭頭接點 17"/>
            <p:cNvCxnSpPr>
              <a:cxnSpLocks noChangeShapeType="1"/>
            </p:cNvCxnSpPr>
            <p:nvPr/>
          </p:nvCxnSpPr>
          <p:spPr bwMode="auto">
            <a:xfrm>
              <a:off x="2915816" y="4149080"/>
              <a:ext cx="224290" cy="153456"/>
            </a:xfrm>
            <a:prstGeom prst="straightConnector1">
              <a:avLst/>
            </a:prstGeom>
            <a:noFill/>
            <a:ln w="381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2739986" y="4400932"/>
              <a:ext cx="500062" cy="515592"/>
              <a:chOff x="5652120" y="4378704"/>
              <a:chExt cx="500062" cy="515592"/>
            </a:xfrm>
          </p:grpSpPr>
          <p:sp>
            <p:nvSpPr>
              <p:cNvPr id="59" name="橢圓 5"/>
              <p:cNvSpPr>
                <a:spLocks noChangeArrowheads="1"/>
              </p:cNvSpPr>
              <p:nvPr/>
            </p:nvSpPr>
            <p:spPr bwMode="auto">
              <a:xfrm>
                <a:off x="5652120" y="4394233"/>
                <a:ext cx="500062" cy="5000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0" name="矩形 22"/>
              <p:cNvSpPr>
                <a:spLocks noChangeArrowheads="1"/>
              </p:cNvSpPr>
              <p:nvPr/>
            </p:nvSpPr>
            <p:spPr bwMode="auto">
              <a:xfrm>
                <a:off x="5737168" y="4378704"/>
                <a:ext cx="315342" cy="2769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5</a:t>
                </a:r>
                <a:endParaRPr lang="zh-TW" altLang="en-US" b="1" dirty="0">
                  <a:latin typeface="+mj-lt"/>
                </a:endParaRPr>
              </a:p>
            </p:txBody>
          </p:sp>
          <p:sp>
            <p:nvSpPr>
              <p:cNvPr id="61" name="矩形 22"/>
              <p:cNvSpPr>
                <a:spLocks noChangeArrowheads="1"/>
              </p:cNvSpPr>
              <p:nvPr/>
            </p:nvSpPr>
            <p:spPr bwMode="auto">
              <a:xfrm>
                <a:off x="5671249" y="4601090"/>
                <a:ext cx="480933" cy="2769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&lt;1&gt;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2" name="直線接點 30"/>
            <p:cNvCxnSpPr>
              <a:cxnSpLocks noChangeShapeType="1"/>
              <a:stCxn id="60" idx="0"/>
            </p:cNvCxnSpPr>
            <p:nvPr/>
          </p:nvCxnSpPr>
          <p:spPr bwMode="auto">
            <a:xfrm flipH="1" flipV="1">
              <a:off x="2766426" y="4250033"/>
              <a:ext cx="216279" cy="15089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41234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5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739986" y="4400932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60" idx="0"/>
          </p:cNvCxnSpPr>
          <p:nvPr/>
        </p:nvCxnSpPr>
        <p:spPr bwMode="auto">
          <a:xfrm flipH="1" flipV="1">
            <a:off x="2766426" y="4250033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直線單箭頭接點 17"/>
          <p:cNvCxnSpPr>
            <a:cxnSpLocks noChangeShapeType="1"/>
          </p:cNvCxnSpPr>
          <p:nvPr/>
        </p:nvCxnSpPr>
        <p:spPr bwMode="auto">
          <a:xfrm rot="10800000" flipH="1">
            <a:off x="2513870" y="3462705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線單箭頭接點 17"/>
          <p:cNvCxnSpPr>
            <a:cxnSpLocks noChangeShapeType="1"/>
          </p:cNvCxnSpPr>
          <p:nvPr/>
        </p:nvCxnSpPr>
        <p:spPr bwMode="auto">
          <a:xfrm flipH="1" flipV="1">
            <a:off x="2944781" y="4151726"/>
            <a:ext cx="236659" cy="159016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3273647" y="4382622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914269" y="3741215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-</a:t>
            </a: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2554213" y="295939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LR rotation!</a:t>
            </a: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5 up to the root.</a:t>
            </a:r>
          </a:p>
        </p:txBody>
      </p:sp>
    </p:spTree>
    <p:extLst>
      <p:ext uri="{BB962C8B-B14F-4D97-AF65-F5344CB8AC3E}">
        <p14:creationId xmlns:p14="http://schemas.microsoft.com/office/powerpoint/2010/main" val="280480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5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7"/>
            <a:endCxn id="87" idx="3"/>
          </p:cNvCxnSpPr>
          <p:nvPr/>
        </p:nvCxnSpPr>
        <p:spPr bwMode="auto">
          <a:xfrm flipV="1">
            <a:off x="2626821" y="3500210"/>
            <a:ext cx="307728" cy="26847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1631729" y="42910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1719761" y="431169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1631729" y="451414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199991" y="367992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058559" y="412228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LR rotation!</a:t>
            </a: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2577799" y="286038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5 up to the root.</a:t>
            </a:r>
          </a:p>
        </p:txBody>
      </p:sp>
    </p:spTree>
    <p:extLst>
      <p:ext uri="{BB962C8B-B14F-4D97-AF65-F5344CB8AC3E}">
        <p14:creationId xmlns:p14="http://schemas.microsoft.com/office/powerpoint/2010/main" val="40733165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5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LR rotation!</a:t>
            </a: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2669224" y="291650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4608542" y="2206092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63" name="直線單箭頭接點 17"/>
          <p:cNvCxnSpPr>
            <a:cxnSpLocks noChangeShapeType="1"/>
          </p:cNvCxnSpPr>
          <p:nvPr/>
        </p:nvCxnSpPr>
        <p:spPr bwMode="auto">
          <a:xfrm flipV="1">
            <a:off x="3153539" y="2666868"/>
            <a:ext cx="857275" cy="3891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989781" y="1900144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Finish!</a:t>
            </a: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5 up to the root.</a:t>
            </a:r>
          </a:p>
        </p:txBody>
      </p:sp>
    </p:spTree>
    <p:extLst>
      <p:ext uri="{BB962C8B-B14F-4D97-AF65-F5344CB8AC3E}">
        <p14:creationId xmlns:p14="http://schemas.microsoft.com/office/powerpoint/2010/main" val="1760158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3" grpId="0" animBg="1"/>
      <p:bldP spid="53" grpId="1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16</a:t>
            </a:r>
            <a:endParaRPr lang="zh-TW" altLang="en-US" b="1" i="1" dirty="0"/>
          </a:p>
        </p:txBody>
      </p:sp>
      <p:cxnSp>
        <p:nvCxnSpPr>
          <p:cNvPr id="52" name="直線單箭頭接點 17"/>
          <p:cNvCxnSpPr>
            <a:cxnSpLocks noChangeShapeType="1"/>
          </p:cNvCxnSpPr>
          <p:nvPr/>
        </p:nvCxnSpPr>
        <p:spPr bwMode="auto">
          <a:xfrm>
            <a:off x="4696971" y="2710156"/>
            <a:ext cx="783902" cy="3201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16&gt;12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5792084" y="2807620"/>
            <a:ext cx="1457398" cy="55399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 replaces 16</a:t>
            </a:r>
          </a:p>
          <a:p>
            <a:pPr algn="ctr">
              <a:defRPr/>
            </a:pPr>
            <a:r>
              <a:rPr lang="en-US" altLang="zh-TW" b="1" dirty="0">
                <a:latin typeface="+mj-lt"/>
              </a:rPr>
              <a:t>Delete 14!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7507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Tree: Worst Case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problem is caused by the lack of </a:t>
            </a:r>
            <a:r>
              <a:rPr lang="en-US" altLang="zh-TW" b="1" i="1" dirty="0"/>
              <a:t>tree balance</a:t>
            </a:r>
            <a:r>
              <a:rPr lang="en-US" altLang="zh-TW" i="1" dirty="0"/>
              <a:t>.</a:t>
            </a:r>
          </a:p>
          <a:p>
            <a:pPr lvl="1"/>
            <a:r>
              <a:rPr lang="en-US" altLang="zh-TW" i="1" dirty="0"/>
              <a:t>Compare depths of left &amp; right subtrees</a:t>
            </a:r>
          </a:p>
          <a:p>
            <a:r>
              <a:rPr lang="en-US" altLang="zh-TW" dirty="0"/>
              <a:t>The worst case generates an unbalanced degenerate tree</a:t>
            </a:r>
          </a:p>
          <a:p>
            <a:pPr lvl="1"/>
            <a:r>
              <a:rPr lang="en-US" altLang="zh-TW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67290703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5691016" y="2513505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RR rotation!</a:t>
            </a:r>
          </a:p>
        </p:txBody>
      </p:sp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14 up to the root.</a:t>
            </a: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5884329" y="294204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409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from 14 up to the root.</a:t>
            </a: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5884329" y="294204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4582903" y="2179607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9" name="直線單箭頭接點 17"/>
          <p:cNvCxnSpPr>
            <a:cxnSpLocks noChangeShapeType="1"/>
          </p:cNvCxnSpPr>
          <p:nvPr/>
        </p:nvCxnSpPr>
        <p:spPr bwMode="auto">
          <a:xfrm flipH="1" flipV="1">
            <a:off x="4759704" y="2649605"/>
            <a:ext cx="747817" cy="34076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2981419" y="1835991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Finish!</a:t>
            </a:r>
          </a:p>
        </p:txBody>
      </p:sp>
    </p:spTree>
    <p:extLst>
      <p:ext uri="{BB962C8B-B14F-4D97-AF65-F5344CB8AC3E}">
        <p14:creationId xmlns:p14="http://schemas.microsoft.com/office/powerpoint/2010/main" val="344224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7" grpId="0" animBg="1"/>
      <p:bldP spid="47" grpId="1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4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4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562506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4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4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63939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6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338639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6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400083" y="1815760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RL rotation!</a:t>
            </a: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593396" y="224429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5203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49" idx="0"/>
          </p:cNvCxnSpPr>
          <p:nvPr/>
        </p:nvCxnSpPr>
        <p:spPr bwMode="auto">
          <a:xfrm flipH="1" flipV="1">
            <a:off x="4640016" y="2723842"/>
            <a:ext cx="966791" cy="35244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6</a:t>
            </a: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400083" y="1815760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RL rotation!</a:t>
            </a: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593396" y="224429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37" name="直線接點 33"/>
          <p:cNvCxnSpPr>
            <a:cxnSpLocks noChangeShapeType="1"/>
            <a:stCxn id="55" idx="0"/>
            <a:endCxn id="38" idx="3"/>
          </p:cNvCxnSpPr>
          <p:nvPr/>
        </p:nvCxnSpPr>
        <p:spPr bwMode="auto">
          <a:xfrm flipV="1">
            <a:off x="5943266" y="4065303"/>
            <a:ext cx="70743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5940777" y="36384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033528" y="363833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5948319" y="384306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6258248" y="4369097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6343296" y="43535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277377" y="457595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364088" y="3076284"/>
            <a:ext cx="500062" cy="515592"/>
            <a:chOff x="5652120" y="4378704"/>
            <a:chExt cx="500062" cy="515592"/>
          </a:xfrm>
        </p:grpSpPr>
        <p:sp>
          <p:nvSpPr>
            <p:cNvPr id="4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00547" y="4353568"/>
            <a:ext cx="500062" cy="515592"/>
            <a:chOff x="5652120" y="4378704"/>
            <a:chExt cx="500062" cy="515592"/>
          </a:xfrm>
        </p:grpSpPr>
        <p:sp>
          <p:nvSpPr>
            <p:cNvPr id="54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5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6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7" name="直線接點 30"/>
          <p:cNvCxnSpPr>
            <a:cxnSpLocks noChangeShapeType="1"/>
            <a:endCxn id="47" idx="5"/>
          </p:cNvCxnSpPr>
          <p:nvPr/>
        </p:nvCxnSpPr>
        <p:spPr bwMode="auto">
          <a:xfrm flipH="1" flipV="1">
            <a:off x="5790918" y="3518643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直線接點 30"/>
          <p:cNvCxnSpPr>
            <a:cxnSpLocks noChangeShapeType="1"/>
            <a:stCxn id="42" idx="0"/>
            <a:endCxn id="38" idx="5"/>
          </p:cNvCxnSpPr>
          <p:nvPr/>
        </p:nvCxnSpPr>
        <p:spPr bwMode="auto">
          <a:xfrm flipH="1" flipV="1">
            <a:off x="6367607" y="4065303"/>
            <a:ext cx="13336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660063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endCxn id="77" idx="0"/>
          </p:cNvCxnSpPr>
          <p:nvPr/>
        </p:nvCxnSpPr>
        <p:spPr bwMode="auto">
          <a:xfrm flipH="1">
            <a:off x="3176029" y="2731199"/>
            <a:ext cx="1047285" cy="43478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6</a:t>
            </a: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delete 6</a:t>
            </a: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2958297" y="1853629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Finish!</a:t>
            </a:r>
          </a:p>
        </p:txBody>
      </p:sp>
      <p:cxnSp>
        <p:nvCxnSpPr>
          <p:cNvPr id="57" name="直線接點 30"/>
          <p:cNvCxnSpPr>
            <a:cxnSpLocks noChangeShapeType="1"/>
            <a:stCxn id="67" idx="0"/>
          </p:cNvCxnSpPr>
          <p:nvPr/>
        </p:nvCxnSpPr>
        <p:spPr bwMode="auto">
          <a:xfrm flipH="1" flipV="1">
            <a:off x="4576913" y="2731200"/>
            <a:ext cx="1012152" cy="33776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6" name="Group 35"/>
          <p:cNvGrpSpPr/>
          <p:nvPr/>
        </p:nvGrpSpPr>
        <p:grpSpPr>
          <a:xfrm>
            <a:off x="4143946" y="2337344"/>
            <a:ext cx="500062" cy="515592"/>
            <a:chOff x="5652120" y="4378704"/>
            <a:chExt cx="500062" cy="515592"/>
          </a:xfrm>
        </p:grpSpPr>
        <p:sp>
          <p:nvSpPr>
            <p:cNvPr id="44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5" name="直線接點 33"/>
          <p:cNvCxnSpPr>
            <a:cxnSpLocks noChangeShapeType="1"/>
            <a:stCxn id="74" idx="0"/>
            <a:endCxn id="66" idx="3"/>
          </p:cNvCxnSpPr>
          <p:nvPr/>
        </p:nvCxnSpPr>
        <p:spPr bwMode="auto">
          <a:xfrm flipV="1">
            <a:off x="5341132" y="3495925"/>
            <a:ext cx="70743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" name="橢圓 5"/>
          <p:cNvSpPr>
            <a:spLocks noChangeArrowheads="1"/>
          </p:cNvSpPr>
          <p:nvPr/>
        </p:nvSpPr>
        <p:spPr bwMode="auto">
          <a:xfrm>
            <a:off x="5338643" y="306909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5431394" y="306896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5346185" y="3273688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9" name="橢圓 5"/>
          <p:cNvSpPr>
            <a:spLocks noChangeArrowheads="1"/>
          </p:cNvSpPr>
          <p:nvPr/>
        </p:nvSpPr>
        <p:spPr bwMode="auto">
          <a:xfrm>
            <a:off x="5656114" y="3799719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5741162" y="378419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5675243" y="400657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098413" y="3784190"/>
            <a:ext cx="500062" cy="515592"/>
            <a:chOff x="5652120" y="4378704"/>
            <a:chExt cx="500062" cy="515592"/>
          </a:xfrm>
        </p:grpSpPr>
        <p:sp>
          <p:nvSpPr>
            <p:cNvPr id="73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4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5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76" name="直線接點 30"/>
          <p:cNvCxnSpPr>
            <a:cxnSpLocks noChangeShapeType="1"/>
            <a:stCxn id="70" idx="0"/>
            <a:endCxn id="66" idx="5"/>
          </p:cNvCxnSpPr>
          <p:nvPr/>
        </p:nvCxnSpPr>
        <p:spPr bwMode="auto">
          <a:xfrm flipH="1" flipV="1">
            <a:off x="5765473" y="3495925"/>
            <a:ext cx="13336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" name="橢圓 5"/>
          <p:cNvSpPr>
            <a:spLocks noChangeArrowheads="1"/>
          </p:cNvSpPr>
          <p:nvPr/>
        </p:nvSpPr>
        <p:spPr bwMode="auto">
          <a:xfrm>
            <a:off x="2925998" y="3165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8" name="直線接點 30"/>
          <p:cNvCxnSpPr>
            <a:cxnSpLocks noChangeShapeType="1"/>
            <a:stCxn id="82" idx="0"/>
            <a:endCxn id="77" idx="3"/>
          </p:cNvCxnSpPr>
          <p:nvPr/>
        </p:nvCxnSpPr>
        <p:spPr bwMode="auto">
          <a:xfrm flipV="1">
            <a:off x="2771899" y="3592815"/>
            <a:ext cx="227331" cy="27222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9" name="矩形 22"/>
          <p:cNvSpPr>
            <a:spLocks noChangeArrowheads="1"/>
          </p:cNvSpPr>
          <p:nvPr/>
        </p:nvSpPr>
        <p:spPr bwMode="auto">
          <a:xfrm>
            <a:off x="3018358" y="318486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80" name="矩形 22"/>
          <p:cNvSpPr>
            <a:spLocks noChangeArrowheads="1"/>
          </p:cNvSpPr>
          <p:nvPr/>
        </p:nvSpPr>
        <p:spPr bwMode="auto">
          <a:xfrm>
            <a:off x="2945127" y="338221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521868" y="3849512"/>
            <a:ext cx="500062" cy="515592"/>
            <a:chOff x="5652120" y="4378704"/>
            <a:chExt cx="500062" cy="515592"/>
          </a:xfrm>
        </p:grpSpPr>
        <p:sp>
          <p:nvSpPr>
            <p:cNvPr id="82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4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39184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ADT: AVL Tree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9552" y="1124744"/>
          <a:ext cx="8208912" cy="55662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 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friend class </a:t>
                      </a:r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&lt;T&gt;;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 data;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height;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</a:t>
                      </a:r>
                      <a:r>
                        <a:rPr lang="en-US" altLang="zh-TW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bf();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left, right;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(void) {root=NULL;}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// Tree operations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*root;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Insert/delete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9552" y="1628800"/>
          <a:ext cx="8208912" cy="48824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&lt;T&gt;::insert(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*node, T data)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BST Insert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rebalance from node to root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rebalance( node 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&lt;T&gt;::delete(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*node, T data)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BST Delete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rebalance from node to root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rebalance( node 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810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3067417" y="518772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Complete </a:t>
            </a:r>
            <a:r>
              <a:rPr lang="en-US" altLang="zh-TW" sz="2000" i="1" dirty="0">
                <a:latin typeface="+mj-lt"/>
              </a:rPr>
              <a:t>tree</a:t>
            </a:r>
            <a:endParaRPr lang="zh-TW" altLang="en-US" i="1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Tree: Best Case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Ensure a </a:t>
            </a:r>
            <a:r>
              <a:rPr lang="en-US" altLang="zh-TW" dirty="0">
                <a:solidFill>
                  <a:srgbClr val="FF0000"/>
                </a:solidFill>
              </a:rPr>
              <a:t>complete tree </a:t>
            </a:r>
            <a:r>
              <a:rPr lang="en-US" altLang="zh-TW" dirty="0"/>
              <a:t>after every operation</a:t>
            </a:r>
          </a:p>
          <a:p>
            <a:r>
              <a:rPr lang="en-US" altLang="zh-TW" dirty="0"/>
              <a:t>It is expensive</a:t>
            </a:r>
          </a:p>
          <a:p>
            <a:pPr lvl="1"/>
            <a:r>
              <a:rPr lang="en-US" altLang="zh-TW" dirty="0"/>
              <a:t>Insert 3 in the tree on the left and then rebuild as a complete tree</a:t>
            </a:r>
          </a:p>
          <a:p>
            <a:endParaRPr kumimoji="1" lang="zh-TW" altLang="en-US" dirty="0"/>
          </a:p>
        </p:txBody>
      </p:sp>
      <p:sp>
        <p:nvSpPr>
          <p:cNvPr id="4" name="橢圓 27"/>
          <p:cNvSpPr>
            <a:spLocks noChangeArrowheads="1"/>
          </p:cNvSpPr>
          <p:nvPr/>
        </p:nvSpPr>
        <p:spPr bwMode="auto">
          <a:xfrm>
            <a:off x="6293000" y="5490761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6"/>
          <p:cNvSpPr>
            <a:spLocks noChangeArrowheads="1"/>
          </p:cNvSpPr>
          <p:nvPr/>
        </p:nvSpPr>
        <p:spPr bwMode="auto">
          <a:xfrm>
            <a:off x="6935143" y="546392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6649393" y="417805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6720830" y="4149477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橢圓 24"/>
          <p:cNvSpPr>
            <a:spLocks noChangeArrowheads="1"/>
          </p:cNvSpPr>
          <p:nvPr/>
        </p:nvSpPr>
        <p:spPr bwMode="auto">
          <a:xfrm>
            <a:off x="5863580" y="482099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5"/>
          <p:cNvSpPr>
            <a:spLocks noChangeArrowheads="1"/>
          </p:cNvSpPr>
          <p:nvPr/>
        </p:nvSpPr>
        <p:spPr bwMode="auto">
          <a:xfrm>
            <a:off x="7435205" y="482099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26"/>
          <p:cNvSpPr>
            <a:spLocks noChangeArrowheads="1"/>
          </p:cNvSpPr>
          <p:nvPr/>
        </p:nvSpPr>
        <p:spPr bwMode="auto">
          <a:xfrm>
            <a:off x="5292080" y="546392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橢圓 29"/>
          <p:cNvSpPr>
            <a:spLocks noChangeArrowheads="1"/>
          </p:cNvSpPr>
          <p:nvPr/>
        </p:nvSpPr>
        <p:spPr bwMode="auto">
          <a:xfrm>
            <a:off x="8006705" y="546392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2" name="直線接點 30"/>
          <p:cNvCxnSpPr>
            <a:cxnSpLocks noChangeShapeType="1"/>
          </p:cNvCxnSpPr>
          <p:nvPr/>
        </p:nvCxnSpPr>
        <p:spPr bwMode="auto">
          <a:xfrm rot="5400000" flipH="1" flipV="1">
            <a:off x="6362055" y="453365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直線接點 33"/>
          <p:cNvCxnSpPr>
            <a:cxnSpLocks noChangeShapeType="1"/>
          </p:cNvCxnSpPr>
          <p:nvPr/>
        </p:nvCxnSpPr>
        <p:spPr bwMode="auto">
          <a:xfrm rot="16200000" flipV="1">
            <a:off x="7147867" y="453365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直線接點 36"/>
          <p:cNvCxnSpPr>
            <a:cxnSpLocks noChangeShapeType="1"/>
          </p:cNvCxnSpPr>
          <p:nvPr/>
        </p:nvCxnSpPr>
        <p:spPr bwMode="auto">
          <a:xfrm rot="5400000" flipH="1" flipV="1">
            <a:off x="5683399" y="528374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直線接點 43"/>
          <p:cNvCxnSpPr>
            <a:cxnSpLocks noChangeShapeType="1"/>
          </p:cNvCxnSpPr>
          <p:nvPr/>
        </p:nvCxnSpPr>
        <p:spPr bwMode="auto">
          <a:xfrm rot="16200000" flipV="1">
            <a:off x="6219180" y="5319465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線接點 49"/>
          <p:cNvCxnSpPr>
            <a:cxnSpLocks noChangeShapeType="1"/>
          </p:cNvCxnSpPr>
          <p:nvPr/>
        </p:nvCxnSpPr>
        <p:spPr bwMode="auto">
          <a:xfrm rot="16200000" flipV="1">
            <a:off x="7826524" y="528374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5935018" y="4792415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5292080" y="543535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6372200" y="5467290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8078143" y="5435352"/>
            <a:ext cx="5000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7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7506643" y="4792415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22" name="直線接點 33"/>
          <p:cNvCxnSpPr>
            <a:cxnSpLocks noChangeShapeType="1"/>
          </p:cNvCxnSpPr>
          <p:nvPr/>
        </p:nvCxnSpPr>
        <p:spPr bwMode="auto">
          <a:xfrm rot="5400000" flipH="1" flipV="1">
            <a:off x="7290742" y="5319465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006580" y="5435352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24" name="群組 3"/>
          <p:cNvGrpSpPr/>
          <p:nvPr/>
        </p:nvGrpSpPr>
        <p:grpSpPr>
          <a:xfrm>
            <a:off x="818724" y="4214557"/>
            <a:ext cx="2643188" cy="1885950"/>
            <a:chOff x="5030291" y="4135338"/>
            <a:chExt cx="2643188" cy="1885950"/>
          </a:xfrm>
        </p:grpSpPr>
        <p:sp>
          <p:nvSpPr>
            <p:cNvPr id="25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8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2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8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9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單箭頭接點 70"/>
          <p:cNvCxnSpPr>
            <a:cxnSpLocks noChangeShapeType="1"/>
          </p:cNvCxnSpPr>
          <p:nvPr/>
        </p:nvCxnSpPr>
        <p:spPr bwMode="auto">
          <a:xfrm flipV="1">
            <a:off x="3803335" y="5249333"/>
            <a:ext cx="1369798" cy="3311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3075135" y="467924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Insert 3</a:t>
            </a:r>
            <a:endParaRPr lang="zh-TW" alt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307641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3309" y="1417638"/>
          <a:ext cx="8208912" cy="48704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&lt;T&gt;::rebalance(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LL Rotation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&gt;1 &amp;&amp;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RR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&lt;-1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&lt;=0 )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LR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&gt;1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node-&gt;left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node-&gt;left );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RL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node-&gt;bf()&lt;-1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right-&gt;bf()&gt;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node-&gt;right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node-&gt;right );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Left/Right Rotation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3309" y="1417638"/>
          <a:ext cx="8208912" cy="5334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node-&gt;right;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-&gt;left;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-&gt;left = node;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node-&gt;right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node-&gt;left;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-&gt;right;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-&gt;right = node;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node-&gt;left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87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a Balanced BST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AVL Trees</a:t>
            </a:r>
          </a:p>
          <a:p>
            <a:r>
              <a:rPr lang="en-US" dirty="0"/>
              <a:t>Red-black Trees </a:t>
            </a:r>
            <a:r>
              <a:rPr lang="en-US" altLang="zh-TW" dirty="0"/>
              <a:t>(self-study)</a:t>
            </a:r>
            <a:endParaRPr lang="en-US" dirty="0"/>
          </a:p>
          <a:p>
            <a:r>
              <a:rPr lang="en-US" dirty="0"/>
              <a:t>Splay trees (self-study)</a:t>
            </a:r>
          </a:p>
          <a:p>
            <a:pPr lvl="1"/>
            <a:r>
              <a:rPr lang="en-US" dirty="0"/>
              <a:t>Self adjusting trees</a:t>
            </a:r>
          </a:p>
          <a:p>
            <a:r>
              <a:rPr lang="en-US" dirty="0"/>
              <a:t>B-trees (self-study)</a:t>
            </a:r>
          </a:p>
          <a:p>
            <a:pPr lvl="1"/>
            <a:r>
              <a:rPr lang="en-US" dirty="0"/>
              <a:t>Multiway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8695968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r>
              <a:rPr lang="zh-TW" altLang="en-US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Height Balanced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067128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empty tree is height balanced.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a non-empty binary tree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 as its left and right subtrees respectively: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067128" cy="4525963"/>
              </a:xfrm>
              <a:blipFill>
                <a:blip r:embed="rId2"/>
                <a:stretch>
                  <a:fillRect l="-198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226442" y="2231080"/>
            <a:ext cx="1481617" cy="1386190"/>
            <a:chOff x="7070427" y="4624730"/>
            <a:chExt cx="1481617" cy="1386190"/>
          </a:xfrm>
        </p:grpSpPr>
        <p:sp>
          <p:nvSpPr>
            <p:cNvPr id="18" name="橢圓 24"/>
            <p:cNvSpPr>
              <a:spLocks noChangeArrowheads="1"/>
            </p:cNvSpPr>
            <p:nvPr/>
          </p:nvSpPr>
          <p:spPr bwMode="auto">
            <a:xfrm>
              <a:off x="7533321" y="4657254"/>
              <a:ext cx="502920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19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7353141" y="5120010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直線接點 43"/>
            <p:cNvCxnSpPr>
              <a:cxnSpLocks noChangeShapeType="1"/>
              <a:stCxn id="26" idx="0"/>
            </p:cNvCxnSpPr>
            <p:nvPr/>
          </p:nvCxnSpPr>
          <p:spPr bwMode="auto">
            <a:xfrm flipH="1" flipV="1">
              <a:off x="7960360" y="5084292"/>
              <a:ext cx="208518" cy="30489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Triangle 20"/>
            <p:cNvSpPr/>
            <p:nvPr/>
          </p:nvSpPr>
          <p:spPr>
            <a:xfrm>
              <a:off x="7126764" y="5378412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/>
            <p:cNvSpPr/>
            <p:nvPr/>
          </p:nvSpPr>
          <p:spPr>
            <a:xfrm>
              <a:off x="7906782" y="538918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2"/>
                <p:cNvSpPr>
                  <a:spLocks noChangeArrowheads="1"/>
                </p:cNvSpPr>
                <p:nvPr/>
              </p:nvSpPr>
              <p:spPr bwMode="auto">
                <a:xfrm>
                  <a:off x="7442438" y="4624730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charset="0"/>
                          </a:rPr>
                          <m:t>𝑻</m:t>
                        </m:r>
                      </m:oMath>
                    </m:oMathPara>
                  </a14:m>
                  <a:endParaRPr lang="en-US" altLang="zh-TW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42438" y="4624730"/>
                  <a:ext cx="714354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2"/>
                <p:cNvSpPr>
                  <a:spLocks noChangeArrowheads="1"/>
                </p:cNvSpPr>
                <p:nvPr/>
              </p:nvSpPr>
              <p:spPr bwMode="auto">
                <a:xfrm>
                  <a:off x="7070427" y="5450845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altLang="zh-TW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70427" y="5450845"/>
                  <a:ext cx="714354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2"/>
                <p:cNvSpPr>
                  <a:spLocks noChangeArrowheads="1"/>
                </p:cNvSpPr>
                <p:nvPr/>
              </p:nvSpPr>
              <p:spPr bwMode="auto">
                <a:xfrm>
                  <a:off x="7837690" y="5456922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en-US" altLang="zh-TW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37690" y="5456922"/>
                  <a:ext cx="714354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457199" y="3760310"/>
                <a:ext cx="8250859" cy="2788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b="1" i="1" dirty="0">
                    <a:solidFill>
                      <a:srgbClr val="0070C0"/>
                    </a:solidFill>
                  </a:rPr>
                  <a:t>Balance factor </a:t>
                </a:r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marL="0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𝑏𝑓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𝑻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h𝑒𝑖𝑔h𝑡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h𝑒𝑖𝑔h𝑡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𝑻</m:t>
                    </m:r>
                  </m:oMath>
                </a14:m>
                <a:r>
                  <a:rPr lang="en-US" dirty="0"/>
                  <a:t> is height balanced iff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 are height balanced.</a:t>
                </a:r>
              </a:p>
              <a:p>
                <a:pPr marL="971550" lvl="1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760310"/>
                <a:ext cx="8250859" cy="2788690"/>
              </a:xfrm>
              <a:prstGeom prst="rect">
                <a:avLst/>
              </a:prstGeom>
              <a:blipFill rotWithShape="0">
                <a:blip r:embed="rId6"/>
                <a:stretch>
                  <a:fillRect l="-1700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83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08576"/>
          </a:xfrm>
        </p:spPr>
        <p:txBody>
          <a:bodyPr>
            <a:normAutofit/>
          </a:bodyPr>
          <a:lstStyle/>
          <a:p>
            <a:r>
              <a:rPr lang="en-US" dirty="0"/>
              <a:t>AVL tree is a </a:t>
            </a:r>
            <a:r>
              <a:rPr lang="en-US" i="1" dirty="0">
                <a:solidFill>
                  <a:srgbClr val="FF0000"/>
                </a:solidFill>
              </a:rPr>
              <a:t>height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balanced</a:t>
            </a:r>
            <a:r>
              <a:rPr lang="en-US" dirty="0"/>
              <a:t> binary search tree.</a:t>
            </a:r>
          </a:p>
          <a:p>
            <a:r>
              <a:rPr lang="en-US" dirty="0"/>
              <a:t>Each node in an AVL tree stores the current node height for calculating the balance factor.</a:t>
            </a:r>
          </a:p>
        </p:txBody>
      </p:sp>
      <p:sp>
        <p:nvSpPr>
          <p:cNvPr id="4" name="橢圓 27"/>
          <p:cNvSpPr>
            <a:spLocks noChangeArrowheads="1"/>
          </p:cNvSpPr>
          <p:nvPr/>
        </p:nvSpPr>
        <p:spPr bwMode="auto">
          <a:xfrm>
            <a:off x="4102481" y="5291359"/>
            <a:ext cx="500062" cy="500063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4458874" y="39786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558251" y="3858280"/>
            <a:ext cx="26999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4</a:t>
            </a:r>
            <a:endParaRPr lang="en-US" altLang="zh-TW" b="1" dirty="0">
              <a:latin typeface="+mj-lt"/>
            </a:endParaRPr>
          </a:p>
        </p:txBody>
      </p:sp>
      <p:sp>
        <p:nvSpPr>
          <p:cNvPr id="7" name="橢圓 24"/>
          <p:cNvSpPr>
            <a:spLocks noChangeArrowheads="1"/>
          </p:cNvSpPr>
          <p:nvPr/>
        </p:nvSpPr>
        <p:spPr bwMode="auto">
          <a:xfrm>
            <a:off x="3673061" y="462158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26"/>
          <p:cNvSpPr>
            <a:spLocks noChangeArrowheads="1"/>
          </p:cNvSpPr>
          <p:nvPr/>
        </p:nvSpPr>
        <p:spPr bwMode="auto">
          <a:xfrm>
            <a:off x="3101561" y="526452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" name="直線接點 30"/>
          <p:cNvCxnSpPr>
            <a:cxnSpLocks noChangeShapeType="1"/>
          </p:cNvCxnSpPr>
          <p:nvPr/>
        </p:nvCxnSpPr>
        <p:spPr bwMode="auto">
          <a:xfrm rot="5400000" flipH="1" flipV="1">
            <a:off x="4171536" y="433425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線接點 36"/>
          <p:cNvCxnSpPr>
            <a:cxnSpLocks noChangeShapeType="1"/>
          </p:cNvCxnSpPr>
          <p:nvPr/>
        </p:nvCxnSpPr>
        <p:spPr bwMode="auto">
          <a:xfrm rot="5400000" flipH="1" flipV="1">
            <a:off x="3492880" y="508434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直線接點 43"/>
          <p:cNvCxnSpPr>
            <a:cxnSpLocks noChangeShapeType="1"/>
          </p:cNvCxnSpPr>
          <p:nvPr/>
        </p:nvCxnSpPr>
        <p:spPr bwMode="auto">
          <a:xfrm rot="16200000" flipV="1">
            <a:off x="4028661" y="5120063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3778768" y="4471588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3223931" y="513850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4213046" y="5154808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4460482" y="4042660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&lt;3&gt;</a:t>
            </a:r>
          </a:p>
        </p:txBody>
      </p:sp>
      <p:sp>
        <p:nvSpPr>
          <p:cNvPr id="75" name="矩形 22"/>
          <p:cNvSpPr>
            <a:spLocks noChangeArrowheads="1"/>
          </p:cNvSpPr>
          <p:nvPr/>
        </p:nvSpPr>
        <p:spPr bwMode="auto">
          <a:xfrm>
            <a:off x="3666279" y="468034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&lt;2&gt;</a:t>
            </a:r>
          </a:p>
        </p:txBody>
      </p:sp>
      <p:sp>
        <p:nvSpPr>
          <p:cNvPr id="76" name="矩形 22"/>
          <p:cNvSpPr>
            <a:spLocks noChangeArrowheads="1"/>
          </p:cNvSpPr>
          <p:nvPr/>
        </p:nvSpPr>
        <p:spPr bwMode="auto">
          <a:xfrm>
            <a:off x="3107176" y="533533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&lt;1&gt;</a:t>
            </a:r>
          </a:p>
        </p:txBody>
      </p: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4110994" y="535110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&lt;1&gt;</a:t>
            </a: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3747641" y="420210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1" name="矩形 22"/>
          <p:cNvSpPr>
            <a:spLocks noChangeArrowheads="1"/>
          </p:cNvSpPr>
          <p:nvPr/>
        </p:nvSpPr>
        <p:spPr bwMode="auto">
          <a:xfrm>
            <a:off x="3190821" y="4856875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2" name="矩形 22"/>
          <p:cNvSpPr>
            <a:spLocks noChangeArrowheads="1"/>
          </p:cNvSpPr>
          <p:nvPr/>
        </p:nvSpPr>
        <p:spPr bwMode="auto">
          <a:xfrm>
            <a:off x="4199836" y="484465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3" name="矩形 22"/>
          <p:cNvSpPr>
            <a:spLocks noChangeArrowheads="1"/>
          </p:cNvSpPr>
          <p:nvPr/>
        </p:nvSpPr>
        <p:spPr bwMode="auto">
          <a:xfrm>
            <a:off x="4548070" y="357301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7" name="矩形 22"/>
          <p:cNvSpPr>
            <a:spLocks noChangeArrowheads="1"/>
          </p:cNvSpPr>
          <p:nvPr/>
        </p:nvSpPr>
        <p:spPr bwMode="auto">
          <a:xfrm>
            <a:off x="2815810" y="575213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An imbalanced BST</a:t>
            </a:r>
            <a:endParaRPr lang="zh-TW" altLang="en-US" i="1" dirty="0">
              <a:latin typeface="+mj-lt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386328" y="3586761"/>
            <a:ext cx="3061219" cy="2747736"/>
            <a:chOff x="4821714" y="3846273"/>
            <a:chExt cx="3061219" cy="2747736"/>
          </a:xfrm>
        </p:grpSpPr>
        <p:sp>
          <p:nvSpPr>
            <p:cNvPr id="49" name="橢圓 27"/>
            <p:cNvSpPr>
              <a:spLocks noChangeArrowheads="1"/>
            </p:cNvSpPr>
            <p:nvPr/>
          </p:nvSpPr>
          <p:spPr bwMode="auto">
            <a:xfrm>
              <a:off x="5822634" y="5549976"/>
              <a:ext cx="500062" cy="50006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26"/>
            <p:cNvSpPr>
              <a:spLocks noChangeArrowheads="1"/>
            </p:cNvSpPr>
            <p:nvPr/>
          </p:nvSpPr>
          <p:spPr bwMode="auto">
            <a:xfrm>
              <a:off x="6490606" y="5551324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橢圓 5"/>
            <p:cNvSpPr>
              <a:spLocks noChangeArrowheads="1"/>
            </p:cNvSpPr>
            <p:nvPr/>
          </p:nvSpPr>
          <p:spPr bwMode="auto">
            <a:xfrm>
              <a:off x="6179027" y="4237267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6275590" y="4108784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3" name="橢圓 24"/>
            <p:cNvSpPr>
              <a:spLocks noChangeArrowheads="1"/>
            </p:cNvSpPr>
            <p:nvPr/>
          </p:nvSpPr>
          <p:spPr bwMode="auto">
            <a:xfrm>
              <a:off x="5393214" y="488020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橢圓 25"/>
            <p:cNvSpPr>
              <a:spLocks noChangeArrowheads="1"/>
            </p:cNvSpPr>
            <p:nvPr/>
          </p:nvSpPr>
          <p:spPr bwMode="auto">
            <a:xfrm>
              <a:off x="6964839" y="488020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5" name="橢圓 26"/>
            <p:cNvSpPr>
              <a:spLocks noChangeArrowheads="1"/>
            </p:cNvSpPr>
            <p:nvPr/>
          </p:nvSpPr>
          <p:spPr bwMode="auto">
            <a:xfrm>
              <a:off x="4821714" y="5523142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6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5891689" y="459286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677501" y="459286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213033" y="5342961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748814" y="5378680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513316" y="476039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4948475" y="5380267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5919686" y="5426344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7062980" y="4774554"/>
              <a:ext cx="35718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64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6820376" y="5378680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6596967" y="5419595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8" name="矩形 22"/>
            <p:cNvSpPr>
              <a:spLocks noChangeArrowheads="1"/>
            </p:cNvSpPr>
            <p:nvPr/>
          </p:nvSpPr>
          <p:spPr bwMode="auto">
            <a:xfrm>
              <a:off x="6168444" y="4297327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&lt;3&gt;</a:t>
              </a:r>
            </a:p>
          </p:txBody>
        </p:sp>
        <p:sp>
          <p:nvSpPr>
            <p:cNvPr id="79" name="矩形 22"/>
            <p:cNvSpPr>
              <a:spLocks noChangeArrowheads="1"/>
            </p:cNvSpPr>
            <p:nvPr/>
          </p:nvSpPr>
          <p:spPr bwMode="auto">
            <a:xfrm>
              <a:off x="5390865" y="495090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</a:p>
          </p:txBody>
        </p: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6975747" y="495090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&lt;2&gt;</a:t>
              </a:r>
            </a:p>
          </p:txBody>
        </p:sp>
        <p:sp>
          <p:nvSpPr>
            <p:cNvPr id="81" name="矩形 22"/>
            <p:cNvSpPr>
              <a:spLocks noChangeArrowheads="1"/>
            </p:cNvSpPr>
            <p:nvPr/>
          </p:nvSpPr>
          <p:spPr bwMode="auto">
            <a:xfrm>
              <a:off x="6492999" y="561044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</a:p>
          </p:txBody>
        </p:sp>
        <p:sp>
          <p:nvSpPr>
            <p:cNvPr id="82" name="矩形 22"/>
            <p:cNvSpPr>
              <a:spLocks noChangeArrowheads="1"/>
            </p:cNvSpPr>
            <p:nvPr/>
          </p:nvSpPr>
          <p:spPr bwMode="auto">
            <a:xfrm>
              <a:off x="5820595" y="5624659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4832858" y="5582258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&lt;1&gt;</a:t>
              </a:r>
            </a:p>
          </p:txBody>
        </p:sp>
        <p:sp>
          <p:nvSpPr>
            <p:cNvPr id="84" name="矩形 22"/>
            <p:cNvSpPr>
              <a:spLocks noChangeArrowheads="1"/>
            </p:cNvSpPr>
            <p:nvPr/>
          </p:nvSpPr>
          <p:spPr bwMode="auto">
            <a:xfrm>
              <a:off x="5497445" y="4475360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5" name="矩形 22"/>
            <p:cNvSpPr>
              <a:spLocks noChangeArrowheads="1"/>
            </p:cNvSpPr>
            <p:nvPr/>
          </p:nvSpPr>
          <p:spPr bwMode="auto">
            <a:xfrm>
              <a:off x="4940625" y="5130132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6" name="矩形 22"/>
            <p:cNvSpPr>
              <a:spLocks noChangeArrowheads="1"/>
            </p:cNvSpPr>
            <p:nvPr/>
          </p:nvSpPr>
          <p:spPr bwMode="auto">
            <a:xfrm>
              <a:off x="5909002" y="5134795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7" name="矩形 22"/>
            <p:cNvSpPr>
              <a:spLocks noChangeArrowheads="1"/>
            </p:cNvSpPr>
            <p:nvPr/>
          </p:nvSpPr>
          <p:spPr bwMode="auto">
            <a:xfrm>
              <a:off x="6557463" y="5113869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8" name="矩形 22"/>
            <p:cNvSpPr>
              <a:spLocks noChangeArrowheads="1"/>
            </p:cNvSpPr>
            <p:nvPr/>
          </p:nvSpPr>
          <p:spPr bwMode="auto">
            <a:xfrm>
              <a:off x="7085285" y="4490921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9" name="矩形 22"/>
            <p:cNvSpPr>
              <a:spLocks noChangeArrowheads="1"/>
            </p:cNvSpPr>
            <p:nvPr/>
          </p:nvSpPr>
          <p:spPr bwMode="auto">
            <a:xfrm>
              <a:off x="6297874" y="3846273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98" name="矩形 22"/>
            <p:cNvSpPr>
              <a:spLocks noChangeArrowheads="1"/>
            </p:cNvSpPr>
            <p:nvPr/>
          </p:nvSpPr>
          <p:spPr bwMode="auto">
            <a:xfrm>
              <a:off x="5168308" y="6009234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latin typeface="+mj-lt"/>
                </a:rPr>
                <a:t>An AVL Tree</a:t>
              </a:r>
              <a:endParaRPr lang="zh-TW" altLang="en-US" i="1" dirty="0">
                <a:latin typeface="+mj-lt"/>
              </a:endParaRPr>
            </a:p>
          </p:txBody>
        </p:sp>
      </p:grpSp>
      <p:sp>
        <p:nvSpPr>
          <p:cNvPr id="101" name="橢圓 5"/>
          <p:cNvSpPr>
            <a:spLocks noChangeArrowheads="1"/>
          </p:cNvSpPr>
          <p:nvPr/>
        </p:nvSpPr>
        <p:spPr bwMode="auto">
          <a:xfrm>
            <a:off x="1170017" y="487848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3" name="矩形 22"/>
          <p:cNvSpPr>
            <a:spLocks noChangeArrowheads="1"/>
          </p:cNvSpPr>
          <p:nvPr/>
        </p:nvSpPr>
        <p:spPr bwMode="auto">
          <a:xfrm>
            <a:off x="1090161" y="4858508"/>
            <a:ext cx="1083121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Key</a:t>
            </a:r>
          </a:p>
          <a:p>
            <a:pPr algn="ctr">
              <a:defRPr/>
            </a:pPr>
            <a:r>
              <a:rPr lang="en-US" altLang="zh-TW" b="1" dirty="0">
                <a:latin typeface="+mj-lt"/>
              </a:rPr>
              <a:t>&lt;Height&gt;</a:t>
            </a:r>
          </a:p>
        </p:txBody>
      </p:sp>
      <p:sp>
        <p:nvSpPr>
          <p:cNvPr id="104" name="矩形 22"/>
          <p:cNvSpPr>
            <a:spLocks noChangeArrowheads="1"/>
          </p:cNvSpPr>
          <p:nvPr/>
        </p:nvSpPr>
        <p:spPr bwMode="auto">
          <a:xfrm>
            <a:off x="849489" y="4412581"/>
            <a:ext cx="1613407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Balance factor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5" name="矩形 22"/>
          <p:cNvSpPr>
            <a:spLocks noChangeArrowheads="1"/>
          </p:cNvSpPr>
          <p:nvPr/>
        </p:nvSpPr>
        <p:spPr bwMode="auto">
          <a:xfrm>
            <a:off x="738023" y="5733613"/>
            <a:ext cx="1835696" cy="59520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>
                <a:latin typeface="+mj-lt"/>
              </a:rPr>
              <a:t>Representation</a:t>
            </a:r>
            <a:endParaRPr lang="zh-TW" alt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7913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Height of an AVL Tree = O(log 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Proof</a:t>
                </a:r>
                <a:endParaRPr lang="en-US" dirty="0"/>
              </a:p>
              <a:p>
                <a:pPr lvl="1"/>
                <a:r>
                  <a:rPr lang="en-US" dirty="0"/>
                  <a:t>N(h) =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minimum </a:t>
                </a:r>
                <a:r>
                  <a:rPr lang="en-US" altLang="zh-TW" dirty="0"/>
                  <a:t>number of nodes in an AVL tree of height h.</a:t>
                </a:r>
              </a:p>
              <a:p>
                <a:r>
                  <a:rPr lang="en-US" altLang="zh-TW" b="1" dirty="0"/>
                  <a:t>Basis</a:t>
                </a:r>
              </a:p>
              <a:p>
                <a:pPr lvl="1"/>
                <a:r>
                  <a:rPr lang="en-US" altLang="zh-TW" dirty="0"/>
                  <a:t>N(1) = 1, N(2) = 2</a:t>
                </a:r>
              </a:p>
              <a:p>
                <a:r>
                  <a:rPr lang="en-US" altLang="zh-TW" b="1" dirty="0"/>
                  <a:t>Induction</a:t>
                </a:r>
              </a:p>
              <a:p>
                <a:pPr lvl="1"/>
                <a:r>
                  <a:rPr lang="en-US" altLang="zh-TW" dirty="0"/>
                  <a:t>N(h) = N(h-1) + N(h-2) + 1</a:t>
                </a:r>
              </a:p>
              <a:p>
                <a:r>
                  <a:rPr lang="en-US" altLang="zh-TW" b="1" dirty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≥2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−2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≥2(</m:t>
                    </m:r>
                    <m:r>
                      <a:rPr lang="en-US" altLang="zh-TW" sz="2400" i="1">
                        <a:latin typeface="Cambria Math" charset="0"/>
                      </a:rPr>
                      <m:t>2</m:t>
                    </m:r>
                    <m:r>
                      <a:rPr lang="en-US" altLang="zh-TW" sz="2400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i="1">
                            <a:latin typeface="Cambria Math" charset="0"/>
                          </a:rPr>
                          <m:t>−4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)≥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−2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h = </a:t>
                </a:r>
                <a:r>
                  <a:rPr lang="en-US" altLang="zh-TW" b="1" dirty="0"/>
                  <a:t>O</a:t>
                </a:r>
                <a:r>
                  <a:rPr lang="en-US" altLang="zh-TW" dirty="0"/>
                  <a:t>(log N)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  <a:blipFill>
                <a:blip r:embed="rId2"/>
                <a:stretch>
                  <a:fillRect l="-1481" t="-1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24"/>
          <p:cNvSpPr>
            <a:spLocks noChangeArrowheads="1"/>
          </p:cNvSpPr>
          <p:nvPr/>
        </p:nvSpPr>
        <p:spPr bwMode="auto">
          <a:xfrm>
            <a:off x="6975428" y="2931064"/>
            <a:ext cx="502920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5" name="直線接點 36"/>
          <p:cNvCxnSpPr>
            <a:cxnSpLocks noChangeShapeType="1"/>
          </p:cNvCxnSpPr>
          <p:nvPr/>
        </p:nvCxnSpPr>
        <p:spPr bwMode="auto">
          <a:xfrm rot="5400000" flipH="1" flipV="1">
            <a:off x="6795248" y="3393820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線接點 43"/>
          <p:cNvCxnSpPr>
            <a:cxnSpLocks noChangeShapeType="1"/>
          </p:cNvCxnSpPr>
          <p:nvPr/>
        </p:nvCxnSpPr>
        <p:spPr bwMode="auto">
          <a:xfrm rot="16200000" flipV="1">
            <a:off x="7331029" y="3429539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riangle 22"/>
          <p:cNvSpPr/>
          <p:nvPr/>
        </p:nvSpPr>
        <p:spPr>
          <a:xfrm>
            <a:off x="6568871" y="365222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/>
          <p:cNvSpPr/>
          <p:nvPr/>
        </p:nvSpPr>
        <p:spPr>
          <a:xfrm>
            <a:off x="7182757" y="3647026"/>
            <a:ext cx="731520" cy="72008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7092280" y="3278746"/>
            <a:ext cx="28803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>
                <a:latin typeface="+mj-lt"/>
              </a:rPr>
              <a:t>h</a:t>
            </a:r>
            <a:endParaRPr lang="zh-TW" altLang="en-US" i="1" dirty="0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6513244" y="4034178"/>
            <a:ext cx="6023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 dirty="0">
                <a:latin typeface="+mj-lt"/>
              </a:rPr>
              <a:t>h-2</a:t>
            </a:r>
            <a:endParaRPr lang="zh-TW" altLang="en-US" i="1" dirty="0">
              <a:latin typeface="+mj-lt"/>
            </a:endParaRPr>
          </a:p>
        </p:txBody>
      </p: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7226888" y="4217643"/>
            <a:ext cx="6023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 dirty="0">
                <a:latin typeface="+mj-lt"/>
              </a:rPr>
              <a:t>h-1</a:t>
            </a:r>
            <a:endParaRPr lang="zh-TW" altLang="en-US" i="1" dirty="0"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80" y="3244397"/>
            <a:ext cx="434471" cy="5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71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29477</TotalTime>
  <Words>2512</Words>
  <Application>Microsoft Office PowerPoint</Application>
  <PresentationFormat>如螢幕大小 (4:3)</PresentationFormat>
  <Paragraphs>764</Paragraphs>
  <Slides>41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標楷體</vt:lpstr>
      <vt:lpstr>Arial</vt:lpstr>
      <vt:lpstr>Calibri</vt:lpstr>
      <vt:lpstr>Cambria Math</vt:lpstr>
      <vt:lpstr>Courier New</vt:lpstr>
      <vt:lpstr>Mangal</vt:lpstr>
      <vt:lpstr>NTHU</vt:lpstr>
      <vt:lpstr>CS 235100 Data Structures  資料結構</vt:lpstr>
      <vt:lpstr>Binary Search Tree</vt:lpstr>
      <vt:lpstr>Binary Search Tree: Worst Case</vt:lpstr>
      <vt:lpstr>Binary Search Tree: Best Case</vt:lpstr>
      <vt:lpstr>How to Keep a Balanced BST ?</vt:lpstr>
      <vt:lpstr>AVL Trees </vt:lpstr>
      <vt:lpstr>Definition of Height Balanced Trees</vt:lpstr>
      <vt:lpstr>Definition of AVL Trees</vt:lpstr>
      <vt:lpstr>Height of an AVL Tree = O(log N)</vt:lpstr>
      <vt:lpstr>Rebalancing</vt:lpstr>
      <vt:lpstr>Rebalancing Operation</vt:lpstr>
      <vt:lpstr>Unbalanced Situations</vt:lpstr>
      <vt:lpstr>Rotation - Outside Cases</vt:lpstr>
      <vt:lpstr>Rotation - Outside Cases</vt:lpstr>
      <vt:lpstr>Rotation - Outside Cases</vt:lpstr>
      <vt:lpstr>Rotation - Outside Cases</vt:lpstr>
      <vt:lpstr>Rotation – Inside Cases</vt:lpstr>
      <vt:lpstr>Rotation – Inside Cases</vt:lpstr>
      <vt:lpstr>Rotation – Inside Cases</vt:lpstr>
      <vt:lpstr>Rotation – Inside Cases</vt:lpstr>
      <vt:lpstr>Rotation – Inside Cases</vt:lpstr>
      <vt:lpstr>AVL Tree: Insert 17</vt:lpstr>
      <vt:lpstr>AVL Tree: Insert 17</vt:lpstr>
      <vt:lpstr>AVL Tree: Insert 17</vt:lpstr>
      <vt:lpstr>AVL Tree: Insert 5</vt:lpstr>
      <vt:lpstr>AVL Tree: Insert 5</vt:lpstr>
      <vt:lpstr>AVL Tree: Insert 5</vt:lpstr>
      <vt:lpstr>AVL Tree: Insert 5</vt:lpstr>
      <vt:lpstr>AVL Tree: Delete 16</vt:lpstr>
      <vt:lpstr>AVL Tree: Delete 16</vt:lpstr>
      <vt:lpstr>AVL Tree: Delete 16</vt:lpstr>
      <vt:lpstr>AVL Tree: Delete 4</vt:lpstr>
      <vt:lpstr>AVL Tree: Delete 4</vt:lpstr>
      <vt:lpstr>AVL Tree: Delete 6</vt:lpstr>
      <vt:lpstr>AVL Tree: Delete 6</vt:lpstr>
      <vt:lpstr>AVL Tree: Delete 6</vt:lpstr>
      <vt:lpstr>AVL Tree: Delete 6</vt:lpstr>
      <vt:lpstr>ADT: AVL Tree</vt:lpstr>
      <vt:lpstr>AVL Tree Insert/delete</vt:lpstr>
      <vt:lpstr>AVL Tree Rebalance</vt:lpstr>
      <vt:lpstr>AVL Tree Left/Right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CY Shen</cp:lastModifiedBy>
  <cp:revision>2789</cp:revision>
  <cp:lastPrinted>2016-12-27T00:56:49Z</cp:lastPrinted>
  <dcterms:created xsi:type="dcterms:W3CDTF">2010-05-09T19:26:53Z</dcterms:created>
  <dcterms:modified xsi:type="dcterms:W3CDTF">2022-10-18T00:36:46Z</dcterms:modified>
</cp:coreProperties>
</file>