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9" r:id="rId3"/>
    <p:sldId id="270" r:id="rId4"/>
    <p:sldId id="271" r:id="rId5"/>
    <p:sldId id="258" r:id="rId6"/>
    <p:sldId id="259" r:id="rId7"/>
    <p:sldId id="260" r:id="rId8"/>
    <p:sldId id="261" r:id="rId9"/>
    <p:sldId id="263" r:id="rId10"/>
    <p:sldId id="272" r:id="rId11"/>
    <p:sldId id="273" r:id="rId12"/>
    <p:sldId id="274" r:id="rId13"/>
    <p:sldId id="276" r:id="rId14"/>
    <p:sldId id="277" r:id="rId15"/>
    <p:sldId id="275" r:id="rId16"/>
    <p:sldId id="278" r:id="rId17"/>
    <p:sldId id="279" r:id="rId18"/>
    <p:sldId id="280" r:id="rId19"/>
    <p:sldId id="281" r:id="rId20"/>
    <p:sldId id="282" r:id="rId21"/>
    <p:sldId id="283" r:id="rId22"/>
    <p:sldId id="284" r:id="rId23"/>
    <p:sldId id="265"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309" r:id="rId38"/>
    <p:sldId id="308"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234" autoAdjust="0"/>
  </p:normalViewPr>
  <p:slideViewPr>
    <p:cSldViewPr snapToGrid="0">
      <p:cViewPr varScale="1">
        <p:scale>
          <a:sx n="89" d="100"/>
          <a:sy n="89" d="100"/>
        </p:scale>
        <p:origin x="339"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4F6521-CDA8-4647-8FAA-6222137F18AD}" type="datetimeFigureOut">
              <a:rPr lang="zh-CN" altLang="en-US" smtClean="0"/>
              <a:t>2018/5/10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4AE3CB-5354-4117-9265-FE4D456DF728}" type="slidenum">
              <a:rPr lang="zh-CN" altLang="en-US" smtClean="0"/>
              <a:t>‹#›</a:t>
            </a:fld>
            <a:endParaRPr lang="zh-CN" altLang="en-US"/>
          </a:p>
        </p:txBody>
      </p:sp>
    </p:spTree>
    <p:extLst>
      <p:ext uri="{BB962C8B-B14F-4D97-AF65-F5344CB8AC3E}">
        <p14:creationId xmlns:p14="http://schemas.microsoft.com/office/powerpoint/2010/main" val="577764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1</a:t>
            </a:fld>
            <a:endParaRPr lang="zh-CN" altLang="en-US"/>
          </a:p>
        </p:txBody>
      </p:sp>
    </p:spTree>
    <p:extLst>
      <p:ext uri="{BB962C8B-B14F-4D97-AF65-F5344CB8AC3E}">
        <p14:creationId xmlns:p14="http://schemas.microsoft.com/office/powerpoint/2010/main" val="2779532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实现与规格有很大差异。说明什么？算法有不同的考虑。规格不管实现采取的具体数据结构和算法流程。</a:t>
            </a:r>
          </a:p>
        </p:txBody>
      </p:sp>
      <p:sp>
        <p:nvSpPr>
          <p:cNvPr id="4" name="灯片编号占位符 3"/>
          <p:cNvSpPr>
            <a:spLocks noGrp="1"/>
          </p:cNvSpPr>
          <p:nvPr>
            <p:ph type="sldNum" sz="quarter" idx="10"/>
          </p:nvPr>
        </p:nvSpPr>
        <p:spPr/>
        <p:txBody>
          <a:bodyPr/>
          <a:lstStyle/>
          <a:p>
            <a:fld id="{F94AE3CB-5354-4117-9265-FE4D456DF728}" type="slidenum">
              <a:rPr lang="zh-CN" altLang="en-US" smtClean="0"/>
              <a:t>19</a:t>
            </a:fld>
            <a:endParaRPr lang="zh-CN" altLang="en-US"/>
          </a:p>
        </p:txBody>
      </p:sp>
    </p:spTree>
    <p:extLst>
      <p:ext uri="{BB962C8B-B14F-4D97-AF65-F5344CB8AC3E}">
        <p14:creationId xmlns:p14="http://schemas.microsoft.com/office/powerpoint/2010/main" val="1001404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其中的代码是非稀疏存储方式的构造方法</a:t>
            </a:r>
          </a:p>
        </p:txBody>
      </p:sp>
      <p:sp>
        <p:nvSpPr>
          <p:cNvPr id="4" name="灯片编号占位符 3"/>
          <p:cNvSpPr>
            <a:spLocks noGrp="1"/>
          </p:cNvSpPr>
          <p:nvPr>
            <p:ph type="sldNum" sz="quarter" idx="10"/>
          </p:nvPr>
        </p:nvSpPr>
        <p:spPr/>
        <p:txBody>
          <a:bodyPr/>
          <a:lstStyle/>
          <a:p>
            <a:fld id="{F94AE3CB-5354-4117-9265-FE4D456DF728}" type="slidenum">
              <a:rPr lang="zh-CN" altLang="en-US" smtClean="0"/>
              <a:t>20</a:t>
            </a:fld>
            <a:endParaRPr lang="zh-CN" altLang="en-US"/>
          </a:p>
        </p:txBody>
      </p:sp>
    </p:spTree>
    <p:extLst>
      <p:ext uri="{BB962C8B-B14F-4D97-AF65-F5344CB8AC3E}">
        <p14:creationId xmlns:p14="http://schemas.microsoft.com/office/powerpoint/2010/main" val="3087736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22</a:t>
            </a:fld>
            <a:endParaRPr lang="zh-CN" altLang="en-US"/>
          </a:p>
        </p:txBody>
      </p:sp>
    </p:spTree>
    <p:extLst>
      <p:ext uri="{BB962C8B-B14F-4D97-AF65-F5344CB8AC3E}">
        <p14:creationId xmlns:p14="http://schemas.microsoft.com/office/powerpoint/2010/main" val="3560534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23</a:t>
            </a:fld>
            <a:endParaRPr lang="zh-CN" altLang="en-US"/>
          </a:p>
        </p:txBody>
      </p:sp>
    </p:spTree>
    <p:extLst>
      <p:ext uri="{BB962C8B-B14F-4D97-AF65-F5344CB8AC3E}">
        <p14:creationId xmlns:p14="http://schemas.microsoft.com/office/powerpoint/2010/main" val="899264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AF(c) = c1x(e1) + …+</a:t>
            </a:r>
            <a:r>
              <a:rPr lang="en-US" altLang="zh-CN" dirty="0" err="1"/>
              <a:t>CnX</a:t>
            </a:r>
            <a:r>
              <a:rPr lang="en-US" altLang="zh-CN" dirty="0"/>
              <a:t>(</a:t>
            </a:r>
            <a:r>
              <a:rPr lang="en-US" altLang="zh-CN" dirty="0" err="1"/>
              <a:t>en</a:t>
            </a:r>
            <a:r>
              <a:rPr lang="en-US" altLang="zh-CN" dirty="0"/>
              <a:t>)+…</a:t>
            </a:r>
          </a:p>
          <a:p>
            <a:r>
              <a:rPr lang="en-US" altLang="zh-CN" dirty="0"/>
              <a:t>Where</a:t>
            </a:r>
            <a:r>
              <a:rPr lang="en-US" altLang="zh-CN" baseline="0" dirty="0"/>
              <a:t> ci=</a:t>
            </a:r>
            <a:r>
              <a:rPr lang="en-US" altLang="zh-CN" baseline="0" dirty="0" err="1"/>
              <a:t>c.terms</a:t>
            </a:r>
            <a:r>
              <a:rPr lang="en-US" altLang="zh-CN" baseline="0" dirty="0"/>
              <a:t>[</a:t>
            </a:r>
            <a:r>
              <a:rPr lang="en-US" altLang="zh-CN" baseline="0" dirty="0" err="1"/>
              <a:t>i</a:t>
            </a:r>
            <a:r>
              <a:rPr lang="en-US" altLang="zh-CN" baseline="0" dirty="0"/>
              <a:t>].</a:t>
            </a:r>
            <a:r>
              <a:rPr lang="en-US" altLang="zh-CN" baseline="0" dirty="0" err="1"/>
              <a:t>coeff,ei</a:t>
            </a:r>
            <a:r>
              <a:rPr lang="en-US" altLang="zh-CN" baseline="0" dirty="0"/>
              <a:t> == </a:t>
            </a:r>
            <a:r>
              <a:rPr lang="en-US" altLang="zh-CN" baseline="0" dirty="0" err="1"/>
              <a:t>c.terms</a:t>
            </a:r>
            <a:r>
              <a:rPr lang="en-US" altLang="zh-CN" baseline="0" dirty="0"/>
              <a:t>[</a:t>
            </a:r>
            <a:r>
              <a:rPr lang="en-US" altLang="zh-CN" baseline="0" dirty="0" err="1"/>
              <a:t>i</a:t>
            </a:r>
            <a:r>
              <a:rPr lang="en-US" altLang="zh-CN" baseline="0" dirty="0"/>
              <a:t>].</a:t>
            </a:r>
            <a:r>
              <a:rPr lang="en-US" altLang="zh-CN" baseline="0" dirty="0" err="1"/>
              <a:t>deg</a:t>
            </a:r>
            <a:r>
              <a:rPr lang="en-US" altLang="zh-CN" baseline="0" dirty="0"/>
              <a:t> if 0&lt;=</a:t>
            </a:r>
            <a:r>
              <a:rPr lang="en-US" altLang="zh-CN" baseline="0" dirty="0" err="1"/>
              <a:t>i</a:t>
            </a:r>
            <a:r>
              <a:rPr lang="en-US" altLang="zh-CN" baseline="0" dirty="0"/>
              <a:t>&lt;</a:t>
            </a:r>
            <a:r>
              <a:rPr lang="en-US" altLang="zh-CN" baseline="0" dirty="0" err="1"/>
              <a:t>c.terms.size</a:t>
            </a:r>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26</a:t>
            </a:fld>
            <a:endParaRPr lang="zh-CN" altLang="en-US"/>
          </a:p>
        </p:txBody>
      </p:sp>
    </p:spTree>
    <p:extLst>
      <p:ext uri="{BB962C8B-B14F-4D97-AF65-F5344CB8AC3E}">
        <p14:creationId xmlns:p14="http://schemas.microsoft.com/office/powerpoint/2010/main" val="3750917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DOCK: </a:t>
            </a:r>
            <a:r>
              <a:rPr lang="zh-CN" altLang="en-US" dirty="0"/>
              <a:t>电梯在楼层停靠接送人</a:t>
            </a:r>
          </a:p>
        </p:txBody>
      </p:sp>
      <p:sp>
        <p:nvSpPr>
          <p:cNvPr id="4" name="灯片编号占位符 3"/>
          <p:cNvSpPr>
            <a:spLocks noGrp="1"/>
          </p:cNvSpPr>
          <p:nvPr>
            <p:ph type="sldNum" sz="quarter" idx="10"/>
          </p:nvPr>
        </p:nvSpPr>
        <p:spPr/>
        <p:txBody>
          <a:bodyPr/>
          <a:lstStyle/>
          <a:p>
            <a:fld id="{F94AE3CB-5354-4117-9265-FE4D456DF728}" type="slidenum">
              <a:rPr lang="zh-CN" altLang="en-US" smtClean="0"/>
              <a:t>27</a:t>
            </a:fld>
            <a:endParaRPr lang="zh-CN" altLang="en-US"/>
          </a:p>
        </p:txBody>
      </p:sp>
    </p:spTree>
    <p:extLst>
      <p:ext uri="{BB962C8B-B14F-4D97-AF65-F5344CB8AC3E}">
        <p14:creationId xmlns:p14="http://schemas.microsoft.com/office/powerpoint/2010/main" val="1182442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29</a:t>
            </a:fld>
            <a:endParaRPr lang="zh-CN" altLang="en-US"/>
          </a:p>
        </p:txBody>
      </p:sp>
    </p:spTree>
    <p:extLst>
      <p:ext uri="{BB962C8B-B14F-4D97-AF65-F5344CB8AC3E}">
        <p14:creationId xmlns:p14="http://schemas.microsoft.com/office/powerpoint/2010/main" val="1809512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c.terms</a:t>
            </a:r>
            <a:r>
              <a:rPr lang="en-US" altLang="zh-CN" dirty="0"/>
              <a:t> &lt;&gt; null &amp;&amp; </a:t>
            </a:r>
            <a:r>
              <a:rPr lang="en-US" altLang="zh-CN" dirty="0" err="1"/>
              <a:t>c.terms.length</a:t>
            </a:r>
            <a:r>
              <a:rPr lang="en-US" altLang="zh-CN" baseline="0" dirty="0"/>
              <a:t> &gt;= 1 &amp;&amp; </a:t>
            </a:r>
            <a:r>
              <a:rPr lang="en-US" altLang="zh-CN" baseline="0" dirty="0" err="1"/>
              <a:t>c.terms</a:t>
            </a:r>
            <a:r>
              <a:rPr lang="en-US" altLang="zh-CN" baseline="0" dirty="0"/>
              <a:t>[</a:t>
            </a:r>
            <a:r>
              <a:rPr lang="en-US" altLang="zh-CN" baseline="0" dirty="0" err="1"/>
              <a:t>i</a:t>
            </a:r>
            <a:r>
              <a:rPr lang="en-US" altLang="zh-CN" baseline="0" dirty="0"/>
              <a:t>] is a Term for all </a:t>
            </a:r>
            <a:r>
              <a:rPr lang="en-US" altLang="zh-CN" baseline="0" dirty="0" err="1"/>
              <a:t>i</a:t>
            </a:r>
            <a:r>
              <a:rPr lang="en-US" altLang="zh-CN" baseline="0" dirty="0"/>
              <a:t> &amp;&amp; (</a:t>
            </a:r>
            <a:r>
              <a:rPr lang="en-US" altLang="zh-CN" baseline="0" dirty="0" err="1"/>
              <a:t>c.terms</a:t>
            </a:r>
            <a:r>
              <a:rPr lang="en-US" altLang="zh-CN" baseline="0" dirty="0"/>
              <a:t>[</a:t>
            </a:r>
            <a:r>
              <a:rPr lang="en-US" altLang="zh-CN" baseline="0" dirty="0" err="1"/>
              <a:t>i</a:t>
            </a:r>
            <a:r>
              <a:rPr lang="en-US" altLang="zh-CN" baseline="0" dirty="0"/>
              <a:t>].</a:t>
            </a:r>
            <a:r>
              <a:rPr lang="en-US" altLang="zh-CN" baseline="0" dirty="0" err="1"/>
              <a:t>coeff</a:t>
            </a:r>
            <a:r>
              <a:rPr lang="en-US" altLang="zh-CN" baseline="0" dirty="0"/>
              <a:t> &lt;&gt;0 and </a:t>
            </a:r>
            <a:r>
              <a:rPr lang="en-US" altLang="zh-CN" baseline="0" dirty="0" err="1"/>
              <a:t>c.terms</a:t>
            </a:r>
            <a:r>
              <a:rPr lang="en-US" altLang="zh-CN" baseline="0" dirty="0"/>
              <a:t>[</a:t>
            </a:r>
            <a:r>
              <a:rPr lang="en-US" altLang="zh-CN" baseline="0" dirty="0" err="1"/>
              <a:t>i</a:t>
            </a:r>
            <a:r>
              <a:rPr lang="en-US" altLang="zh-CN" baseline="0" dirty="0"/>
              <a:t>].</a:t>
            </a:r>
            <a:r>
              <a:rPr lang="en-US" altLang="zh-CN" baseline="0" dirty="0" err="1"/>
              <a:t>deg</a:t>
            </a:r>
            <a:r>
              <a:rPr lang="en-US" altLang="zh-CN" baseline="0" dirty="0"/>
              <a:t> &gt;0 for all </a:t>
            </a:r>
            <a:r>
              <a:rPr lang="en-US" altLang="zh-CN" baseline="0" dirty="0" err="1"/>
              <a:t>i</a:t>
            </a:r>
            <a:r>
              <a:rPr lang="en-US" altLang="zh-CN" baseline="0" dirty="0"/>
              <a:t>)</a:t>
            </a:r>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30</a:t>
            </a:fld>
            <a:endParaRPr lang="zh-CN" altLang="en-US"/>
          </a:p>
        </p:txBody>
      </p:sp>
    </p:spTree>
    <p:extLst>
      <p:ext uri="{BB962C8B-B14F-4D97-AF65-F5344CB8AC3E}">
        <p14:creationId xmlns:p14="http://schemas.microsoft.com/office/powerpoint/2010/main" val="1115689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en-US" altLang="zh-CN" dirty="0" err="1"/>
              <a:t>els.add</a:t>
            </a:r>
            <a:r>
              <a:rPr lang="en-US" altLang="zh-CN" dirty="0"/>
              <a:t>(new Integer(x));</a:t>
            </a:r>
            <a:r>
              <a:rPr lang="zh-CN" altLang="en-US" dirty="0"/>
              <a:t>可能会导致</a:t>
            </a:r>
            <a:r>
              <a:rPr lang="en-US" altLang="zh-CN" dirty="0" err="1"/>
              <a:t>els</a:t>
            </a:r>
            <a:r>
              <a:rPr lang="zh-CN" altLang="en-US" dirty="0"/>
              <a:t>中重复存储</a:t>
            </a:r>
            <a:r>
              <a:rPr lang="en-US" altLang="zh-CN" dirty="0"/>
              <a:t>x</a:t>
            </a:r>
            <a:r>
              <a:rPr lang="zh-CN" altLang="en-US" dirty="0"/>
              <a:t>，破坏不变式。因此首先应该检查</a:t>
            </a:r>
            <a:r>
              <a:rPr lang="en-US" altLang="zh-CN" dirty="0" err="1"/>
              <a:t>els</a:t>
            </a:r>
            <a:r>
              <a:rPr lang="zh-CN" altLang="en-US" dirty="0"/>
              <a:t>是否有</a:t>
            </a:r>
            <a:r>
              <a:rPr lang="en-US" altLang="zh-CN" dirty="0"/>
              <a:t>x</a:t>
            </a:r>
            <a:r>
              <a:rPr lang="zh-CN" altLang="en-US" dirty="0"/>
              <a:t>。</a:t>
            </a:r>
          </a:p>
        </p:txBody>
      </p:sp>
      <p:sp>
        <p:nvSpPr>
          <p:cNvPr id="4" name="灯片编号占位符 3"/>
          <p:cNvSpPr>
            <a:spLocks noGrp="1"/>
          </p:cNvSpPr>
          <p:nvPr>
            <p:ph type="sldNum" sz="quarter" idx="10"/>
          </p:nvPr>
        </p:nvSpPr>
        <p:spPr/>
        <p:txBody>
          <a:bodyPr/>
          <a:lstStyle/>
          <a:p>
            <a:fld id="{F94AE3CB-5354-4117-9265-FE4D456DF728}" type="slidenum">
              <a:rPr lang="zh-CN" altLang="en-US" smtClean="0"/>
              <a:t>35</a:t>
            </a:fld>
            <a:endParaRPr lang="zh-CN" altLang="en-US"/>
          </a:p>
        </p:txBody>
      </p:sp>
    </p:spTree>
    <p:extLst>
      <p:ext uri="{BB962C8B-B14F-4D97-AF65-F5344CB8AC3E}">
        <p14:creationId xmlns:p14="http://schemas.microsoft.com/office/powerpoint/2010/main" val="1980329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36</a:t>
            </a:fld>
            <a:endParaRPr lang="zh-CN" altLang="en-US"/>
          </a:p>
        </p:txBody>
      </p:sp>
    </p:spTree>
    <p:extLst>
      <p:ext uri="{BB962C8B-B14F-4D97-AF65-F5344CB8AC3E}">
        <p14:creationId xmlns:p14="http://schemas.microsoft.com/office/powerpoint/2010/main" val="1146480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2</a:t>
            </a:fld>
            <a:endParaRPr lang="zh-CN" altLang="en-US"/>
          </a:p>
        </p:txBody>
      </p:sp>
    </p:spTree>
    <p:extLst>
      <p:ext uri="{BB962C8B-B14F-4D97-AF65-F5344CB8AC3E}">
        <p14:creationId xmlns:p14="http://schemas.microsoft.com/office/powerpoint/2010/main" val="150063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2B2CB3-D157-41ED-93CF-85B81C238CC5}" type="slidenum">
              <a:rPr lang="zh-CN" altLang="en-US" smtClean="0"/>
              <a:t>38</a:t>
            </a:fld>
            <a:endParaRPr lang="zh-CN" altLang="en-US"/>
          </a:p>
        </p:txBody>
      </p:sp>
    </p:spTree>
    <p:extLst>
      <p:ext uri="{BB962C8B-B14F-4D97-AF65-F5344CB8AC3E}">
        <p14:creationId xmlns:p14="http://schemas.microsoft.com/office/powerpoint/2010/main" val="1709658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模板化访问：即按照一定的规格</a:t>
            </a:r>
            <a:r>
              <a:rPr lang="en-US" altLang="zh-CN" dirty="0"/>
              <a:t>(</a:t>
            </a:r>
            <a:r>
              <a:rPr lang="zh-CN" altLang="en-US" dirty="0"/>
              <a:t>即模板</a:t>
            </a:r>
            <a:r>
              <a:rPr lang="en-US" altLang="zh-CN" dirty="0"/>
              <a:t>)</a:t>
            </a:r>
            <a:r>
              <a:rPr lang="zh-CN" altLang="en-US" dirty="0"/>
              <a:t>来解析和访问内存中的数据区段</a:t>
            </a:r>
          </a:p>
        </p:txBody>
      </p:sp>
      <p:sp>
        <p:nvSpPr>
          <p:cNvPr id="4" name="灯片编号占位符 3"/>
          <p:cNvSpPr>
            <a:spLocks noGrp="1"/>
          </p:cNvSpPr>
          <p:nvPr>
            <p:ph type="sldNum" sz="quarter" idx="10"/>
          </p:nvPr>
        </p:nvSpPr>
        <p:spPr/>
        <p:txBody>
          <a:bodyPr/>
          <a:lstStyle/>
          <a:p>
            <a:fld id="{F94AE3CB-5354-4117-9265-FE4D456DF728}" type="slidenum">
              <a:rPr lang="zh-CN" altLang="en-US" smtClean="0"/>
              <a:t>3</a:t>
            </a:fld>
            <a:endParaRPr lang="zh-CN" altLang="en-US"/>
          </a:p>
        </p:txBody>
      </p:sp>
    </p:spTree>
    <p:extLst>
      <p:ext uri="{BB962C8B-B14F-4D97-AF65-F5344CB8AC3E}">
        <p14:creationId xmlns:p14="http://schemas.microsoft.com/office/powerpoint/2010/main" val="3566394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public static final Comparator&lt;String&gt; CASE_INSENSITIVE_ORDER = new </a:t>
            </a:r>
            <a:r>
              <a:rPr lang="en-US" altLang="zh-CN" dirty="0" err="1"/>
              <a:t>CaseInsensitiveComparator</a:t>
            </a:r>
            <a:r>
              <a:rPr lang="en-US" altLang="zh-CN" dirty="0"/>
              <a:t>(); </a:t>
            </a:r>
          </a:p>
          <a:p>
            <a:r>
              <a:rPr lang="en-US" altLang="zh-CN" dirty="0"/>
              <a:t>private static class </a:t>
            </a:r>
            <a:r>
              <a:rPr lang="en-US" altLang="zh-CN" dirty="0" err="1"/>
              <a:t>CaseInsensitiveComparator</a:t>
            </a:r>
            <a:r>
              <a:rPr lang="en-US" altLang="zh-CN" dirty="0"/>
              <a:t> implements Comparator&lt;String&gt;, </a:t>
            </a:r>
            <a:r>
              <a:rPr lang="en-US" altLang="zh-CN" dirty="0" err="1"/>
              <a:t>java.io.Serializable</a:t>
            </a:r>
            <a:r>
              <a:rPr lang="en-US" altLang="zh-CN" dirty="0"/>
              <a:t> { </a:t>
            </a:r>
          </a:p>
          <a:p>
            <a:r>
              <a:rPr lang="en-US" altLang="zh-CN" dirty="0"/>
              <a:t>// use </a:t>
            </a:r>
            <a:r>
              <a:rPr lang="en-US" altLang="zh-CN" dirty="0" err="1"/>
              <a:t>serialVersionUID</a:t>
            </a:r>
            <a:r>
              <a:rPr lang="en-US" altLang="zh-CN" dirty="0"/>
              <a:t> from JDK 1.2.2 for interoperability </a:t>
            </a:r>
          </a:p>
          <a:p>
            <a:r>
              <a:rPr lang="en-US" altLang="zh-CN" dirty="0"/>
              <a:t>private static final long </a:t>
            </a:r>
            <a:r>
              <a:rPr lang="en-US" altLang="zh-CN" dirty="0" err="1"/>
              <a:t>serialVersionUID</a:t>
            </a:r>
            <a:r>
              <a:rPr lang="en-US" altLang="zh-CN" dirty="0"/>
              <a:t> = 8575799808933029326L; </a:t>
            </a:r>
          </a:p>
          <a:p>
            <a:r>
              <a:rPr lang="en-US" altLang="zh-CN" dirty="0"/>
              <a:t>public int compare(String s1, String s2) { // ... } </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4</a:t>
            </a:fld>
            <a:endParaRPr lang="zh-CN" altLang="en-US"/>
          </a:p>
        </p:txBody>
      </p:sp>
    </p:spTree>
    <p:extLst>
      <p:ext uri="{BB962C8B-B14F-4D97-AF65-F5344CB8AC3E}">
        <p14:creationId xmlns:p14="http://schemas.microsoft.com/office/powerpoint/2010/main" val="355182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课堂上要求同学们按照</a:t>
            </a:r>
            <a:r>
              <a:rPr lang="en-US" altLang="zh-CN" dirty="0"/>
              <a:t>JSF</a:t>
            </a:r>
            <a:r>
              <a:rPr lang="zh-CN" altLang="en-US" dirty="0"/>
              <a:t>规范写出</a:t>
            </a:r>
            <a:r>
              <a:rPr lang="en-US" altLang="zh-CN" dirty="0"/>
              <a:t>intersection</a:t>
            </a:r>
            <a:r>
              <a:rPr lang="zh-CN" altLang="en-US" dirty="0"/>
              <a:t>的规格：</a:t>
            </a:r>
            <a:endParaRPr lang="en-US" altLang="zh-CN" dirty="0"/>
          </a:p>
          <a:p>
            <a:r>
              <a:rPr lang="en-US" altLang="zh-CN" dirty="0"/>
              <a:t>/*@effects:</a:t>
            </a:r>
            <a:r>
              <a:rPr lang="en-US" altLang="zh-CN" baseline="0" dirty="0"/>
              <a:t> (\all </a:t>
            </a:r>
            <a:r>
              <a:rPr lang="en-US" altLang="zh-CN" baseline="0" dirty="0" err="1"/>
              <a:t>int</a:t>
            </a:r>
            <a:r>
              <a:rPr lang="en-US" altLang="zh-CN" baseline="0" dirty="0"/>
              <a:t> </a:t>
            </a:r>
            <a:r>
              <a:rPr lang="en-US" altLang="zh-CN" baseline="0" dirty="0" err="1"/>
              <a:t>i</a:t>
            </a:r>
            <a:r>
              <a:rPr lang="en-US" altLang="zh-CN" baseline="0" dirty="0"/>
              <a:t>; 0&lt;=</a:t>
            </a:r>
            <a:r>
              <a:rPr lang="en-US" altLang="zh-CN" baseline="0" dirty="0" err="1"/>
              <a:t>i</a:t>
            </a:r>
            <a:r>
              <a:rPr lang="en-US" altLang="zh-CN" baseline="0" dirty="0"/>
              <a:t>&lt;\</a:t>
            </a:r>
            <a:r>
              <a:rPr lang="en-US" altLang="zh-CN" baseline="0" dirty="0" err="1"/>
              <a:t>result.size</a:t>
            </a:r>
            <a:r>
              <a:rPr lang="en-US" altLang="zh-CN" baseline="0" dirty="0"/>
              <a:t>; </a:t>
            </a:r>
            <a:r>
              <a:rPr lang="en-US" altLang="zh-CN" baseline="0" dirty="0" err="1"/>
              <a:t>this.isIn</a:t>
            </a:r>
            <a:r>
              <a:rPr lang="en-US" altLang="zh-CN" baseline="0" dirty="0"/>
              <a:t>(\result[</a:t>
            </a:r>
            <a:r>
              <a:rPr lang="en-US" altLang="zh-CN" baseline="0" dirty="0" err="1"/>
              <a:t>i</a:t>
            </a:r>
            <a:r>
              <a:rPr lang="en-US" altLang="zh-CN" baseline="0" dirty="0"/>
              <a:t>]) &amp;&amp; </a:t>
            </a:r>
            <a:r>
              <a:rPr lang="en-US" altLang="zh-CN" baseline="0" dirty="0" err="1"/>
              <a:t>a.isIn</a:t>
            </a:r>
            <a:r>
              <a:rPr lang="en-US" altLang="zh-CN" baseline="0" dirty="0"/>
              <a:t>(\result[</a:t>
            </a:r>
            <a:r>
              <a:rPr lang="en-US" altLang="zh-CN" baseline="0" dirty="0" err="1"/>
              <a:t>i</a:t>
            </a:r>
            <a:r>
              <a:rPr lang="en-US" altLang="zh-CN" baseline="0" dirty="0"/>
              <a:t>]))</a:t>
            </a:r>
          </a:p>
          <a:p>
            <a:r>
              <a:rPr lang="en-US" altLang="zh-CN" baseline="0" dirty="0"/>
              <a:t>                   (a==null) ==&gt; </a:t>
            </a:r>
            <a:r>
              <a:rPr lang="en-US" altLang="zh-CN" baseline="0" dirty="0" err="1"/>
              <a:t>exceptional_behavior</a:t>
            </a:r>
            <a:r>
              <a:rPr lang="en-US" altLang="zh-CN" baseline="0" dirty="0"/>
              <a:t>(</a:t>
            </a:r>
            <a:r>
              <a:rPr lang="en-US" altLang="zh-CN" sz="1200" b="1" dirty="0" err="1">
                <a:latin typeface="Courier New" panose="02070309020205020404" pitchFamily="49" charset="0"/>
                <a:ea typeface="+mn-ea"/>
              </a:rPr>
              <a:t>NullPointerException</a:t>
            </a:r>
            <a:r>
              <a:rPr lang="en-US" altLang="zh-CN" baseline="0" dirty="0"/>
              <a:t>)</a:t>
            </a:r>
          </a:p>
          <a:p>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9</a:t>
            </a:fld>
            <a:endParaRPr lang="zh-CN" altLang="en-US"/>
          </a:p>
        </p:txBody>
      </p:sp>
    </p:spTree>
    <p:extLst>
      <p:ext uri="{BB962C8B-B14F-4D97-AF65-F5344CB8AC3E}">
        <p14:creationId xmlns:p14="http://schemas.microsoft.com/office/powerpoint/2010/main" val="4257321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err="1"/>
              <a:t>coeff</a:t>
            </a:r>
            <a:r>
              <a:rPr lang="zh-CN" altLang="en-US" dirty="0"/>
              <a:t>方法的规格而言，通过</a:t>
            </a:r>
            <a:r>
              <a:rPr lang="en-US" altLang="zh-CN" dirty="0"/>
              <a:t>JSF</a:t>
            </a:r>
            <a:r>
              <a:rPr lang="zh-CN" altLang="en-US" dirty="0"/>
              <a:t>规格发现了存在的问题，如果其中没有幂为</a:t>
            </a:r>
            <a:r>
              <a:rPr lang="en-US" altLang="zh-CN" dirty="0"/>
              <a:t>d</a:t>
            </a:r>
            <a:r>
              <a:rPr lang="zh-CN" altLang="en-US" dirty="0"/>
              <a:t>的项怎么办？</a:t>
            </a:r>
            <a:endParaRPr lang="en-US" altLang="zh-CN" dirty="0"/>
          </a:p>
          <a:p>
            <a:endParaRPr lang="en-US" altLang="zh-CN" dirty="0"/>
          </a:p>
          <a:p>
            <a:r>
              <a:rPr lang="en-US" altLang="zh-CN" sz="1200" b="1" dirty="0">
                <a:solidFill>
                  <a:srgbClr val="003399"/>
                </a:solidFill>
                <a:latin typeface="Courier New" panose="02070309020205020404" pitchFamily="49" charset="0"/>
              </a:rPr>
              <a:t>(\all </a:t>
            </a:r>
            <a:r>
              <a:rPr lang="en-US" altLang="zh-CN" sz="1200" b="1" dirty="0" err="1">
                <a:solidFill>
                  <a:srgbClr val="003399"/>
                </a:solidFill>
                <a:latin typeface="Courier New" panose="02070309020205020404" pitchFamily="49" charset="0"/>
              </a:rPr>
              <a:t>int</a:t>
            </a:r>
            <a:r>
              <a:rPr lang="en-US" altLang="zh-CN" sz="1200" b="1" dirty="0">
                <a:solidFill>
                  <a:srgbClr val="003399"/>
                </a:solidFill>
                <a:latin typeface="Courier New" panose="02070309020205020404" pitchFamily="49" charset="0"/>
              </a:rPr>
              <a:t> </a:t>
            </a:r>
            <a:r>
              <a:rPr lang="en-US" altLang="zh-CN" sz="1200" b="1" dirty="0" err="1">
                <a:solidFill>
                  <a:srgbClr val="003399"/>
                </a:solidFill>
                <a:latin typeface="Courier New" panose="02070309020205020404" pitchFamily="49" charset="0"/>
              </a:rPr>
              <a:t>i</a:t>
            </a:r>
            <a:r>
              <a:rPr lang="en-US" altLang="zh-CN" sz="1200" b="1" dirty="0">
                <a:solidFill>
                  <a:srgbClr val="003399"/>
                </a:solidFill>
                <a:latin typeface="Courier New" panose="02070309020205020404" pitchFamily="49" charset="0"/>
              </a:rPr>
              <a:t>; 0&lt;=</a:t>
            </a:r>
            <a:r>
              <a:rPr lang="en-US" altLang="zh-CN" sz="1200" b="1" dirty="0" err="1">
                <a:solidFill>
                  <a:srgbClr val="003399"/>
                </a:solidFill>
                <a:latin typeface="Courier New" panose="02070309020205020404" pitchFamily="49" charset="0"/>
              </a:rPr>
              <a:t>i</a:t>
            </a:r>
            <a:r>
              <a:rPr lang="en-US" altLang="zh-CN" sz="1200" b="1" dirty="0">
                <a:solidFill>
                  <a:srgbClr val="003399"/>
                </a:solidFill>
                <a:latin typeface="Courier New" panose="02070309020205020404" pitchFamily="49" charset="0"/>
              </a:rPr>
              <a:t>&lt;=\</a:t>
            </a:r>
            <a:r>
              <a:rPr lang="en-US" altLang="zh-CN" sz="1200" b="1" dirty="0" err="1">
                <a:solidFill>
                  <a:srgbClr val="003399"/>
                </a:solidFill>
                <a:latin typeface="Courier New" panose="02070309020205020404" pitchFamily="49" charset="0"/>
              </a:rPr>
              <a:t>result.size</a:t>
            </a:r>
            <a:r>
              <a:rPr lang="en-US" altLang="zh-CN" sz="1200" b="1" dirty="0">
                <a:solidFill>
                  <a:srgbClr val="003399"/>
                </a:solidFill>
                <a:latin typeface="Courier New" panose="02070309020205020404" pitchFamily="49" charset="0"/>
              </a:rPr>
              <a:t>;\all </a:t>
            </a:r>
            <a:r>
              <a:rPr lang="en-US" altLang="zh-CN" sz="1200" b="1" dirty="0" err="1">
                <a:solidFill>
                  <a:srgbClr val="003399"/>
                </a:solidFill>
                <a:latin typeface="Courier New" panose="02070309020205020404" pitchFamily="49" charset="0"/>
              </a:rPr>
              <a:t>int</a:t>
            </a:r>
            <a:r>
              <a:rPr lang="en-US" altLang="zh-CN" sz="1200" b="1" dirty="0">
                <a:solidFill>
                  <a:srgbClr val="003399"/>
                </a:solidFill>
                <a:latin typeface="Courier New" panose="02070309020205020404" pitchFamily="49" charset="0"/>
              </a:rPr>
              <a:t> j; 0&lt;=j&lt;</a:t>
            </a:r>
            <a:r>
              <a:rPr lang="en-US" altLang="zh-CN" sz="1200" b="1" dirty="0" err="1">
                <a:solidFill>
                  <a:srgbClr val="003399"/>
                </a:solidFill>
                <a:latin typeface="Courier New" panose="02070309020205020404" pitchFamily="49" charset="0"/>
              </a:rPr>
              <a:t>this.size</a:t>
            </a:r>
            <a:r>
              <a:rPr lang="en-US" altLang="zh-CN" sz="1200" b="1" dirty="0">
                <a:solidFill>
                  <a:srgbClr val="003399"/>
                </a:solidFill>
                <a:latin typeface="Courier New" panose="02070309020205020404" pitchFamily="49" charset="0"/>
              </a:rPr>
              <a:t>; (\result[</a:t>
            </a:r>
            <a:r>
              <a:rPr lang="en-US" altLang="zh-CN" sz="1200" b="1" dirty="0" err="1">
                <a:solidFill>
                  <a:srgbClr val="003399"/>
                </a:solidFill>
                <a:latin typeface="Courier New" panose="02070309020205020404" pitchFamily="49" charset="0"/>
              </a:rPr>
              <a:t>i</a:t>
            </a:r>
            <a:r>
              <a:rPr lang="en-US" altLang="zh-CN" sz="1200" b="1" dirty="0">
                <a:solidFill>
                  <a:srgbClr val="003399"/>
                </a:solidFill>
                <a:latin typeface="Courier New" panose="02070309020205020404" pitchFamily="49" charset="0"/>
              </a:rPr>
              <a:t>].degree !=this[j].degree)==&gt; (\exist </a:t>
            </a:r>
            <a:r>
              <a:rPr lang="en-US" altLang="zh-CN" sz="1200" b="1" dirty="0" err="1">
                <a:solidFill>
                  <a:srgbClr val="003399"/>
                </a:solidFill>
                <a:latin typeface="Courier New" panose="02070309020205020404" pitchFamily="49" charset="0"/>
              </a:rPr>
              <a:t>int</a:t>
            </a:r>
            <a:r>
              <a:rPr lang="en-US" altLang="zh-CN" sz="1200" b="1" baseline="0" dirty="0">
                <a:solidFill>
                  <a:srgbClr val="003399"/>
                </a:solidFill>
                <a:latin typeface="Courier New" panose="02070309020205020404" pitchFamily="49" charset="0"/>
              </a:rPr>
              <a:t> k; 0&lt;=k&lt;=</a:t>
            </a:r>
            <a:r>
              <a:rPr lang="en-US" altLang="zh-CN" sz="1200" b="1" baseline="0" dirty="0" err="1">
                <a:solidFill>
                  <a:srgbClr val="003399"/>
                </a:solidFill>
                <a:latin typeface="Courier New" panose="02070309020205020404" pitchFamily="49" charset="0"/>
              </a:rPr>
              <a:t>a.size</a:t>
            </a:r>
            <a:r>
              <a:rPr lang="en-US" altLang="zh-CN" sz="1200" b="1" baseline="0" dirty="0">
                <a:solidFill>
                  <a:srgbClr val="003399"/>
                </a:solidFill>
                <a:latin typeface="Courier New" panose="02070309020205020404" pitchFamily="49" charset="0"/>
              </a:rPr>
              <a:t>; \result[</a:t>
            </a:r>
            <a:r>
              <a:rPr lang="en-US" altLang="zh-CN" sz="1200" b="1" baseline="0" dirty="0" err="1">
                <a:solidFill>
                  <a:srgbClr val="003399"/>
                </a:solidFill>
                <a:latin typeface="Courier New" panose="02070309020205020404" pitchFamily="49" charset="0"/>
              </a:rPr>
              <a:t>i</a:t>
            </a:r>
            <a:r>
              <a:rPr lang="en-US" altLang="zh-CN" sz="1200" b="1" baseline="0" dirty="0">
                <a:solidFill>
                  <a:srgbClr val="003399"/>
                </a:solidFill>
                <a:latin typeface="Courier New" panose="02070309020205020404" pitchFamily="49" charset="0"/>
              </a:rPr>
              <a:t>].degree==a[k].degree &amp;&amp; \result[</a:t>
            </a:r>
            <a:r>
              <a:rPr lang="en-US" altLang="zh-CN" sz="1200" b="1" baseline="0" dirty="0" err="1">
                <a:solidFill>
                  <a:srgbClr val="003399"/>
                </a:solidFill>
                <a:latin typeface="Courier New" panose="02070309020205020404" pitchFamily="49" charset="0"/>
              </a:rPr>
              <a:t>i</a:t>
            </a:r>
            <a:r>
              <a:rPr lang="en-US" altLang="zh-CN" sz="1200" b="1" baseline="0" dirty="0">
                <a:solidFill>
                  <a:srgbClr val="003399"/>
                </a:solidFill>
                <a:latin typeface="Courier New" panose="02070309020205020404" pitchFamily="49" charset="0"/>
              </a:rPr>
              <a:t>].c == a[k].c</a:t>
            </a:r>
            <a:r>
              <a:rPr lang="en-US" altLang="zh-CN" sz="1200" b="1" dirty="0">
                <a:solidFill>
                  <a:srgbClr val="003399"/>
                </a:solidFill>
                <a:latin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003399"/>
                </a:solidFill>
                <a:latin typeface="Courier New" panose="02070309020205020404" pitchFamily="49" charset="0"/>
              </a:rPr>
              <a:t>(\all </a:t>
            </a:r>
            <a:r>
              <a:rPr lang="en-US" altLang="zh-CN" sz="1200" b="1" dirty="0" err="1">
                <a:solidFill>
                  <a:srgbClr val="003399"/>
                </a:solidFill>
                <a:latin typeface="Courier New" panose="02070309020205020404" pitchFamily="49" charset="0"/>
              </a:rPr>
              <a:t>int</a:t>
            </a:r>
            <a:r>
              <a:rPr lang="en-US" altLang="zh-CN" sz="1200" b="1" dirty="0">
                <a:solidFill>
                  <a:srgbClr val="003399"/>
                </a:solidFill>
                <a:latin typeface="Courier New" panose="02070309020205020404" pitchFamily="49" charset="0"/>
              </a:rPr>
              <a:t> </a:t>
            </a:r>
            <a:r>
              <a:rPr lang="en-US" altLang="zh-CN" sz="1200" b="1" dirty="0" err="1">
                <a:solidFill>
                  <a:srgbClr val="003399"/>
                </a:solidFill>
                <a:latin typeface="Courier New" panose="02070309020205020404" pitchFamily="49" charset="0"/>
              </a:rPr>
              <a:t>i</a:t>
            </a:r>
            <a:r>
              <a:rPr lang="en-US" altLang="zh-CN" sz="1200" b="1" dirty="0">
                <a:solidFill>
                  <a:srgbClr val="003399"/>
                </a:solidFill>
                <a:latin typeface="Courier New" panose="02070309020205020404" pitchFamily="49" charset="0"/>
              </a:rPr>
              <a:t>; 0&lt;=</a:t>
            </a:r>
            <a:r>
              <a:rPr lang="en-US" altLang="zh-CN" sz="1200" b="1" dirty="0" err="1">
                <a:solidFill>
                  <a:srgbClr val="003399"/>
                </a:solidFill>
                <a:latin typeface="Courier New" panose="02070309020205020404" pitchFamily="49" charset="0"/>
              </a:rPr>
              <a:t>i</a:t>
            </a:r>
            <a:r>
              <a:rPr lang="en-US" altLang="zh-CN" sz="1200" b="1" dirty="0">
                <a:solidFill>
                  <a:srgbClr val="003399"/>
                </a:solidFill>
                <a:latin typeface="Courier New" panose="02070309020205020404" pitchFamily="49" charset="0"/>
              </a:rPr>
              <a:t>&lt;=\</a:t>
            </a:r>
            <a:r>
              <a:rPr lang="en-US" altLang="zh-CN" sz="1200" b="1" dirty="0" err="1">
                <a:solidFill>
                  <a:srgbClr val="003399"/>
                </a:solidFill>
                <a:latin typeface="Courier New" panose="02070309020205020404" pitchFamily="49" charset="0"/>
              </a:rPr>
              <a:t>result.size</a:t>
            </a:r>
            <a:r>
              <a:rPr lang="en-US" altLang="zh-CN" sz="1200" b="1" dirty="0">
                <a:solidFill>
                  <a:srgbClr val="003399"/>
                </a:solidFill>
                <a:latin typeface="Courier New" panose="02070309020205020404" pitchFamily="49" charset="0"/>
              </a:rPr>
              <a:t>;\all </a:t>
            </a:r>
            <a:r>
              <a:rPr lang="en-US" altLang="zh-CN" sz="1200" b="1" dirty="0" err="1">
                <a:solidFill>
                  <a:srgbClr val="003399"/>
                </a:solidFill>
                <a:latin typeface="Courier New" panose="02070309020205020404" pitchFamily="49" charset="0"/>
              </a:rPr>
              <a:t>int</a:t>
            </a:r>
            <a:r>
              <a:rPr lang="en-US" altLang="zh-CN" sz="1200" b="1" dirty="0">
                <a:solidFill>
                  <a:srgbClr val="003399"/>
                </a:solidFill>
                <a:latin typeface="Courier New" panose="02070309020205020404" pitchFamily="49" charset="0"/>
              </a:rPr>
              <a:t> k; 0&lt;=k&lt;</a:t>
            </a:r>
            <a:r>
              <a:rPr lang="en-US" altLang="zh-CN" sz="1200" b="1" dirty="0" err="1">
                <a:solidFill>
                  <a:srgbClr val="003399"/>
                </a:solidFill>
                <a:latin typeface="Courier New" panose="02070309020205020404" pitchFamily="49" charset="0"/>
              </a:rPr>
              <a:t>a.size</a:t>
            </a:r>
            <a:r>
              <a:rPr lang="en-US" altLang="zh-CN" sz="1200" b="1" dirty="0">
                <a:solidFill>
                  <a:srgbClr val="003399"/>
                </a:solidFill>
                <a:latin typeface="Courier New" panose="02070309020205020404" pitchFamily="49" charset="0"/>
              </a:rPr>
              <a:t>; (\result[</a:t>
            </a:r>
            <a:r>
              <a:rPr lang="en-US" altLang="zh-CN" sz="1200" b="1" dirty="0" err="1">
                <a:solidFill>
                  <a:srgbClr val="003399"/>
                </a:solidFill>
                <a:latin typeface="Courier New" panose="02070309020205020404" pitchFamily="49" charset="0"/>
              </a:rPr>
              <a:t>i</a:t>
            </a:r>
            <a:r>
              <a:rPr lang="en-US" altLang="zh-CN" sz="1200" b="1" dirty="0">
                <a:solidFill>
                  <a:srgbClr val="003399"/>
                </a:solidFill>
                <a:latin typeface="Courier New" panose="02070309020205020404" pitchFamily="49" charset="0"/>
              </a:rPr>
              <a:t>].degree !=a[k].degree)==&gt; (\exist </a:t>
            </a:r>
            <a:r>
              <a:rPr lang="en-US" altLang="zh-CN" sz="1200" b="1" dirty="0" err="1">
                <a:solidFill>
                  <a:srgbClr val="003399"/>
                </a:solidFill>
                <a:latin typeface="Courier New" panose="02070309020205020404" pitchFamily="49" charset="0"/>
              </a:rPr>
              <a:t>int</a:t>
            </a:r>
            <a:r>
              <a:rPr lang="en-US" altLang="zh-CN" sz="1200" b="1" baseline="0" dirty="0">
                <a:solidFill>
                  <a:srgbClr val="003399"/>
                </a:solidFill>
                <a:latin typeface="Courier New" panose="02070309020205020404" pitchFamily="49" charset="0"/>
              </a:rPr>
              <a:t> j; 0&lt;=j&lt;=</a:t>
            </a:r>
            <a:r>
              <a:rPr lang="en-US" altLang="zh-CN" sz="1200" b="1" baseline="0" dirty="0" err="1">
                <a:solidFill>
                  <a:srgbClr val="003399"/>
                </a:solidFill>
                <a:latin typeface="Courier New" panose="02070309020205020404" pitchFamily="49" charset="0"/>
              </a:rPr>
              <a:t>this.size</a:t>
            </a:r>
            <a:r>
              <a:rPr lang="en-US" altLang="zh-CN" sz="1200" b="1" baseline="0" dirty="0">
                <a:solidFill>
                  <a:srgbClr val="003399"/>
                </a:solidFill>
                <a:latin typeface="Courier New" panose="02070309020205020404" pitchFamily="49" charset="0"/>
              </a:rPr>
              <a:t>; \result[</a:t>
            </a:r>
            <a:r>
              <a:rPr lang="en-US" altLang="zh-CN" sz="1200" b="1" baseline="0" dirty="0" err="1">
                <a:solidFill>
                  <a:srgbClr val="003399"/>
                </a:solidFill>
                <a:latin typeface="Courier New" panose="02070309020205020404" pitchFamily="49" charset="0"/>
              </a:rPr>
              <a:t>i</a:t>
            </a:r>
            <a:r>
              <a:rPr lang="en-US" altLang="zh-CN" sz="1200" b="1" baseline="0" dirty="0">
                <a:solidFill>
                  <a:srgbClr val="003399"/>
                </a:solidFill>
                <a:latin typeface="Courier New" panose="02070309020205020404" pitchFamily="49" charset="0"/>
              </a:rPr>
              <a:t>].degree==this[j].degree &amp;&amp; \result[</a:t>
            </a:r>
            <a:r>
              <a:rPr lang="en-US" altLang="zh-CN" sz="1200" b="1" baseline="0" dirty="0" err="1">
                <a:solidFill>
                  <a:srgbClr val="003399"/>
                </a:solidFill>
                <a:latin typeface="Courier New" panose="02070309020205020404" pitchFamily="49" charset="0"/>
              </a:rPr>
              <a:t>i</a:t>
            </a:r>
            <a:r>
              <a:rPr lang="en-US" altLang="zh-CN" sz="1200" b="1" baseline="0" dirty="0">
                <a:solidFill>
                  <a:srgbClr val="003399"/>
                </a:solidFill>
                <a:latin typeface="Courier New" panose="02070309020205020404" pitchFamily="49" charset="0"/>
              </a:rPr>
              <a:t>].c == this[j].c</a:t>
            </a:r>
            <a:r>
              <a:rPr lang="en-US" altLang="zh-CN" sz="1200" b="1" dirty="0">
                <a:solidFill>
                  <a:srgbClr val="003399"/>
                </a:solidFill>
                <a:latin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003399"/>
                </a:solidFill>
                <a:latin typeface="Courier New" panose="02070309020205020404" pitchFamily="49" charset="0"/>
              </a:rPr>
              <a:t>(\all </a:t>
            </a:r>
            <a:r>
              <a:rPr lang="en-US" altLang="zh-CN" sz="1200" b="1" dirty="0" err="1">
                <a:solidFill>
                  <a:srgbClr val="003399"/>
                </a:solidFill>
                <a:latin typeface="Courier New" panose="02070309020205020404" pitchFamily="49" charset="0"/>
              </a:rPr>
              <a:t>int</a:t>
            </a:r>
            <a:r>
              <a:rPr lang="en-US" altLang="zh-CN" sz="1200" b="1" dirty="0">
                <a:solidFill>
                  <a:srgbClr val="003399"/>
                </a:solidFill>
                <a:latin typeface="Courier New" panose="02070309020205020404" pitchFamily="49" charset="0"/>
              </a:rPr>
              <a:t> </a:t>
            </a:r>
            <a:r>
              <a:rPr lang="en-US" altLang="zh-CN" sz="1200" b="1" dirty="0" err="1">
                <a:solidFill>
                  <a:srgbClr val="003399"/>
                </a:solidFill>
                <a:latin typeface="Courier New" panose="02070309020205020404" pitchFamily="49" charset="0"/>
              </a:rPr>
              <a:t>i</a:t>
            </a:r>
            <a:r>
              <a:rPr lang="en-US" altLang="zh-CN" sz="1200" b="1" dirty="0">
                <a:solidFill>
                  <a:srgbClr val="003399"/>
                </a:solidFill>
                <a:latin typeface="Courier New" panose="02070309020205020404" pitchFamily="49" charset="0"/>
              </a:rPr>
              <a:t>; 0&lt;=</a:t>
            </a:r>
            <a:r>
              <a:rPr lang="en-US" altLang="zh-CN" sz="1200" b="1" dirty="0" err="1">
                <a:solidFill>
                  <a:srgbClr val="003399"/>
                </a:solidFill>
                <a:latin typeface="Courier New" panose="02070309020205020404" pitchFamily="49" charset="0"/>
              </a:rPr>
              <a:t>i</a:t>
            </a:r>
            <a:r>
              <a:rPr lang="en-US" altLang="zh-CN" sz="1200" b="1" dirty="0">
                <a:solidFill>
                  <a:srgbClr val="003399"/>
                </a:solidFill>
                <a:latin typeface="Courier New" panose="02070309020205020404" pitchFamily="49" charset="0"/>
              </a:rPr>
              <a:t>&lt;=\</a:t>
            </a:r>
            <a:r>
              <a:rPr lang="en-US" altLang="zh-CN" sz="1200" b="1" dirty="0" err="1">
                <a:solidFill>
                  <a:srgbClr val="003399"/>
                </a:solidFill>
                <a:latin typeface="Courier New" panose="02070309020205020404" pitchFamily="49" charset="0"/>
              </a:rPr>
              <a:t>result.size</a:t>
            </a:r>
            <a:r>
              <a:rPr lang="en-US" altLang="zh-CN" sz="1200" b="1" dirty="0">
                <a:solidFill>
                  <a:srgbClr val="003399"/>
                </a:solidFill>
                <a:latin typeface="Courier New" panose="02070309020205020404" pitchFamily="49" charset="0"/>
              </a:rPr>
              <a:t>;\exist </a:t>
            </a:r>
            <a:r>
              <a:rPr lang="en-US" altLang="zh-CN" sz="1200" b="1" dirty="0" err="1">
                <a:solidFill>
                  <a:srgbClr val="003399"/>
                </a:solidFill>
                <a:latin typeface="Courier New" panose="02070309020205020404" pitchFamily="49" charset="0"/>
              </a:rPr>
              <a:t>int</a:t>
            </a:r>
            <a:r>
              <a:rPr lang="en-US" altLang="zh-CN" sz="1200" b="1" dirty="0">
                <a:solidFill>
                  <a:srgbClr val="003399"/>
                </a:solidFill>
                <a:latin typeface="Courier New" panose="02070309020205020404" pitchFamily="49" charset="0"/>
              </a:rPr>
              <a:t> </a:t>
            </a:r>
            <a:r>
              <a:rPr lang="en-US" altLang="zh-CN" sz="1200" b="1" dirty="0" err="1">
                <a:solidFill>
                  <a:srgbClr val="003399"/>
                </a:solidFill>
                <a:latin typeface="Courier New" panose="02070309020205020404" pitchFamily="49" charset="0"/>
              </a:rPr>
              <a:t>j,k</a:t>
            </a:r>
            <a:r>
              <a:rPr lang="en-US" altLang="zh-CN" sz="1200" b="1" dirty="0">
                <a:solidFill>
                  <a:srgbClr val="003399"/>
                </a:solidFill>
                <a:latin typeface="Courier New" panose="02070309020205020404" pitchFamily="49" charset="0"/>
              </a:rPr>
              <a:t>; 0&lt;=j&lt;this.size;0&lt;=k&lt;=</a:t>
            </a:r>
            <a:r>
              <a:rPr lang="en-US" altLang="zh-CN" sz="1200" b="1" dirty="0" err="1">
                <a:solidFill>
                  <a:srgbClr val="003399"/>
                </a:solidFill>
                <a:latin typeface="Courier New" panose="02070309020205020404" pitchFamily="49" charset="0"/>
              </a:rPr>
              <a:t>a.size</a:t>
            </a:r>
            <a:r>
              <a:rPr lang="en-US" altLang="zh-CN" sz="1200" b="1" dirty="0">
                <a:solidFill>
                  <a:srgbClr val="003399"/>
                </a:solidFill>
                <a:latin typeface="Courier New" panose="02070309020205020404" pitchFamily="49" charset="0"/>
              </a:rPr>
              <a:t>;(\result[</a:t>
            </a:r>
            <a:r>
              <a:rPr lang="en-US" altLang="zh-CN" sz="1200" b="1" dirty="0" err="1">
                <a:solidFill>
                  <a:srgbClr val="003399"/>
                </a:solidFill>
                <a:latin typeface="Courier New" panose="02070309020205020404" pitchFamily="49" charset="0"/>
              </a:rPr>
              <a:t>i</a:t>
            </a:r>
            <a:r>
              <a:rPr lang="en-US" altLang="zh-CN" sz="1200" b="1" dirty="0">
                <a:solidFill>
                  <a:srgbClr val="003399"/>
                </a:solidFill>
                <a:latin typeface="Courier New" panose="02070309020205020404" pitchFamily="49" charset="0"/>
              </a:rPr>
              <a:t>].degree==this[j].degree==a[k].degree)==&gt;\result[</a:t>
            </a:r>
            <a:r>
              <a:rPr lang="en-US" altLang="zh-CN" sz="1200" b="1" dirty="0" err="1">
                <a:solidFill>
                  <a:srgbClr val="003399"/>
                </a:solidFill>
                <a:latin typeface="Courier New" panose="02070309020205020404" pitchFamily="49" charset="0"/>
              </a:rPr>
              <a:t>i</a:t>
            </a:r>
            <a:r>
              <a:rPr lang="en-US" altLang="zh-CN" sz="1200" b="1" dirty="0">
                <a:solidFill>
                  <a:srgbClr val="003399"/>
                </a:solidFill>
                <a:latin typeface="Courier New" panose="02070309020205020404" pitchFamily="49" charset="0"/>
              </a:rPr>
              <a:t>].c == this[j].</a:t>
            </a:r>
            <a:r>
              <a:rPr lang="en-US" altLang="zh-CN" sz="1200" b="1" dirty="0" err="1">
                <a:solidFill>
                  <a:srgbClr val="003399"/>
                </a:solidFill>
                <a:latin typeface="Courier New" panose="02070309020205020404" pitchFamily="49" charset="0"/>
              </a:rPr>
              <a:t>c+a</a:t>
            </a:r>
            <a:r>
              <a:rPr lang="en-US" altLang="zh-CN" sz="1200" b="1" dirty="0">
                <a:solidFill>
                  <a:srgbClr val="003399"/>
                </a:solidFill>
                <a:latin typeface="Courier New" panose="02070309020205020404" pitchFamily="49" charset="0"/>
              </a:rPr>
              <a:t>[k].c);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003399"/>
                </a:solidFill>
                <a:latin typeface="Courier New" panose="02070309020205020404" pitchFamily="49" charset="0"/>
              </a:rPr>
              <a:t>(a==null) </a:t>
            </a:r>
            <a:r>
              <a:rPr lang="en-US" altLang="zh-CN" sz="1200" b="1" dirty="0" err="1">
                <a:solidFill>
                  <a:srgbClr val="003399"/>
                </a:solidFill>
                <a:latin typeface="Courier New" panose="02070309020205020404" pitchFamily="49" charset="0"/>
              </a:rPr>
              <a:t>exceptional_behavior</a:t>
            </a:r>
            <a:r>
              <a:rPr lang="en-US" altLang="zh-CN" sz="1200" b="1" dirty="0">
                <a:solidFill>
                  <a:srgbClr val="003399"/>
                </a:solidFill>
                <a:latin typeface="Courier New" panose="02070309020205020404" pitchFamily="49" charset="0"/>
              </a:rPr>
              <a:t>(</a:t>
            </a:r>
            <a:r>
              <a:rPr lang="en-US" altLang="zh-CN" sz="1200" b="1" dirty="0" err="1">
                <a:latin typeface="Courier New" panose="02070309020205020404" pitchFamily="49" charset="0"/>
                <a:ea typeface="+mn-ea"/>
              </a:rPr>
              <a:t>NullPointerException</a:t>
            </a:r>
            <a:r>
              <a:rPr lang="en-US" altLang="zh-CN" sz="1200" b="1" dirty="0">
                <a:solidFill>
                  <a:srgbClr val="003399"/>
                </a:solidFill>
                <a:latin typeface="Courier New" panose="02070309020205020404" pitchFamily="49" charset="0"/>
              </a:rPr>
              <a:t>) </a:t>
            </a:r>
          </a:p>
          <a:p>
            <a:endParaRPr lang="en-US" altLang="zh-CN" sz="1200" b="1" dirty="0">
              <a:solidFill>
                <a:srgbClr val="003399"/>
              </a:solidFill>
              <a:latin typeface="Courier New" panose="02070309020205020404" pitchFamily="49" charset="0"/>
            </a:endParaRPr>
          </a:p>
        </p:txBody>
      </p:sp>
      <p:sp>
        <p:nvSpPr>
          <p:cNvPr id="4" name="灯片编号占位符 3"/>
          <p:cNvSpPr>
            <a:spLocks noGrp="1"/>
          </p:cNvSpPr>
          <p:nvPr>
            <p:ph type="sldNum" sz="quarter" idx="10"/>
          </p:nvPr>
        </p:nvSpPr>
        <p:spPr/>
        <p:txBody>
          <a:bodyPr/>
          <a:lstStyle/>
          <a:p>
            <a:fld id="{F94AE3CB-5354-4117-9265-FE4D456DF728}" type="slidenum">
              <a:rPr lang="zh-CN" altLang="en-US" smtClean="0"/>
              <a:t>12</a:t>
            </a:fld>
            <a:endParaRPr lang="zh-CN" altLang="en-US"/>
          </a:p>
        </p:txBody>
      </p:sp>
    </p:spTree>
    <p:extLst>
      <p:ext uri="{BB962C8B-B14F-4D97-AF65-F5344CB8AC3E}">
        <p14:creationId xmlns:p14="http://schemas.microsoft.com/office/powerpoint/2010/main" val="2386611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注意橘黄色的那个规格写的不好，相当于写出了算法流程！！！</a:t>
            </a:r>
            <a:endParaRPr lang="en-US" altLang="zh-CN" dirty="0"/>
          </a:p>
          <a:p>
            <a:endParaRPr lang="en-US" altLang="zh-CN" dirty="0"/>
          </a:p>
          <a:p>
            <a:r>
              <a:rPr lang="zh-CN" altLang="en-US" dirty="0"/>
              <a:t>可以在一个规格中引用另一个规格，但不是算法描述，而是重用其规格</a:t>
            </a:r>
            <a:r>
              <a:rPr lang="en-US" altLang="zh-CN" dirty="0"/>
              <a:t>effects</a:t>
            </a:r>
            <a:r>
              <a:rPr lang="zh-CN" altLang="en-US" dirty="0"/>
              <a:t>，避免重写一些内容。</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Effects: creates and returns a new polynomial p, such that p has the terms of {(</a:t>
            </a:r>
            <a:r>
              <a:rPr lang="en-US" altLang="zh-CN" sz="1200" dirty="0" err="1"/>
              <a:t>this.</a:t>
            </a:r>
            <a:r>
              <a:rPr lang="en-US" altLang="zh-CN" sz="1200" i="1" dirty="0" err="1"/>
              <a:t>coeff</a:t>
            </a:r>
            <a:r>
              <a:rPr lang="en-US" altLang="zh-CN" sz="1200" dirty="0"/>
              <a:t>(d)*d, d-1)| 1&lt;= d &lt;=</a:t>
            </a:r>
            <a:r>
              <a:rPr lang="en-US" altLang="zh-CN" sz="1200" dirty="0" err="1"/>
              <a:t>this.degree</a:t>
            </a:r>
            <a:r>
              <a:rPr lang="en-US" altLang="zh-CN" sz="1200" dirty="0"/>
              <a:t>()}.</a:t>
            </a:r>
            <a:endParaRPr lang="zh-CN" altLang="en-US" sz="1200" dirty="0"/>
          </a:p>
          <a:p>
            <a:r>
              <a:rPr lang="en-US" altLang="zh-CN" dirty="0"/>
              <a:t>\all</a:t>
            </a:r>
            <a:r>
              <a:rPr lang="en-US" altLang="zh-CN" baseline="0" dirty="0"/>
              <a:t> </a:t>
            </a:r>
            <a:r>
              <a:rPr lang="en-US" altLang="zh-CN" baseline="0" dirty="0" err="1"/>
              <a:t>int</a:t>
            </a:r>
            <a:r>
              <a:rPr lang="en-US" altLang="zh-CN" baseline="0" dirty="0"/>
              <a:t> </a:t>
            </a:r>
            <a:r>
              <a:rPr lang="en-US" altLang="zh-CN" baseline="0" dirty="0" err="1"/>
              <a:t>i</a:t>
            </a:r>
            <a:r>
              <a:rPr lang="en-US" altLang="zh-CN" baseline="0" dirty="0"/>
              <a:t>; 0&lt;=</a:t>
            </a:r>
            <a:r>
              <a:rPr lang="en-US" altLang="zh-CN" baseline="0" dirty="0" err="1"/>
              <a:t>i</a:t>
            </a:r>
            <a:r>
              <a:rPr lang="en-US" altLang="zh-CN" baseline="0" dirty="0"/>
              <a:t>&lt;=\</a:t>
            </a:r>
            <a:r>
              <a:rPr lang="en-US" altLang="zh-CN" baseline="0" dirty="0" err="1"/>
              <a:t>result.size</a:t>
            </a:r>
            <a:r>
              <a:rPr lang="en-US" altLang="zh-CN" baseline="0" dirty="0"/>
              <a:t>;\result[</a:t>
            </a:r>
            <a:r>
              <a:rPr lang="en-US" altLang="zh-CN" baseline="0" dirty="0" err="1"/>
              <a:t>i</a:t>
            </a:r>
            <a:r>
              <a:rPr lang="en-US" altLang="zh-CN" baseline="0" dirty="0"/>
              <a:t>].d == this[</a:t>
            </a:r>
            <a:r>
              <a:rPr lang="en-US" altLang="zh-CN" baseline="0" dirty="0" err="1"/>
              <a:t>i</a:t>
            </a:r>
            <a:r>
              <a:rPr lang="en-US" altLang="zh-CN" baseline="0" dirty="0"/>
              <a:t>].d-1 &amp;&amp; \result[</a:t>
            </a:r>
            <a:r>
              <a:rPr lang="en-US" altLang="zh-CN" baseline="0" dirty="0" err="1"/>
              <a:t>i</a:t>
            </a:r>
            <a:r>
              <a:rPr lang="en-US" altLang="zh-CN" baseline="0" dirty="0"/>
              <a:t>].c == this[</a:t>
            </a:r>
            <a:r>
              <a:rPr lang="en-US" altLang="zh-CN" baseline="0" dirty="0" err="1"/>
              <a:t>i</a:t>
            </a:r>
            <a:r>
              <a:rPr lang="en-US" altLang="zh-CN" baseline="0" dirty="0"/>
              <a:t>].c*this[</a:t>
            </a:r>
            <a:r>
              <a:rPr lang="en-US" altLang="zh-CN" baseline="0" dirty="0" err="1"/>
              <a:t>i</a:t>
            </a:r>
            <a:r>
              <a:rPr lang="en-US" altLang="zh-CN" baseline="0" dirty="0"/>
              <a:t>].d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a:t>
            </a:r>
            <a:r>
              <a:rPr lang="en-US" altLang="zh-CN" dirty="0"/>
              <a:t>\all</a:t>
            </a:r>
            <a:r>
              <a:rPr lang="en-US" altLang="zh-CN" baseline="0" dirty="0"/>
              <a:t> </a:t>
            </a:r>
            <a:r>
              <a:rPr lang="en-US" altLang="zh-CN" baseline="0" dirty="0" err="1"/>
              <a:t>int</a:t>
            </a:r>
            <a:r>
              <a:rPr lang="en-US" altLang="zh-CN" baseline="0" dirty="0"/>
              <a:t> </a:t>
            </a:r>
            <a:r>
              <a:rPr lang="en-US" altLang="zh-CN" baseline="0" dirty="0" err="1"/>
              <a:t>i</a:t>
            </a:r>
            <a:r>
              <a:rPr lang="en-US" altLang="zh-CN" baseline="0" dirty="0"/>
              <a:t>; 0&lt;=</a:t>
            </a:r>
            <a:r>
              <a:rPr lang="en-US" altLang="zh-CN" baseline="0" dirty="0" err="1"/>
              <a:t>i</a:t>
            </a:r>
            <a:r>
              <a:rPr lang="en-US" altLang="zh-CN" baseline="0" dirty="0"/>
              <a:t>&lt;=\</a:t>
            </a:r>
            <a:r>
              <a:rPr lang="en-US" altLang="zh-CN" baseline="0" dirty="0" err="1"/>
              <a:t>result.size</a:t>
            </a:r>
            <a:r>
              <a:rPr lang="en-US" altLang="zh-CN" baseline="0" dirty="0"/>
              <a:t>;</a:t>
            </a:r>
            <a:r>
              <a:rPr lang="zh-CN" altLang="en-US" baseline="0" dirty="0"/>
              <a:t>（</a:t>
            </a:r>
            <a:r>
              <a:rPr lang="en-US" altLang="zh-CN" baseline="0" dirty="0"/>
              <a:t>this[</a:t>
            </a:r>
            <a:r>
              <a:rPr lang="en-US" altLang="zh-CN" baseline="0" dirty="0" err="1"/>
              <a:t>i</a:t>
            </a:r>
            <a:r>
              <a:rPr lang="en-US" altLang="zh-CN" baseline="0" dirty="0"/>
              <a:t>].d &gt;=1</a:t>
            </a:r>
            <a:r>
              <a:rPr lang="zh-CN" altLang="en-US" baseline="0" dirty="0"/>
              <a:t>）</a:t>
            </a:r>
            <a:r>
              <a:rPr lang="en-US" altLang="zh-CN" baseline="0" dirty="0"/>
              <a:t>==&gt; \result[</a:t>
            </a:r>
            <a:r>
              <a:rPr lang="en-US" altLang="zh-CN" baseline="0" dirty="0" err="1"/>
              <a:t>i</a:t>
            </a:r>
            <a:r>
              <a:rPr lang="en-US" altLang="zh-CN" baseline="0" dirty="0"/>
              <a:t>].d == this[</a:t>
            </a:r>
            <a:r>
              <a:rPr lang="en-US" altLang="zh-CN" baseline="0" dirty="0" err="1"/>
              <a:t>i</a:t>
            </a:r>
            <a:r>
              <a:rPr lang="en-US" altLang="zh-CN" baseline="0" dirty="0"/>
              <a:t>].d-1 &amp;&amp; \result[</a:t>
            </a:r>
            <a:r>
              <a:rPr lang="en-US" altLang="zh-CN" baseline="0" dirty="0" err="1"/>
              <a:t>i</a:t>
            </a:r>
            <a:r>
              <a:rPr lang="en-US" altLang="zh-CN" baseline="0" dirty="0"/>
              <a:t>].c == this[</a:t>
            </a:r>
            <a:r>
              <a:rPr lang="en-US" altLang="zh-CN" baseline="0" dirty="0" err="1"/>
              <a:t>i</a:t>
            </a:r>
            <a:r>
              <a:rPr lang="en-US" altLang="zh-CN" baseline="0" dirty="0"/>
              <a:t>].c*this[</a:t>
            </a:r>
            <a:r>
              <a:rPr lang="en-US" altLang="zh-CN" baseline="0" dirty="0" err="1"/>
              <a:t>i</a:t>
            </a:r>
            <a:r>
              <a:rPr lang="en-US" altLang="zh-CN" baseline="0" dirty="0"/>
              <a:t>].d;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        </a:t>
            </a:r>
            <a:r>
              <a:rPr lang="en-US" altLang="zh-CN" dirty="0"/>
              <a:t>\all</a:t>
            </a:r>
            <a:r>
              <a:rPr lang="en-US" altLang="zh-CN" baseline="0" dirty="0"/>
              <a:t> </a:t>
            </a:r>
            <a:r>
              <a:rPr lang="en-US" altLang="zh-CN" baseline="0" dirty="0" err="1"/>
              <a:t>int</a:t>
            </a:r>
            <a:r>
              <a:rPr lang="en-US" altLang="zh-CN" baseline="0" dirty="0"/>
              <a:t> </a:t>
            </a:r>
            <a:r>
              <a:rPr lang="en-US" altLang="zh-CN" baseline="0" dirty="0" err="1"/>
              <a:t>i</a:t>
            </a:r>
            <a:r>
              <a:rPr lang="en-US" altLang="zh-CN" baseline="0" dirty="0"/>
              <a:t>; 0&lt;=</a:t>
            </a:r>
            <a:r>
              <a:rPr lang="en-US" altLang="zh-CN" baseline="0" dirty="0" err="1"/>
              <a:t>i</a:t>
            </a:r>
            <a:r>
              <a:rPr lang="en-US" altLang="zh-CN" baseline="0" dirty="0"/>
              <a:t>&lt;=\</a:t>
            </a:r>
            <a:r>
              <a:rPr lang="en-US" altLang="zh-CN" baseline="0" dirty="0" err="1"/>
              <a:t>result.size</a:t>
            </a:r>
            <a:r>
              <a:rPr lang="en-US" altLang="zh-CN" baseline="0" dirty="0"/>
              <a:t>; (this[</a:t>
            </a:r>
            <a:r>
              <a:rPr lang="en-US" altLang="zh-CN" baseline="0" dirty="0" err="1"/>
              <a:t>i</a:t>
            </a:r>
            <a:r>
              <a:rPr lang="en-US" altLang="zh-CN" baseline="0" dirty="0"/>
              <a:t>].d &lt;1) ==&gt; \result[</a:t>
            </a:r>
            <a:r>
              <a:rPr lang="en-US" altLang="zh-CN" baseline="0" dirty="0" err="1"/>
              <a:t>i</a:t>
            </a:r>
            <a:r>
              <a:rPr lang="en-US" altLang="zh-CN" baseline="0" dirty="0"/>
              <a:t>].c == 0;</a:t>
            </a:r>
          </a:p>
          <a:p>
            <a:endParaRPr lang="en-US" altLang="zh-CN" baseline="0" dirty="0"/>
          </a:p>
          <a:p>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Effects: creates a new polynomial </a:t>
            </a:r>
            <a:r>
              <a:rPr lang="en-US" altLang="zh-CN" sz="1200" dirty="0" err="1"/>
              <a:t>p</a:t>
            </a:r>
            <a:r>
              <a:rPr lang="en-US" altLang="zh-CN" sz="1200" baseline="-25000" dirty="0" err="1"/>
              <a:t>d</a:t>
            </a:r>
            <a:r>
              <a:rPr lang="en-US" altLang="zh-CN" sz="1200" dirty="0"/>
              <a:t> and initializes to (</a:t>
            </a:r>
            <a:r>
              <a:rPr lang="en-US" altLang="zh-CN" sz="1200" dirty="0" err="1"/>
              <a:t>this.</a:t>
            </a:r>
            <a:r>
              <a:rPr lang="en-US" altLang="zh-CN" sz="1200" i="1" dirty="0" err="1"/>
              <a:t>coeff</a:t>
            </a:r>
            <a:r>
              <a:rPr lang="en-US" altLang="zh-CN" sz="1200" dirty="0"/>
              <a:t>(d)*d, d-1) for each component 1&lt;=d &lt;=</a:t>
            </a:r>
            <a:r>
              <a:rPr lang="en-US" altLang="zh-CN" sz="1200" dirty="0" err="1"/>
              <a:t>q.degree</a:t>
            </a:r>
            <a:r>
              <a:rPr lang="en-US" altLang="zh-CN" sz="1200" dirty="0"/>
              <a:t>(), and returns the sum of all {</a:t>
            </a:r>
            <a:r>
              <a:rPr lang="en-US" altLang="zh-CN" sz="1200" dirty="0" err="1"/>
              <a:t>p</a:t>
            </a:r>
            <a:r>
              <a:rPr lang="en-US" altLang="zh-CN" sz="1200" baseline="-25000" dirty="0" err="1"/>
              <a:t>d</a:t>
            </a:r>
            <a:r>
              <a:rPr lang="en-US" altLang="zh-CN" sz="1200" dirty="0"/>
              <a:t>} by using the </a:t>
            </a:r>
            <a:r>
              <a:rPr lang="en-US" altLang="zh-CN" sz="1200" i="1" dirty="0"/>
              <a:t>add</a:t>
            </a:r>
            <a:r>
              <a:rPr lang="en-US" altLang="zh-CN" sz="1200" dirty="0"/>
              <a:t> method.</a:t>
            </a:r>
            <a:endParaRPr lang="zh-CN" altLang="en-US" sz="1200" dirty="0"/>
          </a:p>
          <a:p>
            <a:r>
              <a:rPr lang="zh-CN" altLang="en-US" dirty="0"/>
              <a:t>这就涉及到算法描述了，指出了中间过程，不建议。</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Effects: if a is null throws </a:t>
            </a:r>
            <a:r>
              <a:rPr lang="en-US" altLang="zh-CN" sz="1200" i="1" dirty="0" err="1"/>
              <a:t>NullPointerException</a:t>
            </a:r>
            <a:r>
              <a:rPr lang="en-US" altLang="zh-CN" sz="1200" dirty="0"/>
              <a:t>, else creates and returns a new </a:t>
            </a:r>
            <a:r>
              <a:rPr lang="en-US" altLang="zh-CN" sz="1200" dirty="0" err="1"/>
              <a:t>IntSet</a:t>
            </a:r>
            <a:r>
              <a:rPr lang="en-US" altLang="zh-CN" sz="1200" dirty="0"/>
              <a:t> such that every unique element in </a:t>
            </a:r>
            <a:r>
              <a:rPr lang="en-US" altLang="zh-CN" sz="1200" dirty="0" err="1"/>
              <a:t>arr</a:t>
            </a:r>
            <a:r>
              <a:rPr lang="en-US" altLang="zh-CN" sz="1200" dirty="0"/>
              <a:t> will be one of its member.</a:t>
            </a:r>
            <a:endParaRPr lang="zh-CN" altLang="en-US" sz="1200" dirty="0"/>
          </a:p>
          <a:p>
            <a:r>
              <a:rPr lang="zh-CN" altLang="en-US" dirty="0"/>
              <a:t>不使用</a:t>
            </a:r>
            <a:r>
              <a:rPr lang="en-US" altLang="zh-CN" dirty="0" err="1"/>
              <a:t>isIn</a:t>
            </a:r>
            <a:r>
              <a:rPr lang="zh-CN" altLang="en-US" dirty="0"/>
              <a:t>：</a:t>
            </a:r>
            <a:r>
              <a:rPr lang="en-US" altLang="zh-CN" dirty="0"/>
              <a:t>\all </a:t>
            </a:r>
            <a:r>
              <a:rPr lang="en-US" altLang="zh-CN" dirty="0" err="1"/>
              <a:t>int</a:t>
            </a:r>
            <a:r>
              <a:rPr lang="en-US" altLang="zh-CN" dirty="0"/>
              <a:t> </a:t>
            </a:r>
            <a:r>
              <a:rPr lang="en-US" altLang="zh-CN" dirty="0" err="1"/>
              <a:t>i</a:t>
            </a:r>
            <a:r>
              <a:rPr lang="en-US" altLang="zh-CN" dirty="0"/>
              <a:t>; 0&lt;=</a:t>
            </a:r>
            <a:r>
              <a:rPr lang="en-US" altLang="zh-CN" dirty="0" err="1"/>
              <a:t>i</a:t>
            </a:r>
            <a:r>
              <a:rPr lang="en-US" altLang="zh-CN" dirty="0"/>
              <a:t>&lt;=</a:t>
            </a:r>
            <a:r>
              <a:rPr lang="en-US" altLang="zh-CN" dirty="0" err="1"/>
              <a:t>arr.size</a:t>
            </a:r>
            <a:r>
              <a:rPr lang="en-US" altLang="zh-CN" dirty="0"/>
              <a:t>; \exist </a:t>
            </a:r>
            <a:r>
              <a:rPr lang="en-US" altLang="zh-CN" dirty="0" err="1"/>
              <a:t>int</a:t>
            </a:r>
            <a:r>
              <a:rPr lang="en-US" altLang="zh-CN" dirty="0"/>
              <a:t> j; 0&lt;=j&lt;=\</a:t>
            </a:r>
            <a:r>
              <a:rPr lang="en-US" altLang="zh-CN" dirty="0" err="1"/>
              <a:t>result.size</a:t>
            </a:r>
            <a:r>
              <a:rPr lang="en-US" altLang="zh-CN" dirty="0"/>
              <a:t>;</a:t>
            </a:r>
            <a:r>
              <a:rPr lang="en-US" altLang="zh-CN" baseline="0" dirty="0"/>
              <a:t> \result[j] == </a:t>
            </a:r>
            <a:r>
              <a:rPr lang="en-US" altLang="zh-CN" baseline="0" dirty="0" err="1"/>
              <a:t>arr</a:t>
            </a:r>
            <a:r>
              <a:rPr lang="en-US" altLang="zh-CN" baseline="0" dirty="0"/>
              <a:t>[</a:t>
            </a:r>
            <a:r>
              <a:rPr lang="en-US" altLang="zh-CN" baseline="0" dirty="0" err="1"/>
              <a:t>i</a:t>
            </a:r>
            <a:r>
              <a:rPr lang="en-US" altLang="zh-CN"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使用</a:t>
            </a:r>
            <a:r>
              <a:rPr lang="en-US" altLang="zh-CN" dirty="0" err="1"/>
              <a:t>isIn</a:t>
            </a:r>
            <a:r>
              <a:rPr lang="zh-CN" altLang="en-US" dirty="0"/>
              <a:t>：</a:t>
            </a:r>
            <a:r>
              <a:rPr lang="en-US" altLang="zh-CN" dirty="0"/>
              <a:t>\all </a:t>
            </a:r>
            <a:r>
              <a:rPr lang="en-US" altLang="zh-CN" dirty="0" err="1"/>
              <a:t>int</a:t>
            </a:r>
            <a:r>
              <a:rPr lang="en-US" altLang="zh-CN" dirty="0"/>
              <a:t> </a:t>
            </a:r>
            <a:r>
              <a:rPr lang="en-US" altLang="zh-CN" dirty="0" err="1"/>
              <a:t>i</a:t>
            </a:r>
            <a:r>
              <a:rPr lang="en-US" altLang="zh-CN" dirty="0"/>
              <a:t>; 0&lt;=</a:t>
            </a:r>
            <a:r>
              <a:rPr lang="en-US" altLang="zh-CN" dirty="0" err="1"/>
              <a:t>i</a:t>
            </a:r>
            <a:r>
              <a:rPr lang="en-US" altLang="zh-CN" dirty="0"/>
              <a:t>&lt;=</a:t>
            </a:r>
            <a:r>
              <a:rPr lang="en-US" altLang="zh-CN" dirty="0" err="1"/>
              <a:t>arr.size</a:t>
            </a:r>
            <a:r>
              <a:rPr lang="en-US" altLang="zh-CN" dirty="0"/>
              <a:t>; </a:t>
            </a:r>
            <a:r>
              <a:rPr lang="en-US" altLang="zh-CN" baseline="0" dirty="0"/>
              <a:t>\</a:t>
            </a:r>
            <a:r>
              <a:rPr lang="en-US" altLang="zh-CN" baseline="0" dirty="0" err="1"/>
              <a:t>result.isIn</a:t>
            </a:r>
            <a:r>
              <a:rPr lang="en-US" altLang="zh-CN" baseline="0" dirty="0"/>
              <a:t>(</a:t>
            </a:r>
            <a:r>
              <a:rPr lang="en-US" altLang="zh-CN" baseline="0" dirty="0" err="1"/>
              <a:t>arr</a:t>
            </a:r>
            <a:r>
              <a:rPr lang="en-US" altLang="zh-CN" baseline="0" dirty="0"/>
              <a:t>[</a:t>
            </a:r>
            <a:r>
              <a:rPr lang="en-US" altLang="zh-CN" baseline="0" dirty="0" err="1"/>
              <a:t>i</a:t>
            </a:r>
            <a:r>
              <a:rPr lang="en-US" altLang="zh-CN" baseline="0" dirty="0"/>
              <a:t>])==true;</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14</a:t>
            </a:fld>
            <a:endParaRPr lang="zh-CN" altLang="en-US"/>
          </a:p>
        </p:txBody>
      </p:sp>
    </p:spTree>
    <p:extLst>
      <p:ext uri="{BB962C8B-B14F-4D97-AF65-F5344CB8AC3E}">
        <p14:creationId xmlns:p14="http://schemas.microsoft.com/office/powerpoint/2010/main" val="2603744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增加一个冗余的表示，记录多项式的</a:t>
            </a:r>
            <a:r>
              <a:rPr lang="en-US" altLang="zh-CN" dirty="0"/>
              <a:t>degree</a:t>
            </a:r>
            <a:r>
              <a:rPr lang="zh-CN" altLang="en-US" dirty="0"/>
              <a:t>。为了解决访问效率</a:t>
            </a:r>
          </a:p>
        </p:txBody>
      </p:sp>
      <p:sp>
        <p:nvSpPr>
          <p:cNvPr id="4" name="灯片编号占位符 3"/>
          <p:cNvSpPr>
            <a:spLocks noGrp="1"/>
          </p:cNvSpPr>
          <p:nvPr>
            <p:ph type="sldNum" sz="quarter" idx="10"/>
          </p:nvPr>
        </p:nvSpPr>
        <p:spPr/>
        <p:txBody>
          <a:bodyPr/>
          <a:lstStyle/>
          <a:p>
            <a:fld id="{F94AE3CB-5354-4117-9265-FE4D456DF728}" type="slidenum">
              <a:rPr lang="zh-CN" altLang="en-US" smtClean="0"/>
              <a:t>17</a:t>
            </a:fld>
            <a:endParaRPr lang="zh-CN" altLang="en-US"/>
          </a:p>
        </p:txBody>
      </p:sp>
    </p:spTree>
    <p:extLst>
      <p:ext uri="{BB962C8B-B14F-4D97-AF65-F5344CB8AC3E}">
        <p14:creationId xmlns:p14="http://schemas.microsoft.com/office/powerpoint/2010/main" val="1136910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public void</a:t>
            </a:r>
            <a:r>
              <a:rPr lang="en-US" altLang="zh-CN" baseline="0" dirty="0"/>
              <a:t> delete(</a:t>
            </a:r>
            <a:r>
              <a:rPr lang="en-US" altLang="zh-CN" baseline="0" dirty="0" err="1"/>
              <a:t>int</a:t>
            </a:r>
            <a:r>
              <a:rPr lang="en-US" altLang="zh-CN" baseline="0" dirty="0"/>
              <a:t> x)</a:t>
            </a:r>
          </a:p>
          <a:p>
            <a:r>
              <a:rPr lang="en-US" altLang="zh-CN" sz="1200" b="1" dirty="0">
                <a:solidFill>
                  <a:srgbClr val="003399"/>
                </a:solidFill>
                <a:latin typeface="Courier New" panose="02070309020205020404" pitchFamily="49" charset="0"/>
                <a:ea typeface="+mn-ea"/>
              </a:rPr>
              <a:t>/*@modifies: </a:t>
            </a:r>
            <a:r>
              <a:rPr lang="en-US" altLang="zh-CN" sz="1200" b="1" dirty="0">
                <a:solidFill>
                  <a:srgbClr val="990000"/>
                </a:solidFill>
                <a:latin typeface="Courier New" panose="02070309020205020404" pitchFamily="49" charset="0"/>
                <a:ea typeface="+mn-ea"/>
              </a:rPr>
              <a:t>this</a:t>
            </a:r>
          </a:p>
          <a:p>
            <a:r>
              <a:rPr lang="en-US" altLang="zh-CN" sz="1200" b="1" dirty="0">
                <a:solidFill>
                  <a:srgbClr val="003399"/>
                </a:solidFill>
                <a:latin typeface="Courier New" panose="02070309020205020404" pitchFamily="49" charset="0"/>
              </a:rPr>
              <a:t>@effects: \all </a:t>
            </a:r>
            <a:r>
              <a:rPr lang="en-US" altLang="zh-CN" sz="1200" b="1" dirty="0" err="1">
                <a:solidFill>
                  <a:srgbClr val="003399"/>
                </a:solidFill>
                <a:latin typeface="Courier New" panose="02070309020205020404" pitchFamily="49" charset="0"/>
              </a:rPr>
              <a:t>int</a:t>
            </a:r>
            <a:r>
              <a:rPr lang="en-US" altLang="zh-CN" sz="1200" b="1" dirty="0">
                <a:solidFill>
                  <a:srgbClr val="003399"/>
                </a:solidFill>
                <a:latin typeface="Courier New" panose="02070309020205020404" pitchFamily="49" charset="0"/>
              </a:rPr>
              <a:t> </a:t>
            </a:r>
            <a:r>
              <a:rPr lang="en-US" altLang="zh-CN" sz="1200" b="1" dirty="0" err="1">
                <a:solidFill>
                  <a:srgbClr val="003399"/>
                </a:solidFill>
                <a:latin typeface="Courier New" panose="02070309020205020404" pitchFamily="49" charset="0"/>
              </a:rPr>
              <a:t>i</a:t>
            </a:r>
            <a:r>
              <a:rPr lang="en-US" altLang="zh-CN" sz="1200" b="1" dirty="0">
                <a:solidFill>
                  <a:srgbClr val="003399"/>
                </a:solidFill>
                <a:latin typeface="Courier New" panose="02070309020205020404" pitchFamily="49" charset="0"/>
              </a:rPr>
              <a:t>; 0&lt;=</a:t>
            </a:r>
            <a:r>
              <a:rPr lang="en-US" altLang="zh-CN" sz="1200" b="1" dirty="0" err="1">
                <a:solidFill>
                  <a:srgbClr val="003399"/>
                </a:solidFill>
                <a:latin typeface="Courier New" panose="02070309020205020404" pitchFamily="49" charset="0"/>
              </a:rPr>
              <a:t>i</a:t>
            </a:r>
            <a:r>
              <a:rPr lang="en-US" altLang="zh-CN" sz="1200" b="1" dirty="0">
                <a:solidFill>
                  <a:srgbClr val="003399"/>
                </a:solidFill>
                <a:latin typeface="Courier New" panose="02070309020205020404" pitchFamily="49" charset="0"/>
              </a:rPr>
              <a:t>&lt;=\old(this).size;(\old(this)[</a:t>
            </a:r>
            <a:r>
              <a:rPr lang="en-US" altLang="zh-CN" sz="1200" b="1" dirty="0" err="1">
                <a:solidFill>
                  <a:srgbClr val="003399"/>
                </a:solidFill>
                <a:latin typeface="Courier New" panose="02070309020205020404" pitchFamily="49" charset="0"/>
              </a:rPr>
              <a:t>i</a:t>
            </a:r>
            <a:r>
              <a:rPr lang="en-US" altLang="zh-CN" sz="1200" b="1" dirty="0">
                <a:solidFill>
                  <a:srgbClr val="003399"/>
                </a:solidFill>
                <a:latin typeface="Courier New" panose="02070309020205020404" pitchFamily="49" charset="0"/>
              </a:rPr>
              <a:t>]!=x)==&gt;</a:t>
            </a:r>
            <a:r>
              <a:rPr lang="en-US" altLang="zh-CN" sz="1200" b="1" dirty="0" err="1">
                <a:solidFill>
                  <a:srgbClr val="003399"/>
                </a:solidFill>
                <a:latin typeface="Courier New" panose="02070309020205020404" pitchFamily="49" charset="0"/>
              </a:rPr>
              <a:t>this.isIn</a:t>
            </a:r>
            <a:r>
              <a:rPr lang="en-US" altLang="zh-CN" sz="1200" b="1" dirty="0">
                <a:solidFill>
                  <a:srgbClr val="003399"/>
                </a:solidFill>
                <a:latin typeface="Courier New" panose="02070309020205020404" pitchFamily="49" charset="0"/>
              </a:rPr>
              <a:t>(\old(this)[</a:t>
            </a:r>
            <a:r>
              <a:rPr lang="en-US" altLang="zh-CN" sz="1200" b="1" dirty="0" err="1">
                <a:solidFill>
                  <a:srgbClr val="003399"/>
                </a:solidFill>
                <a:latin typeface="Courier New" panose="02070309020205020404" pitchFamily="49" charset="0"/>
              </a:rPr>
              <a:t>i</a:t>
            </a:r>
            <a:r>
              <a:rPr lang="en-US" altLang="zh-CN" sz="1200" b="1" dirty="0">
                <a:solidFill>
                  <a:srgbClr val="003399"/>
                </a:solidFill>
                <a:latin typeface="Courier New" panose="02070309020205020404" pitchFamily="49" charset="0"/>
              </a:rPr>
              <a:t>])</a:t>
            </a:r>
            <a:r>
              <a:rPr lang="zh-CN" altLang="en-US" sz="1200" b="1" dirty="0">
                <a:solidFill>
                  <a:srgbClr val="003399"/>
                </a:solidFill>
                <a:latin typeface="Courier New" panose="02070309020205020404" pitchFamily="49" charset="0"/>
              </a:rPr>
              <a:t>*</a:t>
            </a:r>
            <a:r>
              <a:rPr lang="en-US" altLang="zh-CN" sz="1200" b="1" dirty="0">
                <a:solidFill>
                  <a:srgbClr val="003399"/>
                </a:solidFill>
                <a:latin typeface="Courier New" panose="02070309020205020404" pitchFamily="49" charset="0"/>
              </a:rPr>
              <a:t>/</a:t>
            </a:r>
            <a:endParaRPr lang="zh-CN" altLang="en-US" sz="1200" dirty="0"/>
          </a:p>
          <a:p>
            <a:r>
              <a:rPr lang="en-US" altLang="zh-CN" baseline="0" dirty="0"/>
              <a:t>{</a:t>
            </a:r>
          </a:p>
          <a:p>
            <a:r>
              <a:rPr lang="en-US" altLang="zh-CN" baseline="0" dirty="0"/>
              <a:t>      //</a:t>
            </a:r>
            <a:r>
              <a:rPr lang="zh-CN" altLang="en-US" baseline="0" dirty="0"/>
              <a:t>需要查找</a:t>
            </a:r>
            <a:r>
              <a:rPr lang="en-US" altLang="zh-CN" baseline="0" dirty="0" err="1"/>
              <a:t>els</a:t>
            </a:r>
            <a:r>
              <a:rPr lang="zh-CN" altLang="en-US" baseline="0" dirty="0"/>
              <a:t>看是否存在</a:t>
            </a:r>
            <a:r>
              <a:rPr lang="en-US" altLang="zh-CN" baseline="0" dirty="0"/>
              <a:t>x</a:t>
            </a:r>
          </a:p>
          <a:p>
            <a:r>
              <a:rPr lang="en-US" altLang="zh-CN" baseline="0" dirty="0"/>
              <a:t>      Integer e = new Integer(x);</a:t>
            </a:r>
          </a:p>
          <a:p>
            <a:r>
              <a:rPr lang="en-US" altLang="zh-CN" baseline="0" dirty="0"/>
              <a:t>      </a:t>
            </a:r>
            <a:r>
              <a:rPr lang="en-US" altLang="zh-CN" baseline="0" dirty="0" err="1"/>
              <a:t>int</a:t>
            </a:r>
            <a:r>
              <a:rPr lang="en-US" altLang="zh-CN" baseline="0" dirty="0"/>
              <a:t> </a:t>
            </a:r>
            <a:r>
              <a:rPr lang="en-US" altLang="zh-CN" baseline="0" dirty="0" err="1"/>
              <a:t>i</a:t>
            </a:r>
            <a:r>
              <a:rPr lang="en-US" altLang="zh-CN" baseline="0" dirty="0"/>
              <a:t>;</a:t>
            </a:r>
          </a:p>
          <a:p>
            <a:r>
              <a:rPr lang="en-US" altLang="zh-CN" baseline="0" dirty="0"/>
              <a:t>      for(</a:t>
            </a:r>
            <a:r>
              <a:rPr lang="en-US" altLang="zh-CN" baseline="0" dirty="0" err="1"/>
              <a:t>i</a:t>
            </a:r>
            <a:r>
              <a:rPr lang="en-US" altLang="zh-CN" baseline="0" dirty="0"/>
              <a:t>=0; </a:t>
            </a:r>
            <a:r>
              <a:rPr lang="en-US" altLang="zh-CN" baseline="0" dirty="0" err="1"/>
              <a:t>i</a:t>
            </a:r>
            <a:r>
              <a:rPr lang="en-US" altLang="zh-CN" baseline="0" dirty="0"/>
              <a:t>&lt;</a:t>
            </a:r>
            <a:r>
              <a:rPr lang="en-US" altLang="zh-CN" baseline="0" dirty="0" err="1"/>
              <a:t>els.size</a:t>
            </a:r>
            <a:r>
              <a:rPr lang="en-US" altLang="zh-CN" baseline="0" dirty="0"/>
              <a:t>();</a:t>
            </a:r>
            <a:r>
              <a:rPr lang="en-US" altLang="zh-CN" baseline="0" dirty="0" err="1"/>
              <a:t>i</a:t>
            </a:r>
            <a:r>
              <a:rPr lang="en-US" altLang="zh-CN" baseline="0" dirty="0"/>
              <a:t>++)if(</a:t>
            </a:r>
            <a:r>
              <a:rPr lang="en-US" altLang="zh-CN" baseline="0" dirty="0" err="1"/>
              <a:t>els.get</a:t>
            </a:r>
            <a:r>
              <a:rPr lang="en-US" altLang="zh-CN" baseline="0" dirty="0"/>
              <a:t>(</a:t>
            </a:r>
            <a:r>
              <a:rPr lang="en-US" altLang="zh-CN" baseline="0" dirty="0" err="1"/>
              <a:t>i</a:t>
            </a:r>
            <a:r>
              <a:rPr lang="en-US" altLang="zh-CN" baseline="0" dirty="0"/>
              <a:t>).equals(e)){</a:t>
            </a:r>
            <a:r>
              <a:rPr lang="en-US" altLang="zh-CN" baseline="0" dirty="0" err="1"/>
              <a:t>els.set</a:t>
            </a:r>
            <a:r>
              <a:rPr lang="en-US" altLang="zh-CN" baseline="0" dirty="0"/>
              <a:t>(</a:t>
            </a:r>
            <a:r>
              <a:rPr lang="en-US" altLang="zh-CN" baseline="0" dirty="0" err="1"/>
              <a:t>i</a:t>
            </a:r>
            <a:r>
              <a:rPr lang="en-US" altLang="zh-CN" baseline="0" dirty="0"/>
              <a:t>, </a:t>
            </a:r>
            <a:r>
              <a:rPr lang="en-US" altLang="zh-CN" baseline="0" dirty="0" err="1"/>
              <a:t>els.lastElement</a:t>
            </a:r>
            <a:r>
              <a:rPr lang="en-US" altLang="zh-CN" baseline="0" dirty="0"/>
              <a:t>()); </a:t>
            </a:r>
            <a:r>
              <a:rPr lang="en-US" altLang="zh-CN" baseline="0" dirty="0" err="1"/>
              <a:t>els.remove</a:t>
            </a:r>
            <a:r>
              <a:rPr lang="en-US" altLang="zh-CN" baseline="0" dirty="0"/>
              <a:t>(</a:t>
            </a:r>
            <a:r>
              <a:rPr lang="en-US" altLang="zh-CN" baseline="0" dirty="0" err="1"/>
              <a:t>els.size</a:t>
            </a:r>
            <a:r>
              <a:rPr lang="en-US" altLang="zh-CN" baseline="0" dirty="0"/>
              <a:t>()-1);return;}</a:t>
            </a:r>
          </a:p>
          <a:p>
            <a:r>
              <a:rPr lang="en-US" altLang="zh-CN" baseline="0" dirty="0"/>
              <a:t>}</a:t>
            </a:r>
          </a:p>
          <a:p>
            <a:r>
              <a:rPr lang="zh-CN" altLang="en-US" dirty="0"/>
              <a:t>寻找到</a:t>
            </a:r>
            <a:r>
              <a:rPr lang="en-US" altLang="zh-CN" dirty="0"/>
              <a:t>x</a:t>
            </a:r>
            <a:r>
              <a:rPr lang="zh-CN" altLang="en-US" dirty="0"/>
              <a:t>可能其他地方也需要使用，如</a:t>
            </a:r>
            <a:r>
              <a:rPr lang="en-US" altLang="zh-CN" dirty="0" err="1"/>
              <a:t>isIn</a:t>
            </a:r>
            <a:r>
              <a:rPr lang="en-US" altLang="zh-CN" dirty="0"/>
              <a:t>(.)</a:t>
            </a:r>
            <a:r>
              <a:rPr lang="zh-CN" altLang="en-US" dirty="0"/>
              <a:t>，</a:t>
            </a:r>
            <a:r>
              <a:rPr lang="en-US" altLang="zh-CN" dirty="0"/>
              <a:t>intersection(.)</a:t>
            </a:r>
            <a:r>
              <a:rPr lang="zh-CN" altLang="en-US" dirty="0"/>
              <a:t>。</a:t>
            </a:r>
            <a:endParaRPr lang="en-US" altLang="zh-CN" dirty="0"/>
          </a:p>
          <a:p>
            <a:r>
              <a:rPr lang="zh-CN" altLang="en-US" dirty="0"/>
              <a:t>增加一个内部过程：</a:t>
            </a:r>
            <a:r>
              <a:rPr lang="en-US" altLang="zh-CN" dirty="0"/>
              <a:t>private</a:t>
            </a:r>
            <a:r>
              <a:rPr lang="en-US" altLang="zh-CN" baseline="0" dirty="0"/>
              <a:t> </a:t>
            </a:r>
            <a:r>
              <a:rPr lang="en-US" altLang="zh-CN" baseline="0" dirty="0" err="1"/>
              <a:t>int</a:t>
            </a:r>
            <a:r>
              <a:rPr lang="en-US" altLang="zh-CN" baseline="0" dirty="0"/>
              <a:t> </a:t>
            </a:r>
            <a:r>
              <a:rPr lang="en-US" altLang="zh-CN" baseline="0" dirty="0" err="1"/>
              <a:t>getIndex</a:t>
            </a:r>
            <a:r>
              <a:rPr lang="en-US" altLang="zh-CN" baseline="0" dirty="0"/>
              <a:t>(Integer x)</a:t>
            </a:r>
            <a:r>
              <a:rPr lang="zh-CN" altLang="en-US" baseline="0" dirty="0"/>
              <a:t>，如果找到返回相应的下标，否则返回</a:t>
            </a:r>
            <a:r>
              <a:rPr lang="en-US" altLang="zh-CN" baseline="0" dirty="0"/>
              <a:t>-1.</a:t>
            </a:r>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18</a:t>
            </a:fld>
            <a:endParaRPr lang="zh-CN" altLang="en-US"/>
          </a:p>
        </p:txBody>
      </p:sp>
    </p:spTree>
    <p:extLst>
      <p:ext uri="{BB962C8B-B14F-4D97-AF65-F5344CB8AC3E}">
        <p14:creationId xmlns:p14="http://schemas.microsoft.com/office/powerpoint/2010/main" val="2650618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92BC0F9-93E1-46CC-89B0-A080A12FE952}" type="datetime1">
              <a:rPr lang="zh-CN" altLang="en-US" smtClean="0"/>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49848B-62CB-4016-9E49-F992BEA93B78}" type="slidenum">
              <a:rPr lang="zh-CN" altLang="en-US" smtClean="0"/>
              <a:t>‹#›</a:t>
            </a:fld>
            <a:endParaRPr lang="zh-CN" altLang="en-US"/>
          </a:p>
        </p:txBody>
      </p:sp>
    </p:spTree>
    <p:extLst>
      <p:ext uri="{BB962C8B-B14F-4D97-AF65-F5344CB8AC3E}">
        <p14:creationId xmlns:p14="http://schemas.microsoft.com/office/powerpoint/2010/main" val="2538415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BF6D09-606B-49C6-BE17-D2653A83B7C2}" type="datetime1">
              <a:rPr lang="zh-CN" altLang="en-US" smtClean="0"/>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49848B-62CB-4016-9E49-F992BEA93B78}" type="slidenum">
              <a:rPr lang="zh-CN" altLang="en-US" smtClean="0"/>
              <a:t>‹#›</a:t>
            </a:fld>
            <a:endParaRPr lang="zh-CN" altLang="en-US"/>
          </a:p>
        </p:txBody>
      </p:sp>
    </p:spTree>
    <p:extLst>
      <p:ext uri="{BB962C8B-B14F-4D97-AF65-F5344CB8AC3E}">
        <p14:creationId xmlns:p14="http://schemas.microsoft.com/office/powerpoint/2010/main" val="311777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74F6D4-6304-4764-AE1F-7525AC3A5756}" type="datetime1">
              <a:rPr lang="zh-CN" altLang="en-US" smtClean="0"/>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49848B-62CB-4016-9E49-F992BEA93B78}" type="slidenum">
              <a:rPr lang="zh-CN" altLang="en-US" smtClean="0"/>
              <a:t>‹#›</a:t>
            </a:fld>
            <a:endParaRPr lang="zh-CN" altLang="en-US"/>
          </a:p>
        </p:txBody>
      </p:sp>
    </p:spTree>
    <p:extLst>
      <p:ext uri="{BB962C8B-B14F-4D97-AF65-F5344CB8AC3E}">
        <p14:creationId xmlns:p14="http://schemas.microsoft.com/office/powerpoint/2010/main" val="3937468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F0EB4B7-6E37-46D5-8546-975521329471}" type="datetime1">
              <a:rPr lang="zh-CN" altLang="en-US" smtClean="0"/>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49848B-62CB-4016-9E49-F992BEA93B78}" type="slidenum">
              <a:rPr lang="zh-CN" altLang="en-US" smtClean="0"/>
              <a:t>‹#›</a:t>
            </a:fld>
            <a:endParaRPr lang="zh-CN" altLang="en-US"/>
          </a:p>
        </p:txBody>
      </p:sp>
    </p:spTree>
    <p:extLst>
      <p:ext uri="{BB962C8B-B14F-4D97-AF65-F5344CB8AC3E}">
        <p14:creationId xmlns:p14="http://schemas.microsoft.com/office/powerpoint/2010/main" val="3539609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ECE3E53-EA16-4495-9118-E9E36407C523}" type="datetime1">
              <a:rPr lang="zh-CN" altLang="en-US" smtClean="0"/>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49848B-62CB-4016-9E49-F992BEA93B78}" type="slidenum">
              <a:rPr lang="zh-CN" altLang="en-US" smtClean="0"/>
              <a:t>‹#›</a:t>
            </a:fld>
            <a:endParaRPr lang="zh-CN" altLang="en-US"/>
          </a:p>
        </p:txBody>
      </p:sp>
    </p:spTree>
    <p:extLst>
      <p:ext uri="{BB962C8B-B14F-4D97-AF65-F5344CB8AC3E}">
        <p14:creationId xmlns:p14="http://schemas.microsoft.com/office/powerpoint/2010/main" val="291248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308C0C2-5AA9-4174-BC62-38CE3CE6EF2F}" type="datetime1">
              <a:rPr lang="zh-CN" altLang="en-US" smtClean="0"/>
              <a:t>2018/5/10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49848B-62CB-4016-9E49-F992BEA93B78}" type="slidenum">
              <a:rPr lang="zh-CN" altLang="en-US" smtClean="0"/>
              <a:t>‹#›</a:t>
            </a:fld>
            <a:endParaRPr lang="zh-CN" altLang="en-US"/>
          </a:p>
        </p:txBody>
      </p:sp>
    </p:spTree>
    <p:extLst>
      <p:ext uri="{BB962C8B-B14F-4D97-AF65-F5344CB8AC3E}">
        <p14:creationId xmlns:p14="http://schemas.microsoft.com/office/powerpoint/2010/main" val="291179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297084E-EA7F-406C-A3BA-ACEC8FFE6DF3}" type="datetime1">
              <a:rPr lang="zh-CN" altLang="en-US" smtClean="0"/>
              <a:t>2018/5/10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49848B-62CB-4016-9E49-F992BEA93B78}" type="slidenum">
              <a:rPr lang="zh-CN" altLang="en-US" smtClean="0"/>
              <a:t>‹#›</a:t>
            </a:fld>
            <a:endParaRPr lang="zh-CN" altLang="en-US"/>
          </a:p>
        </p:txBody>
      </p:sp>
    </p:spTree>
    <p:extLst>
      <p:ext uri="{BB962C8B-B14F-4D97-AF65-F5344CB8AC3E}">
        <p14:creationId xmlns:p14="http://schemas.microsoft.com/office/powerpoint/2010/main" val="375774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A7AFDA6-5ED0-467E-9113-1CCB4AD96D32}" type="datetime1">
              <a:rPr lang="zh-CN" altLang="en-US" smtClean="0"/>
              <a:t>2018/5/10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49848B-62CB-4016-9E49-F992BEA93B78}" type="slidenum">
              <a:rPr lang="zh-CN" altLang="en-US" smtClean="0"/>
              <a:t>‹#›</a:t>
            </a:fld>
            <a:endParaRPr lang="zh-CN" altLang="en-US"/>
          </a:p>
        </p:txBody>
      </p:sp>
    </p:spTree>
    <p:extLst>
      <p:ext uri="{BB962C8B-B14F-4D97-AF65-F5344CB8AC3E}">
        <p14:creationId xmlns:p14="http://schemas.microsoft.com/office/powerpoint/2010/main" val="28325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20B07D-4FCB-4715-BB51-2DF081B535DF}" type="datetime1">
              <a:rPr lang="zh-CN" altLang="en-US" smtClean="0"/>
              <a:t>2018/5/10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49848B-62CB-4016-9E49-F992BEA93B78}" type="slidenum">
              <a:rPr lang="zh-CN" altLang="en-US" smtClean="0"/>
              <a:t>‹#›</a:t>
            </a:fld>
            <a:endParaRPr lang="zh-CN" altLang="en-US"/>
          </a:p>
        </p:txBody>
      </p:sp>
    </p:spTree>
    <p:extLst>
      <p:ext uri="{BB962C8B-B14F-4D97-AF65-F5344CB8AC3E}">
        <p14:creationId xmlns:p14="http://schemas.microsoft.com/office/powerpoint/2010/main" val="2622633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44F03AB-72BA-46D9-A364-7F800B91B808}" type="datetime1">
              <a:rPr lang="zh-CN" altLang="en-US" smtClean="0"/>
              <a:t>2018/5/10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49848B-62CB-4016-9E49-F992BEA93B78}" type="slidenum">
              <a:rPr lang="zh-CN" altLang="en-US" smtClean="0"/>
              <a:t>‹#›</a:t>
            </a:fld>
            <a:endParaRPr lang="zh-CN" altLang="en-US"/>
          </a:p>
        </p:txBody>
      </p:sp>
    </p:spTree>
    <p:extLst>
      <p:ext uri="{BB962C8B-B14F-4D97-AF65-F5344CB8AC3E}">
        <p14:creationId xmlns:p14="http://schemas.microsoft.com/office/powerpoint/2010/main" val="744828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4629BA-BAF4-4EEA-A809-8C3341A8D497}" type="datetime1">
              <a:rPr lang="zh-CN" altLang="en-US" smtClean="0"/>
              <a:t>2018/5/10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49848B-62CB-4016-9E49-F992BEA93B78}" type="slidenum">
              <a:rPr lang="zh-CN" altLang="en-US" smtClean="0"/>
              <a:t>‹#›</a:t>
            </a:fld>
            <a:endParaRPr lang="zh-CN" altLang="en-US"/>
          </a:p>
        </p:txBody>
      </p:sp>
    </p:spTree>
    <p:extLst>
      <p:ext uri="{BB962C8B-B14F-4D97-AF65-F5344CB8AC3E}">
        <p14:creationId xmlns:p14="http://schemas.microsoft.com/office/powerpoint/2010/main" val="2474179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C31B8-F724-4D19-8EEB-535A1AB98E6F}" type="datetime1">
              <a:rPr lang="zh-CN" altLang="en-US" smtClean="0"/>
              <a:t>2018/5/10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49848B-62CB-4016-9E49-F992BEA93B78}" type="slidenum">
              <a:rPr lang="zh-CN" altLang="en-US" smtClean="0"/>
              <a:t>‹#›</a:t>
            </a:fld>
            <a:endParaRPr lang="zh-CN" altLang="en-US"/>
          </a:p>
        </p:txBody>
      </p:sp>
    </p:spTree>
    <p:extLst>
      <p:ext uri="{BB962C8B-B14F-4D97-AF65-F5344CB8AC3E}">
        <p14:creationId xmlns:p14="http://schemas.microsoft.com/office/powerpoint/2010/main" val="4058082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第十讲：数据抽象</a:t>
            </a:r>
          </a:p>
        </p:txBody>
      </p:sp>
      <p:sp>
        <p:nvSpPr>
          <p:cNvPr id="3" name="副标题 2"/>
          <p:cNvSpPr>
            <a:spLocks noGrp="1"/>
          </p:cNvSpPr>
          <p:nvPr>
            <p:ph type="subTitle" idx="1"/>
          </p:nvPr>
        </p:nvSpPr>
        <p:spPr/>
        <p:txBody>
          <a:bodyPr/>
          <a:lstStyle/>
          <a:p>
            <a:r>
              <a:rPr lang="en-US" altLang="zh-CN" dirty="0"/>
              <a:t>OO2018</a:t>
            </a:r>
            <a:r>
              <a:rPr lang="zh-CN" altLang="en-US" dirty="0"/>
              <a:t>课程组</a:t>
            </a:r>
            <a:endParaRPr lang="en-US" altLang="zh-CN" dirty="0"/>
          </a:p>
          <a:p>
            <a:r>
              <a:rPr lang="zh-CN" altLang="en-US"/>
              <a:t>北航计算机学院</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434" y="3602038"/>
            <a:ext cx="2825252" cy="2518346"/>
          </a:xfrm>
          <a:prstGeom prst="rect">
            <a:avLst/>
          </a:prstGeom>
        </p:spPr>
      </p:pic>
      <p:sp>
        <p:nvSpPr>
          <p:cNvPr id="5" name="灯片编号占位符 4"/>
          <p:cNvSpPr>
            <a:spLocks noGrp="1"/>
          </p:cNvSpPr>
          <p:nvPr>
            <p:ph type="sldNum" sz="quarter" idx="12"/>
          </p:nvPr>
        </p:nvSpPr>
        <p:spPr/>
        <p:txBody>
          <a:bodyPr/>
          <a:lstStyle/>
          <a:p>
            <a:fld id="{6E49848B-62CB-4016-9E49-F992BEA93B78}" type="slidenum">
              <a:rPr lang="zh-CN" altLang="en-US" smtClean="0"/>
              <a:t>1</a:t>
            </a:fld>
            <a:endParaRPr lang="zh-CN" altLang="en-US"/>
          </a:p>
        </p:txBody>
      </p:sp>
    </p:spTree>
    <p:extLst>
      <p:ext uri="{BB962C8B-B14F-4D97-AF65-F5344CB8AC3E}">
        <p14:creationId xmlns:p14="http://schemas.microsoft.com/office/powerpoint/2010/main" val="2720000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整数集合规格</a:t>
            </a:r>
          </a:p>
        </p:txBody>
      </p:sp>
      <p:sp>
        <p:nvSpPr>
          <p:cNvPr id="3" name="内容占位符 2"/>
          <p:cNvSpPr>
            <a:spLocks noGrp="1"/>
          </p:cNvSpPr>
          <p:nvPr>
            <p:ph idx="1"/>
          </p:nvPr>
        </p:nvSpPr>
        <p:spPr/>
        <p:txBody>
          <a:bodyPr/>
          <a:lstStyle/>
          <a:p>
            <a:r>
              <a:rPr lang="zh-CN" altLang="en-US" dirty="0"/>
              <a:t>关于集合的数学知识支撑了我们设计出这样的规格</a:t>
            </a:r>
            <a:endParaRPr lang="en-US" altLang="zh-CN" dirty="0"/>
          </a:p>
          <a:p>
            <a:pPr lvl="1"/>
            <a:r>
              <a:rPr lang="zh-CN" altLang="en-US" dirty="0"/>
              <a:t>集合的插入、删除</a:t>
            </a:r>
            <a:endParaRPr lang="en-US" altLang="zh-CN" dirty="0"/>
          </a:p>
          <a:p>
            <a:pPr lvl="1"/>
            <a:r>
              <a:rPr lang="zh-CN" altLang="en-US" dirty="0"/>
              <a:t>集合的交集和并集</a:t>
            </a:r>
            <a:endParaRPr lang="en-US" altLang="zh-CN" dirty="0"/>
          </a:p>
          <a:p>
            <a:r>
              <a:rPr lang="zh-CN" altLang="en-US" dirty="0"/>
              <a:t>集合的基本要求</a:t>
            </a:r>
            <a:endParaRPr lang="en-US" altLang="zh-CN" dirty="0"/>
          </a:p>
          <a:p>
            <a:pPr lvl="1"/>
            <a:r>
              <a:rPr lang="zh-CN" altLang="en-US" dirty="0"/>
              <a:t>不能有重复元素</a:t>
            </a:r>
            <a:endParaRPr lang="en-US" altLang="zh-CN" dirty="0"/>
          </a:p>
          <a:p>
            <a:pPr lvl="1"/>
            <a:r>
              <a:rPr lang="zh-CN" altLang="en-US" dirty="0"/>
              <a:t>这对</a:t>
            </a:r>
            <a:r>
              <a:rPr lang="en-US" altLang="zh-CN" dirty="0"/>
              <a:t>insert</a:t>
            </a:r>
            <a:r>
              <a:rPr lang="zh-CN" altLang="en-US" dirty="0"/>
              <a:t>和</a:t>
            </a:r>
            <a:r>
              <a:rPr lang="en-US" altLang="zh-CN" dirty="0"/>
              <a:t>delete</a:t>
            </a:r>
            <a:r>
              <a:rPr lang="zh-CN" altLang="en-US" dirty="0"/>
              <a:t>操作的规格有什么影响？</a:t>
            </a:r>
          </a:p>
        </p:txBody>
      </p:sp>
      <p:sp>
        <p:nvSpPr>
          <p:cNvPr id="4" name="灯片编号占位符 3"/>
          <p:cNvSpPr>
            <a:spLocks noGrp="1"/>
          </p:cNvSpPr>
          <p:nvPr>
            <p:ph type="sldNum" sz="quarter" idx="12"/>
          </p:nvPr>
        </p:nvSpPr>
        <p:spPr/>
        <p:txBody>
          <a:bodyPr/>
          <a:lstStyle/>
          <a:p>
            <a:fld id="{6E49848B-62CB-4016-9E49-F992BEA93B78}" type="slidenum">
              <a:rPr lang="zh-CN" altLang="en-US" smtClean="0"/>
              <a:t>10</a:t>
            </a:fld>
            <a:endParaRPr lang="zh-CN" altLang="en-US"/>
          </a:p>
        </p:txBody>
      </p:sp>
    </p:spTree>
    <p:extLst>
      <p:ext uri="{BB962C8B-B14F-4D97-AF65-F5344CB8AC3E}">
        <p14:creationId xmlns:p14="http://schemas.microsoft.com/office/powerpoint/2010/main" val="1847955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多项式规格</a:t>
            </a:r>
          </a:p>
        </p:txBody>
      </p:sp>
      <p:sp>
        <p:nvSpPr>
          <p:cNvPr id="3" name="内容占位符 2"/>
          <p:cNvSpPr>
            <a:spLocks noGrp="1"/>
          </p:cNvSpPr>
          <p:nvPr>
            <p:ph idx="1"/>
          </p:nvPr>
        </p:nvSpPr>
        <p:spPr/>
        <p:txBody>
          <a:bodyPr/>
          <a:lstStyle/>
          <a:p>
            <a:r>
              <a:rPr lang="zh-CN" altLang="en-US" dirty="0"/>
              <a:t>请把</a:t>
            </a:r>
            <a:r>
              <a:rPr lang="en-US" altLang="zh-CN" dirty="0"/>
              <a:t>Poly</a:t>
            </a:r>
            <a:r>
              <a:rPr lang="zh-CN" altLang="en-US" dirty="0"/>
              <a:t>类的规格写出来</a:t>
            </a:r>
            <a:endParaRPr lang="en-US" altLang="zh-CN" dirty="0"/>
          </a:p>
          <a:p>
            <a:pPr lvl="1"/>
            <a:r>
              <a:rPr lang="zh-CN" altLang="en-US" dirty="0"/>
              <a:t>注意：</a:t>
            </a:r>
            <a:r>
              <a:rPr lang="en-US" altLang="zh-CN" dirty="0"/>
              <a:t>Poly</a:t>
            </a:r>
            <a:r>
              <a:rPr lang="zh-CN" altLang="en-US" dirty="0"/>
              <a:t>类是不可变对象</a:t>
            </a:r>
            <a:endParaRPr lang="en-US" altLang="zh-CN" dirty="0"/>
          </a:p>
          <a:p>
            <a:pPr lvl="1"/>
            <a:r>
              <a:rPr lang="zh-CN" altLang="en-US" dirty="0"/>
              <a:t>注意相关操作是否需要抛出异常</a:t>
            </a:r>
          </a:p>
        </p:txBody>
      </p:sp>
      <p:sp>
        <p:nvSpPr>
          <p:cNvPr id="4" name="文本框 3"/>
          <p:cNvSpPr txBox="1"/>
          <p:nvPr/>
        </p:nvSpPr>
        <p:spPr>
          <a:xfrm>
            <a:off x="6989454" y="2154634"/>
            <a:ext cx="3356329" cy="34163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altLang="zh-CN" dirty="0"/>
              <a:t>public class Poly{</a:t>
            </a:r>
          </a:p>
          <a:p>
            <a:endParaRPr lang="en-US" altLang="zh-CN" dirty="0">
              <a:solidFill>
                <a:schemeClr val="bg2">
                  <a:lumMod val="75000"/>
                </a:schemeClr>
              </a:solidFill>
            </a:endParaRPr>
          </a:p>
          <a:p>
            <a:r>
              <a:rPr lang="en-US" altLang="zh-CN" dirty="0"/>
              <a:t>     public Poly()</a:t>
            </a:r>
          </a:p>
          <a:p>
            <a:r>
              <a:rPr lang="en-US" altLang="zh-CN" dirty="0"/>
              <a:t>     public Poly(</a:t>
            </a:r>
            <a:r>
              <a:rPr lang="en-US" altLang="zh-CN" dirty="0" err="1"/>
              <a:t>int</a:t>
            </a:r>
            <a:r>
              <a:rPr lang="en-US" altLang="zh-CN" dirty="0"/>
              <a:t> c, </a:t>
            </a:r>
            <a:r>
              <a:rPr lang="en-US" altLang="zh-CN" dirty="0" err="1"/>
              <a:t>int</a:t>
            </a:r>
            <a:r>
              <a:rPr lang="en-US" altLang="zh-CN" dirty="0"/>
              <a:t> n)</a:t>
            </a:r>
          </a:p>
          <a:p>
            <a:endParaRPr lang="en-US" altLang="zh-CN" dirty="0"/>
          </a:p>
          <a:p>
            <a:r>
              <a:rPr lang="en-US" altLang="zh-CN" dirty="0"/>
              <a:t>     public </a:t>
            </a:r>
            <a:r>
              <a:rPr lang="en-US" altLang="zh-CN" dirty="0" err="1"/>
              <a:t>int</a:t>
            </a:r>
            <a:r>
              <a:rPr lang="en-US" altLang="zh-CN" dirty="0"/>
              <a:t> degree()</a:t>
            </a:r>
          </a:p>
          <a:p>
            <a:r>
              <a:rPr lang="en-US" altLang="zh-CN" dirty="0"/>
              <a:t>     public </a:t>
            </a:r>
            <a:r>
              <a:rPr lang="en-US" altLang="zh-CN" dirty="0" err="1"/>
              <a:t>int</a:t>
            </a:r>
            <a:r>
              <a:rPr lang="en-US" altLang="zh-CN" dirty="0"/>
              <a:t> </a:t>
            </a:r>
            <a:r>
              <a:rPr lang="en-US" altLang="zh-CN" dirty="0" err="1"/>
              <a:t>coeff</a:t>
            </a:r>
            <a:r>
              <a:rPr lang="en-US" altLang="zh-CN" dirty="0"/>
              <a:t>(</a:t>
            </a:r>
            <a:r>
              <a:rPr lang="en-US" altLang="zh-CN" dirty="0" err="1"/>
              <a:t>int</a:t>
            </a:r>
            <a:r>
              <a:rPr lang="en-US" altLang="zh-CN" dirty="0"/>
              <a:t> d)</a:t>
            </a:r>
          </a:p>
          <a:p>
            <a:endParaRPr lang="en-US" altLang="zh-CN" dirty="0"/>
          </a:p>
          <a:p>
            <a:r>
              <a:rPr lang="en-US" altLang="zh-CN" dirty="0"/>
              <a:t>     public Poly add(Poly q)</a:t>
            </a:r>
          </a:p>
          <a:p>
            <a:r>
              <a:rPr lang="en-US" altLang="zh-CN" dirty="0"/>
              <a:t>     public Poly sub(Poly q)</a:t>
            </a:r>
          </a:p>
          <a:p>
            <a:r>
              <a:rPr lang="en-US" altLang="zh-CN" dirty="0"/>
              <a:t>     public Poly </a:t>
            </a:r>
            <a:r>
              <a:rPr lang="en-US" altLang="zh-CN" dirty="0" err="1"/>
              <a:t>mul</a:t>
            </a:r>
            <a:r>
              <a:rPr lang="en-US" altLang="zh-CN" dirty="0"/>
              <a:t>(Poly q)</a:t>
            </a:r>
          </a:p>
          <a:p>
            <a:r>
              <a:rPr lang="en-US" altLang="zh-CN" dirty="0"/>
              <a:t>}</a:t>
            </a:r>
            <a:endParaRPr lang="zh-CN" altLang="en-US" dirty="0"/>
          </a:p>
        </p:txBody>
      </p:sp>
      <p:sp>
        <p:nvSpPr>
          <p:cNvPr id="5" name="灯片编号占位符 4"/>
          <p:cNvSpPr>
            <a:spLocks noGrp="1"/>
          </p:cNvSpPr>
          <p:nvPr>
            <p:ph type="sldNum" sz="quarter" idx="12"/>
          </p:nvPr>
        </p:nvSpPr>
        <p:spPr/>
        <p:txBody>
          <a:bodyPr/>
          <a:lstStyle/>
          <a:p>
            <a:fld id="{6E49848B-62CB-4016-9E49-F992BEA93B78}" type="slidenum">
              <a:rPr lang="zh-CN" altLang="en-US" smtClean="0"/>
              <a:t>11</a:t>
            </a:fld>
            <a:endParaRPr lang="zh-CN" altLang="en-US"/>
          </a:p>
        </p:txBody>
      </p:sp>
    </p:spTree>
    <p:extLst>
      <p:ext uri="{BB962C8B-B14F-4D97-AF65-F5344CB8AC3E}">
        <p14:creationId xmlns:p14="http://schemas.microsoft.com/office/powerpoint/2010/main" val="3121953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多项式规格</a:t>
            </a:r>
          </a:p>
        </p:txBody>
      </p:sp>
      <p:sp>
        <p:nvSpPr>
          <p:cNvPr id="4" name="Text Box 4"/>
          <p:cNvSpPr txBox="1">
            <a:spLocks noChangeArrowheads="1"/>
          </p:cNvSpPr>
          <p:nvPr/>
        </p:nvSpPr>
        <p:spPr bwMode="auto">
          <a:xfrm>
            <a:off x="223025" y="1501315"/>
            <a:ext cx="11719931" cy="5155257"/>
          </a:xfrm>
          <a:prstGeom prst="rect">
            <a:avLst/>
          </a:prstGeom>
          <a:solidFill>
            <a:srgbClr val="FBFAC9"/>
          </a:solidFill>
          <a:ln w="12700">
            <a:solidFill>
              <a:schemeClr val="tx1"/>
            </a:solidFill>
            <a:miter lim="800000"/>
            <a:headEnd/>
            <a:tailEnd/>
          </a:ln>
          <a:effectLst>
            <a:outerShdw dist="107763" dir="2700000" algn="ctr" rotWithShape="0">
              <a:schemeClr val="bg2"/>
            </a:outerShdw>
          </a:effectLst>
        </p:spPr>
        <p:txBody>
          <a:bodyPr wrap="square">
            <a:spAutoFit/>
          </a:bodyPr>
          <a:lstStyle>
            <a:lvl1pPr marL="233363" indent="-233363">
              <a:tabLst>
                <a:tab pos="233363" algn="l"/>
              </a:tabLst>
              <a:defRPr sz="2400">
                <a:solidFill>
                  <a:schemeClr val="tx1"/>
                </a:solidFill>
                <a:latin typeface="Times New Roman" panose="02020603050405020304" pitchFamily="18" charset="0"/>
              </a:defRPr>
            </a:lvl1pPr>
            <a:lvl2pPr>
              <a:tabLst>
                <a:tab pos="233363" algn="l"/>
              </a:tabLst>
              <a:defRPr sz="2400">
                <a:solidFill>
                  <a:schemeClr val="tx1"/>
                </a:solidFill>
                <a:latin typeface="Times New Roman" panose="02020603050405020304" pitchFamily="18" charset="0"/>
              </a:defRPr>
            </a:lvl2pPr>
            <a:lvl3pPr>
              <a:tabLst>
                <a:tab pos="233363" algn="l"/>
              </a:tabLst>
              <a:defRPr sz="2400">
                <a:solidFill>
                  <a:schemeClr val="tx1"/>
                </a:solidFill>
                <a:latin typeface="Times New Roman" panose="02020603050405020304" pitchFamily="18" charset="0"/>
              </a:defRPr>
            </a:lvl3pPr>
            <a:lvl4pPr>
              <a:tabLst>
                <a:tab pos="233363" algn="l"/>
              </a:tabLst>
              <a:defRPr sz="2400">
                <a:solidFill>
                  <a:schemeClr val="tx1"/>
                </a:solidFill>
                <a:latin typeface="Times New Roman" panose="02020603050405020304" pitchFamily="18" charset="0"/>
              </a:defRPr>
            </a:lvl4pPr>
            <a:lvl5pPr>
              <a:tabLst>
                <a:tab pos="2333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9pPr>
          </a:lstStyle>
          <a:p>
            <a:r>
              <a:rPr lang="en-US" altLang="zh-CN" sz="1400" b="1" dirty="0">
                <a:solidFill>
                  <a:srgbClr val="003399"/>
                </a:solidFill>
                <a:latin typeface="Courier New" panose="02070309020205020404" pitchFamily="49" charset="0"/>
                <a:ea typeface="宋体" panose="02010600030101010101" pitchFamily="2" charset="-122"/>
              </a:rPr>
              <a:t>public class</a:t>
            </a:r>
            <a:r>
              <a:rPr lang="en-US" altLang="zh-CN" sz="1400" b="1" dirty="0">
                <a:solidFill>
                  <a:srgbClr val="990000"/>
                </a:solidFill>
                <a:latin typeface="Courier New" panose="02070309020205020404" pitchFamily="49" charset="0"/>
                <a:ea typeface="宋体" panose="02010600030101010101" pitchFamily="2" charset="-122"/>
              </a:rPr>
              <a:t> Poly </a:t>
            </a:r>
            <a:r>
              <a:rPr lang="en-US" altLang="zh-CN" sz="1400" b="1" dirty="0">
                <a:solidFill>
                  <a:srgbClr val="003399"/>
                </a:solidFill>
                <a:latin typeface="Courier New" panose="02070309020205020404" pitchFamily="49" charset="0"/>
                <a:ea typeface="宋体" panose="02010600030101010101" pitchFamily="2" charset="-122"/>
              </a:rPr>
              <a:t>{</a:t>
            </a:r>
          </a:p>
          <a:p>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a:solidFill>
                  <a:srgbClr val="003399"/>
                </a:solidFill>
                <a:latin typeface="Courier New" panose="02070309020205020404" pitchFamily="49" charset="0"/>
                <a:ea typeface="宋体" panose="02010600030101010101" pitchFamily="2" charset="-122"/>
              </a:rPr>
              <a:t>/*@Overview:</a:t>
            </a:r>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a:solidFill>
                  <a:srgbClr val="990000"/>
                </a:solidFill>
                <a:latin typeface="Courier New" panose="02070309020205020404" pitchFamily="49" charset="0"/>
              </a:rPr>
              <a:t>Polys are immutable polynomials with integer coefficients. </a:t>
            </a:r>
            <a:r>
              <a:rPr lang="en-US" altLang="zh-CN" sz="1400" b="1" dirty="0">
                <a:solidFill>
                  <a:srgbClr val="990000"/>
                </a:solidFill>
                <a:latin typeface="Courier New" panose="02070309020205020404" pitchFamily="49" charset="0"/>
                <a:ea typeface="宋体" panose="02010600030101010101" pitchFamily="2" charset="-122"/>
              </a:rPr>
              <a:t>A typical </a:t>
            </a:r>
            <a:r>
              <a:rPr lang="en-US" altLang="zh-CN" sz="1400" b="1" dirty="0">
                <a:solidFill>
                  <a:srgbClr val="990000"/>
                </a:solidFill>
                <a:latin typeface="Courier New" panose="02070309020205020404" pitchFamily="49" charset="0"/>
              </a:rPr>
              <a:t>Poly is c</a:t>
            </a:r>
            <a:r>
              <a:rPr lang="en-US" altLang="zh-CN" sz="1400" b="1" baseline="-25000" dirty="0">
                <a:solidFill>
                  <a:srgbClr val="990000"/>
                </a:solidFill>
                <a:latin typeface="Courier New" panose="02070309020205020404" pitchFamily="49" charset="0"/>
              </a:rPr>
              <a:t>0 </a:t>
            </a:r>
            <a:r>
              <a:rPr lang="en-US" altLang="zh-CN" sz="1400" b="1" dirty="0">
                <a:solidFill>
                  <a:srgbClr val="990000"/>
                </a:solidFill>
                <a:latin typeface="Courier New" panose="02070309020205020404" pitchFamily="49" charset="0"/>
              </a:rPr>
              <a:t>+ c</a:t>
            </a:r>
            <a:r>
              <a:rPr lang="en-US" altLang="zh-CN" sz="1400" b="1" baseline="-25000" dirty="0">
                <a:solidFill>
                  <a:srgbClr val="990000"/>
                </a:solidFill>
                <a:latin typeface="Courier New" panose="02070309020205020404" pitchFamily="49" charset="0"/>
              </a:rPr>
              <a:t>1</a:t>
            </a:r>
            <a:r>
              <a:rPr lang="en-US" altLang="zh-CN" sz="1400" b="1" dirty="0">
                <a:solidFill>
                  <a:srgbClr val="990000"/>
                </a:solidFill>
                <a:latin typeface="Courier New" panose="02070309020205020404" pitchFamily="49" charset="0"/>
              </a:rPr>
              <a:t>x + c</a:t>
            </a:r>
            <a:r>
              <a:rPr lang="en-US" altLang="zh-CN" sz="1400" b="1" baseline="-25000" dirty="0">
                <a:solidFill>
                  <a:srgbClr val="990000"/>
                </a:solidFill>
                <a:latin typeface="Courier New" panose="02070309020205020404" pitchFamily="49" charset="0"/>
              </a:rPr>
              <a:t>2</a:t>
            </a:r>
            <a:r>
              <a:rPr lang="en-US" altLang="zh-CN" sz="1400" b="1" dirty="0">
                <a:solidFill>
                  <a:srgbClr val="990000"/>
                </a:solidFill>
                <a:latin typeface="Courier New" panose="02070309020205020404" pitchFamily="49" charset="0"/>
              </a:rPr>
              <a:t>x</a:t>
            </a:r>
            <a:r>
              <a:rPr lang="en-US" altLang="zh-CN" sz="1400" b="1" baseline="30000" dirty="0">
                <a:solidFill>
                  <a:srgbClr val="990000"/>
                </a:solidFill>
                <a:latin typeface="Courier New" panose="02070309020205020404" pitchFamily="49" charset="0"/>
              </a:rPr>
              <a:t>2</a:t>
            </a:r>
            <a:r>
              <a:rPr lang="en-US" altLang="zh-CN" sz="1400" b="1" dirty="0">
                <a:solidFill>
                  <a:srgbClr val="990000"/>
                </a:solidFill>
                <a:latin typeface="Courier New" panose="02070309020205020404" pitchFamily="49" charset="0"/>
              </a:rPr>
              <a:t> </a:t>
            </a:r>
            <a:r>
              <a:rPr lang="zh-CN" altLang="en-US" sz="1400" b="1" dirty="0">
                <a:solidFill>
                  <a:srgbClr val="990000"/>
                </a:solidFill>
                <a:latin typeface="Courier New" panose="02070309020205020404" pitchFamily="49" charset="0"/>
              </a:rPr>
              <a:t>．．．</a:t>
            </a:r>
            <a:r>
              <a:rPr lang="en-US" altLang="zh-CN" sz="1400" b="1" dirty="0">
                <a:solidFill>
                  <a:srgbClr val="003399"/>
                </a:solidFill>
                <a:latin typeface="Courier New" panose="02070309020205020404" pitchFamily="49" charset="0"/>
                <a:ea typeface="宋体" panose="02010600030101010101" pitchFamily="2" charset="-122"/>
              </a:rPr>
              <a:t>*/</a:t>
            </a:r>
          </a:p>
          <a:p>
            <a:pPr>
              <a:spcBef>
                <a:spcPct val="50000"/>
              </a:spcBef>
            </a:pPr>
            <a:r>
              <a:rPr lang="en-US" altLang="zh-CN" sz="1400" b="1" dirty="0">
                <a:latin typeface="Courier New" panose="02070309020205020404" pitchFamily="49" charset="0"/>
                <a:ea typeface="宋体" panose="02010600030101010101" pitchFamily="2" charset="-122"/>
              </a:rPr>
              <a:t>  </a:t>
            </a:r>
            <a:r>
              <a:rPr lang="en-US" altLang="zh-CN" sz="1400" b="1" dirty="0">
                <a:solidFill>
                  <a:srgbClr val="990000"/>
                </a:solidFill>
                <a:latin typeface="Courier New" panose="02070309020205020404" pitchFamily="49" charset="0"/>
                <a:ea typeface="宋体" panose="02010600030101010101" pitchFamily="2" charset="-122"/>
              </a:rPr>
              <a:t>//</a:t>
            </a:r>
            <a:r>
              <a:rPr lang="zh-CN" altLang="en-US" sz="1400" b="1" dirty="0">
                <a:solidFill>
                  <a:srgbClr val="990000"/>
                </a:solidFill>
                <a:latin typeface="Courier New" panose="02070309020205020404" pitchFamily="49" charset="0"/>
                <a:ea typeface="宋体" panose="02010600030101010101" pitchFamily="2" charset="-122"/>
              </a:rPr>
              <a:t>构造操作</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public </a:t>
            </a:r>
            <a:r>
              <a:rPr lang="en-US" altLang="zh-CN" sz="1400" b="1" dirty="0">
                <a:latin typeface="Courier New" panose="02070309020205020404" pitchFamily="49" charset="0"/>
                <a:ea typeface="宋体" panose="02010600030101010101" pitchFamily="2" charset="-122"/>
              </a:rPr>
              <a:t>Poly ()</a:t>
            </a:r>
            <a:endParaRPr lang="en-US" altLang="zh-CN" sz="1400" b="1" dirty="0">
              <a:solidFill>
                <a:srgbClr val="003399"/>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/*@effects: </a:t>
            </a:r>
            <a:r>
              <a:rPr lang="en-US" altLang="zh-CN" sz="1400" b="1" dirty="0" err="1">
                <a:solidFill>
                  <a:srgbClr val="990000"/>
                </a:solidFill>
                <a:latin typeface="Courier New" panose="02070309020205020404" pitchFamily="49" charset="0"/>
                <a:ea typeface="宋体" panose="02010600030101010101" pitchFamily="2" charset="-122"/>
              </a:rPr>
              <a:t>this.size</a:t>
            </a:r>
            <a:r>
              <a:rPr lang="en-US" altLang="zh-CN" sz="1400" b="1" dirty="0">
                <a:solidFill>
                  <a:srgbClr val="990000"/>
                </a:solidFill>
                <a:latin typeface="Courier New" panose="02070309020205020404" pitchFamily="49" charset="0"/>
                <a:ea typeface="宋体" panose="02010600030101010101" pitchFamily="2" charset="-122"/>
              </a:rPr>
              <a:t> ==0</a:t>
            </a:r>
            <a:r>
              <a:rPr lang="en-US" altLang="zh-CN" sz="1400" b="1" dirty="0">
                <a:latin typeface="Courier New" panose="02070309020205020404" pitchFamily="49" charset="0"/>
                <a:ea typeface="宋体" panose="02010600030101010101" pitchFamily="2" charset="-122"/>
              </a:rPr>
              <a:t> </a:t>
            </a:r>
            <a:r>
              <a:rPr lang="en-US" altLang="zh-CN" sz="1400" b="1" dirty="0">
                <a:solidFill>
                  <a:srgbClr val="003399"/>
                </a:solidFill>
                <a:latin typeface="Courier New" panose="02070309020205020404" pitchFamily="49" charset="0"/>
              </a:rPr>
              <a:t>*/</a:t>
            </a:r>
            <a:endParaRPr lang="en-US" altLang="zh-CN" sz="1400" b="1" dirty="0">
              <a:solidFill>
                <a:srgbClr val="003399"/>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rPr>
              <a:t>	public </a:t>
            </a:r>
            <a:r>
              <a:rPr lang="en-US" altLang="zh-CN" sz="1400" b="1" dirty="0">
                <a:latin typeface="Courier New" panose="02070309020205020404" pitchFamily="49" charset="0"/>
              </a:rPr>
              <a:t>Poly (</a:t>
            </a:r>
            <a:r>
              <a:rPr lang="en-US" altLang="zh-CN" sz="1400" b="1" dirty="0" err="1">
                <a:latin typeface="Courier New" panose="02070309020205020404" pitchFamily="49" charset="0"/>
              </a:rPr>
              <a:t>int</a:t>
            </a:r>
            <a:r>
              <a:rPr lang="en-US" altLang="zh-CN" sz="1400" b="1" dirty="0">
                <a:latin typeface="Courier New" panose="02070309020205020404" pitchFamily="49" charset="0"/>
              </a:rPr>
              <a:t> c, </a:t>
            </a:r>
            <a:r>
              <a:rPr lang="en-US" altLang="zh-CN" sz="1400" b="1" dirty="0" err="1">
                <a:latin typeface="Courier New" panose="02070309020205020404" pitchFamily="49" charset="0"/>
              </a:rPr>
              <a:t>int</a:t>
            </a:r>
            <a:r>
              <a:rPr lang="en-US" altLang="zh-CN" sz="1400" b="1" dirty="0">
                <a:latin typeface="Courier New" panose="02070309020205020404" pitchFamily="49" charset="0"/>
              </a:rPr>
              <a:t> n) throws </a:t>
            </a:r>
            <a:r>
              <a:rPr lang="en-US" altLang="zh-CN" sz="1400" b="1" dirty="0" err="1">
                <a:latin typeface="Courier New" panose="02070309020205020404" pitchFamily="49" charset="0"/>
              </a:rPr>
              <a:t>NegativeExponentException</a:t>
            </a:r>
            <a:endParaRPr lang="en-US" altLang="zh-CN" sz="1400" b="1" dirty="0">
              <a:solidFill>
                <a:srgbClr val="003399"/>
              </a:solidFill>
              <a:latin typeface="Courier New" panose="02070309020205020404" pitchFamily="49" charset="0"/>
            </a:endParaRPr>
          </a:p>
          <a:p>
            <a:r>
              <a:rPr lang="en-US" altLang="zh-CN" sz="1400" b="1" dirty="0">
                <a:solidFill>
                  <a:srgbClr val="003399"/>
                </a:solidFill>
                <a:latin typeface="Courier New" panose="02070309020205020404" pitchFamily="49" charset="0"/>
              </a:rPr>
              <a:t>	  /*@effects: </a:t>
            </a:r>
            <a:r>
              <a:rPr lang="en-US" altLang="zh-CN" sz="1400" b="1" dirty="0" err="1">
                <a:solidFill>
                  <a:srgbClr val="003399"/>
                </a:solidFill>
                <a:latin typeface="Courier New" panose="02070309020205020404" pitchFamily="49" charset="0"/>
              </a:rPr>
              <a:t>this.degree</a:t>
            </a:r>
            <a:r>
              <a:rPr lang="en-US" altLang="zh-CN" sz="1400" b="1" dirty="0">
                <a:solidFill>
                  <a:srgbClr val="003399"/>
                </a:solidFill>
                <a:latin typeface="Courier New" panose="02070309020205020404" pitchFamily="49" charset="0"/>
              </a:rPr>
              <a:t> ==n &amp;&amp; </a:t>
            </a:r>
            <a:r>
              <a:rPr lang="en-US" altLang="zh-CN" sz="1400" b="1" dirty="0" err="1">
                <a:solidFill>
                  <a:srgbClr val="003399"/>
                </a:solidFill>
                <a:latin typeface="Courier New" panose="02070309020205020404" pitchFamily="49" charset="0"/>
              </a:rPr>
              <a:t>this.coeff</a:t>
            </a:r>
            <a:r>
              <a:rPr lang="en-US" altLang="zh-CN" sz="1400" b="1" dirty="0">
                <a:solidFill>
                  <a:srgbClr val="003399"/>
                </a:solidFill>
                <a:latin typeface="Courier New" panose="02070309020205020404" pitchFamily="49" charset="0"/>
              </a:rPr>
              <a:t>(</a:t>
            </a:r>
            <a:r>
              <a:rPr lang="en-US" altLang="zh-CN" sz="1400" b="1" dirty="0" err="1">
                <a:solidFill>
                  <a:srgbClr val="003399"/>
                </a:solidFill>
                <a:latin typeface="Courier New" panose="02070309020205020404" pitchFamily="49" charset="0"/>
              </a:rPr>
              <a:t>this.degree</a:t>
            </a:r>
            <a:r>
              <a:rPr lang="en-US" altLang="zh-CN" sz="1400" b="1" dirty="0">
                <a:solidFill>
                  <a:srgbClr val="003399"/>
                </a:solidFill>
                <a:latin typeface="Courier New" panose="02070309020205020404" pitchFamily="49" charset="0"/>
              </a:rPr>
              <a:t>)==c &amp;&amp; </a:t>
            </a:r>
            <a:r>
              <a:rPr lang="en-US" altLang="zh-CN" sz="1400" b="1" dirty="0" err="1">
                <a:solidFill>
                  <a:srgbClr val="003399"/>
                </a:solidFill>
                <a:latin typeface="Courier New" panose="02070309020205020404" pitchFamily="49" charset="0"/>
              </a:rPr>
              <a:t>this.size</a:t>
            </a:r>
            <a:r>
              <a:rPr lang="en-US" altLang="zh-CN" sz="1400" b="1" dirty="0">
                <a:solidFill>
                  <a:srgbClr val="003399"/>
                </a:solidFill>
                <a:latin typeface="Courier New" panose="02070309020205020404" pitchFamily="49" charset="0"/>
              </a:rPr>
              <a:t> ==1;</a:t>
            </a:r>
          </a:p>
          <a:p>
            <a:r>
              <a:rPr lang="en-US" altLang="zh-CN" sz="1400" b="1" dirty="0">
                <a:solidFill>
                  <a:srgbClr val="003399"/>
                </a:solidFill>
                <a:latin typeface="Courier New" panose="02070309020205020404" pitchFamily="49" charset="0"/>
              </a:rPr>
              <a:t>                (n&lt;0)==&gt;</a:t>
            </a:r>
            <a:r>
              <a:rPr lang="en-US" altLang="zh-CN" sz="1400" b="1" dirty="0" err="1">
                <a:solidFill>
                  <a:srgbClr val="003399"/>
                </a:solidFill>
                <a:latin typeface="Courier New" panose="02070309020205020404" pitchFamily="49" charset="0"/>
              </a:rPr>
              <a:t>exceptional_behavior</a:t>
            </a:r>
            <a:r>
              <a:rPr lang="en-US" altLang="zh-CN" sz="1400" b="1" dirty="0">
                <a:solidFill>
                  <a:srgbClr val="003399"/>
                </a:solidFill>
                <a:latin typeface="Courier New" panose="02070309020205020404" pitchFamily="49" charset="0"/>
              </a:rPr>
              <a:t>(</a:t>
            </a:r>
            <a:r>
              <a:rPr lang="en-US" altLang="zh-CN" sz="1400" b="1" dirty="0" err="1">
                <a:latin typeface="Courier New" panose="02070309020205020404" pitchFamily="49" charset="0"/>
              </a:rPr>
              <a:t>NegativeExponentException</a:t>
            </a:r>
            <a:r>
              <a:rPr lang="en-US" altLang="zh-CN" sz="1400" b="1" dirty="0">
                <a:solidFill>
                  <a:srgbClr val="003399"/>
                </a:solidFill>
                <a:latin typeface="Courier New" panose="02070309020205020404" pitchFamily="49" charset="0"/>
              </a:rPr>
              <a:t>)</a:t>
            </a:r>
            <a:r>
              <a:rPr lang="en-US" altLang="zh-CN" sz="1400" b="1" dirty="0">
                <a:latin typeface="Courier New" panose="02070309020205020404" pitchFamily="49" charset="0"/>
              </a:rPr>
              <a:t> </a:t>
            </a:r>
            <a:r>
              <a:rPr lang="en-US" altLang="zh-CN" sz="1400" b="1" dirty="0">
                <a:solidFill>
                  <a:srgbClr val="003399"/>
                </a:solidFill>
                <a:latin typeface="Courier New" panose="02070309020205020404" pitchFamily="49" charset="0"/>
              </a:rPr>
              <a:t>*/</a:t>
            </a:r>
          </a:p>
          <a:p>
            <a:pPr>
              <a:spcBef>
                <a:spcPct val="50000"/>
              </a:spcBef>
            </a:pPr>
            <a:r>
              <a:rPr lang="en-US" altLang="zh-CN" sz="1400" b="1" dirty="0">
                <a:solidFill>
                  <a:srgbClr val="990000"/>
                </a:solidFill>
                <a:latin typeface="Courier New" panose="02070309020205020404" pitchFamily="49" charset="0"/>
                <a:ea typeface="宋体" panose="02010600030101010101" pitchFamily="2" charset="-122"/>
              </a:rPr>
              <a:t>  //</a:t>
            </a:r>
            <a:r>
              <a:rPr lang="zh-CN" altLang="en-US" sz="1400" b="1" dirty="0">
                <a:solidFill>
                  <a:srgbClr val="990000"/>
                </a:solidFill>
                <a:latin typeface="Courier New" panose="02070309020205020404" pitchFamily="49" charset="0"/>
                <a:ea typeface="宋体" panose="02010600030101010101" pitchFamily="2" charset="-122"/>
              </a:rPr>
              <a:t>观察操作</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public </a:t>
            </a:r>
            <a:r>
              <a:rPr lang="en-US" altLang="zh-CN" sz="1400" b="1" dirty="0" err="1">
                <a:solidFill>
                  <a:srgbClr val="003399"/>
                </a:solidFill>
                <a:latin typeface="Courier New" panose="02070309020205020404" pitchFamily="49" charset="0"/>
                <a:ea typeface="宋体" panose="02010600030101010101" pitchFamily="2" charset="-122"/>
              </a:rPr>
              <a:t>int</a:t>
            </a:r>
            <a:r>
              <a:rPr lang="en-US" altLang="zh-CN" sz="1400" b="1" dirty="0">
                <a:solidFill>
                  <a:srgbClr val="003399"/>
                </a:solidFill>
                <a:latin typeface="Courier New" panose="02070309020205020404" pitchFamily="49" charset="0"/>
                <a:ea typeface="宋体" panose="02010600030101010101" pitchFamily="2" charset="-122"/>
              </a:rPr>
              <a:t> </a:t>
            </a:r>
            <a:r>
              <a:rPr lang="en-US" altLang="zh-CN" sz="1400" b="1" dirty="0">
                <a:latin typeface="Courier New" panose="02070309020205020404" pitchFamily="49" charset="0"/>
                <a:ea typeface="宋体" panose="02010600030101010101" pitchFamily="2" charset="-122"/>
              </a:rPr>
              <a:t>degree ( )</a:t>
            </a:r>
          </a:p>
          <a:p>
            <a:r>
              <a:rPr lang="en-US" altLang="zh-CN" sz="1400" b="1" dirty="0">
                <a:solidFill>
                  <a:srgbClr val="003399"/>
                </a:solidFill>
                <a:latin typeface="Courier New" panose="02070309020205020404" pitchFamily="49" charset="0"/>
                <a:ea typeface="宋体" panose="02010600030101010101" pitchFamily="2" charset="-122"/>
              </a:rPr>
              <a:t>    /*@effects: (\all </a:t>
            </a:r>
            <a:r>
              <a:rPr lang="en-US" altLang="zh-CN" sz="1400" b="1" dirty="0" err="1">
                <a:solidFill>
                  <a:srgbClr val="003399"/>
                </a:solidFill>
                <a:latin typeface="Courier New" panose="02070309020205020404" pitchFamily="49" charset="0"/>
                <a:ea typeface="宋体" panose="02010600030101010101" pitchFamily="2" charset="-122"/>
              </a:rPr>
              <a:t>int</a:t>
            </a:r>
            <a:r>
              <a:rPr lang="en-US" altLang="zh-CN" sz="1400" b="1" dirty="0">
                <a:solidFill>
                  <a:srgbClr val="003399"/>
                </a:solidFill>
                <a:latin typeface="Courier New" panose="02070309020205020404" pitchFamily="49" charset="0"/>
                <a:ea typeface="宋体" panose="02010600030101010101" pitchFamily="2" charset="-122"/>
              </a:rPr>
              <a:t> i;0&lt;=</a:t>
            </a:r>
            <a:r>
              <a:rPr lang="en-US" altLang="zh-CN" sz="1400" b="1" dirty="0" err="1">
                <a:solidFill>
                  <a:srgbClr val="003399"/>
                </a:solidFill>
                <a:latin typeface="Courier New" panose="02070309020205020404" pitchFamily="49" charset="0"/>
                <a:ea typeface="宋体" panose="02010600030101010101" pitchFamily="2" charset="-122"/>
              </a:rPr>
              <a:t>i</a:t>
            </a:r>
            <a:r>
              <a:rPr lang="en-US" altLang="zh-CN" sz="1400" b="1" dirty="0">
                <a:solidFill>
                  <a:srgbClr val="003399"/>
                </a:solidFill>
                <a:latin typeface="Courier New" panose="02070309020205020404" pitchFamily="49" charset="0"/>
                <a:ea typeface="宋体" panose="02010600030101010101" pitchFamily="2" charset="-122"/>
              </a:rPr>
              <a:t>&lt;</a:t>
            </a:r>
            <a:r>
              <a:rPr lang="en-US" altLang="zh-CN" sz="1400" b="1" dirty="0" err="1">
                <a:solidFill>
                  <a:srgbClr val="003399"/>
                </a:solidFill>
                <a:latin typeface="Courier New" panose="02070309020205020404" pitchFamily="49" charset="0"/>
                <a:ea typeface="宋体" panose="02010600030101010101" pitchFamily="2" charset="-122"/>
              </a:rPr>
              <a:t>this.size</a:t>
            </a:r>
            <a:r>
              <a:rPr lang="en-US" altLang="zh-CN" sz="1400" b="1" dirty="0">
                <a:solidFill>
                  <a:srgbClr val="003399"/>
                </a:solidFill>
                <a:latin typeface="Courier New" panose="02070309020205020404" pitchFamily="49" charset="0"/>
                <a:ea typeface="宋体" panose="02010600030101010101" pitchFamily="2" charset="-122"/>
              </a:rPr>
              <a:t>;\result &gt;= this[</a:t>
            </a:r>
            <a:r>
              <a:rPr lang="en-US" altLang="zh-CN" sz="1400" b="1" dirty="0" err="1">
                <a:solidFill>
                  <a:srgbClr val="003399"/>
                </a:solidFill>
                <a:latin typeface="Courier New" panose="02070309020205020404" pitchFamily="49" charset="0"/>
                <a:ea typeface="宋体" panose="02010600030101010101" pitchFamily="2" charset="-122"/>
              </a:rPr>
              <a:t>i</a:t>
            </a:r>
            <a:r>
              <a:rPr lang="en-US" altLang="zh-CN" sz="1400" b="1" dirty="0">
                <a:solidFill>
                  <a:srgbClr val="003399"/>
                </a:solidFill>
                <a:latin typeface="Courier New" panose="02070309020205020404" pitchFamily="49" charset="0"/>
                <a:ea typeface="宋体" panose="02010600030101010101" pitchFamily="2" charset="-122"/>
              </a:rPr>
              <a:t>].d)&amp;&amp;(\exist j;0&lt;=j&lt;</a:t>
            </a:r>
            <a:r>
              <a:rPr lang="en-US" altLang="zh-CN" sz="1400" b="1" dirty="0" err="1">
                <a:solidFill>
                  <a:srgbClr val="003399"/>
                </a:solidFill>
                <a:latin typeface="Courier New" panose="02070309020205020404" pitchFamily="49" charset="0"/>
                <a:ea typeface="宋体" panose="02010600030101010101" pitchFamily="2" charset="-122"/>
              </a:rPr>
              <a:t>this.size</a:t>
            </a:r>
            <a:r>
              <a:rPr lang="en-US" altLang="zh-CN" sz="1400" b="1" dirty="0">
                <a:solidFill>
                  <a:srgbClr val="003399"/>
                </a:solidFill>
                <a:latin typeface="Courier New" panose="02070309020205020404" pitchFamily="49" charset="0"/>
                <a:ea typeface="宋体" panose="02010600030101010101" pitchFamily="2" charset="-122"/>
              </a:rPr>
              <a:t>;\result == this[j]).d)</a:t>
            </a:r>
            <a:r>
              <a:rPr lang="en-US" altLang="zh-CN" sz="1400" b="1" dirty="0">
                <a:latin typeface="Courier New" panose="02070309020205020404" pitchFamily="49" charset="0"/>
                <a:ea typeface="宋体" panose="02010600030101010101" pitchFamily="2" charset="-122"/>
              </a:rPr>
              <a:t>*/</a:t>
            </a:r>
          </a:p>
          <a:p>
            <a:r>
              <a:rPr lang="en-US" altLang="zh-CN" sz="1400" b="1" dirty="0">
                <a:solidFill>
                  <a:srgbClr val="003399"/>
                </a:solidFill>
                <a:latin typeface="Courier New" panose="02070309020205020404" pitchFamily="49" charset="0"/>
              </a:rPr>
              <a:t>  public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a:t>
            </a:r>
            <a:r>
              <a:rPr lang="en-US" altLang="zh-CN" sz="1400" b="1" dirty="0" err="1">
                <a:latin typeface="Courier New" panose="02070309020205020404" pitchFamily="49" charset="0"/>
              </a:rPr>
              <a:t>coeff</a:t>
            </a:r>
            <a:r>
              <a:rPr lang="en-US" altLang="zh-CN" sz="1400" b="1" dirty="0">
                <a:latin typeface="Courier New" panose="02070309020205020404" pitchFamily="49" charset="0"/>
              </a:rPr>
              <a:t> (</a:t>
            </a:r>
            <a:r>
              <a:rPr lang="en-US" altLang="zh-CN" sz="1400" b="1" dirty="0" err="1">
                <a:latin typeface="Courier New" panose="02070309020205020404" pitchFamily="49" charset="0"/>
              </a:rPr>
              <a:t>int</a:t>
            </a:r>
            <a:r>
              <a:rPr lang="en-US" altLang="zh-CN" sz="1400" b="1" dirty="0">
                <a:latin typeface="Courier New" panose="02070309020205020404" pitchFamily="49" charset="0"/>
              </a:rPr>
              <a:t> d) </a:t>
            </a:r>
            <a:r>
              <a:rPr lang="en-US" altLang="zh-CN" sz="1400" b="1" dirty="0">
                <a:solidFill>
                  <a:srgbClr val="FF0000"/>
                </a:solidFill>
                <a:latin typeface="Courier New" panose="02070309020205020404" pitchFamily="49" charset="0"/>
              </a:rPr>
              <a:t>//effects: returns the coefficient of the item with the degree of d</a:t>
            </a:r>
          </a:p>
          <a:p>
            <a:r>
              <a:rPr lang="en-US" altLang="zh-CN" sz="1400" b="1" dirty="0">
                <a:solidFill>
                  <a:srgbClr val="003399"/>
                </a:solidFill>
                <a:latin typeface="Courier New" panose="02070309020205020404" pitchFamily="49" charset="0"/>
              </a:rPr>
              <a:t>    /*@effects: (\exist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i;0&lt;=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&lt;</a:t>
            </a:r>
            <a:r>
              <a:rPr lang="en-US" altLang="zh-CN" sz="1400" b="1" dirty="0" err="1">
                <a:solidFill>
                  <a:srgbClr val="003399"/>
                </a:solidFill>
                <a:latin typeface="Courier New" panose="02070309020205020404" pitchFamily="49" charset="0"/>
              </a:rPr>
              <a:t>this.size;this</a:t>
            </a:r>
            <a:r>
              <a:rPr lang="en-US" altLang="zh-CN" sz="1400" b="1" dirty="0">
                <a:solidFill>
                  <a:srgbClr val="003399"/>
                </a:solidFill>
                <a:latin typeface="Courier New" panose="02070309020205020404" pitchFamily="49" charset="0"/>
              </a:rPr>
              <a: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].d ==d)==&gt;\result==this[</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].c)*/</a:t>
            </a:r>
            <a:endParaRPr lang="en-US" altLang="zh-CN" sz="1400" b="1" dirty="0">
              <a:latin typeface="Courier New" panose="02070309020205020404" pitchFamily="49" charset="0"/>
            </a:endParaRPr>
          </a:p>
          <a:p>
            <a:pPr>
              <a:spcBef>
                <a:spcPct val="50000"/>
              </a:spcBef>
            </a:pPr>
            <a:r>
              <a:rPr lang="en-US" altLang="zh-CN" sz="1400" b="1" dirty="0">
                <a:latin typeface="Courier New" panose="02070309020205020404" pitchFamily="49" charset="0"/>
                <a:ea typeface="宋体" panose="02010600030101010101" pitchFamily="2" charset="-122"/>
              </a:rPr>
              <a:t>  </a:t>
            </a:r>
            <a:r>
              <a:rPr lang="en-US" altLang="zh-CN" sz="1400" b="1" dirty="0">
                <a:solidFill>
                  <a:srgbClr val="990000"/>
                </a:solidFill>
                <a:latin typeface="Courier New" panose="02070309020205020404" pitchFamily="49" charset="0"/>
                <a:ea typeface="宋体" panose="02010600030101010101" pitchFamily="2" charset="-122"/>
              </a:rPr>
              <a:t>//</a:t>
            </a:r>
            <a:r>
              <a:rPr lang="zh-CN" altLang="en-US" sz="1400" b="1" dirty="0">
                <a:solidFill>
                  <a:srgbClr val="990000"/>
                </a:solidFill>
                <a:latin typeface="Courier New" panose="02070309020205020404" pitchFamily="49" charset="0"/>
                <a:ea typeface="宋体" panose="02010600030101010101" pitchFamily="2" charset="-122"/>
              </a:rPr>
              <a:t>生成操作</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latin typeface="Courier New" panose="02070309020205020404" pitchFamily="49" charset="0"/>
                <a:ea typeface="宋体" panose="02010600030101010101" pitchFamily="2" charset="-122"/>
              </a:rPr>
              <a:t>  </a:t>
            </a:r>
            <a:r>
              <a:rPr lang="en-US" altLang="zh-CN" sz="1400" b="1" dirty="0">
                <a:solidFill>
                  <a:srgbClr val="003399"/>
                </a:solidFill>
                <a:latin typeface="Courier New" panose="02070309020205020404" pitchFamily="49" charset="0"/>
                <a:ea typeface="宋体" panose="02010600030101010101" pitchFamily="2" charset="-122"/>
              </a:rPr>
              <a:t>public Poly</a:t>
            </a:r>
            <a:r>
              <a:rPr lang="en-US" altLang="zh-CN" sz="1400" b="1" dirty="0">
                <a:latin typeface="Courier New" panose="02070309020205020404" pitchFamily="49" charset="0"/>
                <a:ea typeface="宋体" panose="02010600030101010101" pitchFamily="2" charset="-122"/>
              </a:rPr>
              <a:t> add (Poly a) throws </a:t>
            </a:r>
            <a:r>
              <a:rPr lang="en-US" altLang="zh-CN" sz="1400" b="1" dirty="0" err="1">
                <a:latin typeface="Courier New" panose="02070309020205020404" pitchFamily="49" charset="0"/>
                <a:ea typeface="宋体" panose="02010600030101010101" pitchFamily="2" charset="-122"/>
              </a:rPr>
              <a:t>NullPointerException</a:t>
            </a:r>
            <a:r>
              <a:rPr lang="en-US" altLang="zh-CN" sz="1400" b="1" dirty="0">
                <a:latin typeface="Courier New" panose="02070309020205020404" pitchFamily="49" charset="0"/>
                <a:ea typeface="宋体" panose="02010600030101010101" pitchFamily="2" charset="-122"/>
              </a:rPr>
              <a:t> </a:t>
            </a:r>
            <a:r>
              <a:rPr lang="en-US" altLang="zh-CN" sz="1400" b="1" dirty="0">
                <a:solidFill>
                  <a:srgbClr val="FF0000"/>
                </a:solidFill>
                <a:latin typeface="Courier New" panose="02070309020205020404" pitchFamily="49" charset="0"/>
              </a:rPr>
              <a:t>//effects: If a is null throws </a:t>
            </a:r>
            <a:r>
              <a:rPr lang="en-US" altLang="zh-CN" sz="1400" b="1" dirty="0" err="1">
                <a:solidFill>
                  <a:srgbClr val="FF0000"/>
                </a:solidFill>
                <a:latin typeface="Courier New" panose="02070309020205020404" pitchFamily="49" charset="0"/>
              </a:rPr>
              <a:t>NullPointerException</a:t>
            </a:r>
            <a:r>
              <a:rPr lang="en-US" altLang="zh-CN" sz="1400" b="1" dirty="0">
                <a:solidFill>
                  <a:srgbClr val="FF0000"/>
                </a:solidFill>
                <a:latin typeface="Courier New" panose="02070309020205020404" pitchFamily="49" charset="0"/>
              </a:rPr>
              <a:t>, else returns </a:t>
            </a:r>
            <a:r>
              <a:rPr lang="en-US" altLang="zh-CN" sz="1400" b="1" dirty="0" err="1">
                <a:solidFill>
                  <a:srgbClr val="FF0000"/>
                </a:solidFill>
                <a:latin typeface="Courier New" panose="02070309020205020404" pitchFamily="49" charset="0"/>
              </a:rPr>
              <a:t>this+a</a:t>
            </a:r>
            <a:endParaRPr lang="en-US" altLang="zh-CN" sz="1400" b="1" dirty="0">
              <a:solidFill>
                <a:srgbClr val="FF0000"/>
              </a:solidFill>
              <a:latin typeface="Courier New" panose="02070309020205020404" pitchFamily="49" charset="0"/>
              <a:ea typeface="宋体" panose="02010600030101010101" pitchFamily="2" charset="-122"/>
            </a:endParaRPr>
          </a:p>
          <a:p>
            <a:r>
              <a:rPr lang="en-US" altLang="zh-CN" sz="1400" b="1" dirty="0">
                <a:latin typeface="Courier New" panose="02070309020205020404" pitchFamily="49" charset="0"/>
                <a:ea typeface="宋体" panose="02010600030101010101" pitchFamily="2" charset="-122"/>
              </a:rPr>
              <a:t> </a:t>
            </a:r>
            <a:r>
              <a:rPr lang="en-US" altLang="zh-CN" sz="1400" b="1" dirty="0">
                <a:solidFill>
                  <a:srgbClr val="003399"/>
                </a:solidFill>
                <a:latin typeface="Courier New" panose="02070309020205020404" pitchFamily="49" charset="0"/>
              </a:rPr>
              <a:t>/*@effects: (\all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 0&lt;=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&lt;\</a:t>
            </a:r>
            <a:r>
              <a:rPr lang="en-US" altLang="zh-CN" sz="1400" b="1" dirty="0" err="1">
                <a:solidFill>
                  <a:srgbClr val="003399"/>
                </a:solidFill>
                <a:latin typeface="Courier New" panose="02070309020205020404" pitchFamily="49" charset="0"/>
              </a:rPr>
              <a:t>result.size</a:t>
            </a:r>
            <a:r>
              <a:rPr lang="en-US" altLang="zh-CN" sz="1400" b="1" dirty="0">
                <a:solidFill>
                  <a:srgbClr val="003399"/>
                </a:solidFill>
                <a:latin typeface="Courier New" panose="02070309020205020404" pitchFamily="49" charset="0"/>
              </a:rPr>
              <a:t>;\exist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a:t>
            </a:r>
            <a:r>
              <a:rPr lang="en-US" altLang="zh-CN" sz="1400" b="1" dirty="0" err="1">
                <a:solidFill>
                  <a:srgbClr val="003399"/>
                </a:solidFill>
                <a:latin typeface="Courier New" panose="02070309020205020404" pitchFamily="49" charset="0"/>
              </a:rPr>
              <a:t>j,k</a:t>
            </a:r>
            <a:r>
              <a:rPr lang="en-US" altLang="zh-CN" sz="1400" b="1" dirty="0">
                <a:solidFill>
                  <a:srgbClr val="003399"/>
                </a:solidFill>
                <a:latin typeface="Courier New" panose="02070309020205020404" pitchFamily="49" charset="0"/>
              </a:rPr>
              <a:t>; 0&lt;j&lt;this.size;0&lt;=k&lt;</a:t>
            </a:r>
            <a:r>
              <a:rPr lang="en-US" altLang="zh-CN" sz="1400" b="1" dirty="0" err="1">
                <a:solidFill>
                  <a:srgbClr val="003399"/>
                </a:solidFill>
                <a:latin typeface="Courier New" panose="02070309020205020404" pitchFamily="49" charset="0"/>
              </a:rPr>
              <a:t>a.size</a:t>
            </a:r>
            <a:r>
              <a:rPr lang="en-US" altLang="zh-CN" sz="1400" b="1" dirty="0">
                <a:solidFill>
                  <a:srgbClr val="003399"/>
                </a:solidFill>
                <a:latin typeface="Courier New" panose="02070309020205020404" pitchFamily="49" charset="0"/>
              </a:rPr>
              <a:t>;(\result[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].d==this[j].d==a[k].d)==&gt;\result[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].c == this[j].</a:t>
            </a:r>
            <a:r>
              <a:rPr lang="en-US" altLang="zh-CN" sz="1400" b="1" dirty="0" err="1">
                <a:solidFill>
                  <a:srgbClr val="003399"/>
                </a:solidFill>
                <a:latin typeface="Courier New" panose="02070309020205020404" pitchFamily="49" charset="0"/>
              </a:rPr>
              <a:t>c+a</a:t>
            </a:r>
            <a:r>
              <a:rPr lang="en-US" altLang="zh-CN" sz="1400" b="1" dirty="0">
                <a:solidFill>
                  <a:srgbClr val="003399"/>
                </a:solidFill>
                <a:latin typeface="Courier New" panose="02070309020205020404" pitchFamily="49" charset="0"/>
              </a:rPr>
              <a:t>[k].c);</a:t>
            </a:r>
            <a:r>
              <a:rPr lang="en-US" altLang="zh-CN" sz="1400" b="1" dirty="0">
                <a:solidFill>
                  <a:srgbClr val="FF0000"/>
                </a:solidFill>
                <a:latin typeface="Courier New" panose="02070309020205020404" pitchFamily="49" charset="0"/>
              </a:rPr>
              <a:t>…</a:t>
            </a:r>
            <a:r>
              <a:rPr lang="en-US" altLang="zh-CN" sz="1400" b="1" dirty="0">
                <a:solidFill>
                  <a:srgbClr val="003399"/>
                </a:solidFill>
                <a:latin typeface="Courier New" panose="02070309020205020404" pitchFamily="49" charset="0"/>
              </a:rPr>
              <a:t>*/</a:t>
            </a:r>
            <a:r>
              <a:rPr lang="en-US" altLang="zh-CN" sz="1400" b="1" dirty="0">
                <a:latin typeface="Courier New" panose="02070309020205020404" pitchFamily="49" charset="0"/>
                <a:ea typeface="宋体" panose="02010600030101010101" pitchFamily="2" charset="-122"/>
              </a:rPr>
              <a:t>   </a:t>
            </a:r>
          </a:p>
          <a:p>
            <a:r>
              <a:rPr lang="en-US" altLang="zh-CN" sz="1400" b="1" dirty="0">
                <a:latin typeface="Courier New" panose="02070309020205020404" pitchFamily="49" charset="0"/>
                <a:ea typeface="宋体" panose="02010600030101010101" pitchFamily="2" charset="-122"/>
              </a:rPr>
              <a:t>  //</a:t>
            </a:r>
            <a:r>
              <a:rPr lang="zh-CN" altLang="en-US" sz="1400" b="1" dirty="0">
                <a:latin typeface="Courier New" panose="02070309020205020404" pitchFamily="49" charset="0"/>
                <a:ea typeface="宋体" panose="02010600030101010101" pitchFamily="2" charset="-122"/>
              </a:rPr>
              <a:t>请尝试补全该后置条件！</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a:t>
            </a:r>
          </a:p>
        </p:txBody>
      </p:sp>
      <p:sp>
        <p:nvSpPr>
          <p:cNvPr id="3" name="灯片编号占位符 2"/>
          <p:cNvSpPr>
            <a:spLocks noGrp="1"/>
          </p:cNvSpPr>
          <p:nvPr>
            <p:ph type="sldNum" sz="quarter" idx="12"/>
          </p:nvPr>
        </p:nvSpPr>
        <p:spPr/>
        <p:txBody>
          <a:bodyPr/>
          <a:lstStyle/>
          <a:p>
            <a:fld id="{6E49848B-62CB-4016-9E49-F992BEA93B78}" type="slidenum">
              <a:rPr lang="zh-CN" altLang="en-US" smtClean="0"/>
              <a:t>12</a:t>
            </a:fld>
            <a:endParaRPr lang="zh-CN" altLang="en-US"/>
          </a:p>
        </p:txBody>
      </p:sp>
    </p:spTree>
    <p:extLst>
      <p:ext uri="{BB962C8B-B14F-4D97-AF65-F5344CB8AC3E}">
        <p14:creationId xmlns:p14="http://schemas.microsoft.com/office/powerpoint/2010/main" val="3762917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如何使用数据抽象</a:t>
            </a:r>
          </a:p>
        </p:txBody>
      </p:sp>
      <p:sp>
        <p:nvSpPr>
          <p:cNvPr id="3" name="内容占位符 2"/>
          <p:cNvSpPr>
            <a:spLocks noGrp="1"/>
          </p:cNvSpPr>
          <p:nvPr>
            <p:ph idx="1"/>
          </p:nvPr>
        </p:nvSpPr>
        <p:spPr/>
        <p:txBody>
          <a:bodyPr>
            <a:normAutofit lnSpcReduction="10000"/>
          </a:bodyPr>
          <a:lstStyle/>
          <a:p>
            <a:r>
              <a:rPr lang="zh-CN" altLang="en-US" dirty="0"/>
              <a:t>我们没有定义数据抽象中具体有哪些实现层次的数据</a:t>
            </a:r>
            <a:endParaRPr lang="en-US" altLang="zh-CN" dirty="0"/>
          </a:p>
          <a:p>
            <a:r>
              <a:rPr lang="zh-CN" altLang="en-US" dirty="0"/>
              <a:t>数据抽象规格的目标是为使用者提供一个</a:t>
            </a:r>
            <a:r>
              <a:rPr lang="zh-CN" altLang="en-US" b="1" dirty="0">
                <a:solidFill>
                  <a:srgbClr val="C00000"/>
                </a:solidFill>
              </a:rPr>
              <a:t>契约</a:t>
            </a:r>
            <a:r>
              <a:rPr lang="zh-CN" altLang="en-US" dirty="0"/>
              <a:t>，为实现者提供一个</a:t>
            </a:r>
            <a:r>
              <a:rPr lang="zh-CN" altLang="en-US" b="1" dirty="0">
                <a:solidFill>
                  <a:srgbClr val="C00000"/>
                </a:solidFill>
              </a:rPr>
              <a:t>规约</a:t>
            </a:r>
            <a:endParaRPr lang="en-US" altLang="zh-CN" b="1" dirty="0">
              <a:solidFill>
                <a:srgbClr val="C00000"/>
              </a:solidFill>
            </a:endParaRPr>
          </a:p>
          <a:p>
            <a:pPr lvl="1"/>
            <a:r>
              <a:rPr lang="zh-CN" altLang="en-US" dirty="0"/>
              <a:t>使用者无需关心一个如何保存数据，只需要了解这个类能对数据做什么</a:t>
            </a:r>
            <a:endParaRPr lang="en-US" altLang="zh-CN" dirty="0"/>
          </a:p>
          <a:p>
            <a:pPr lvl="1"/>
            <a:r>
              <a:rPr lang="zh-CN" altLang="en-US" dirty="0"/>
              <a:t>实现者关心一个类如何保存数据，需要在实现时来确定相应数据的类型和存储结构</a:t>
            </a:r>
            <a:r>
              <a:rPr lang="en-US" altLang="zh-CN" dirty="0"/>
              <a:t>(</a:t>
            </a:r>
            <a:r>
              <a:rPr lang="zh-CN" altLang="en-US" dirty="0"/>
              <a:t>即数据结构</a:t>
            </a:r>
            <a:r>
              <a:rPr lang="en-US" altLang="zh-CN" dirty="0"/>
              <a:t>) ----&gt;</a:t>
            </a:r>
            <a:r>
              <a:rPr lang="zh-CN" altLang="en-US" dirty="0"/>
              <a:t>从而能够有效、高效率和健壮的实现所承诺的契约！</a:t>
            </a:r>
            <a:endParaRPr lang="en-US" altLang="zh-CN" dirty="0"/>
          </a:p>
          <a:p>
            <a:r>
              <a:rPr lang="zh-CN" altLang="en-US" dirty="0"/>
              <a:t>只要使用者获得了数据抽象</a:t>
            </a:r>
            <a:endParaRPr lang="en-US" altLang="zh-CN" dirty="0"/>
          </a:p>
          <a:p>
            <a:pPr lvl="1"/>
            <a:r>
              <a:rPr lang="zh-CN" altLang="en-US" dirty="0"/>
              <a:t>相当于获得了契约</a:t>
            </a:r>
            <a:endParaRPr lang="en-US" altLang="zh-CN" dirty="0"/>
          </a:p>
          <a:p>
            <a:pPr lvl="1"/>
            <a:r>
              <a:rPr lang="zh-CN" altLang="en-US" dirty="0"/>
              <a:t>就可以在其代码实现中来使用相应的数据抽象</a:t>
            </a:r>
            <a:endParaRPr lang="en-US" altLang="zh-CN" dirty="0"/>
          </a:p>
          <a:p>
            <a:pPr lvl="1"/>
            <a:r>
              <a:rPr lang="zh-CN" altLang="en-US" dirty="0"/>
              <a:t>只能使用契约中规定的操作</a:t>
            </a:r>
          </a:p>
        </p:txBody>
      </p:sp>
      <p:sp>
        <p:nvSpPr>
          <p:cNvPr id="4" name="灯片编号占位符 3"/>
          <p:cNvSpPr>
            <a:spLocks noGrp="1"/>
          </p:cNvSpPr>
          <p:nvPr>
            <p:ph type="sldNum" sz="quarter" idx="12"/>
          </p:nvPr>
        </p:nvSpPr>
        <p:spPr/>
        <p:txBody>
          <a:bodyPr/>
          <a:lstStyle/>
          <a:p>
            <a:fld id="{6E49848B-62CB-4016-9E49-F992BEA93B78}" type="slidenum">
              <a:rPr lang="zh-CN" altLang="en-US" smtClean="0"/>
              <a:t>13</a:t>
            </a:fld>
            <a:endParaRPr lang="zh-CN" altLang="en-US"/>
          </a:p>
        </p:txBody>
      </p:sp>
    </p:spTree>
    <p:extLst>
      <p:ext uri="{BB962C8B-B14F-4D97-AF65-F5344CB8AC3E}">
        <p14:creationId xmlns:p14="http://schemas.microsoft.com/office/powerpoint/2010/main" val="77885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如何使用数据抽象</a:t>
            </a:r>
          </a:p>
        </p:txBody>
      </p:sp>
      <p:sp>
        <p:nvSpPr>
          <p:cNvPr id="3" name="内容占位符 2"/>
          <p:cNvSpPr>
            <a:spLocks noGrp="1"/>
          </p:cNvSpPr>
          <p:nvPr>
            <p:ph idx="1"/>
          </p:nvPr>
        </p:nvSpPr>
        <p:spPr/>
        <p:txBody>
          <a:bodyPr>
            <a:normAutofit fontScale="92500" lnSpcReduction="10000"/>
          </a:bodyPr>
          <a:lstStyle/>
          <a:p>
            <a:r>
              <a:rPr lang="zh-CN" altLang="en-US" dirty="0"/>
              <a:t>比如对</a:t>
            </a:r>
            <a:r>
              <a:rPr lang="en-US" altLang="zh-CN" dirty="0"/>
              <a:t>Poly</a:t>
            </a:r>
            <a:r>
              <a:rPr lang="zh-CN" altLang="en-US" dirty="0"/>
              <a:t>对象进行求导计算</a:t>
            </a:r>
            <a:endParaRPr lang="en-US" altLang="zh-CN" dirty="0"/>
          </a:p>
          <a:p>
            <a:pPr lvl="1"/>
            <a:r>
              <a:rPr lang="en-US" altLang="zh-CN" dirty="0"/>
              <a:t>public Poly diff()</a:t>
            </a:r>
          </a:p>
          <a:p>
            <a:pPr lvl="1"/>
            <a:r>
              <a:rPr lang="en-US" altLang="zh-CN" dirty="0"/>
              <a:t>/*@Effects:…*/</a:t>
            </a:r>
          </a:p>
          <a:p>
            <a:pPr lvl="1"/>
            <a:r>
              <a:rPr lang="en-US" altLang="zh-CN" dirty="0"/>
              <a:t>{</a:t>
            </a:r>
          </a:p>
          <a:p>
            <a:pPr lvl="1"/>
            <a:r>
              <a:rPr lang="en-US" altLang="zh-CN" dirty="0"/>
              <a:t>       …</a:t>
            </a:r>
          </a:p>
          <a:p>
            <a:pPr lvl="1"/>
            <a:r>
              <a:rPr lang="en-US" altLang="zh-CN" dirty="0"/>
              <a:t>}</a:t>
            </a:r>
          </a:p>
          <a:p>
            <a:r>
              <a:rPr lang="zh-CN" altLang="en-US" dirty="0"/>
              <a:t>比如为一个整数数组构造一个整数集合</a:t>
            </a:r>
            <a:endParaRPr lang="en-US" altLang="zh-CN" dirty="0"/>
          </a:p>
          <a:p>
            <a:pPr lvl="1"/>
            <a:r>
              <a:rPr lang="en-US" altLang="zh-CN" dirty="0"/>
              <a:t>public </a:t>
            </a:r>
            <a:r>
              <a:rPr lang="en-US" altLang="zh-CN" dirty="0" err="1"/>
              <a:t>IntSet</a:t>
            </a:r>
            <a:r>
              <a:rPr lang="en-US" altLang="zh-CN" dirty="0"/>
              <a:t> </a:t>
            </a:r>
            <a:r>
              <a:rPr lang="en-US" altLang="zh-CN" dirty="0" err="1"/>
              <a:t>produceFromArray</a:t>
            </a:r>
            <a:r>
              <a:rPr lang="en-US" altLang="zh-CN" dirty="0"/>
              <a:t>(</a:t>
            </a:r>
            <a:r>
              <a:rPr lang="en-US" altLang="zh-CN" dirty="0" err="1"/>
              <a:t>int</a:t>
            </a:r>
            <a:r>
              <a:rPr lang="en-US" altLang="zh-CN" dirty="0"/>
              <a:t> [] </a:t>
            </a:r>
            <a:r>
              <a:rPr lang="en-US" altLang="zh-CN" dirty="0" err="1"/>
              <a:t>arr</a:t>
            </a:r>
            <a:r>
              <a:rPr lang="en-US" altLang="zh-CN" dirty="0"/>
              <a:t>) throws </a:t>
            </a:r>
            <a:r>
              <a:rPr lang="en-US" altLang="zh-CN" dirty="0" err="1"/>
              <a:t>NullPointerException</a:t>
            </a:r>
            <a:endParaRPr lang="en-US" altLang="zh-CN" dirty="0"/>
          </a:p>
          <a:p>
            <a:pPr lvl="1"/>
            <a:r>
              <a:rPr lang="en-US" altLang="zh-CN" dirty="0"/>
              <a:t>//Effects: …</a:t>
            </a:r>
          </a:p>
          <a:p>
            <a:pPr lvl="1"/>
            <a:r>
              <a:rPr lang="en-US" altLang="zh-CN" dirty="0"/>
              <a:t>{</a:t>
            </a:r>
          </a:p>
          <a:p>
            <a:pPr lvl="1"/>
            <a:r>
              <a:rPr lang="en-US" altLang="zh-CN" dirty="0"/>
              <a:t>     …</a:t>
            </a:r>
          </a:p>
          <a:p>
            <a:pPr lvl="1"/>
            <a:r>
              <a:rPr lang="en-US" altLang="zh-CN" dirty="0"/>
              <a:t>}</a:t>
            </a:r>
            <a:endParaRPr lang="zh-CN" altLang="en-US" dirty="0"/>
          </a:p>
        </p:txBody>
      </p:sp>
      <p:sp>
        <p:nvSpPr>
          <p:cNvPr id="4" name="文本框 3"/>
          <p:cNvSpPr txBox="1"/>
          <p:nvPr/>
        </p:nvSpPr>
        <p:spPr>
          <a:xfrm>
            <a:off x="3685493" y="1915602"/>
            <a:ext cx="8305879" cy="1015663"/>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altLang="zh-CN" sz="2000" dirty="0"/>
              <a:t>Effects: creates a new polynomial </a:t>
            </a:r>
            <a:r>
              <a:rPr lang="en-US" altLang="zh-CN" sz="2000" dirty="0" err="1"/>
              <a:t>p</a:t>
            </a:r>
            <a:r>
              <a:rPr lang="en-US" altLang="zh-CN" sz="2000" baseline="-25000" dirty="0" err="1"/>
              <a:t>d</a:t>
            </a:r>
            <a:r>
              <a:rPr lang="en-US" altLang="zh-CN" sz="2000" dirty="0"/>
              <a:t> and initializes to (</a:t>
            </a:r>
            <a:r>
              <a:rPr lang="en-US" altLang="zh-CN" sz="2000" dirty="0" err="1"/>
              <a:t>this.</a:t>
            </a:r>
            <a:r>
              <a:rPr lang="en-US" altLang="zh-CN" sz="2000" i="1" dirty="0" err="1"/>
              <a:t>coeff</a:t>
            </a:r>
            <a:r>
              <a:rPr lang="en-US" altLang="zh-CN" sz="2000" dirty="0"/>
              <a:t>(d)*d, d-1) for each component 1&lt;=d &lt;=</a:t>
            </a:r>
            <a:r>
              <a:rPr lang="en-US" altLang="zh-CN" sz="2000" dirty="0" err="1"/>
              <a:t>q.degree</a:t>
            </a:r>
            <a:r>
              <a:rPr lang="en-US" altLang="zh-CN" sz="2000" dirty="0"/>
              <a:t>(), and returns the sum of all {</a:t>
            </a:r>
            <a:r>
              <a:rPr lang="en-US" altLang="zh-CN" sz="2000" dirty="0" err="1"/>
              <a:t>p</a:t>
            </a:r>
            <a:r>
              <a:rPr lang="en-US" altLang="zh-CN" sz="2000" baseline="-25000" dirty="0" err="1"/>
              <a:t>d</a:t>
            </a:r>
            <a:r>
              <a:rPr lang="en-US" altLang="zh-CN" sz="2000" dirty="0"/>
              <a:t>} by using the </a:t>
            </a:r>
            <a:r>
              <a:rPr lang="en-US" altLang="zh-CN" sz="2000" i="1" dirty="0"/>
              <a:t>add</a:t>
            </a:r>
            <a:r>
              <a:rPr lang="en-US" altLang="zh-CN" sz="2000" dirty="0"/>
              <a:t> method.</a:t>
            </a:r>
            <a:endParaRPr lang="zh-CN" altLang="en-US" sz="2000" dirty="0"/>
          </a:p>
        </p:txBody>
      </p:sp>
      <p:sp>
        <p:nvSpPr>
          <p:cNvPr id="5" name="文本框 4"/>
          <p:cNvSpPr txBox="1"/>
          <p:nvPr/>
        </p:nvSpPr>
        <p:spPr>
          <a:xfrm>
            <a:off x="2327178" y="5052568"/>
            <a:ext cx="8798022" cy="707886"/>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altLang="zh-CN" sz="2000" dirty="0"/>
              <a:t>Effects: if </a:t>
            </a:r>
            <a:r>
              <a:rPr lang="en-US" altLang="zh-CN" sz="2000" dirty="0" err="1"/>
              <a:t>arr</a:t>
            </a:r>
            <a:r>
              <a:rPr lang="en-US" altLang="zh-CN" sz="2000" dirty="0"/>
              <a:t> is null throws </a:t>
            </a:r>
            <a:r>
              <a:rPr lang="en-US" altLang="zh-CN" sz="2000" i="1" dirty="0" err="1"/>
              <a:t>NullPointerException</a:t>
            </a:r>
            <a:r>
              <a:rPr lang="en-US" altLang="zh-CN" sz="2000" dirty="0"/>
              <a:t>, else creates and returns a new </a:t>
            </a:r>
            <a:r>
              <a:rPr lang="en-US" altLang="zh-CN" sz="2000" dirty="0" err="1"/>
              <a:t>IntSet</a:t>
            </a:r>
            <a:r>
              <a:rPr lang="en-US" altLang="zh-CN" sz="2000" dirty="0"/>
              <a:t> such that every unique element in </a:t>
            </a:r>
            <a:r>
              <a:rPr lang="en-US" altLang="zh-CN" sz="2000" dirty="0" err="1"/>
              <a:t>arr</a:t>
            </a:r>
            <a:r>
              <a:rPr lang="en-US" altLang="zh-CN" sz="2000" dirty="0"/>
              <a:t> will be one of its member.</a:t>
            </a:r>
            <a:endParaRPr lang="zh-CN" altLang="en-US" sz="2000" dirty="0"/>
          </a:p>
        </p:txBody>
      </p:sp>
      <p:sp>
        <p:nvSpPr>
          <p:cNvPr id="6" name="文本框 5"/>
          <p:cNvSpPr txBox="1"/>
          <p:nvPr/>
        </p:nvSpPr>
        <p:spPr>
          <a:xfrm>
            <a:off x="2862242" y="3126563"/>
            <a:ext cx="7160989" cy="707886"/>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altLang="zh-CN" sz="2000" dirty="0"/>
              <a:t>Effects: creates and returns a new polynomial p, such that p has the terms of {(</a:t>
            </a:r>
            <a:r>
              <a:rPr lang="en-US" altLang="zh-CN" sz="2000" dirty="0" err="1"/>
              <a:t>this.</a:t>
            </a:r>
            <a:r>
              <a:rPr lang="en-US" altLang="zh-CN" sz="2000" i="1" dirty="0" err="1">
                <a:solidFill>
                  <a:srgbClr val="FF0000"/>
                </a:solidFill>
              </a:rPr>
              <a:t>coeff</a:t>
            </a:r>
            <a:r>
              <a:rPr lang="en-US" altLang="zh-CN" sz="2000" dirty="0">
                <a:solidFill>
                  <a:srgbClr val="FF0000"/>
                </a:solidFill>
              </a:rPr>
              <a:t>(d)</a:t>
            </a:r>
            <a:r>
              <a:rPr lang="en-US" altLang="zh-CN" sz="2000" dirty="0"/>
              <a:t>*d, d-1)| 1&lt;= d &lt;=</a:t>
            </a:r>
            <a:r>
              <a:rPr lang="en-US" altLang="zh-CN" sz="2000" dirty="0" err="1"/>
              <a:t>this.</a:t>
            </a:r>
            <a:r>
              <a:rPr lang="en-US" altLang="zh-CN" sz="2000" dirty="0" err="1">
                <a:solidFill>
                  <a:srgbClr val="FF0000"/>
                </a:solidFill>
              </a:rPr>
              <a:t>degree</a:t>
            </a:r>
            <a:r>
              <a:rPr lang="en-US" altLang="zh-CN" sz="2000" dirty="0">
                <a:solidFill>
                  <a:srgbClr val="FF0000"/>
                </a:solidFill>
              </a:rPr>
              <a:t>()</a:t>
            </a:r>
            <a:r>
              <a:rPr lang="en-US" altLang="zh-CN" sz="2000" dirty="0"/>
              <a:t>}.</a:t>
            </a:r>
            <a:endParaRPr lang="zh-CN" altLang="en-US" sz="2000" dirty="0"/>
          </a:p>
        </p:txBody>
      </p:sp>
      <p:sp>
        <p:nvSpPr>
          <p:cNvPr id="7" name="灯片编号占位符 6"/>
          <p:cNvSpPr>
            <a:spLocks noGrp="1"/>
          </p:cNvSpPr>
          <p:nvPr>
            <p:ph type="sldNum" sz="quarter" idx="12"/>
          </p:nvPr>
        </p:nvSpPr>
        <p:spPr/>
        <p:txBody>
          <a:bodyPr/>
          <a:lstStyle/>
          <a:p>
            <a:fld id="{6E49848B-62CB-4016-9E49-F992BEA93B78}" type="slidenum">
              <a:rPr lang="zh-CN" altLang="en-US" smtClean="0"/>
              <a:t>14</a:t>
            </a:fld>
            <a:endParaRPr lang="zh-CN" altLang="en-US"/>
          </a:p>
        </p:txBody>
      </p:sp>
      <p:sp>
        <p:nvSpPr>
          <p:cNvPr id="8" name="文本框 7"/>
          <p:cNvSpPr txBox="1"/>
          <p:nvPr/>
        </p:nvSpPr>
        <p:spPr>
          <a:xfrm>
            <a:off x="2327178" y="5957957"/>
            <a:ext cx="8294934" cy="707886"/>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sz="2000" dirty="0"/>
              <a:t>可以使用</a:t>
            </a:r>
            <a:r>
              <a:rPr lang="en-US" altLang="zh-CN" sz="2000" dirty="0" err="1"/>
              <a:t>isIn</a:t>
            </a:r>
            <a:r>
              <a:rPr lang="zh-CN" altLang="en-US" sz="2000" dirty="0"/>
              <a:t>来进行判断“</a:t>
            </a:r>
            <a:r>
              <a:rPr lang="en-US" altLang="zh-CN" sz="2000" dirty="0"/>
              <a:t>of its member</a:t>
            </a:r>
            <a:r>
              <a:rPr lang="zh-CN" altLang="en-US" sz="2000" dirty="0"/>
              <a:t>”，其实不是调用</a:t>
            </a:r>
            <a:r>
              <a:rPr lang="en-US" altLang="zh-CN" sz="2000" dirty="0" err="1"/>
              <a:t>isIn</a:t>
            </a:r>
            <a:r>
              <a:rPr lang="zh-CN" altLang="en-US" sz="2000" dirty="0"/>
              <a:t>，而是使用它的规格，避免重复写一些内容</a:t>
            </a:r>
          </a:p>
        </p:txBody>
      </p:sp>
    </p:spTree>
    <p:extLst>
      <p:ext uri="{BB962C8B-B14F-4D97-AF65-F5344CB8AC3E}">
        <p14:creationId xmlns:p14="http://schemas.microsoft.com/office/powerpoint/2010/main" val="92348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数据抽象的实现</a:t>
            </a:r>
          </a:p>
        </p:txBody>
      </p:sp>
      <p:sp>
        <p:nvSpPr>
          <p:cNvPr id="3" name="内容占位符 2"/>
          <p:cNvSpPr>
            <a:spLocks noGrp="1"/>
          </p:cNvSpPr>
          <p:nvPr>
            <p:ph idx="1"/>
          </p:nvPr>
        </p:nvSpPr>
        <p:spPr/>
        <p:txBody>
          <a:bodyPr>
            <a:normAutofit lnSpcReduction="10000"/>
          </a:bodyPr>
          <a:lstStyle/>
          <a:p>
            <a:r>
              <a:rPr lang="en-US" altLang="zh-CN" sz="2400" dirty="0"/>
              <a:t>Java</a:t>
            </a:r>
            <a:r>
              <a:rPr lang="zh-CN" altLang="en-US" sz="2400" dirty="0"/>
              <a:t>语言使用</a:t>
            </a:r>
            <a:r>
              <a:rPr lang="en-US" altLang="zh-CN" sz="2400" dirty="0"/>
              <a:t>class</a:t>
            </a:r>
            <a:r>
              <a:rPr lang="zh-CN" altLang="en-US" sz="2400" dirty="0"/>
              <a:t>定义新类型，同时也为这个类型定义实现</a:t>
            </a:r>
            <a:endParaRPr lang="en-US" altLang="zh-CN" sz="2400" dirty="0"/>
          </a:p>
          <a:p>
            <a:r>
              <a:rPr lang="zh-CN" altLang="en-US" sz="2400" dirty="0"/>
              <a:t>相对于规格，类包括</a:t>
            </a:r>
            <a:endParaRPr lang="en-US" altLang="zh-CN" sz="2400" dirty="0"/>
          </a:p>
          <a:p>
            <a:pPr lvl="1"/>
            <a:r>
              <a:rPr lang="zh-CN" altLang="en-US" sz="2000" dirty="0"/>
              <a:t>数据表示</a:t>
            </a:r>
            <a:r>
              <a:rPr lang="en-US" altLang="zh-CN" sz="2000" dirty="0"/>
              <a:t>(</a:t>
            </a:r>
            <a:r>
              <a:rPr lang="zh-CN" altLang="en-US" sz="2000" dirty="0"/>
              <a:t>即一系列属性和所使用的数据结构</a:t>
            </a:r>
            <a:r>
              <a:rPr lang="en-US" altLang="zh-CN" sz="2000" dirty="0"/>
              <a:t>), </a:t>
            </a:r>
            <a:r>
              <a:rPr lang="zh-CN" altLang="en-US" sz="2000" dirty="0"/>
              <a:t>即</a:t>
            </a:r>
            <a:r>
              <a:rPr lang="en-US" altLang="zh-CN" sz="2000" dirty="0"/>
              <a:t>representation(</a:t>
            </a:r>
            <a:r>
              <a:rPr lang="zh-CN" altLang="en-US" sz="2000" dirty="0"/>
              <a:t>简称</a:t>
            </a:r>
            <a:r>
              <a:rPr lang="en-US" altLang="zh-CN" sz="2000" dirty="0"/>
              <a:t>rep)</a:t>
            </a:r>
          </a:p>
          <a:p>
            <a:pPr lvl="1"/>
            <a:r>
              <a:rPr lang="zh-CN" altLang="en-US" sz="2000" dirty="0"/>
              <a:t>方法实现</a:t>
            </a:r>
            <a:endParaRPr lang="en-US" altLang="zh-CN" sz="2000" dirty="0"/>
          </a:p>
          <a:p>
            <a:r>
              <a:rPr lang="zh-CN" altLang="en-US" sz="2400" dirty="0"/>
              <a:t>数据表示</a:t>
            </a:r>
            <a:endParaRPr lang="en-US" altLang="zh-CN" sz="2400" dirty="0"/>
          </a:p>
          <a:p>
            <a:pPr lvl="1"/>
            <a:r>
              <a:rPr lang="zh-CN" altLang="en-US" sz="2000" dirty="0"/>
              <a:t>需要存储哪些数据？</a:t>
            </a:r>
            <a:endParaRPr lang="en-US" altLang="zh-CN" sz="2000" dirty="0"/>
          </a:p>
          <a:p>
            <a:pPr lvl="1"/>
            <a:r>
              <a:rPr lang="zh-CN" altLang="en-US" sz="2000" dirty="0"/>
              <a:t>使用何种方式存储？</a:t>
            </a:r>
            <a:endParaRPr lang="en-US" altLang="zh-CN" sz="2000" dirty="0"/>
          </a:p>
          <a:p>
            <a:pPr lvl="1"/>
            <a:r>
              <a:rPr lang="zh-CN" altLang="en-US" sz="2000" dirty="0"/>
              <a:t>方法如何高效率的访问数据？</a:t>
            </a:r>
            <a:endParaRPr lang="en-US" altLang="zh-CN" sz="2000" dirty="0"/>
          </a:p>
          <a:p>
            <a:pPr lvl="1"/>
            <a:r>
              <a:rPr lang="zh-CN" altLang="en-US" sz="2000" dirty="0"/>
              <a:t>数据状态需要满足哪些要求？</a:t>
            </a:r>
            <a:endParaRPr lang="en-US" altLang="zh-CN" sz="2000" dirty="0"/>
          </a:p>
          <a:p>
            <a:r>
              <a:rPr lang="zh-CN" altLang="en-US" sz="2400" dirty="0"/>
              <a:t>方法实现</a:t>
            </a:r>
            <a:endParaRPr lang="en-US" altLang="zh-CN" sz="2400" dirty="0"/>
          </a:p>
          <a:p>
            <a:pPr lvl="1"/>
            <a:r>
              <a:rPr lang="zh-CN" altLang="en-US" sz="2000" dirty="0"/>
              <a:t>如何按照给定输入提供相应输出？</a:t>
            </a:r>
            <a:r>
              <a:rPr lang="en-US" altLang="zh-CN" sz="2000" dirty="0"/>
              <a:t>---</a:t>
            </a:r>
            <a:r>
              <a:rPr lang="zh-CN" altLang="en-US" sz="2000" dirty="0"/>
              <a:t>功能流程</a:t>
            </a:r>
            <a:endParaRPr lang="en-US" altLang="zh-CN" sz="2000" dirty="0"/>
          </a:p>
          <a:p>
            <a:pPr lvl="1"/>
            <a:r>
              <a:rPr lang="zh-CN" altLang="en-US" sz="2000" dirty="0"/>
              <a:t>如何确保不会违背数据要求？</a:t>
            </a:r>
            <a:r>
              <a:rPr lang="en-US" altLang="zh-CN" sz="2000" dirty="0"/>
              <a:t>---</a:t>
            </a:r>
            <a:r>
              <a:rPr lang="zh-CN" altLang="en-US" sz="2000" dirty="0"/>
              <a:t>契约保证</a:t>
            </a:r>
          </a:p>
        </p:txBody>
      </p:sp>
      <p:sp>
        <p:nvSpPr>
          <p:cNvPr id="4" name="灯片编号占位符 3"/>
          <p:cNvSpPr>
            <a:spLocks noGrp="1"/>
          </p:cNvSpPr>
          <p:nvPr>
            <p:ph type="sldNum" sz="quarter" idx="12"/>
          </p:nvPr>
        </p:nvSpPr>
        <p:spPr/>
        <p:txBody>
          <a:bodyPr/>
          <a:lstStyle/>
          <a:p>
            <a:fld id="{6E49848B-62CB-4016-9E49-F992BEA93B78}" type="slidenum">
              <a:rPr lang="zh-CN" altLang="en-US" smtClean="0"/>
              <a:t>15</a:t>
            </a:fld>
            <a:endParaRPr lang="zh-CN" altLang="en-US"/>
          </a:p>
        </p:txBody>
      </p:sp>
    </p:spTree>
    <p:extLst>
      <p:ext uri="{BB962C8B-B14F-4D97-AF65-F5344CB8AC3E}">
        <p14:creationId xmlns:p14="http://schemas.microsoft.com/office/powerpoint/2010/main" val="3288798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数据抽象的实现</a:t>
            </a:r>
          </a:p>
        </p:txBody>
      </p:sp>
      <p:sp>
        <p:nvSpPr>
          <p:cNvPr id="3" name="内容占位符 2"/>
          <p:cNvSpPr>
            <a:spLocks noGrp="1"/>
          </p:cNvSpPr>
          <p:nvPr>
            <p:ph idx="1"/>
          </p:nvPr>
        </p:nvSpPr>
        <p:spPr/>
        <p:txBody>
          <a:bodyPr/>
          <a:lstStyle/>
          <a:p>
            <a:r>
              <a:rPr lang="zh-CN" altLang="en-US" dirty="0"/>
              <a:t>数据表示</a:t>
            </a:r>
            <a:endParaRPr lang="en-US" altLang="zh-CN" dirty="0"/>
          </a:p>
          <a:p>
            <a:pPr lvl="1"/>
            <a:r>
              <a:rPr lang="zh-CN" altLang="en-US" dirty="0"/>
              <a:t>需要存储哪些数据？</a:t>
            </a:r>
            <a:endParaRPr lang="en-US" altLang="zh-CN" dirty="0"/>
          </a:p>
          <a:p>
            <a:pPr lvl="2"/>
            <a:r>
              <a:rPr lang="en-US" altLang="zh-CN" dirty="0" err="1"/>
              <a:t>IntSet</a:t>
            </a:r>
            <a:r>
              <a:rPr lang="zh-CN" altLang="en-US" dirty="0"/>
              <a:t>：规模未知的一组无重复整数</a:t>
            </a:r>
            <a:endParaRPr lang="en-US" altLang="zh-CN" dirty="0"/>
          </a:p>
          <a:p>
            <a:pPr lvl="2"/>
            <a:r>
              <a:rPr lang="en-US" altLang="zh-CN" dirty="0"/>
              <a:t>Poly</a:t>
            </a:r>
            <a:r>
              <a:rPr lang="zh-CN" altLang="en-US" dirty="0"/>
              <a:t>：多项式的所有项</a:t>
            </a:r>
            <a:r>
              <a:rPr lang="en-US" altLang="zh-CN" dirty="0"/>
              <a:t>(</a:t>
            </a:r>
            <a:r>
              <a:rPr lang="zh-CN" altLang="en-US" dirty="0"/>
              <a:t>项数未知</a:t>
            </a:r>
            <a:r>
              <a:rPr lang="en-US" altLang="zh-CN" dirty="0"/>
              <a:t>)</a:t>
            </a:r>
          </a:p>
          <a:p>
            <a:pPr lvl="1"/>
            <a:r>
              <a:rPr lang="zh-CN" altLang="en-US" dirty="0"/>
              <a:t>如何存储这些数据？</a:t>
            </a:r>
            <a:endParaRPr lang="en-US" altLang="zh-CN" dirty="0"/>
          </a:p>
          <a:p>
            <a:pPr lvl="2"/>
            <a:r>
              <a:rPr lang="en-US" altLang="zh-CN" dirty="0" err="1"/>
              <a:t>IntSet</a:t>
            </a:r>
            <a:r>
              <a:rPr lang="zh-CN" altLang="en-US" dirty="0"/>
              <a:t>：使用</a:t>
            </a:r>
            <a:r>
              <a:rPr lang="en-US" altLang="zh-CN" dirty="0"/>
              <a:t>[</a:t>
            </a:r>
            <a:r>
              <a:rPr lang="zh-CN" altLang="en-US" dirty="0"/>
              <a:t>静态</a:t>
            </a:r>
            <a:r>
              <a:rPr lang="en-US" altLang="zh-CN" dirty="0"/>
              <a:t>/</a:t>
            </a:r>
            <a:r>
              <a:rPr lang="zh-CN" altLang="en-US" dirty="0"/>
              <a:t>动态</a:t>
            </a:r>
            <a:r>
              <a:rPr lang="en-US" altLang="zh-CN" dirty="0"/>
              <a:t>]</a:t>
            </a:r>
            <a:r>
              <a:rPr lang="zh-CN" altLang="en-US" dirty="0"/>
              <a:t>数组</a:t>
            </a:r>
            <a:r>
              <a:rPr lang="en-US" altLang="zh-CN" dirty="0"/>
              <a:t>/</a:t>
            </a:r>
            <a:r>
              <a:rPr lang="zh-CN" altLang="en-US" dirty="0"/>
              <a:t>链表</a:t>
            </a:r>
            <a:r>
              <a:rPr lang="en-US" altLang="zh-CN" dirty="0"/>
              <a:t>/</a:t>
            </a:r>
            <a:r>
              <a:rPr lang="zh-CN" altLang="en-US" dirty="0"/>
              <a:t>向量</a:t>
            </a:r>
            <a:endParaRPr lang="en-US" altLang="zh-CN" dirty="0"/>
          </a:p>
          <a:p>
            <a:pPr lvl="2"/>
            <a:r>
              <a:rPr lang="en-US" altLang="zh-CN" dirty="0"/>
              <a:t>Poly</a:t>
            </a:r>
            <a:r>
              <a:rPr lang="zh-CN" altLang="en-US" dirty="0"/>
              <a:t>：使用</a:t>
            </a:r>
            <a:r>
              <a:rPr lang="en-US" altLang="zh-CN" dirty="0"/>
              <a:t>[</a:t>
            </a:r>
            <a:r>
              <a:rPr lang="zh-CN" altLang="en-US" dirty="0"/>
              <a:t>静态</a:t>
            </a:r>
            <a:r>
              <a:rPr lang="en-US" altLang="zh-CN" dirty="0"/>
              <a:t>/</a:t>
            </a:r>
            <a:r>
              <a:rPr lang="zh-CN" altLang="en-US" dirty="0"/>
              <a:t>动态</a:t>
            </a:r>
            <a:r>
              <a:rPr lang="en-US" altLang="zh-CN" dirty="0"/>
              <a:t>]</a:t>
            </a:r>
            <a:r>
              <a:rPr lang="zh-CN" altLang="en-US" dirty="0"/>
              <a:t>数组</a:t>
            </a:r>
            <a:r>
              <a:rPr lang="en-US" altLang="zh-CN" dirty="0"/>
              <a:t>/</a:t>
            </a:r>
            <a:r>
              <a:rPr lang="zh-CN" altLang="en-US" dirty="0"/>
              <a:t>链表</a:t>
            </a:r>
            <a:r>
              <a:rPr lang="en-US" altLang="zh-CN" dirty="0"/>
              <a:t>/</a:t>
            </a:r>
            <a:r>
              <a:rPr lang="zh-CN" altLang="en-US" dirty="0"/>
              <a:t>向量</a:t>
            </a:r>
            <a:endParaRPr lang="en-US" altLang="zh-CN" dirty="0"/>
          </a:p>
          <a:p>
            <a:pPr lvl="1"/>
            <a:r>
              <a:rPr lang="zh-CN" altLang="en-US" dirty="0"/>
              <a:t>使用什么类型来表示？</a:t>
            </a:r>
            <a:endParaRPr lang="en-US" altLang="zh-CN" dirty="0"/>
          </a:p>
          <a:p>
            <a:pPr lvl="2"/>
            <a:r>
              <a:rPr lang="en-US" altLang="zh-CN" dirty="0" err="1"/>
              <a:t>IntSet</a:t>
            </a:r>
            <a:r>
              <a:rPr lang="zh-CN" altLang="en-US" dirty="0"/>
              <a:t>：向量不能存储</a:t>
            </a:r>
            <a:r>
              <a:rPr lang="en-US" altLang="zh-CN" dirty="0" err="1"/>
              <a:t>int</a:t>
            </a:r>
            <a:r>
              <a:rPr lang="en-US" altLang="zh-CN" dirty="0"/>
              <a:t>(</a:t>
            </a:r>
            <a:r>
              <a:rPr lang="zh-CN" altLang="en-US" dirty="0"/>
              <a:t>存储</a:t>
            </a:r>
            <a:r>
              <a:rPr lang="en-US" altLang="zh-CN" dirty="0"/>
              <a:t>Object</a:t>
            </a:r>
            <a:r>
              <a:rPr lang="zh-CN" altLang="en-US" dirty="0"/>
              <a:t>或者任何以</a:t>
            </a:r>
            <a:r>
              <a:rPr lang="en-US" altLang="zh-CN" dirty="0"/>
              <a:t>Object</a:t>
            </a:r>
            <a:r>
              <a:rPr lang="zh-CN" altLang="en-US" dirty="0"/>
              <a:t>为父类的子类型</a:t>
            </a:r>
            <a:r>
              <a:rPr lang="en-US" altLang="zh-CN" dirty="0"/>
              <a:t>)</a:t>
            </a:r>
            <a:r>
              <a:rPr lang="zh-CN" altLang="en-US" dirty="0"/>
              <a:t>，采用</a:t>
            </a:r>
            <a:r>
              <a:rPr lang="en-US" altLang="zh-CN" dirty="0"/>
              <a:t>Integer</a:t>
            </a:r>
          </a:p>
          <a:p>
            <a:pPr lvl="2"/>
            <a:r>
              <a:rPr lang="en-US" altLang="zh-CN" dirty="0"/>
              <a:t>Poly</a:t>
            </a:r>
            <a:r>
              <a:rPr lang="zh-CN" altLang="en-US" dirty="0"/>
              <a:t>：两个</a:t>
            </a:r>
            <a:r>
              <a:rPr lang="en-US" altLang="zh-CN" dirty="0" err="1"/>
              <a:t>int</a:t>
            </a:r>
            <a:r>
              <a:rPr lang="zh-CN" altLang="en-US" dirty="0"/>
              <a:t>数组</a:t>
            </a:r>
            <a:r>
              <a:rPr lang="en-US" altLang="zh-CN" dirty="0"/>
              <a:t>(</a:t>
            </a:r>
            <a:r>
              <a:rPr lang="zh-CN" altLang="en-US" dirty="0"/>
              <a:t>系数、幂</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6E49848B-62CB-4016-9E49-F992BEA93B78}" type="slidenum">
              <a:rPr lang="zh-CN" altLang="en-US" smtClean="0"/>
              <a:t>16</a:t>
            </a:fld>
            <a:endParaRPr lang="zh-CN" altLang="en-US"/>
          </a:p>
        </p:txBody>
      </p:sp>
    </p:spTree>
    <p:extLst>
      <p:ext uri="{BB962C8B-B14F-4D97-AF65-F5344CB8AC3E}">
        <p14:creationId xmlns:p14="http://schemas.microsoft.com/office/powerpoint/2010/main" val="485862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数据抽象的实现</a:t>
            </a:r>
          </a:p>
        </p:txBody>
      </p:sp>
      <p:sp>
        <p:nvSpPr>
          <p:cNvPr id="3" name="内容占位符 2"/>
          <p:cNvSpPr>
            <a:spLocks noGrp="1"/>
          </p:cNvSpPr>
          <p:nvPr>
            <p:ph idx="1"/>
          </p:nvPr>
        </p:nvSpPr>
        <p:spPr>
          <a:xfrm>
            <a:off x="838200" y="1825625"/>
            <a:ext cx="7595795" cy="4351338"/>
          </a:xfrm>
        </p:spPr>
        <p:txBody>
          <a:bodyPr/>
          <a:lstStyle/>
          <a:p>
            <a:r>
              <a:rPr lang="zh-CN" altLang="en-US" dirty="0"/>
              <a:t>数据表示</a:t>
            </a:r>
            <a:endParaRPr lang="en-US" altLang="zh-CN" dirty="0"/>
          </a:p>
          <a:p>
            <a:pPr lvl="1"/>
            <a:r>
              <a:rPr lang="zh-CN" altLang="en-US" dirty="0"/>
              <a:t>对数据的访问效率</a:t>
            </a:r>
            <a:endParaRPr lang="en-US" altLang="zh-CN" dirty="0"/>
          </a:p>
          <a:p>
            <a:pPr lvl="2"/>
            <a:r>
              <a:rPr lang="en-US" altLang="zh-CN" dirty="0" err="1"/>
              <a:t>IntSet</a:t>
            </a:r>
            <a:endParaRPr lang="en-US" altLang="zh-CN" dirty="0"/>
          </a:p>
          <a:p>
            <a:pPr lvl="3"/>
            <a:r>
              <a:rPr lang="en-US" altLang="zh-CN" dirty="0"/>
              <a:t>Java</a:t>
            </a:r>
            <a:r>
              <a:rPr lang="zh-CN" altLang="en-US"/>
              <a:t>的</a:t>
            </a:r>
            <a:r>
              <a:rPr lang="zh-CN" altLang="en-US" dirty="0"/>
              <a:t>向量提供了丰富的访问方式。增加：</a:t>
            </a:r>
            <a:r>
              <a:rPr lang="en-US" altLang="zh-CN" dirty="0"/>
              <a:t>add(.);</a:t>
            </a:r>
            <a:r>
              <a:rPr lang="zh-CN" altLang="en-US" dirty="0"/>
              <a:t>获取指定索引的数据</a:t>
            </a:r>
            <a:r>
              <a:rPr lang="en-US" altLang="zh-CN" dirty="0"/>
              <a:t>get(.);</a:t>
            </a:r>
            <a:r>
              <a:rPr lang="zh-CN" altLang="en-US" dirty="0"/>
              <a:t>获取向量规模</a:t>
            </a:r>
            <a:r>
              <a:rPr lang="en-US" altLang="zh-CN" dirty="0"/>
              <a:t>size(); </a:t>
            </a:r>
            <a:r>
              <a:rPr lang="zh-CN" altLang="en-US" dirty="0"/>
              <a:t>获取最后一个元素</a:t>
            </a:r>
            <a:r>
              <a:rPr lang="en-US" altLang="zh-CN" dirty="0" err="1"/>
              <a:t>lastElement</a:t>
            </a:r>
            <a:r>
              <a:rPr lang="en-US" altLang="zh-CN" dirty="0"/>
              <a:t>()</a:t>
            </a:r>
          </a:p>
          <a:p>
            <a:pPr lvl="2"/>
            <a:r>
              <a:rPr lang="en-US" altLang="zh-CN" dirty="0"/>
              <a:t>Poly</a:t>
            </a:r>
          </a:p>
          <a:p>
            <a:pPr lvl="3"/>
            <a:r>
              <a:rPr lang="zh-CN" altLang="en-US" dirty="0"/>
              <a:t>如果采用两个向量，同上可以使用丰富的访问方式</a:t>
            </a:r>
            <a:endParaRPr lang="en-US" altLang="zh-CN" dirty="0"/>
          </a:p>
          <a:p>
            <a:pPr lvl="3"/>
            <a:r>
              <a:rPr lang="zh-CN" altLang="en-US" dirty="0"/>
              <a:t>注意：确保对两个向量的访问是对齐的</a:t>
            </a:r>
            <a:endParaRPr lang="en-US" altLang="zh-CN" dirty="0"/>
          </a:p>
          <a:p>
            <a:pPr lvl="3"/>
            <a:r>
              <a:rPr lang="zh-CN" altLang="en-US" dirty="0"/>
              <a:t>多项式的</a:t>
            </a:r>
            <a:r>
              <a:rPr lang="en-US" altLang="zh-CN" dirty="0"/>
              <a:t>degree</a:t>
            </a:r>
            <a:r>
              <a:rPr lang="zh-CN" altLang="en-US" dirty="0"/>
              <a:t>如何获得？</a:t>
            </a:r>
          </a:p>
        </p:txBody>
      </p:sp>
      <p:sp>
        <p:nvSpPr>
          <p:cNvPr id="4" name="文本框 3"/>
          <p:cNvSpPr txBox="1"/>
          <p:nvPr/>
        </p:nvSpPr>
        <p:spPr>
          <a:xfrm>
            <a:off x="8563110" y="2293134"/>
            <a:ext cx="2862272" cy="34163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altLang="zh-CN" dirty="0"/>
              <a:t>public class Poly{</a:t>
            </a:r>
          </a:p>
          <a:p>
            <a:endParaRPr lang="en-US" altLang="zh-CN" dirty="0">
              <a:solidFill>
                <a:schemeClr val="bg2">
                  <a:lumMod val="75000"/>
                </a:schemeClr>
              </a:solidFill>
            </a:endParaRPr>
          </a:p>
          <a:p>
            <a:r>
              <a:rPr lang="en-US" altLang="zh-CN" dirty="0"/>
              <a:t>     public Poly()</a:t>
            </a:r>
          </a:p>
          <a:p>
            <a:r>
              <a:rPr lang="en-US" altLang="zh-CN" dirty="0"/>
              <a:t>     public Poly(</a:t>
            </a:r>
            <a:r>
              <a:rPr lang="en-US" altLang="zh-CN" dirty="0" err="1"/>
              <a:t>int</a:t>
            </a:r>
            <a:r>
              <a:rPr lang="en-US" altLang="zh-CN" dirty="0"/>
              <a:t> c, </a:t>
            </a:r>
            <a:r>
              <a:rPr lang="en-US" altLang="zh-CN" dirty="0" err="1"/>
              <a:t>int</a:t>
            </a:r>
            <a:r>
              <a:rPr lang="en-US" altLang="zh-CN" dirty="0"/>
              <a:t> n)</a:t>
            </a:r>
          </a:p>
          <a:p>
            <a:endParaRPr lang="en-US" altLang="zh-CN" dirty="0"/>
          </a:p>
          <a:p>
            <a:r>
              <a:rPr lang="en-US" altLang="zh-CN" dirty="0"/>
              <a:t>     public </a:t>
            </a:r>
            <a:r>
              <a:rPr lang="en-US" altLang="zh-CN" dirty="0" err="1"/>
              <a:t>int</a:t>
            </a:r>
            <a:r>
              <a:rPr lang="en-US" altLang="zh-CN" dirty="0"/>
              <a:t> degree()</a:t>
            </a:r>
          </a:p>
          <a:p>
            <a:r>
              <a:rPr lang="en-US" altLang="zh-CN" dirty="0"/>
              <a:t>     public </a:t>
            </a:r>
            <a:r>
              <a:rPr lang="en-US" altLang="zh-CN" dirty="0" err="1"/>
              <a:t>int</a:t>
            </a:r>
            <a:r>
              <a:rPr lang="en-US" altLang="zh-CN" dirty="0"/>
              <a:t> </a:t>
            </a:r>
            <a:r>
              <a:rPr lang="en-US" altLang="zh-CN" dirty="0" err="1"/>
              <a:t>coeff</a:t>
            </a:r>
            <a:r>
              <a:rPr lang="en-US" altLang="zh-CN" dirty="0"/>
              <a:t>(</a:t>
            </a:r>
            <a:r>
              <a:rPr lang="en-US" altLang="zh-CN" dirty="0" err="1"/>
              <a:t>int</a:t>
            </a:r>
            <a:r>
              <a:rPr lang="en-US" altLang="zh-CN" dirty="0"/>
              <a:t> d)</a:t>
            </a:r>
          </a:p>
          <a:p>
            <a:endParaRPr lang="en-US" altLang="zh-CN" dirty="0"/>
          </a:p>
          <a:p>
            <a:r>
              <a:rPr lang="en-US" altLang="zh-CN" dirty="0"/>
              <a:t>     public Poly add(Poly q)</a:t>
            </a:r>
          </a:p>
          <a:p>
            <a:r>
              <a:rPr lang="en-US" altLang="zh-CN" dirty="0"/>
              <a:t>     public Poly sub(Poly q)</a:t>
            </a:r>
          </a:p>
          <a:p>
            <a:r>
              <a:rPr lang="en-US" altLang="zh-CN" dirty="0"/>
              <a:t>     public Poly </a:t>
            </a:r>
            <a:r>
              <a:rPr lang="en-US" altLang="zh-CN" dirty="0" err="1"/>
              <a:t>mul</a:t>
            </a:r>
            <a:r>
              <a:rPr lang="en-US" altLang="zh-CN" dirty="0"/>
              <a:t>(Poly q)</a:t>
            </a:r>
          </a:p>
          <a:p>
            <a:r>
              <a:rPr lang="en-US" altLang="zh-CN" dirty="0"/>
              <a:t>}</a:t>
            </a:r>
            <a:endParaRPr lang="zh-CN" altLang="en-US" dirty="0"/>
          </a:p>
        </p:txBody>
      </p:sp>
      <p:sp>
        <p:nvSpPr>
          <p:cNvPr id="5" name="灯片编号占位符 4"/>
          <p:cNvSpPr>
            <a:spLocks noGrp="1"/>
          </p:cNvSpPr>
          <p:nvPr>
            <p:ph type="sldNum" sz="quarter" idx="12"/>
          </p:nvPr>
        </p:nvSpPr>
        <p:spPr/>
        <p:txBody>
          <a:bodyPr/>
          <a:lstStyle/>
          <a:p>
            <a:fld id="{6E49848B-62CB-4016-9E49-F992BEA93B78}" type="slidenum">
              <a:rPr lang="zh-CN" altLang="en-US" smtClean="0"/>
              <a:t>17</a:t>
            </a:fld>
            <a:endParaRPr lang="zh-CN" altLang="en-US"/>
          </a:p>
        </p:txBody>
      </p:sp>
    </p:spTree>
    <p:extLst>
      <p:ext uri="{BB962C8B-B14F-4D97-AF65-F5344CB8AC3E}">
        <p14:creationId xmlns:p14="http://schemas.microsoft.com/office/powerpoint/2010/main" val="3864889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449642" y="1350774"/>
            <a:ext cx="11461004" cy="5370701"/>
          </a:xfrm>
          <a:prstGeom prst="rect">
            <a:avLst/>
          </a:prstGeom>
          <a:solidFill>
            <a:srgbClr val="FBFAC9"/>
          </a:solidFill>
          <a:ln w="12700">
            <a:solidFill>
              <a:schemeClr val="tx1"/>
            </a:solidFill>
            <a:miter lim="800000"/>
            <a:headEnd/>
            <a:tailEnd/>
          </a:ln>
          <a:effectLst>
            <a:outerShdw dist="107763" dir="2700000" algn="ctr" rotWithShape="0">
              <a:schemeClr val="bg2"/>
            </a:outerShdw>
          </a:effectLst>
        </p:spPr>
        <p:txBody>
          <a:bodyPr wrap="square">
            <a:spAutoFit/>
          </a:bodyPr>
          <a:lstStyle>
            <a:lvl1pPr marL="233363" indent="-233363">
              <a:tabLst>
                <a:tab pos="233363" algn="l"/>
              </a:tabLst>
              <a:defRPr sz="2400">
                <a:solidFill>
                  <a:schemeClr val="tx1"/>
                </a:solidFill>
                <a:latin typeface="Times New Roman" panose="02020603050405020304" pitchFamily="18" charset="0"/>
              </a:defRPr>
            </a:lvl1pPr>
            <a:lvl2pPr>
              <a:tabLst>
                <a:tab pos="233363" algn="l"/>
              </a:tabLst>
              <a:defRPr sz="2400">
                <a:solidFill>
                  <a:schemeClr val="tx1"/>
                </a:solidFill>
                <a:latin typeface="Times New Roman" panose="02020603050405020304" pitchFamily="18" charset="0"/>
              </a:defRPr>
            </a:lvl2pPr>
            <a:lvl3pPr>
              <a:tabLst>
                <a:tab pos="233363" algn="l"/>
              </a:tabLst>
              <a:defRPr sz="2400">
                <a:solidFill>
                  <a:schemeClr val="tx1"/>
                </a:solidFill>
                <a:latin typeface="Times New Roman" panose="02020603050405020304" pitchFamily="18" charset="0"/>
              </a:defRPr>
            </a:lvl3pPr>
            <a:lvl4pPr>
              <a:tabLst>
                <a:tab pos="233363" algn="l"/>
              </a:tabLst>
              <a:defRPr sz="2400">
                <a:solidFill>
                  <a:schemeClr val="tx1"/>
                </a:solidFill>
                <a:latin typeface="Times New Roman" panose="02020603050405020304" pitchFamily="18" charset="0"/>
              </a:defRPr>
            </a:lvl4pPr>
            <a:lvl5pPr>
              <a:tabLst>
                <a:tab pos="2333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9pPr>
          </a:lstStyle>
          <a:p>
            <a:r>
              <a:rPr lang="en-US" altLang="zh-CN" sz="1400" b="1" dirty="0">
                <a:solidFill>
                  <a:srgbClr val="003399"/>
                </a:solidFill>
                <a:latin typeface="Courier New" panose="02070309020205020404" pitchFamily="49" charset="0"/>
                <a:ea typeface="宋体" panose="02010600030101010101" pitchFamily="2" charset="-122"/>
              </a:rPr>
              <a:t>public class</a:t>
            </a:r>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err="1">
                <a:latin typeface="Courier New" panose="02070309020205020404" pitchFamily="49" charset="0"/>
                <a:ea typeface="宋体" panose="02010600030101010101" pitchFamily="2" charset="-122"/>
              </a:rPr>
              <a:t>IntSet</a:t>
            </a:r>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a:solidFill>
                  <a:srgbClr val="003399"/>
                </a:solidFill>
                <a:latin typeface="Courier New" panose="02070309020205020404" pitchFamily="49" charset="0"/>
                <a:ea typeface="宋体" panose="02010600030101010101" pitchFamily="2" charset="-122"/>
              </a:rPr>
              <a:t>{</a:t>
            </a:r>
          </a:p>
          <a:p>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a:solidFill>
                  <a:srgbClr val="003399"/>
                </a:solidFill>
                <a:latin typeface="Courier New" panose="02070309020205020404" pitchFamily="49" charset="0"/>
                <a:ea typeface="宋体" panose="02010600030101010101" pitchFamily="2" charset="-122"/>
              </a:rPr>
              <a:t>/</a:t>
            </a:r>
            <a:r>
              <a:rPr lang="zh-CN" altLang="en-US" sz="1400" b="1" dirty="0">
                <a:solidFill>
                  <a:srgbClr val="003399"/>
                </a:solidFill>
                <a:latin typeface="Courier New" panose="02070309020205020404" pitchFamily="49" charset="0"/>
                <a:ea typeface="宋体" panose="02010600030101010101" pitchFamily="2" charset="-122"/>
              </a:rPr>
              <a:t>*</a:t>
            </a:r>
            <a:r>
              <a:rPr lang="en-US" altLang="zh-CN" sz="1400" b="1" dirty="0">
                <a:solidFill>
                  <a:srgbClr val="003399"/>
                </a:solidFill>
                <a:latin typeface="Courier New" panose="02070309020205020404" pitchFamily="49" charset="0"/>
                <a:ea typeface="宋体" panose="02010600030101010101" pitchFamily="2" charset="-122"/>
              </a:rPr>
              <a:t>@Overview:</a:t>
            </a:r>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err="1">
                <a:solidFill>
                  <a:srgbClr val="990000"/>
                </a:solidFill>
                <a:latin typeface="Courier New" panose="02070309020205020404" pitchFamily="49" charset="0"/>
                <a:ea typeface="宋体" panose="02010600030101010101" pitchFamily="2" charset="-122"/>
              </a:rPr>
              <a:t>IntSets</a:t>
            </a:r>
            <a:r>
              <a:rPr lang="en-US" altLang="zh-CN" sz="1400" b="1" dirty="0">
                <a:solidFill>
                  <a:srgbClr val="990000"/>
                </a:solidFill>
                <a:latin typeface="Courier New" panose="02070309020205020404" pitchFamily="49" charset="0"/>
                <a:ea typeface="宋体" panose="02010600030101010101" pitchFamily="2" charset="-122"/>
              </a:rPr>
              <a:t> are mutable, unbounded sets of integers. A typical </a:t>
            </a:r>
            <a:r>
              <a:rPr lang="en-US" altLang="zh-CN" sz="1400" b="1" dirty="0" err="1">
                <a:solidFill>
                  <a:srgbClr val="990000"/>
                </a:solidFill>
                <a:latin typeface="Courier New" panose="02070309020205020404" pitchFamily="49" charset="0"/>
                <a:ea typeface="宋体" panose="02010600030101010101" pitchFamily="2" charset="-122"/>
              </a:rPr>
              <a:t>IntSet</a:t>
            </a:r>
            <a:r>
              <a:rPr lang="en-US" altLang="zh-CN" sz="1400" b="1" dirty="0">
                <a:solidFill>
                  <a:srgbClr val="990000"/>
                </a:solidFill>
                <a:latin typeface="Courier New" panose="02070309020205020404" pitchFamily="49" charset="0"/>
                <a:ea typeface="宋体" panose="02010600030101010101" pitchFamily="2" charset="-122"/>
              </a:rPr>
              <a:t> is {x</a:t>
            </a:r>
            <a:r>
              <a:rPr lang="en-US" altLang="zh-CN" sz="1400" b="1" baseline="-25000" dirty="0">
                <a:solidFill>
                  <a:srgbClr val="990000"/>
                </a:solidFill>
                <a:latin typeface="Courier New" panose="02070309020205020404" pitchFamily="49" charset="0"/>
                <a:ea typeface="宋体" panose="02010600030101010101" pitchFamily="2" charset="-122"/>
              </a:rPr>
              <a:t>1</a:t>
            </a:r>
            <a:r>
              <a:rPr lang="en-US" altLang="zh-CN" sz="1400" b="1" dirty="0">
                <a:solidFill>
                  <a:srgbClr val="990000"/>
                </a:solidFill>
                <a:latin typeface="Courier New" panose="02070309020205020404" pitchFamily="49" charset="0"/>
                <a:ea typeface="宋体" panose="02010600030101010101" pitchFamily="2" charset="-122"/>
              </a:rPr>
              <a:t>, …, </a:t>
            </a:r>
            <a:r>
              <a:rPr lang="en-US" altLang="zh-CN" sz="1400" b="1" dirty="0" err="1">
                <a:solidFill>
                  <a:srgbClr val="990000"/>
                </a:solidFill>
                <a:latin typeface="Courier New" panose="02070309020205020404" pitchFamily="49" charset="0"/>
                <a:ea typeface="宋体" panose="02010600030101010101" pitchFamily="2" charset="-122"/>
              </a:rPr>
              <a:t>x</a:t>
            </a:r>
            <a:r>
              <a:rPr lang="en-US" altLang="zh-CN" sz="1400" b="1" baseline="-25000" dirty="0" err="1">
                <a:solidFill>
                  <a:srgbClr val="990000"/>
                </a:solidFill>
                <a:latin typeface="Courier New" panose="02070309020205020404" pitchFamily="49" charset="0"/>
                <a:ea typeface="宋体" panose="02010600030101010101" pitchFamily="2" charset="-122"/>
              </a:rPr>
              <a:t>n</a:t>
            </a:r>
            <a:r>
              <a:rPr lang="en-US" altLang="zh-CN" sz="1400" b="1" dirty="0">
                <a:solidFill>
                  <a:srgbClr val="990000"/>
                </a:solidFill>
                <a:latin typeface="Courier New" panose="02070309020205020404" pitchFamily="49" charset="0"/>
                <a:ea typeface="宋体" panose="02010600030101010101" pitchFamily="2" charset="-122"/>
              </a:rPr>
              <a:t>}, no duplicate elements in this.</a:t>
            </a:r>
            <a:r>
              <a:rPr lang="en-US" altLang="zh-CN" sz="1400" b="1" dirty="0">
                <a:solidFill>
                  <a:srgbClr val="003399"/>
                </a:solidFill>
                <a:latin typeface="Courier New" panose="02070309020205020404" pitchFamily="49" charset="0"/>
                <a:ea typeface="宋体" panose="02010600030101010101" pitchFamily="2" charset="-122"/>
              </a:rPr>
              <a:t> </a:t>
            </a:r>
            <a:r>
              <a:rPr lang="zh-CN" altLang="en-US" sz="1400" b="1" dirty="0">
                <a:solidFill>
                  <a:srgbClr val="003399"/>
                </a:solidFill>
                <a:latin typeface="Courier New" panose="02070309020205020404" pitchFamily="49" charset="0"/>
                <a:ea typeface="宋体" panose="02010600030101010101" pitchFamily="2" charset="-122"/>
              </a:rPr>
              <a:t>*</a:t>
            </a:r>
            <a:r>
              <a:rPr lang="en-US" altLang="zh-CN" sz="1400" b="1" dirty="0">
                <a:solidFill>
                  <a:srgbClr val="003399"/>
                </a:solidFill>
                <a:latin typeface="Courier New" panose="02070309020205020404" pitchFamily="49" charset="0"/>
                <a:ea typeface="宋体" panose="02010600030101010101" pitchFamily="2" charset="-122"/>
              </a:rPr>
              <a:t>/</a:t>
            </a:r>
          </a:p>
          <a:p>
            <a:r>
              <a:rPr lang="en-US" altLang="zh-CN" sz="1400" b="1" dirty="0">
                <a:solidFill>
                  <a:srgbClr val="990000"/>
                </a:solidFill>
                <a:latin typeface="Courier New" panose="02070309020205020404" pitchFamily="49" charset="0"/>
              </a:rPr>
              <a:t>  </a:t>
            </a:r>
            <a:r>
              <a:rPr lang="en-US" altLang="zh-CN" sz="1400" b="1" dirty="0">
                <a:solidFill>
                  <a:srgbClr val="003399"/>
                </a:solidFill>
                <a:latin typeface="Courier New" panose="02070309020205020404" pitchFamily="49" charset="0"/>
              </a:rPr>
              <a:t>private Vector&lt;Integer&gt;</a:t>
            </a:r>
            <a:r>
              <a:rPr lang="en-US" altLang="zh-CN" sz="1400" b="1" dirty="0">
                <a:solidFill>
                  <a:srgbClr val="990000"/>
                </a:solidFill>
                <a:latin typeface="Courier New" panose="02070309020205020404" pitchFamily="49" charset="0"/>
              </a:rPr>
              <a:t> </a:t>
            </a:r>
            <a:r>
              <a:rPr lang="en-US" altLang="zh-CN" sz="1400" b="1" dirty="0" err="1">
                <a:latin typeface="Courier New" panose="02070309020205020404" pitchFamily="49" charset="0"/>
              </a:rPr>
              <a:t>els</a:t>
            </a:r>
            <a:r>
              <a:rPr lang="en-US" altLang="zh-CN" sz="1400" b="1" dirty="0">
                <a:latin typeface="Courier New" panose="02070309020205020404" pitchFamily="49" charset="0"/>
              </a:rPr>
              <a:t>;</a:t>
            </a:r>
            <a:r>
              <a:rPr lang="en-US" altLang="zh-CN" sz="1400" b="1" dirty="0">
                <a:solidFill>
                  <a:srgbClr val="990000"/>
                </a:solidFill>
                <a:latin typeface="Courier New" panose="02070309020205020404" pitchFamily="49" charset="0"/>
              </a:rPr>
              <a:t> //data representation</a:t>
            </a:r>
            <a:endParaRPr lang="en-US" altLang="zh-CN" sz="1400" b="1" dirty="0">
              <a:solidFill>
                <a:srgbClr val="003399"/>
              </a:solidFill>
              <a:latin typeface="Courier New" panose="02070309020205020404" pitchFamily="49" charset="0"/>
              <a:ea typeface="宋体" panose="02010600030101010101" pitchFamily="2" charset="-122"/>
            </a:endParaRPr>
          </a:p>
          <a:p>
            <a:pPr>
              <a:spcBef>
                <a:spcPct val="50000"/>
              </a:spcBef>
            </a:pPr>
            <a:r>
              <a:rPr lang="en-US" altLang="zh-CN" sz="1400" b="1" dirty="0">
                <a:latin typeface="Courier New" panose="02070309020205020404" pitchFamily="49" charset="0"/>
                <a:ea typeface="宋体" panose="02010600030101010101" pitchFamily="2" charset="-122"/>
              </a:rPr>
              <a:t>  </a:t>
            </a:r>
            <a:r>
              <a:rPr lang="en-US" altLang="zh-CN" sz="1400" b="1" dirty="0">
                <a:solidFill>
                  <a:srgbClr val="990000"/>
                </a:solidFill>
                <a:latin typeface="Courier New" panose="02070309020205020404" pitchFamily="49" charset="0"/>
                <a:ea typeface="宋体" panose="02010600030101010101" pitchFamily="2" charset="-122"/>
              </a:rPr>
              <a:t>//</a:t>
            </a:r>
            <a:r>
              <a:rPr lang="zh-CN" altLang="en-US" sz="1400" b="1" dirty="0">
                <a:solidFill>
                  <a:srgbClr val="990000"/>
                </a:solidFill>
                <a:latin typeface="Courier New" panose="02070309020205020404" pitchFamily="49" charset="0"/>
                <a:ea typeface="宋体" panose="02010600030101010101" pitchFamily="2" charset="-122"/>
              </a:rPr>
              <a:t>构造操作</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public </a:t>
            </a:r>
            <a:r>
              <a:rPr lang="en-US" altLang="zh-CN" sz="1400" b="1" dirty="0" err="1">
                <a:latin typeface="Courier New" panose="02070309020205020404" pitchFamily="49" charset="0"/>
                <a:ea typeface="宋体" panose="02010600030101010101" pitchFamily="2" charset="-122"/>
              </a:rPr>
              <a:t>IntSet</a:t>
            </a:r>
            <a:r>
              <a:rPr lang="en-US" altLang="zh-CN" sz="1400" b="1" dirty="0">
                <a:latin typeface="Courier New" panose="02070309020205020404" pitchFamily="49" charset="0"/>
                <a:ea typeface="宋体" panose="02010600030101010101" pitchFamily="2" charset="-122"/>
              </a:rPr>
              <a:t> ()</a:t>
            </a:r>
            <a:endParaRPr lang="en-US" altLang="zh-CN" sz="1400" b="1" dirty="0">
              <a:solidFill>
                <a:srgbClr val="003399"/>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a:t>
            </a:r>
            <a:r>
              <a:rPr lang="zh-CN" altLang="en-US" sz="1400" b="1" dirty="0">
                <a:solidFill>
                  <a:srgbClr val="003399"/>
                </a:solidFill>
                <a:latin typeface="Courier New" panose="02070309020205020404" pitchFamily="49" charset="0"/>
                <a:ea typeface="宋体" panose="02010600030101010101" pitchFamily="2" charset="-122"/>
              </a:rPr>
              <a:t>*</a:t>
            </a:r>
            <a:r>
              <a:rPr lang="en-US" altLang="zh-CN" sz="1400" b="1" dirty="0">
                <a:solidFill>
                  <a:srgbClr val="003399"/>
                </a:solidFill>
                <a:latin typeface="Courier New" panose="02070309020205020404" pitchFamily="49" charset="0"/>
                <a:ea typeface="宋体" panose="02010600030101010101" pitchFamily="2" charset="-122"/>
              </a:rPr>
              <a:t>@effects: </a:t>
            </a:r>
            <a:r>
              <a:rPr lang="en-US" altLang="zh-CN" sz="1400" b="1" dirty="0" err="1">
                <a:solidFill>
                  <a:srgbClr val="990000"/>
                </a:solidFill>
                <a:latin typeface="Courier New" panose="02070309020205020404" pitchFamily="49" charset="0"/>
                <a:ea typeface="宋体" panose="02010600030101010101" pitchFamily="2" charset="-122"/>
              </a:rPr>
              <a:t>this.size</a:t>
            </a:r>
            <a:r>
              <a:rPr lang="en-US" altLang="zh-CN" sz="1400" b="1" dirty="0">
                <a:solidFill>
                  <a:srgbClr val="990000"/>
                </a:solidFill>
                <a:latin typeface="Courier New" panose="02070309020205020404" pitchFamily="49" charset="0"/>
                <a:ea typeface="宋体" panose="02010600030101010101" pitchFamily="2" charset="-122"/>
              </a:rPr>
              <a:t>==0</a:t>
            </a:r>
            <a:r>
              <a:rPr lang="zh-CN" altLang="en-US" sz="1400" b="1" dirty="0">
                <a:solidFill>
                  <a:srgbClr val="003399"/>
                </a:solidFill>
                <a:latin typeface="Courier New" panose="02070309020205020404" pitchFamily="49" charset="0"/>
                <a:ea typeface="宋体" panose="02010600030101010101" pitchFamily="2" charset="-122"/>
              </a:rPr>
              <a:t>*</a:t>
            </a:r>
            <a:r>
              <a:rPr lang="en-US" altLang="zh-CN" sz="1400" b="1" dirty="0">
                <a:solidFill>
                  <a:srgbClr val="003399"/>
                </a:solidFill>
                <a:latin typeface="Courier New" panose="02070309020205020404" pitchFamily="49" charset="0"/>
                <a:ea typeface="宋体" panose="02010600030101010101" pitchFamily="2" charset="-122"/>
              </a:rPr>
              <a:t>/</a:t>
            </a:r>
          </a:p>
          <a:p>
            <a:pPr>
              <a:spcBef>
                <a:spcPct val="50000"/>
              </a:spcBef>
            </a:pPr>
            <a:r>
              <a:rPr lang="en-US" altLang="zh-CN" sz="1400" b="1" dirty="0">
                <a:solidFill>
                  <a:srgbClr val="990000"/>
                </a:solidFill>
                <a:latin typeface="Courier New" panose="02070309020205020404" pitchFamily="49" charset="0"/>
                <a:ea typeface="宋体" panose="02010600030101010101" pitchFamily="2" charset="-122"/>
              </a:rPr>
              <a:t>  //</a:t>
            </a:r>
            <a:r>
              <a:rPr lang="zh-CN" altLang="en-US" sz="1400" b="1" dirty="0">
                <a:solidFill>
                  <a:srgbClr val="990000"/>
                </a:solidFill>
                <a:latin typeface="Courier New" panose="02070309020205020404" pitchFamily="49" charset="0"/>
                <a:ea typeface="宋体" panose="02010600030101010101" pitchFamily="2" charset="-122"/>
              </a:rPr>
              <a:t>更新操作</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public void </a:t>
            </a:r>
            <a:r>
              <a:rPr lang="en-US" altLang="zh-CN" sz="1400" b="1" dirty="0">
                <a:latin typeface="Courier New" panose="02070309020205020404" pitchFamily="49" charset="0"/>
                <a:ea typeface="宋体" panose="02010600030101010101" pitchFamily="2" charset="-122"/>
              </a:rPr>
              <a:t>insert (</a:t>
            </a:r>
            <a:r>
              <a:rPr lang="en-US" altLang="zh-CN" sz="1400" b="1" dirty="0" err="1">
                <a:latin typeface="Courier New" panose="02070309020205020404" pitchFamily="49" charset="0"/>
                <a:ea typeface="宋体" panose="02010600030101010101" pitchFamily="2" charset="-122"/>
              </a:rPr>
              <a:t>int</a:t>
            </a:r>
            <a:r>
              <a:rPr lang="en-US" altLang="zh-CN" sz="1400" b="1" dirty="0">
                <a:latin typeface="Courier New" panose="02070309020205020404" pitchFamily="49" charset="0"/>
                <a:ea typeface="宋体" panose="02010600030101010101" pitchFamily="2" charset="-122"/>
              </a:rPr>
              <a:t> x)</a:t>
            </a:r>
          </a:p>
          <a:p>
            <a:r>
              <a:rPr lang="en-US" altLang="zh-CN" sz="1400" b="1" dirty="0">
                <a:solidFill>
                  <a:srgbClr val="003399"/>
                </a:solidFill>
                <a:latin typeface="Courier New" panose="02070309020205020404" pitchFamily="49" charset="0"/>
              </a:rPr>
              <a:t>	  /*@modifies: </a:t>
            </a:r>
            <a:r>
              <a:rPr lang="en-US" altLang="zh-CN" sz="1400" b="1" dirty="0">
                <a:solidFill>
                  <a:srgbClr val="990000"/>
                </a:solidFill>
                <a:latin typeface="Courier New" panose="02070309020205020404" pitchFamily="49" charset="0"/>
              </a:rPr>
              <a:t>this</a:t>
            </a:r>
            <a:endParaRPr lang="en-US" altLang="zh-CN" sz="1400" b="1" dirty="0">
              <a:solidFill>
                <a:srgbClr val="003399"/>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rPr>
              <a:t>      @effects: </a:t>
            </a:r>
            <a:r>
              <a:rPr lang="en-US" altLang="zh-CN" sz="1400" b="1" dirty="0" err="1">
                <a:solidFill>
                  <a:srgbClr val="003399"/>
                </a:solidFill>
                <a:latin typeface="Courier New" panose="02070309020205020404" pitchFamily="49" charset="0"/>
              </a:rPr>
              <a:t>this.isIn</a:t>
            </a:r>
            <a:r>
              <a:rPr lang="en-US" altLang="zh-CN" sz="1400" b="1" dirty="0">
                <a:solidFill>
                  <a:srgbClr val="003399"/>
                </a:solidFill>
                <a:latin typeface="Courier New" panose="02070309020205020404" pitchFamily="49" charset="0"/>
              </a:rPr>
              <a:t>(x)==true</a:t>
            </a:r>
            <a:r>
              <a:rPr lang="zh-CN" altLang="en-US" sz="1400" b="1" dirty="0">
                <a:solidFill>
                  <a:srgbClr val="003399"/>
                </a:solidFill>
                <a:latin typeface="Courier New" panose="02070309020205020404" pitchFamily="49" charset="0"/>
              </a:rPr>
              <a:t> </a:t>
            </a:r>
            <a:r>
              <a:rPr lang="en-US" altLang="zh-CN" sz="1400" b="1" dirty="0">
                <a:solidFill>
                  <a:srgbClr val="003399"/>
                </a:solidFill>
                <a:latin typeface="Courier New" panose="02070309020205020404" pitchFamily="49" charset="0"/>
              </a:rPr>
              <a:t>&amp;&amp; \all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 0&lt;=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&lt;\old(this).</a:t>
            </a:r>
            <a:r>
              <a:rPr lang="en-US" altLang="zh-CN" sz="1400" b="1" dirty="0" err="1">
                <a:solidFill>
                  <a:srgbClr val="003399"/>
                </a:solidFill>
                <a:latin typeface="Courier New" panose="02070309020205020404" pitchFamily="49" charset="0"/>
              </a:rPr>
              <a:t>size;this.isIn</a:t>
            </a:r>
            <a:r>
              <a:rPr lang="en-US" altLang="zh-CN" sz="1400" b="1" dirty="0">
                <a:solidFill>
                  <a:srgbClr val="003399"/>
                </a:solidFill>
                <a:latin typeface="Courier New" panose="02070309020205020404" pitchFamily="49" charset="0"/>
              </a:rPr>
              <a:t>(\old(this)[</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a:t>
            </a:r>
            <a:r>
              <a:rPr lang="zh-CN" altLang="en-US" sz="1400" b="1" dirty="0">
                <a:solidFill>
                  <a:srgbClr val="003399"/>
                </a:solidFill>
                <a:latin typeface="Courier New" panose="02070309020205020404" pitchFamily="49" charset="0"/>
              </a:rPr>
              <a:t>*</a:t>
            </a:r>
            <a:r>
              <a:rPr lang="en-US" altLang="zh-CN" sz="1400" b="1" dirty="0">
                <a:solidFill>
                  <a:srgbClr val="003399"/>
                </a:solidFill>
                <a:latin typeface="Courier New" panose="02070309020205020404" pitchFamily="49" charset="0"/>
              </a:rPr>
              <a:t>/</a:t>
            </a:r>
            <a:endParaRPr lang="zh-CN" altLang="en-US" sz="1400" dirty="0"/>
          </a:p>
          <a:p>
            <a:pPr>
              <a:spcBef>
                <a:spcPct val="50000"/>
              </a:spcBef>
            </a:pPr>
            <a:r>
              <a:rPr lang="en-US" altLang="zh-CN" sz="1400" b="1" dirty="0">
                <a:solidFill>
                  <a:srgbClr val="003399"/>
                </a:solidFill>
                <a:latin typeface="Courier New" panose="02070309020205020404" pitchFamily="49" charset="0"/>
                <a:ea typeface="宋体" panose="02010600030101010101" pitchFamily="2" charset="-122"/>
              </a:rPr>
              <a:t>	public void </a:t>
            </a:r>
            <a:r>
              <a:rPr lang="en-US" altLang="zh-CN" sz="1400" b="1" dirty="0">
                <a:latin typeface="Courier New" panose="02070309020205020404" pitchFamily="49" charset="0"/>
                <a:ea typeface="宋体" panose="02010600030101010101" pitchFamily="2" charset="-122"/>
              </a:rPr>
              <a:t>delete (</a:t>
            </a:r>
            <a:r>
              <a:rPr lang="en-US" altLang="zh-CN" sz="1400" b="1" dirty="0" err="1">
                <a:latin typeface="Courier New" panose="02070309020205020404" pitchFamily="49" charset="0"/>
                <a:ea typeface="宋体" panose="02010600030101010101" pitchFamily="2" charset="-122"/>
              </a:rPr>
              <a:t>int</a:t>
            </a:r>
            <a:r>
              <a:rPr lang="en-US" altLang="zh-CN" sz="1400" b="1" dirty="0">
                <a:latin typeface="Courier New" panose="02070309020205020404" pitchFamily="49" charset="0"/>
                <a:ea typeface="宋体" panose="02010600030101010101" pitchFamily="2" charset="-122"/>
              </a:rPr>
              <a:t> x) </a:t>
            </a:r>
            <a:endParaRPr lang="en-US" altLang="zh-CN" sz="1400" b="1" dirty="0">
              <a:solidFill>
                <a:srgbClr val="003399"/>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/*@modifies: </a:t>
            </a:r>
            <a:r>
              <a:rPr lang="en-US" altLang="zh-CN" sz="1400" b="1" dirty="0">
                <a:solidFill>
                  <a:srgbClr val="990000"/>
                </a:solidFill>
                <a:latin typeface="Courier New" panose="02070309020205020404" pitchFamily="49" charset="0"/>
                <a:ea typeface="宋体" panose="02010600030101010101" pitchFamily="2" charset="-122"/>
              </a:rPr>
              <a:t>this</a:t>
            </a:r>
          </a:p>
          <a:p>
            <a:r>
              <a:rPr lang="en-US" altLang="zh-CN" sz="1400" b="1" dirty="0">
                <a:solidFill>
                  <a:srgbClr val="003399"/>
                </a:solidFill>
                <a:latin typeface="Courier New" panose="02070309020205020404" pitchFamily="49" charset="0"/>
              </a:rPr>
              <a:t>      @effects: \all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 0&lt;=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&lt;\old(this).size;(\old(this)[</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]!=x)==&gt;</a:t>
            </a:r>
            <a:r>
              <a:rPr lang="en-US" altLang="zh-CN" sz="1400" b="1" dirty="0" err="1">
                <a:solidFill>
                  <a:srgbClr val="003399"/>
                </a:solidFill>
                <a:latin typeface="Courier New" panose="02070309020205020404" pitchFamily="49" charset="0"/>
              </a:rPr>
              <a:t>this.isIn</a:t>
            </a:r>
            <a:r>
              <a:rPr lang="en-US" altLang="zh-CN" sz="1400" b="1" dirty="0">
                <a:solidFill>
                  <a:srgbClr val="003399"/>
                </a:solidFill>
                <a:latin typeface="Courier New" panose="02070309020205020404" pitchFamily="49" charset="0"/>
              </a:rPr>
              <a:t>(\old(this)[</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a:t>
            </a:r>
            <a:r>
              <a:rPr lang="zh-CN" altLang="en-US" sz="1400" b="1" dirty="0">
                <a:solidFill>
                  <a:srgbClr val="003399"/>
                </a:solidFill>
                <a:latin typeface="Courier New" panose="02070309020205020404" pitchFamily="49" charset="0"/>
              </a:rPr>
              <a:t>*</a:t>
            </a:r>
            <a:r>
              <a:rPr lang="en-US" altLang="zh-CN" sz="1400" b="1" dirty="0">
                <a:solidFill>
                  <a:srgbClr val="003399"/>
                </a:solidFill>
                <a:latin typeface="Courier New" panose="02070309020205020404" pitchFamily="49" charset="0"/>
              </a:rPr>
              <a:t>/</a:t>
            </a:r>
            <a:endParaRPr lang="zh-CN" altLang="en-US" sz="1400" dirty="0"/>
          </a:p>
          <a:p>
            <a:pPr>
              <a:spcBef>
                <a:spcPct val="50000"/>
              </a:spcBef>
            </a:pPr>
            <a:r>
              <a:rPr lang="en-US" altLang="zh-CN" sz="1400" b="1" dirty="0">
                <a:solidFill>
                  <a:srgbClr val="003399"/>
                </a:solidFill>
                <a:latin typeface="Courier New" panose="02070309020205020404" pitchFamily="49" charset="0"/>
                <a:ea typeface="宋体" panose="02010600030101010101" pitchFamily="2" charset="-122"/>
              </a:rPr>
              <a:t>  </a:t>
            </a:r>
            <a:r>
              <a:rPr lang="en-US" altLang="zh-CN" sz="1400" b="1" dirty="0">
                <a:solidFill>
                  <a:srgbClr val="990000"/>
                </a:solidFill>
                <a:latin typeface="Courier New" panose="02070309020205020404" pitchFamily="49" charset="0"/>
                <a:ea typeface="宋体" panose="02010600030101010101" pitchFamily="2" charset="-122"/>
              </a:rPr>
              <a:t>//</a:t>
            </a:r>
            <a:r>
              <a:rPr lang="zh-CN" altLang="en-US" sz="1400" b="1" dirty="0">
                <a:solidFill>
                  <a:srgbClr val="990000"/>
                </a:solidFill>
                <a:latin typeface="Courier New" panose="02070309020205020404" pitchFamily="49" charset="0"/>
                <a:ea typeface="宋体" panose="02010600030101010101" pitchFamily="2" charset="-122"/>
              </a:rPr>
              <a:t>观察操作</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public </a:t>
            </a:r>
            <a:r>
              <a:rPr lang="en-US" altLang="zh-CN" sz="1400" b="1" dirty="0" err="1">
                <a:solidFill>
                  <a:srgbClr val="003399"/>
                </a:solidFill>
                <a:latin typeface="Courier New" panose="02070309020205020404" pitchFamily="49" charset="0"/>
                <a:ea typeface="宋体" panose="02010600030101010101" pitchFamily="2" charset="-122"/>
              </a:rPr>
              <a:t>boolean</a:t>
            </a:r>
            <a:r>
              <a:rPr lang="en-US" altLang="zh-CN" sz="1400" b="1" dirty="0">
                <a:solidFill>
                  <a:srgbClr val="003399"/>
                </a:solidFill>
                <a:latin typeface="Courier New" panose="02070309020205020404" pitchFamily="49" charset="0"/>
                <a:ea typeface="宋体" panose="02010600030101010101" pitchFamily="2" charset="-122"/>
              </a:rPr>
              <a:t> </a:t>
            </a:r>
            <a:r>
              <a:rPr lang="en-US" altLang="zh-CN" sz="1400" b="1" dirty="0" err="1">
                <a:latin typeface="Courier New" panose="02070309020205020404" pitchFamily="49" charset="0"/>
                <a:ea typeface="宋体" panose="02010600030101010101" pitchFamily="2" charset="-122"/>
              </a:rPr>
              <a:t>isIn</a:t>
            </a:r>
            <a:r>
              <a:rPr lang="en-US" altLang="zh-CN" sz="1400" b="1" dirty="0">
                <a:latin typeface="Courier New" panose="02070309020205020404" pitchFamily="49" charset="0"/>
                <a:ea typeface="宋体" panose="02010600030101010101" pitchFamily="2" charset="-122"/>
              </a:rPr>
              <a:t> (</a:t>
            </a:r>
            <a:r>
              <a:rPr lang="en-US" altLang="zh-CN" sz="1400" b="1" dirty="0" err="1">
                <a:latin typeface="Courier New" panose="02070309020205020404" pitchFamily="49" charset="0"/>
                <a:ea typeface="宋体" panose="02010600030101010101" pitchFamily="2" charset="-122"/>
              </a:rPr>
              <a:t>int</a:t>
            </a:r>
            <a:r>
              <a:rPr lang="en-US" altLang="zh-CN" sz="1400" b="1" dirty="0">
                <a:latin typeface="Courier New" panose="02070309020205020404" pitchFamily="49" charset="0"/>
                <a:ea typeface="宋体" panose="02010600030101010101" pitchFamily="2" charset="-122"/>
              </a:rPr>
              <a:t> x)</a:t>
            </a:r>
          </a:p>
          <a:p>
            <a:r>
              <a:rPr lang="en-US" altLang="zh-CN" sz="1400" b="1" dirty="0">
                <a:solidFill>
                  <a:srgbClr val="003399"/>
                </a:solidFill>
                <a:latin typeface="Courier New" panose="02070309020205020404" pitchFamily="49" charset="0"/>
                <a:ea typeface="宋体" panose="02010600030101010101" pitchFamily="2" charset="-122"/>
              </a:rPr>
              <a:t>    /*@effects: </a:t>
            </a:r>
            <a:r>
              <a:rPr lang="en-US" altLang="zh-CN" sz="1400" b="1" dirty="0">
                <a:latin typeface="Courier New" panose="02070309020205020404" pitchFamily="49" charset="0"/>
                <a:ea typeface="宋体" panose="02010600030101010101" pitchFamily="2" charset="-122"/>
              </a:rPr>
              <a:t>\result==(\exist </a:t>
            </a:r>
            <a:r>
              <a:rPr lang="en-US" altLang="zh-CN" sz="1400" b="1" dirty="0" err="1">
                <a:latin typeface="Courier New" panose="02070309020205020404" pitchFamily="49" charset="0"/>
                <a:ea typeface="宋体" panose="02010600030101010101" pitchFamily="2" charset="-122"/>
              </a:rPr>
              <a:t>int</a:t>
            </a:r>
            <a:r>
              <a:rPr lang="en-US" altLang="zh-CN" sz="1400" b="1" dirty="0">
                <a:latin typeface="Courier New" panose="02070309020205020404" pitchFamily="49" charset="0"/>
                <a:ea typeface="宋体" panose="02010600030101010101" pitchFamily="2" charset="-122"/>
              </a:rPr>
              <a:t> </a:t>
            </a:r>
            <a:r>
              <a:rPr lang="en-US" altLang="zh-CN" sz="1400" b="1" dirty="0" err="1">
                <a:latin typeface="Courier New" panose="02070309020205020404" pitchFamily="49" charset="0"/>
                <a:ea typeface="宋体" panose="02010600030101010101" pitchFamily="2" charset="-122"/>
              </a:rPr>
              <a:t>i</a:t>
            </a:r>
            <a:r>
              <a:rPr lang="en-US" altLang="zh-CN" sz="1400" b="1" dirty="0">
                <a:latin typeface="Courier New" panose="02070309020205020404" pitchFamily="49" charset="0"/>
                <a:ea typeface="宋体" panose="02010600030101010101" pitchFamily="2" charset="-122"/>
              </a:rPr>
              <a:t>; 0&lt;=</a:t>
            </a:r>
            <a:r>
              <a:rPr lang="en-US" altLang="zh-CN" sz="1400" b="1" dirty="0" err="1">
                <a:latin typeface="Courier New" panose="02070309020205020404" pitchFamily="49" charset="0"/>
                <a:ea typeface="宋体" panose="02010600030101010101" pitchFamily="2" charset="-122"/>
              </a:rPr>
              <a:t>i</a:t>
            </a:r>
            <a:r>
              <a:rPr lang="en-US" altLang="zh-CN" sz="1400" b="1" dirty="0">
                <a:latin typeface="Courier New" panose="02070309020205020404" pitchFamily="49" charset="0"/>
                <a:ea typeface="宋体" panose="02010600030101010101" pitchFamily="2" charset="-122"/>
              </a:rPr>
              <a:t>&lt;</a:t>
            </a:r>
            <a:r>
              <a:rPr lang="en-US" altLang="zh-CN" sz="1400" b="1" dirty="0" err="1">
                <a:latin typeface="Courier New" panose="02070309020205020404" pitchFamily="49" charset="0"/>
                <a:ea typeface="宋体" panose="02010600030101010101" pitchFamily="2" charset="-122"/>
              </a:rPr>
              <a:t>this.size</a:t>
            </a:r>
            <a:r>
              <a:rPr lang="en-US" altLang="zh-CN" sz="1400" b="1" dirty="0">
                <a:latin typeface="Courier New" panose="02070309020205020404" pitchFamily="49" charset="0"/>
                <a:ea typeface="宋体" panose="02010600030101010101" pitchFamily="2" charset="-122"/>
              </a:rPr>
              <a:t>; this[</a:t>
            </a:r>
            <a:r>
              <a:rPr lang="en-US" altLang="zh-CN" sz="1400" b="1" dirty="0" err="1">
                <a:latin typeface="Courier New" panose="02070309020205020404" pitchFamily="49" charset="0"/>
                <a:ea typeface="宋体" panose="02010600030101010101" pitchFamily="2" charset="-122"/>
              </a:rPr>
              <a:t>i</a:t>
            </a:r>
            <a:r>
              <a:rPr lang="en-US" altLang="zh-CN" sz="1400" b="1" dirty="0">
                <a:latin typeface="Courier New" panose="02070309020205020404" pitchFamily="49" charset="0"/>
                <a:ea typeface="宋体" panose="02010600030101010101" pitchFamily="2" charset="-122"/>
              </a:rPr>
              <a:t>]==x) </a:t>
            </a:r>
            <a:r>
              <a:rPr lang="zh-CN" altLang="en-US" sz="1400" b="1" dirty="0">
                <a:solidFill>
                  <a:srgbClr val="003399"/>
                </a:solidFill>
                <a:latin typeface="Courier New" panose="02070309020205020404" pitchFamily="49" charset="0"/>
              </a:rPr>
              <a:t>*</a:t>
            </a:r>
            <a:r>
              <a:rPr lang="en-US" altLang="zh-CN" sz="1400" b="1" dirty="0">
                <a:solidFill>
                  <a:srgbClr val="003399"/>
                </a:solidFill>
                <a:latin typeface="Courier New" panose="02070309020205020404" pitchFamily="49" charset="0"/>
              </a:rPr>
              <a:t>/</a:t>
            </a:r>
            <a:endParaRPr lang="en-US" altLang="zh-CN" sz="1400" b="1" dirty="0">
              <a:latin typeface="Courier New" panose="02070309020205020404" pitchFamily="49" charset="0"/>
              <a:ea typeface="宋体" panose="02010600030101010101" pitchFamily="2" charset="-122"/>
            </a:endParaRPr>
          </a:p>
          <a:p>
            <a:pPr>
              <a:spcBef>
                <a:spcPct val="50000"/>
              </a:spcBef>
            </a:pPr>
            <a:r>
              <a:rPr lang="en-US" altLang="zh-CN" sz="1400" b="1" dirty="0">
                <a:latin typeface="Courier New" panose="02070309020205020404" pitchFamily="49" charset="0"/>
                <a:ea typeface="宋体" panose="02010600030101010101" pitchFamily="2" charset="-122"/>
              </a:rPr>
              <a:t>  </a:t>
            </a:r>
            <a:r>
              <a:rPr lang="en-US" altLang="zh-CN" sz="1400" b="1" dirty="0">
                <a:solidFill>
                  <a:srgbClr val="990000"/>
                </a:solidFill>
                <a:latin typeface="Courier New" panose="02070309020205020404" pitchFamily="49" charset="0"/>
                <a:ea typeface="宋体" panose="02010600030101010101" pitchFamily="2" charset="-122"/>
              </a:rPr>
              <a:t>//</a:t>
            </a:r>
            <a:r>
              <a:rPr lang="zh-CN" altLang="en-US" sz="1400" b="1" dirty="0">
                <a:solidFill>
                  <a:srgbClr val="990000"/>
                </a:solidFill>
                <a:latin typeface="Courier New" panose="02070309020205020404" pitchFamily="49" charset="0"/>
                <a:ea typeface="宋体" panose="02010600030101010101" pitchFamily="2" charset="-122"/>
              </a:rPr>
              <a:t>生成操作</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latin typeface="Courier New" panose="02070309020205020404" pitchFamily="49" charset="0"/>
                <a:ea typeface="宋体" panose="02010600030101010101" pitchFamily="2" charset="-122"/>
              </a:rPr>
              <a:t>  </a:t>
            </a:r>
            <a:r>
              <a:rPr lang="en-US" altLang="zh-CN" sz="1400" b="1" dirty="0">
                <a:solidFill>
                  <a:srgbClr val="003399"/>
                </a:solidFill>
                <a:latin typeface="Courier New" panose="02070309020205020404" pitchFamily="49" charset="0"/>
                <a:ea typeface="宋体" panose="02010600030101010101" pitchFamily="2" charset="-122"/>
              </a:rPr>
              <a:t>public </a:t>
            </a:r>
            <a:r>
              <a:rPr lang="en-US" altLang="zh-CN" sz="1400" b="1" dirty="0" err="1">
                <a:solidFill>
                  <a:srgbClr val="003399"/>
                </a:solidFill>
                <a:latin typeface="Courier New" panose="02070309020205020404" pitchFamily="49" charset="0"/>
                <a:ea typeface="宋体" panose="02010600030101010101" pitchFamily="2" charset="-122"/>
              </a:rPr>
              <a:t>IntSet</a:t>
            </a:r>
            <a:r>
              <a:rPr lang="en-US" altLang="zh-CN" sz="1400" b="1" dirty="0">
                <a:latin typeface="Courier New" panose="02070309020205020404" pitchFamily="49" charset="0"/>
                <a:ea typeface="宋体" panose="02010600030101010101" pitchFamily="2" charset="-122"/>
              </a:rPr>
              <a:t> intersection (</a:t>
            </a:r>
            <a:r>
              <a:rPr lang="en-US" altLang="zh-CN" sz="1400" b="1" dirty="0" err="1">
                <a:latin typeface="Courier New" panose="02070309020205020404" pitchFamily="49" charset="0"/>
                <a:ea typeface="宋体" panose="02010600030101010101" pitchFamily="2" charset="-122"/>
              </a:rPr>
              <a:t>IntSet</a:t>
            </a:r>
            <a:r>
              <a:rPr lang="en-US" altLang="zh-CN" sz="1400" b="1" dirty="0">
                <a:latin typeface="Courier New" panose="02070309020205020404" pitchFamily="49" charset="0"/>
                <a:ea typeface="宋体" panose="02010600030101010101" pitchFamily="2" charset="-122"/>
              </a:rPr>
              <a:t> a) throws </a:t>
            </a:r>
            <a:r>
              <a:rPr lang="en-US" altLang="zh-CN" sz="1400" b="1" dirty="0" err="1">
                <a:latin typeface="Courier New" panose="02070309020205020404" pitchFamily="49" charset="0"/>
                <a:ea typeface="宋体" panose="02010600030101010101" pitchFamily="2" charset="-122"/>
              </a:rPr>
              <a:t>NullPointerException</a:t>
            </a:r>
            <a:endParaRPr lang="en-US" altLang="zh-CN" sz="1400" b="1" dirty="0">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rPr>
              <a:t>    /*@effects: (\all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 0&lt;=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&lt;\</a:t>
            </a:r>
            <a:r>
              <a:rPr lang="en-US" altLang="zh-CN" sz="1400" b="1" dirty="0" err="1">
                <a:solidFill>
                  <a:srgbClr val="003399"/>
                </a:solidFill>
                <a:latin typeface="Courier New" panose="02070309020205020404" pitchFamily="49" charset="0"/>
              </a:rPr>
              <a:t>result.size</a:t>
            </a:r>
            <a:r>
              <a:rPr lang="en-US" altLang="zh-CN" sz="1400" b="1" dirty="0">
                <a:solidFill>
                  <a:srgbClr val="003399"/>
                </a:solidFill>
                <a:latin typeface="Courier New" panose="02070309020205020404" pitchFamily="49" charset="0"/>
              </a:rPr>
              <a:t>; </a:t>
            </a:r>
            <a:r>
              <a:rPr lang="en-US" altLang="zh-CN" sz="1400" b="1" dirty="0" err="1">
                <a:solidFill>
                  <a:srgbClr val="003399"/>
                </a:solidFill>
                <a:latin typeface="Courier New" panose="02070309020205020404" pitchFamily="49" charset="0"/>
              </a:rPr>
              <a:t>this.isIn</a:t>
            </a:r>
            <a:r>
              <a:rPr lang="en-US" altLang="zh-CN" sz="1400" b="1" dirty="0">
                <a:solidFill>
                  <a:srgbClr val="003399"/>
                </a:solidFill>
                <a:latin typeface="Courier New" panose="02070309020205020404" pitchFamily="49" charset="0"/>
              </a:rPr>
              <a:t>(\result[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 &amp;&amp; </a:t>
            </a:r>
            <a:r>
              <a:rPr lang="en-US" altLang="zh-CN" sz="1400" b="1" dirty="0" err="1">
                <a:solidFill>
                  <a:srgbClr val="003399"/>
                </a:solidFill>
                <a:latin typeface="Courier New" panose="02070309020205020404" pitchFamily="49" charset="0"/>
              </a:rPr>
              <a:t>a.isIn</a:t>
            </a:r>
            <a:r>
              <a:rPr lang="en-US" altLang="zh-CN" sz="1400" b="1" dirty="0">
                <a:solidFill>
                  <a:srgbClr val="003399"/>
                </a:solidFill>
                <a:latin typeface="Courier New" panose="02070309020205020404" pitchFamily="49" charset="0"/>
              </a:rPr>
              <a:t>(\result[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a:t>
            </a:r>
          </a:p>
          <a:p>
            <a:r>
              <a:rPr lang="en-US" altLang="zh-CN" sz="1400" b="1" dirty="0">
                <a:solidFill>
                  <a:srgbClr val="003399"/>
                </a:solidFill>
                <a:latin typeface="Courier New" panose="02070309020205020404" pitchFamily="49" charset="0"/>
              </a:rPr>
              <a:t>                (a==null) ==&gt; </a:t>
            </a:r>
            <a:r>
              <a:rPr lang="en-US" altLang="zh-CN" sz="1400" b="1" dirty="0" err="1">
                <a:solidFill>
                  <a:srgbClr val="003399"/>
                </a:solidFill>
                <a:latin typeface="Courier New" panose="02070309020205020404" pitchFamily="49" charset="0"/>
              </a:rPr>
              <a:t>exceptional_behavior</a:t>
            </a:r>
            <a:r>
              <a:rPr lang="en-US" altLang="zh-CN" sz="1400" b="1" dirty="0">
                <a:solidFill>
                  <a:srgbClr val="003399"/>
                </a:solidFill>
                <a:latin typeface="Courier New" panose="02070309020205020404" pitchFamily="49" charset="0"/>
              </a:rPr>
              <a:t>(</a:t>
            </a:r>
            <a:r>
              <a:rPr lang="en-US" altLang="zh-CN" sz="1400" b="1" dirty="0" err="1">
                <a:solidFill>
                  <a:srgbClr val="003399"/>
                </a:solidFill>
                <a:latin typeface="Courier New" panose="02070309020205020404" pitchFamily="49" charset="0"/>
              </a:rPr>
              <a:t>NullPointerException</a:t>
            </a:r>
            <a:r>
              <a:rPr lang="en-US" altLang="zh-CN" sz="1400" b="1" dirty="0">
                <a:solidFill>
                  <a:srgbClr val="003399"/>
                </a:solidFill>
                <a:latin typeface="Courier New" panose="02070309020205020404" pitchFamily="49" charset="0"/>
              </a:rPr>
              <a:t>)*/</a:t>
            </a:r>
          </a:p>
          <a:p>
            <a:r>
              <a:rPr lang="en-US" altLang="zh-CN" sz="1400" b="1" dirty="0">
                <a:solidFill>
                  <a:srgbClr val="003399"/>
                </a:solidFill>
                <a:latin typeface="Courier New" panose="02070309020205020404" pitchFamily="49" charset="0"/>
                <a:ea typeface="宋体" panose="02010600030101010101" pitchFamily="2" charset="-122"/>
              </a:rPr>
              <a:t>}</a:t>
            </a:r>
          </a:p>
        </p:txBody>
      </p:sp>
      <p:sp>
        <p:nvSpPr>
          <p:cNvPr id="2" name="标题 1"/>
          <p:cNvSpPr>
            <a:spLocks noGrp="1"/>
          </p:cNvSpPr>
          <p:nvPr>
            <p:ph type="title"/>
          </p:nvPr>
        </p:nvSpPr>
        <p:spPr/>
        <p:txBody>
          <a:bodyPr/>
          <a:lstStyle/>
          <a:p>
            <a:r>
              <a:rPr lang="zh-CN" altLang="en-US" dirty="0"/>
              <a:t>数据抽象的实现</a:t>
            </a:r>
          </a:p>
        </p:txBody>
      </p:sp>
      <p:sp>
        <p:nvSpPr>
          <p:cNvPr id="3" name="矩形 2"/>
          <p:cNvSpPr/>
          <p:nvPr/>
        </p:nvSpPr>
        <p:spPr>
          <a:xfrm>
            <a:off x="6256344" y="2355972"/>
            <a:ext cx="5473840"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a:t> Integer e = new Integer(x);</a:t>
            </a:r>
          </a:p>
          <a:p>
            <a:r>
              <a:rPr lang="en-US" altLang="zh-CN" dirty="0"/>
              <a:t>      </a:t>
            </a:r>
            <a:r>
              <a:rPr lang="en-US" altLang="zh-CN" dirty="0" err="1"/>
              <a:t>int</a:t>
            </a:r>
            <a:r>
              <a:rPr lang="en-US" altLang="zh-CN" dirty="0"/>
              <a:t> </a:t>
            </a:r>
            <a:r>
              <a:rPr lang="en-US" altLang="zh-CN" dirty="0" err="1"/>
              <a:t>i</a:t>
            </a:r>
            <a:r>
              <a:rPr lang="en-US" altLang="zh-CN" dirty="0"/>
              <a:t>;</a:t>
            </a:r>
          </a:p>
          <a:p>
            <a:r>
              <a:rPr lang="en-US" altLang="zh-CN" dirty="0"/>
              <a:t>      for(</a:t>
            </a:r>
            <a:r>
              <a:rPr lang="en-US" altLang="zh-CN" dirty="0" err="1"/>
              <a:t>i</a:t>
            </a:r>
            <a:r>
              <a:rPr lang="en-US" altLang="zh-CN" dirty="0"/>
              <a:t>=0; </a:t>
            </a:r>
            <a:r>
              <a:rPr lang="en-US" altLang="zh-CN" dirty="0" err="1"/>
              <a:t>i</a:t>
            </a:r>
            <a:r>
              <a:rPr lang="en-US" altLang="zh-CN" dirty="0"/>
              <a:t>&lt;</a:t>
            </a:r>
            <a:r>
              <a:rPr lang="en-US" altLang="zh-CN" dirty="0" err="1"/>
              <a:t>els.size</a:t>
            </a:r>
            <a:r>
              <a:rPr lang="en-US" altLang="zh-CN" dirty="0"/>
              <a:t>();</a:t>
            </a:r>
            <a:r>
              <a:rPr lang="en-US" altLang="zh-CN" dirty="0" err="1"/>
              <a:t>i</a:t>
            </a:r>
            <a:r>
              <a:rPr lang="en-US" altLang="zh-CN" dirty="0"/>
              <a:t>++)if(</a:t>
            </a:r>
            <a:r>
              <a:rPr lang="en-US" altLang="zh-CN" dirty="0" err="1"/>
              <a:t>els.get</a:t>
            </a:r>
            <a:r>
              <a:rPr lang="en-US" altLang="zh-CN" dirty="0"/>
              <a:t>(</a:t>
            </a:r>
            <a:r>
              <a:rPr lang="en-US" altLang="zh-CN" dirty="0" err="1"/>
              <a:t>i</a:t>
            </a:r>
            <a:r>
              <a:rPr lang="en-US" altLang="zh-CN" dirty="0"/>
              <a:t>).equals(e)){</a:t>
            </a:r>
            <a:r>
              <a:rPr lang="en-US" altLang="zh-CN" dirty="0" err="1"/>
              <a:t>els.set</a:t>
            </a:r>
            <a:r>
              <a:rPr lang="en-US" altLang="zh-CN" dirty="0"/>
              <a:t>(</a:t>
            </a:r>
            <a:r>
              <a:rPr lang="en-US" altLang="zh-CN" dirty="0" err="1"/>
              <a:t>i</a:t>
            </a:r>
            <a:r>
              <a:rPr lang="en-US" altLang="zh-CN" dirty="0"/>
              <a:t>, </a:t>
            </a:r>
            <a:r>
              <a:rPr lang="en-US" altLang="zh-CN" dirty="0" err="1"/>
              <a:t>els.lastElement</a:t>
            </a:r>
            <a:r>
              <a:rPr lang="en-US" altLang="zh-CN" dirty="0"/>
              <a:t>()); </a:t>
            </a:r>
            <a:r>
              <a:rPr lang="en-US" altLang="zh-CN" dirty="0" err="1"/>
              <a:t>els.remove</a:t>
            </a:r>
            <a:r>
              <a:rPr lang="en-US" altLang="zh-CN" dirty="0"/>
              <a:t>(</a:t>
            </a:r>
            <a:r>
              <a:rPr lang="en-US" altLang="zh-CN" dirty="0" err="1"/>
              <a:t>els.size</a:t>
            </a:r>
            <a:r>
              <a:rPr lang="en-US" altLang="zh-CN" dirty="0"/>
              <a:t>()-1);return;}</a:t>
            </a:r>
            <a:endParaRPr lang="zh-CN" altLang="en-US" dirty="0"/>
          </a:p>
        </p:txBody>
      </p:sp>
      <p:sp>
        <p:nvSpPr>
          <p:cNvPr id="5" name="灯片编号占位符 4"/>
          <p:cNvSpPr>
            <a:spLocks noGrp="1"/>
          </p:cNvSpPr>
          <p:nvPr>
            <p:ph type="sldNum" sz="quarter" idx="12"/>
          </p:nvPr>
        </p:nvSpPr>
        <p:spPr/>
        <p:txBody>
          <a:bodyPr/>
          <a:lstStyle/>
          <a:p>
            <a:fld id="{6E49848B-62CB-4016-9E49-F992BEA93B78}" type="slidenum">
              <a:rPr lang="zh-CN" altLang="en-US" smtClean="0"/>
              <a:t>18</a:t>
            </a:fld>
            <a:endParaRPr lang="zh-CN" altLang="en-US"/>
          </a:p>
        </p:txBody>
      </p:sp>
    </p:spTree>
    <p:extLst>
      <p:ext uri="{BB962C8B-B14F-4D97-AF65-F5344CB8AC3E}">
        <p14:creationId xmlns:p14="http://schemas.microsoft.com/office/powerpoint/2010/main" val="319831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33800" y="1987550"/>
            <a:ext cx="8271163" cy="2031325"/>
          </a:xfrm>
          <a:prstGeom prst="rect">
            <a:avLst/>
          </a:prstGeom>
          <a:solidFill>
            <a:schemeClr val="bg1"/>
          </a:solidFill>
        </p:spPr>
        <p:txBody>
          <a:bodyPr wrap="square">
            <a:spAutoFit/>
          </a:bodyPr>
          <a:lstStyle/>
          <a:p>
            <a:r>
              <a:rPr lang="en-US" altLang="zh-CN" sz="1400" b="1" dirty="0">
                <a:solidFill>
                  <a:srgbClr val="003399"/>
                </a:solidFill>
                <a:latin typeface="Courier New" panose="02070309020205020404" pitchFamily="49" charset="0"/>
              </a:rPr>
              <a:t>(\all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 0&lt;=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&lt;\</a:t>
            </a:r>
            <a:r>
              <a:rPr lang="en-US" altLang="zh-CN" sz="1400" b="1" dirty="0" err="1">
                <a:solidFill>
                  <a:srgbClr val="003399"/>
                </a:solidFill>
                <a:latin typeface="Courier New" panose="02070309020205020404" pitchFamily="49" charset="0"/>
              </a:rPr>
              <a:t>result.size</a:t>
            </a:r>
            <a:r>
              <a:rPr lang="en-US" altLang="zh-CN" sz="1400" b="1" dirty="0">
                <a:solidFill>
                  <a:srgbClr val="003399"/>
                </a:solidFill>
                <a:latin typeface="Courier New" panose="02070309020205020404" pitchFamily="49" charset="0"/>
              </a:rPr>
              <a:t>;\all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j; 0&lt;=j&lt;</a:t>
            </a:r>
            <a:r>
              <a:rPr lang="en-US" altLang="zh-CN" sz="1400" b="1" dirty="0" err="1">
                <a:solidFill>
                  <a:srgbClr val="003399"/>
                </a:solidFill>
                <a:latin typeface="Courier New" panose="02070309020205020404" pitchFamily="49" charset="0"/>
              </a:rPr>
              <a:t>this.size</a:t>
            </a:r>
            <a:r>
              <a:rPr lang="en-US" altLang="zh-CN" sz="1400" b="1" dirty="0">
                <a:solidFill>
                  <a:srgbClr val="003399"/>
                </a:solidFill>
                <a:latin typeface="Courier New" panose="02070309020205020404" pitchFamily="49" charset="0"/>
              </a:rPr>
              <a:t>; (\result[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].d !=this[j].d)==&gt; (\exist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k; 0&lt;=k&lt;</a:t>
            </a:r>
            <a:r>
              <a:rPr lang="en-US" altLang="zh-CN" sz="1400" b="1" dirty="0" err="1">
                <a:solidFill>
                  <a:srgbClr val="003399"/>
                </a:solidFill>
                <a:latin typeface="Courier New" panose="02070309020205020404" pitchFamily="49" charset="0"/>
              </a:rPr>
              <a:t>a.size</a:t>
            </a:r>
            <a:r>
              <a:rPr lang="en-US" altLang="zh-CN" sz="1400" b="1" dirty="0">
                <a:solidFill>
                  <a:srgbClr val="003399"/>
                </a:solidFill>
                <a:latin typeface="Courier New" panose="02070309020205020404" pitchFamily="49" charset="0"/>
              </a:rPr>
              <a:t>; \result[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].d==a[k].d &amp;&amp; \result[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].c == a[k].c));</a:t>
            </a:r>
          </a:p>
          <a:p>
            <a:pPr lvl="0">
              <a:defRPr/>
            </a:pPr>
            <a:r>
              <a:rPr lang="en-US" altLang="zh-CN" sz="1400" b="1" dirty="0">
                <a:solidFill>
                  <a:srgbClr val="003399"/>
                </a:solidFill>
                <a:latin typeface="Courier New" panose="02070309020205020404" pitchFamily="49" charset="0"/>
              </a:rPr>
              <a:t>(\all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 0&lt;=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&lt;\</a:t>
            </a:r>
            <a:r>
              <a:rPr lang="en-US" altLang="zh-CN" sz="1400" b="1" dirty="0" err="1">
                <a:solidFill>
                  <a:srgbClr val="003399"/>
                </a:solidFill>
                <a:latin typeface="Courier New" panose="02070309020205020404" pitchFamily="49" charset="0"/>
              </a:rPr>
              <a:t>result.size</a:t>
            </a:r>
            <a:r>
              <a:rPr lang="en-US" altLang="zh-CN" sz="1400" b="1" dirty="0">
                <a:solidFill>
                  <a:srgbClr val="003399"/>
                </a:solidFill>
                <a:latin typeface="Courier New" panose="02070309020205020404" pitchFamily="49" charset="0"/>
              </a:rPr>
              <a:t>;\all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k; 0&lt;=k&lt;</a:t>
            </a:r>
            <a:r>
              <a:rPr lang="en-US" altLang="zh-CN" sz="1400" b="1" dirty="0" err="1">
                <a:solidFill>
                  <a:srgbClr val="003399"/>
                </a:solidFill>
                <a:latin typeface="Courier New" panose="02070309020205020404" pitchFamily="49" charset="0"/>
              </a:rPr>
              <a:t>a.size</a:t>
            </a:r>
            <a:r>
              <a:rPr lang="en-US" altLang="zh-CN" sz="1400" b="1" dirty="0">
                <a:solidFill>
                  <a:srgbClr val="003399"/>
                </a:solidFill>
                <a:latin typeface="Courier New" panose="02070309020205020404" pitchFamily="49" charset="0"/>
              </a:rPr>
              <a:t>; (\result[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].d !=a[k].d)==&gt; (\exist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j; 0&lt;=j&lt;</a:t>
            </a:r>
            <a:r>
              <a:rPr lang="en-US" altLang="zh-CN" sz="1400" b="1" dirty="0" err="1">
                <a:solidFill>
                  <a:srgbClr val="003399"/>
                </a:solidFill>
                <a:latin typeface="Courier New" panose="02070309020205020404" pitchFamily="49" charset="0"/>
              </a:rPr>
              <a:t>this.size</a:t>
            </a:r>
            <a:r>
              <a:rPr lang="en-US" altLang="zh-CN" sz="1400" b="1" dirty="0">
                <a:solidFill>
                  <a:srgbClr val="003399"/>
                </a:solidFill>
                <a:latin typeface="Courier New" panose="02070309020205020404" pitchFamily="49" charset="0"/>
              </a:rPr>
              <a:t>; \result[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].d==this[j].d &amp;&amp; \result[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].c == this[j].c));</a:t>
            </a:r>
          </a:p>
          <a:p>
            <a:r>
              <a:rPr lang="en-US" altLang="zh-CN" sz="1400" b="1" dirty="0">
                <a:solidFill>
                  <a:srgbClr val="003399"/>
                </a:solidFill>
                <a:latin typeface="Courier New" panose="02070309020205020404" pitchFamily="49" charset="0"/>
              </a:rPr>
              <a:t>(\all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 0&lt;=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&lt;\</a:t>
            </a:r>
            <a:r>
              <a:rPr lang="en-US" altLang="zh-CN" sz="1400" b="1" dirty="0" err="1">
                <a:solidFill>
                  <a:srgbClr val="003399"/>
                </a:solidFill>
                <a:latin typeface="Courier New" panose="02070309020205020404" pitchFamily="49" charset="0"/>
              </a:rPr>
              <a:t>result.size</a:t>
            </a:r>
            <a:r>
              <a:rPr lang="en-US" altLang="zh-CN" sz="1400" b="1" dirty="0">
                <a:solidFill>
                  <a:srgbClr val="003399"/>
                </a:solidFill>
                <a:latin typeface="Courier New" panose="02070309020205020404" pitchFamily="49" charset="0"/>
              </a:rPr>
              <a:t>;\exist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a:t>
            </a:r>
            <a:r>
              <a:rPr lang="en-US" altLang="zh-CN" sz="1400" b="1" dirty="0" err="1">
                <a:solidFill>
                  <a:srgbClr val="003399"/>
                </a:solidFill>
                <a:latin typeface="Courier New" panose="02070309020205020404" pitchFamily="49" charset="0"/>
              </a:rPr>
              <a:t>j,k</a:t>
            </a:r>
            <a:r>
              <a:rPr lang="en-US" altLang="zh-CN" sz="1400" b="1" dirty="0">
                <a:solidFill>
                  <a:srgbClr val="003399"/>
                </a:solidFill>
                <a:latin typeface="Courier New" panose="02070309020205020404" pitchFamily="49" charset="0"/>
              </a:rPr>
              <a:t>; 0&lt;=j&lt;this.size;0&lt;=k&lt;</a:t>
            </a:r>
            <a:r>
              <a:rPr lang="en-US" altLang="zh-CN" sz="1400" b="1" dirty="0" err="1">
                <a:solidFill>
                  <a:srgbClr val="003399"/>
                </a:solidFill>
                <a:latin typeface="Courier New" panose="02070309020205020404" pitchFamily="49" charset="0"/>
              </a:rPr>
              <a:t>a.size</a:t>
            </a:r>
            <a:r>
              <a:rPr lang="en-US" altLang="zh-CN" sz="1400" b="1" dirty="0">
                <a:solidFill>
                  <a:srgbClr val="003399"/>
                </a:solidFill>
                <a:latin typeface="Courier New" panose="02070309020205020404" pitchFamily="49" charset="0"/>
              </a:rPr>
              <a:t>;(\result[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].d==this[j].d==a[k].d)==&gt;(\result[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].c == this[j].</a:t>
            </a:r>
            <a:r>
              <a:rPr lang="en-US" altLang="zh-CN" sz="1400" b="1" dirty="0" err="1">
                <a:solidFill>
                  <a:srgbClr val="003399"/>
                </a:solidFill>
                <a:latin typeface="Courier New" panose="02070309020205020404" pitchFamily="49" charset="0"/>
              </a:rPr>
              <a:t>c+a</a:t>
            </a:r>
            <a:r>
              <a:rPr lang="en-US" altLang="zh-CN" sz="1400" b="1" dirty="0">
                <a:solidFill>
                  <a:srgbClr val="003399"/>
                </a:solidFill>
                <a:latin typeface="Courier New" panose="02070309020205020404" pitchFamily="49" charset="0"/>
              </a:rPr>
              <a:t>[k].c));</a:t>
            </a:r>
            <a:endParaRPr lang="zh-CN" altLang="en-US" sz="1400" dirty="0"/>
          </a:p>
        </p:txBody>
      </p:sp>
      <p:sp>
        <p:nvSpPr>
          <p:cNvPr id="2" name="标题 1"/>
          <p:cNvSpPr>
            <a:spLocks noGrp="1"/>
          </p:cNvSpPr>
          <p:nvPr>
            <p:ph type="title"/>
          </p:nvPr>
        </p:nvSpPr>
        <p:spPr/>
        <p:txBody>
          <a:bodyPr/>
          <a:lstStyle/>
          <a:p>
            <a:r>
              <a:rPr lang="zh-CN" altLang="en-US" dirty="0"/>
              <a:t>数据抽象的实现</a:t>
            </a:r>
          </a:p>
        </p:txBody>
      </p:sp>
      <p:sp>
        <p:nvSpPr>
          <p:cNvPr id="3" name="内容占位符 2"/>
          <p:cNvSpPr>
            <a:spLocks noGrp="1"/>
          </p:cNvSpPr>
          <p:nvPr>
            <p:ph idx="1"/>
          </p:nvPr>
        </p:nvSpPr>
        <p:spPr>
          <a:xfrm>
            <a:off x="436415" y="1825625"/>
            <a:ext cx="3248891" cy="4422775"/>
          </a:xfrm>
        </p:spPr>
        <p:txBody>
          <a:bodyPr>
            <a:normAutofit/>
          </a:bodyPr>
          <a:lstStyle/>
          <a:p>
            <a:r>
              <a:rPr lang="en-US" altLang="zh-CN" dirty="0"/>
              <a:t>Poly</a:t>
            </a:r>
          </a:p>
          <a:p>
            <a:pPr lvl="1"/>
            <a:r>
              <a:rPr lang="zh-CN" altLang="en-US" dirty="0"/>
              <a:t>数据存储：</a:t>
            </a:r>
            <a:r>
              <a:rPr lang="en-US" altLang="zh-CN" dirty="0" err="1"/>
              <a:t>int</a:t>
            </a:r>
            <a:r>
              <a:rPr lang="en-US" altLang="zh-CN" dirty="0"/>
              <a:t> [] terms; </a:t>
            </a:r>
            <a:r>
              <a:rPr lang="en-US" altLang="zh-CN" dirty="0" err="1"/>
              <a:t>int</a:t>
            </a:r>
            <a:r>
              <a:rPr lang="en-US" altLang="zh-CN" dirty="0"/>
              <a:t> </a:t>
            </a:r>
            <a:r>
              <a:rPr lang="en-US" altLang="zh-CN" dirty="0" err="1"/>
              <a:t>deg</a:t>
            </a:r>
            <a:r>
              <a:rPr lang="en-US" altLang="zh-CN" dirty="0"/>
              <a:t>;</a:t>
            </a:r>
          </a:p>
          <a:p>
            <a:pPr lvl="2"/>
            <a:r>
              <a:rPr lang="zh-CN" altLang="en-US" dirty="0"/>
              <a:t>使用下标</a:t>
            </a:r>
            <a:r>
              <a:rPr lang="en-US" altLang="zh-CN" dirty="0" err="1"/>
              <a:t>i</a:t>
            </a:r>
            <a:r>
              <a:rPr lang="zh-CN" altLang="en-US" dirty="0"/>
              <a:t>表示多项式的幂</a:t>
            </a:r>
            <a:r>
              <a:rPr lang="en-US" altLang="zh-CN" dirty="0"/>
              <a:t>(</a:t>
            </a:r>
            <a:r>
              <a:rPr lang="zh-CN" altLang="en-US" dirty="0"/>
              <a:t>隐含存储</a:t>
            </a:r>
            <a:r>
              <a:rPr lang="en-US" altLang="zh-CN" dirty="0"/>
              <a:t>)</a:t>
            </a:r>
            <a:r>
              <a:rPr lang="zh-CN" altLang="en-US" dirty="0"/>
              <a:t>，</a:t>
            </a:r>
            <a:r>
              <a:rPr lang="en-US" altLang="zh-CN" dirty="0"/>
              <a:t>terms[</a:t>
            </a:r>
            <a:r>
              <a:rPr lang="en-US" altLang="zh-CN" dirty="0" err="1"/>
              <a:t>i</a:t>
            </a:r>
            <a:r>
              <a:rPr lang="en-US" altLang="zh-CN" dirty="0"/>
              <a:t>]</a:t>
            </a:r>
            <a:r>
              <a:rPr lang="zh-CN" altLang="en-US" dirty="0"/>
              <a:t>表示对应的系数</a:t>
            </a:r>
            <a:endParaRPr lang="en-US" altLang="zh-CN" dirty="0"/>
          </a:p>
          <a:p>
            <a:pPr lvl="2"/>
            <a:r>
              <a:rPr lang="en-US" altLang="zh-CN" dirty="0" err="1"/>
              <a:t>deg</a:t>
            </a:r>
            <a:r>
              <a:rPr lang="zh-CN" altLang="en-US" dirty="0"/>
              <a:t>为各个项中最大的幂</a:t>
            </a:r>
            <a:endParaRPr lang="en-US" altLang="zh-CN" dirty="0"/>
          </a:p>
          <a:p>
            <a:pPr lvl="1"/>
            <a:r>
              <a:rPr lang="zh-CN" altLang="en-US" dirty="0"/>
              <a:t>可能会带来大量的存储冗余</a:t>
            </a:r>
            <a:endParaRPr lang="en-US" altLang="zh-CN" dirty="0"/>
          </a:p>
          <a:p>
            <a:pPr lvl="2"/>
            <a:r>
              <a:rPr lang="en-US" altLang="zh-CN" dirty="0"/>
              <a:t>x+2x</a:t>
            </a:r>
            <a:r>
              <a:rPr lang="en-US" altLang="zh-CN" baseline="30000" dirty="0"/>
              <a:t>100</a:t>
            </a:r>
            <a:endParaRPr lang="zh-CN" altLang="en-US" baseline="30000" dirty="0"/>
          </a:p>
        </p:txBody>
      </p:sp>
      <p:sp>
        <p:nvSpPr>
          <p:cNvPr id="4" name="矩形 3"/>
          <p:cNvSpPr/>
          <p:nvPr/>
        </p:nvSpPr>
        <p:spPr>
          <a:xfrm>
            <a:off x="3782294" y="1517208"/>
            <a:ext cx="8271163" cy="584775"/>
          </a:xfrm>
          <a:prstGeom prst="rect">
            <a:avLst/>
          </a:prstGeom>
        </p:spPr>
        <p:txBody>
          <a:bodyPr wrap="square">
            <a:spAutoFit/>
          </a:bodyPr>
          <a:lstStyle/>
          <a:p>
            <a:r>
              <a:rPr lang="en-US" altLang="zh-CN" sz="1600" b="1" dirty="0">
                <a:solidFill>
                  <a:srgbClr val="7F0055"/>
                </a:solidFill>
                <a:latin typeface="Consolas" panose="020B0609020204030204" pitchFamily="49" charset="0"/>
              </a:rPr>
              <a:t>public</a:t>
            </a:r>
            <a:r>
              <a:rPr lang="en-US" altLang="zh-CN" sz="1600" b="1" dirty="0">
                <a:solidFill>
                  <a:srgbClr val="000000"/>
                </a:solidFill>
                <a:latin typeface="Consolas" panose="020B0609020204030204" pitchFamily="49" charset="0"/>
              </a:rPr>
              <a:t> Poly add (Poly a) </a:t>
            </a:r>
            <a:r>
              <a:rPr lang="en-US" altLang="zh-CN" sz="1600" b="1" dirty="0">
                <a:solidFill>
                  <a:srgbClr val="7F0055"/>
                </a:solidFill>
                <a:latin typeface="Consolas" panose="020B0609020204030204" pitchFamily="49" charset="0"/>
              </a:rPr>
              <a:t>throws</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NullPointerException</a:t>
            </a:r>
            <a:endParaRPr lang="en-US" altLang="zh-CN" sz="1600" b="1" dirty="0">
              <a:solidFill>
                <a:srgbClr val="000000"/>
              </a:solidFill>
              <a:latin typeface="Consolas" panose="020B0609020204030204" pitchFamily="49" charset="0"/>
            </a:endParaRPr>
          </a:p>
          <a:p>
            <a:r>
              <a:rPr lang="en-US" altLang="zh-CN" sz="1600" dirty="0">
                <a:solidFill>
                  <a:srgbClr val="3F7F5F"/>
                </a:solidFill>
                <a:latin typeface="Consolas" panose="020B0609020204030204" pitchFamily="49" charset="0"/>
              </a:rPr>
              <a:t>//effects: If a is null throws </a:t>
            </a:r>
            <a:r>
              <a:rPr lang="en-US" altLang="zh-CN" sz="1600" dirty="0" err="1">
                <a:solidFill>
                  <a:srgbClr val="3F7F5F"/>
                </a:solidFill>
                <a:latin typeface="Consolas" panose="020B0609020204030204" pitchFamily="49" charset="0"/>
              </a:rPr>
              <a:t>NullPointerException</a:t>
            </a:r>
            <a:r>
              <a:rPr lang="en-US" altLang="zh-CN" sz="1600" dirty="0">
                <a:solidFill>
                  <a:srgbClr val="3F7F5F"/>
                </a:solidFill>
                <a:latin typeface="Consolas" panose="020B0609020204030204" pitchFamily="49" charset="0"/>
              </a:rPr>
              <a:t>, else returns </a:t>
            </a:r>
            <a:r>
              <a:rPr lang="en-US" altLang="zh-CN" sz="1600" dirty="0" err="1">
                <a:solidFill>
                  <a:srgbClr val="3F7F5F"/>
                </a:solidFill>
                <a:latin typeface="Consolas" panose="020B0609020204030204" pitchFamily="49" charset="0"/>
              </a:rPr>
              <a:t>this+a</a:t>
            </a:r>
            <a:endParaRPr lang="zh-CN" altLang="en-US" sz="1600" dirty="0"/>
          </a:p>
        </p:txBody>
      </p:sp>
      <p:sp>
        <p:nvSpPr>
          <p:cNvPr id="5" name="灯片编号占位符 4"/>
          <p:cNvSpPr>
            <a:spLocks noGrp="1"/>
          </p:cNvSpPr>
          <p:nvPr>
            <p:ph type="sldNum" sz="quarter" idx="12"/>
          </p:nvPr>
        </p:nvSpPr>
        <p:spPr/>
        <p:txBody>
          <a:bodyPr/>
          <a:lstStyle/>
          <a:p>
            <a:fld id="{6E49848B-62CB-4016-9E49-F992BEA93B78}" type="slidenum">
              <a:rPr lang="zh-CN" altLang="en-US" smtClean="0"/>
              <a:t>19</a:t>
            </a:fld>
            <a:endParaRPr lang="zh-CN" altLang="en-US"/>
          </a:p>
        </p:txBody>
      </p:sp>
      <p:sp>
        <p:nvSpPr>
          <p:cNvPr id="7" name="矩形 6"/>
          <p:cNvSpPr/>
          <p:nvPr/>
        </p:nvSpPr>
        <p:spPr>
          <a:xfrm>
            <a:off x="3733799" y="2056686"/>
            <a:ext cx="8319657" cy="4647426"/>
          </a:xfrm>
          <a:prstGeom prst="rect">
            <a:avLst/>
          </a:prstGeom>
          <a:solidFill>
            <a:schemeClr val="bg1"/>
          </a:solidFill>
        </p:spPr>
        <p:txBody>
          <a:bodyPr wrap="square">
            <a:spAutoFit/>
          </a:bodyPr>
          <a:lstStyle/>
          <a:p>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if</a:t>
            </a:r>
            <a:r>
              <a:rPr lang="en-US" altLang="zh-CN" sz="1600" b="1" dirty="0">
                <a:solidFill>
                  <a:srgbClr val="000000"/>
                </a:solidFill>
                <a:latin typeface="Consolas" panose="020B0609020204030204" pitchFamily="49" charset="0"/>
              </a:rPr>
              <a:t>(a==</a:t>
            </a:r>
            <a:r>
              <a:rPr lang="en-US" altLang="zh-CN" sz="1600" b="1" dirty="0">
                <a:solidFill>
                  <a:srgbClr val="7F0055"/>
                </a:solidFill>
                <a:latin typeface="Consolas" panose="020B0609020204030204" pitchFamily="49" charset="0"/>
              </a:rPr>
              <a:t>null</a:t>
            </a:r>
            <a:r>
              <a:rPr lang="en-US" altLang="zh-CN" sz="1600" b="1" dirty="0">
                <a:solidFill>
                  <a:srgbClr val="000000"/>
                </a:solidFill>
                <a:latin typeface="Consolas" panose="020B0609020204030204" pitchFamily="49" charset="0"/>
              </a:rPr>
              <a:t>)</a:t>
            </a:r>
            <a:r>
              <a:rPr lang="en-US" altLang="zh-CN" sz="1600" b="1" dirty="0">
                <a:solidFill>
                  <a:srgbClr val="7F0055"/>
                </a:solidFill>
                <a:latin typeface="Consolas" panose="020B0609020204030204" pitchFamily="49" charset="0"/>
              </a:rPr>
              <a:t>throw</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new</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NullPointerException</a:t>
            </a:r>
            <a:r>
              <a:rPr lang="en-US" altLang="zh-CN" sz="1600" b="1" dirty="0">
                <a:solidFill>
                  <a:srgbClr val="000000"/>
                </a:solidFill>
                <a:latin typeface="Consolas" panose="020B0609020204030204" pitchFamily="49" charset="0"/>
              </a:rPr>
              <a:t>(</a:t>
            </a:r>
            <a:r>
              <a:rPr lang="en-US" altLang="zh-CN" sz="1600" b="1" dirty="0">
                <a:solidFill>
                  <a:srgbClr val="2A00FF"/>
                </a:solidFill>
                <a:latin typeface="Consolas" panose="020B0609020204030204" pitchFamily="49" charset="0"/>
              </a:rPr>
              <a:t>"Poly add(Poly)"</a:t>
            </a:r>
            <a:r>
              <a:rPr lang="en-US" altLang="zh-CN" sz="1600" b="1" dirty="0">
                <a:solidFill>
                  <a:srgbClr val="000000"/>
                </a:solidFill>
                <a:latin typeface="Consolas" panose="020B0609020204030204" pitchFamily="49" charset="0"/>
              </a:rPr>
              <a:t>);</a:t>
            </a:r>
          </a:p>
          <a:p>
            <a:r>
              <a:rPr lang="en-US" altLang="zh-CN" sz="1600" b="1" dirty="0">
                <a:solidFill>
                  <a:srgbClr val="000000"/>
                </a:solidFill>
                <a:latin typeface="Consolas" panose="020B0609020204030204" pitchFamily="49" charset="0"/>
              </a:rPr>
              <a:t>    </a:t>
            </a:r>
            <a:r>
              <a:rPr lang="en-US" altLang="zh-CN" sz="1600" b="1" dirty="0" err="1">
                <a:solidFill>
                  <a:srgbClr val="7F0055"/>
                </a:solidFill>
                <a:latin typeface="Consolas" panose="020B0609020204030204" pitchFamily="49" charset="0"/>
              </a:rPr>
              <a:t>int</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newdeg</a:t>
            </a:r>
            <a:r>
              <a:rPr lang="en-US" altLang="zh-CN" sz="1600" b="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Poly </a:t>
            </a:r>
            <a:r>
              <a:rPr lang="en-US" altLang="zh-CN" sz="1600" dirty="0" err="1">
                <a:solidFill>
                  <a:srgbClr val="000000"/>
                </a:solidFill>
                <a:latin typeface="Consolas" panose="020B0609020204030204" pitchFamily="49" charset="0"/>
              </a:rPr>
              <a:t>lg,sm</a:t>
            </a:r>
            <a:r>
              <a:rPr lang="en-US" altLang="zh-CN" sz="1600" dirty="0">
                <a:solidFill>
                  <a:srgbClr val="000000"/>
                </a:solidFill>
                <a:latin typeface="Consolas" panose="020B0609020204030204" pitchFamily="49" charset="0"/>
              </a:rPr>
              <a:t>;</a:t>
            </a:r>
          </a:p>
          <a:p>
            <a:r>
              <a:rPr lang="en-US" altLang="zh-CN" sz="1600" b="1" dirty="0">
                <a:solidFill>
                  <a:srgbClr val="7F0055"/>
                </a:solidFill>
                <a:latin typeface="Consolas" panose="020B0609020204030204" pitchFamily="49" charset="0"/>
              </a:rPr>
              <a:t>    if</a:t>
            </a:r>
            <a:r>
              <a:rPr lang="en-US" altLang="zh-CN" sz="1600" b="1" dirty="0">
                <a:solidFill>
                  <a:srgbClr val="000000"/>
                </a:solidFill>
                <a:latin typeface="Consolas" panose="020B0609020204030204" pitchFamily="49" charset="0"/>
              </a:rPr>
              <a:t>(</a:t>
            </a:r>
            <a:r>
              <a:rPr lang="en-US" altLang="zh-CN" sz="1600" b="1" dirty="0" err="1">
                <a:solidFill>
                  <a:srgbClr val="7F0055"/>
                </a:solidFill>
                <a:latin typeface="Consolas" panose="020B0609020204030204" pitchFamily="49" charset="0"/>
              </a:rPr>
              <a:t>this</a:t>
            </a:r>
            <a:r>
              <a:rPr lang="en-US" altLang="zh-CN" sz="1600" b="1" dirty="0" err="1">
                <a:solidFill>
                  <a:srgbClr val="000000"/>
                </a:solidFill>
                <a:latin typeface="Consolas" panose="020B0609020204030204" pitchFamily="49" charset="0"/>
              </a:rPr>
              <a:t>.</a:t>
            </a:r>
            <a:r>
              <a:rPr lang="en-US" altLang="zh-CN" sz="1600" b="1" dirty="0" err="1">
                <a:solidFill>
                  <a:srgbClr val="0000C0"/>
                </a:solidFill>
                <a:latin typeface="Consolas" panose="020B0609020204030204" pitchFamily="49" charset="0"/>
              </a:rPr>
              <a:t>deg</a:t>
            </a:r>
            <a:r>
              <a:rPr lang="en-US" altLang="zh-CN" sz="1600" b="1" dirty="0">
                <a:solidFill>
                  <a:srgbClr val="000000"/>
                </a:solidFill>
                <a:latin typeface="Consolas" panose="020B0609020204030204" pitchFamily="49" charset="0"/>
              </a:rPr>
              <a:t> &gt; </a:t>
            </a:r>
            <a:r>
              <a:rPr lang="en-US" altLang="zh-CN" sz="1600" b="1" dirty="0" err="1">
                <a:solidFill>
                  <a:srgbClr val="000000"/>
                </a:solidFill>
                <a:latin typeface="Consolas" panose="020B0609020204030204" pitchFamily="49" charset="0"/>
              </a:rPr>
              <a:t>a.</a:t>
            </a:r>
            <a:r>
              <a:rPr lang="en-US" altLang="zh-CN" sz="1600" b="1" dirty="0" err="1">
                <a:solidFill>
                  <a:srgbClr val="0000C0"/>
                </a:solidFill>
                <a:latin typeface="Consolas" panose="020B0609020204030204" pitchFamily="49" charset="0"/>
              </a:rPr>
              <a:t>deg</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lg</a:t>
            </a:r>
            <a:r>
              <a:rPr lang="en-US" altLang="zh-CN" sz="1600" b="1" dirty="0">
                <a:solidFill>
                  <a:srgbClr val="000000"/>
                </a:solidFill>
                <a:latin typeface="Consolas" panose="020B0609020204030204" pitchFamily="49" charset="0"/>
              </a:rPr>
              <a:t> = </a:t>
            </a:r>
            <a:r>
              <a:rPr lang="en-US" altLang="zh-CN" sz="1600" b="1" dirty="0" err="1">
                <a:solidFill>
                  <a:srgbClr val="7F0055"/>
                </a:solidFill>
                <a:latin typeface="Consolas" panose="020B0609020204030204" pitchFamily="49" charset="0"/>
              </a:rPr>
              <a:t>this</a:t>
            </a:r>
            <a:r>
              <a:rPr lang="en-US" altLang="zh-CN" sz="1600" b="1" dirty="0" err="1">
                <a:solidFill>
                  <a:srgbClr val="000000"/>
                </a:solidFill>
                <a:latin typeface="Consolas" panose="020B0609020204030204" pitchFamily="49" charset="0"/>
              </a:rPr>
              <a:t>;sm</a:t>
            </a:r>
            <a:r>
              <a:rPr lang="en-US" altLang="zh-CN" sz="1600" b="1" dirty="0">
                <a:solidFill>
                  <a:srgbClr val="000000"/>
                </a:solidFill>
                <a:latin typeface="Consolas" panose="020B0609020204030204" pitchFamily="49" charset="0"/>
              </a:rPr>
              <a:t>=a;} </a:t>
            </a:r>
            <a:r>
              <a:rPr lang="en-US" altLang="zh-CN" sz="1600" b="1" dirty="0">
                <a:solidFill>
                  <a:srgbClr val="7F0055"/>
                </a:solidFill>
                <a:latin typeface="Consolas" panose="020B0609020204030204" pitchFamily="49" charset="0"/>
              </a:rPr>
              <a:t>else</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lg</a:t>
            </a:r>
            <a:r>
              <a:rPr lang="en-US" altLang="zh-CN" sz="1600" b="1" dirty="0">
                <a:solidFill>
                  <a:srgbClr val="000000"/>
                </a:solidFill>
                <a:latin typeface="Consolas" panose="020B0609020204030204" pitchFamily="49" charset="0"/>
              </a:rPr>
              <a:t> = </a:t>
            </a:r>
            <a:r>
              <a:rPr lang="en-US" altLang="zh-CN" sz="1600" b="1" dirty="0" err="1">
                <a:solidFill>
                  <a:srgbClr val="000000"/>
                </a:solidFill>
                <a:latin typeface="Consolas" panose="020B0609020204030204" pitchFamily="49" charset="0"/>
              </a:rPr>
              <a:t>a;sm</a:t>
            </a:r>
            <a:r>
              <a:rPr lang="en-US" altLang="zh-CN" sz="1600" b="1" dirty="0">
                <a:solidFill>
                  <a:srgbClr val="000000"/>
                </a:solidFill>
                <a:latin typeface="Consolas" panose="020B0609020204030204" pitchFamily="49" charset="0"/>
              </a:rPr>
              <a:t>=</a:t>
            </a:r>
            <a:r>
              <a:rPr lang="en-US" altLang="zh-CN" sz="1600" b="1" dirty="0">
                <a:solidFill>
                  <a:srgbClr val="7F0055"/>
                </a:solidFill>
                <a:latin typeface="Consolas" panose="020B0609020204030204" pitchFamily="49" charset="0"/>
              </a:rPr>
              <a:t>this</a:t>
            </a:r>
            <a:r>
              <a:rPr lang="en-US" altLang="zh-CN" sz="1600" b="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newdeg</a:t>
            </a:r>
            <a:r>
              <a:rPr lang="en-US" altLang="zh-CN" sz="1600" dirty="0">
                <a:solidFill>
                  <a:srgbClr val="000000"/>
                </a:solidFill>
                <a:latin typeface="Consolas" panose="020B0609020204030204" pitchFamily="49" charset="0"/>
              </a:rPr>
              <a:t> = </a:t>
            </a:r>
            <a:r>
              <a:rPr lang="en-US" altLang="zh-CN" sz="1600" dirty="0" err="1">
                <a:solidFill>
                  <a:srgbClr val="000000"/>
                </a:solidFill>
                <a:latin typeface="Consolas" panose="020B0609020204030204" pitchFamily="49" charset="0"/>
              </a:rPr>
              <a:t>lg.</a:t>
            </a:r>
            <a:r>
              <a:rPr lang="en-US" altLang="zh-CN" sz="1600" dirty="0" err="1">
                <a:solidFill>
                  <a:srgbClr val="0000C0"/>
                </a:solidFill>
                <a:latin typeface="Consolas" panose="020B0609020204030204" pitchFamily="49" charset="0"/>
              </a:rPr>
              <a:t>deg</a:t>
            </a:r>
            <a:r>
              <a:rPr lang="en-US" altLang="zh-CN" sz="1600" dirty="0">
                <a:solidFill>
                  <a:srgbClr val="000000"/>
                </a:solidFill>
                <a:latin typeface="Consolas" panose="020B0609020204030204" pitchFamily="49" charset="0"/>
              </a:rPr>
              <a:t>;</a:t>
            </a:r>
          </a:p>
          <a:p>
            <a:r>
              <a:rPr lang="en-US" altLang="zh-CN" sz="1600" b="1" dirty="0">
                <a:solidFill>
                  <a:srgbClr val="7F0055"/>
                </a:solidFill>
                <a:latin typeface="Consolas" panose="020B0609020204030204" pitchFamily="49" charset="0"/>
              </a:rPr>
              <a:t>    if</a:t>
            </a:r>
            <a:r>
              <a:rPr lang="en-US" altLang="zh-CN" sz="1600" b="1" dirty="0">
                <a:solidFill>
                  <a:srgbClr val="000000"/>
                </a:solidFill>
                <a:latin typeface="Consolas" panose="020B0609020204030204" pitchFamily="49" charset="0"/>
              </a:rPr>
              <a:t>(</a:t>
            </a:r>
            <a:r>
              <a:rPr lang="en-US" altLang="zh-CN" sz="1600" b="1" dirty="0" err="1">
                <a:solidFill>
                  <a:srgbClr val="7F0055"/>
                </a:solidFill>
                <a:latin typeface="Consolas" panose="020B0609020204030204" pitchFamily="49" charset="0"/>
              </a:rPr>
              <a:t>this</a:t>
            </a:r>
            <a:r>
              <a:rPr lang="en-US" altLang="zh-CN" sz="1600" b="1" dirty="0" err="1">
                <a:solidFill>
                  <a:srgbClr val="000000"/>
                </a:solidFill>
                <a:latin typeface="Consolas" panose="020B0609020204030204" pitchFamily="49" charset="0"/>
              </a:rPr>
              <a:t>.</a:t>
            </a:r>
            <a:r>
              <a:rPr lang="en-US" altLang="zh-CN" sz="1600" b="1" dirty="0" err="1">
                <a:solidFill>
                  <a:srgbClr val="0000C0"/>
                </a:solidFill>
                <a:latin typeface="Consolas" panose="020B0609020204030204" pitchFamily="49" charset="0"/>
              </a:rPr>
              <a:t>deg</a:t>
            </a:r>
            <a:r>
              <a:rPr lang="en-US" altLang="zh-CN" sz="1600" b="1" dirty="0">
                <a:solidFill>
                  <a:srgbClr val="000000"/>
                </a:solidFill>
                <a:latin typeface="Consolas" panose="020B0609020204030204" pitchFamily="49" charset="0"/>
              </a:rPr>
              <a:t> == </a:t>
            </a:r>
            <a:r>
              <a:rPr lang="en-US" altLang="zh-CN" sz="1600" b="1" dirty="0" err="1">
                <a:solidFill>
                  <a:srgbClr val="000000"/>
                </a:solidFill>
                <a:latin typeface="Consolas" panose="020B0609020204030204" pitchFamily="49" charset="0"/>
              </a:rPr>
              <a:t>a.</a:t>
            </a:r>
            <a:r>
              <a:rPr lang="en-US" altLang="zh-CN" sz="1600" b="1" dirty="0" err="1">
                <a:solidFill>
                  <a:srgbClr val="0000C0"/>
                </a:solidFill>
                <a:latin typeface="Consolas" panose="020B0609020204030204" pitchFamily="49" charset="0"/>
              </a:rPr>
              <a:t>deg</a:t>
            </a:r>
            <a:r>
              <a:rPr lang="en-US" altLang="zh-CN" sz="1600" b="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for</a:t>
            </a:r>
            <a:r>
              <a:rPr lang="en-US" altLang="zh-CN" sz="1600" b="1" dirty="0">
                <a:solidFill>
                  <a:srgbClr val="000000"/>
                </a:solidFill>
                <a:latin typeface="Consolas" panose="020B0609020204030204" pitchFamily="49" charset="0"/>
              </a:rPr>
              <a:t>(</a:t>
            </a:r>
            <a:r>
              <a:rPr lang="en-US" altLang="zh-CN" sz="1600" b="1" dirty="0" err="1">
                <a:solidFill>
                  <a:srgbClr val="7F0055"/>
                </a:solidFill>
                <a:latin typeface="Consolas" panose="020B0609020204030204" pitchFamily="49" charset="0"/>
              </a:rPr>
              <a:t>int</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a:t>
            </a:r>
            <a:r>
              <a:rPr lang="en-US" altLang="zh-CN" sz="1600" b="1" dirty="0" err="1">
                <a:solidFill>
                  <a:srgbClr val="7F0055"/>
                </a:solidFill>
                <a:latin typeface="Consolas" panose="020B0609020204030204" pitchFamily="49" charset="0"/>
              </a:rPr>
              <a:t>this</a:t>
            </a:r>
            <a:r>
              <a:rPr lang="en-US" altLang="zh-CN" sz="1600" b="1" dirty="0" err="1">
                <a:solidFill>
                  <a:srgbClr val="000000"/>
                </a:solidFill>
                <a:latin typeface="Consolas" panose="020B0609020204030204" pitchFamily="49" charset="0"/>
              </a:rPr>
              <a:t>.</a:t>
            </a:r>
            <a:r>
              <a:rPr lang="en-US" altLang="zh-CN" sz="1600" b="1" dirty="0" err="1">
                <a:solidFill>
                  <a:srgbClr val="0000C0"/>
                </a:solidFill>
                <a:latin typeface="Consolas" panose="020B0609020204030204" pitchFamily="49" charset="0"/>
              </a:rPr>
              <a:t>deg</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&gt;0;i--)</a:t>
            </a:r>
          </a:p>
          <a:p>
            <a:r>
              <a:rPr lang="en-US" altLang="zh-CN" sz="1600"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if</a:t>
            </a:r>
            <a:r>
              <a:rPr lang="en-US" altLang="zh-CN" sz="1600" b="1" dirty="0">
                <a:solidFill>
                  <a:srgbClr val="000000"/>
                </a:solidFill>
                <a:latin typeface="Consolas" panose="020B0609020204030204" pitchFamily="49" charset="0"/>
              </a:rPr>
              <a:t>(</a:t>
            </a:r>
            <a:r>
              <a:rPr lang="en-US" altLang="zh-CN" sz="1600" b="1" dirty="0" err="1">
                <a:solidFill>
                  <a:srgbClr val="7F0055"/>
                </a:solidFill>
                <a:latin typeface="Consolas" panose="020B0609020204030204" pitchFamily="49" charset="0"/>
              </a:rPr>
              <a:t>this</a:t>
            </a:r>
            <a:r>
              <a:rPr lang="en-US" altLang="zh-CN" sz="1600" b="1" dirty="0" err="1">
                <a:solidFill>
                  <a:srgbClr val="000000"/>
                </a:solidFill>
                <a:latin typeface="Consolas" panose="020B0609020204030204" pitchFamily="49" charset="0"/>
              </a:rPr>
              <a:t>.</a:t>
            </a:r>
            <a:r>
              <a:rPr lang="en-US" altLang="zh-CN" sz="1600" b="1" dirty="0" err="1">
                <a:solidFill>
                  <a:srgbClr val="0000C0"/>
                </a:solidFill>
                <a:latin typeface="Consolas" panose="020B0609020204030204" pitchFamily="49" charset="0"/>
              </a:rPr>
              <a:t>terms</a:t>
            </a:r>
            <a:r>
              <a:rPr lang="en-US" altLang="zh-CN" sz="1600" b="1" dirty="0">
                <a:solidFill>
                  <a:srgbClr val="000000"/>
                </a:solidFill>
                <a:latin typeface="Consolas" panose="020B0609020204030204" pitchFamily="49" charset="0"/>
              </a:rPr>
              <a:t>[</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a:t>
            </a:r>
            <a:r>
              <a:rPr lang="en-US" altLang="zh-CN" sz="1600" b="1" dirty="0" err="1">
                <a:solidFill>
                  <a:srgbClr val="000000"/>
                </a:solidFill>
                <a:latin typeface="Consolas" panose="020B0609020204030204" pitchFamily="49" charset="0"/>
              </a:rPr>
              <a:t>a.</a:t>
            </a:r>
            <a:r>
              <a:rPr lang="en-US" altLang="zh-CN" sz="1600" b="1" dirty="0" err="1">
                <a:solidFill>
                  <a:srgbClr val="0000C0"/>
                </a:solidFill>
                <a:latin typeface="Consolas" panose="020B0609020204030204" pitchFamily="49" charset="0"/>
              </a:rPr>
              <a:t>terms</a:t>
            </a:r>
            <a:r>
              <a:rPr lang="en-US" altLang="zh-CN" sz="1600" b="1" dirty="0">
                <a:solidFill>
                  <a:srgbClr val="000000"/>
                </a:solidFill>
                <a:latin typeface="Consolas" panose="020B0609020204030204" pitchFamily="49" charset="0"/>
              </a:rPr>
              <a:t>[</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]!=0)</a:t>
            </a:r>
            <a:r>
              <a:rPr lang="en-US" altLang="zh-CN" sz="1600" b="1" dirty="0" err="1">
                <a:solidFill>
                  <a:srgbClr val="7F0055"/>
                </a:solidFill>
                <a:latin typeface="Consolas" panose="020B0609020204030204" pitchFamily="49" charset="0"/>
              </a:rPr>
              <a:t>break</a:t>
            </a:r>
            <a:r>
              <a:rPr lang="en-US" altLang="zh-CN" sz="1600" b="1" dirty="0" err="1">
                <a:solidFill>
                  <a:srgbClr val="000000"/>
                </a:solidFill>
                <a:latin typeface="Consolas" panose="020B0609020204030204" pitchFamily="49" charset="0"/>
              </a:rPr>
              <a:t>;</a:t>
            </a:r>
            <a:r>
              <a:rPr lang="en-US" altLang="zh-CN" sz="1600" b="1" dirty="0" err="1">
                <a:solidFill>
                  <a:srgbClr val="7F0055"/>
                </a:solidFill>
                <a:latin typeface="Consolas" panose="020B0609020204030204" pitchFamily="49" charset="0"/>
              </a:rPr>
              <a:t>else</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newdeg</a:t>
            </a:r>
            <a:r>
              <a:rPr lang="en-US" altLang="zh-CN" sz="1600" b="1" dirty="0">
                <a:solidFill>
                  <a:srgbClr val="000000"/>
                </a:solidFill>
                <a:latin typeface="Consolas" panose="020B0609020204030204" pitchFamily="49" charset="0"/>
              </a:rPr>
              <a:t> = newdeg-1;</a:t>
            </a:r>
          </a:p>
          <a:p>
            <a:r>
              <a:rPr lang="zh-CN" altLang="en-US" sz="1600" dirty="0">
                <a:solidFill>
                  <a:srgbClr val="000000"/>
                </a:solidFill>
                <a:latin typeface="Consolas" panose="020B0609020204030204" pitchFamily="49" charset="0"/>
              </a:rPr>
              <a:t>    </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Poly p = </a:t>
            </a:r>
            <a:r>
              <a:rPr lang="en-US" altLang="zh-CN" sz="1600" b="1" dirty="0">
                <a:solidFill>
                  <a:srgbClr val="7F0055"/>
                </a:solidFill>
                <a:latin typeface="Consolas" panose="020B0609020204030204" pitchFamily="49" charset="0"/>
              </a:rPr>
              <a:t>new</a:t>
            </a:r>
            <a:r>
              <a:rPr lang="en-US" altLang="zh-CN" sz="1600" b="1" dirty="0">
                <a:solidFill>
                  <a:srgbClr val="000000"/>
                </a:solidFill>
                <a:latin typeface="Consolas" panose="020B0609020204030204" pitchFamily="49" charset="0"/>
              </a:rPr>
              <a:t> Poly(</a:t>
            </a:r>
            <a:r>
              <a:rPr lang="en-US" altLang="zh-CN" sz="1600" b="1" dirty="0" err="1">
                <a:solidFill>
                  <a:srgbClr val="000000"/>
                </a:solidFill>
                <a:latin typeface="Consolas" panose="020B0609020204030204" pitchFamily="49" charset="0"/>
              </a:rPr>
              <a:t>newdeg</a:t>
            </a:r>
            <a:r>
              <a:rPr lang="en-US" altLang="zh-CN" sz="1600" b="1" dirty="0">
                <a:solidFill>
                  <a:srgbClr val="000000"/>
                </a:solidFill>
                <a:latin typeface="Consolas" panose="020B0609020204030204" pitchFamily="49" charset="0"/>
              </a:rPr>
              <a:t>);</a:t>
            </a:r>
          </a:p>
          <a:p>
            <a:r>
              <a:rPr lang="zh-CN" altLang="en-US" sz="1600" dirty="0">
                <a:solidFill>
                  <a:srgbClr val="000000"/>
                </a:solidFill>
                <a:latin typeface="Consolas" panose="020B0609020204030204" pitchFamily="49" charset="0"/>
              </a:rPr>
              <a:t>    </a:t>
            </a:r>
            <a:r>
              <a:rPr lang="en-US" altLang="zh-CN" sz="1600" b="1" dirty="0" err="1">
                <a:solidFill>
                  <a:srgbClr val="7F0055"/>
                </a:solidFill>
                <a:latin typeface="Consolas" panose="020B0609020204030204" pitchFamily="49" charset="0"/>
              </a:rPr>
              <a:t>int</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for</a:t>
            </a:r>
            <a:r>
              <a:rPr lang="en-US" altLang="zh-CN" sz="1600" b="1" dirty="0">
                <a:solidFill>
                  <a:srgbClr val="000000"/>
                </a:solidFill>
                <a:latin typeface="Consolas" panose="020B0609020204030204" pitchFamily="49" charset="0"/>
              </a:rPr>
              <a:t>(</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=0;i&lt;</a:t>
            </a:r>
            <a:r>
              <a:rPr lang="en-US" altLang="zh-CN" sz="1600" b="1" dirty="0" err="1">
                <a:solidFill>
                  <a:srgbClr val="000000"/>
                </a:solidFill>
                <a:latin typeface="Consolas" panose="020B0609020204030204" pitchFamily="49" charset="0"/>
              </a:rPr>
              <a:t>sm.</a:t>
            </a:r>
            <a:r>
              <a:rPr lang="en-US" altLang="zh-CN" sz="1600" b="1" dirty="0" err="1">
                <a:solidFill>
                  <a:srgbClr val="0000C0"/>
                </a:solidFill>
                <a:latin typeface="Consolas" panose="020B0609020204030204" pitchFamily="49" charset="0"/>
              </a:rPr>
              <a:t>deg</a:t>
            </a:r>
            <a:r>
              <a:rPr lang="en-US" altLang="zh-CN" sz="1600" b="1" dirty="0">
                <a:solidFill>
                  <a:srgbClr val="000000"/>
                </a:solidFill>
                <a:latin typeface="Consolas" panose="020B0609020204030204" pitchFamily="49" charset="0"/>
              </a:rPr>
              <a:t> &amp;&amp;</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&lt;=</a:t>
            </a:r>
            <a:r>
              <a:rPr lang="en-US" altLang="zh-CN" sz="1600" b="1" dirty="0" err="1">
                <a:solidFill>
                  <a:srgbClr val="000000"/>
                </a:solidFill>
                <a:latin typeface="Consolas" panose="020B0609020204030204" pitchFamily="49" charset="0"/>
              </a:rPr>
              <a:t>newdeg;i</a:t>
            </a:r>
            <a:r>
              <a:rPr lang="en-US" altLang="zh-CN" sz="1600" b="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p.</a:t>
            </a:r>
            <a:r>
              <a:rPr lang="en-US" altLang="zh-CN" sz="1600" dirty="0" err="1">
                <a:solidFill>
                  <a:srgbClr val="0000C0"/>
                </a:solidFill>
                <a:latin typeface="Consolas" panose="020B0609020204030204" pitchFamily="49" charset="0"/>
              </a:rPr>
              <a:t>terms</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a:t>
            </a:r>
            <a:r>
              <a:rPr lang="en-US" altLang="zh-CN" sz="1600" b="1" dirty="0" err="1">
                <a:solidFill>
                  <a:srgbClr val="7F0055"/>
                </a:solidFill>
                <a:latin typeface="Consolas" panose="020B0609020204030204" pitchFamily="49" charset="0"/>
              </a:rPr>
              <a:t>this</a:t>
            </a:r>
            <a:r>
              <a:rPr lang="en-US" altLang="zh-CN" sz="1600" b="1" dirty="0" err="1">
                <a:solidFill>
                  <a:srgbClr val="000000"/>
                </a:solidFill>
                <a:latin typeface="Consolas" panose="020B0609020204030204" pitchFamily="49" charset="0"/>
              </a:rPr>
              <a:t>.</a:t>
            </a:r>
            <a:r>
              <a:rPr lang="en-US" altLang="zh-CN" sz="1600" b="1" dirty="0" err="1">
                <a:solidFill>
                  <a:srgbClr val="0000C0"/>
                </a:solidFill>
                <a:latin typeface="Consolas" panose="020B0609020204030204" pitchFamily="49" charset="0"/>
              </a:rPr>
              <a:t>terms</a:t>
            </a:r>
            <a:r>
              <a:rPr lang="en-US" altLang="zh-CN" sz="1600" b="1" dirty="0">
                <a:solidFill>
                  <a:srgbClr val="000000"/>
                </a:solidFill>
                <a:latin typeface="Consolas" panose="020B0609020204030204" pitchFamily="49" charset="0"/>
              </a:rPr>
              <a:t>[</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 + </a:t>
            </a:r>
            <a:r>
              <a:rPr lang="en-US" altLang="zh-CN" sz="1600" b="1" dirty="0" err="1">
                <a:solidFill>
                  <a:srgbClr val="000000"/>
                </a:solidFill>
                <a:latin typeface="Consolas" panose="020B0609020204030204" pitchFamily="49" charset="0"/>
              </a:rPr>
              <a:t>a.</a:t>
            </a:r>
            <a:r>
              <a:rPr lang="en-US" altLang="zh-CN" sz="1600" b="1" dirty="0" err="1">
                <a:solidFill>
                  <a:srgbClr val="0000C0"/>
                </a:solidFill>
                <a:latin typeface="Consolas" panose="020B0609020204030204" pitchFamily="49" charset="0"/>
              </a:rPr>
              <a:t>terms</a:t>
            </a:r>
            <a:r>
              <a:rPr lang="en-US" altLang="zh-CN" sz="1600" b="1" dirty="0">
                <a:solidFill>
                  <a:srgbClr val="000000"/>
                </a:solidFill>
                <a:latin typeface="Consolas" panose="020B0609020204030204" pitchFamily="49" charset="0"/>
              </a:rPr>
              <a:t>[</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for</a:t>
            </a:r>
            <a:r>
              <a:rPr lang="en-US" altLang="zh-CN" sz="1600" b="1" dirty="0">
                <a:solidFill>
                  <a:srgbClr val="000000"/>
                </a:solidFill>
                <a:latin typeface="Consolas" panose="020B0609020204030204" pitchFamily="49" charset="0"/>
              </a:rPr>
              <a:t>(</a:t>
            </a:r>
            <a:r>
              <a:rPr lang="en-US" altLang="zh-CN" sz="1600" b="1" dirty="0" err="1">
                <a:solidFill>
                  <a:srgbClr val="7F0055"/>
                </a:solidFill>
                <a:latin typeface="Consolas" panose="020B0609020204030204" pitchFamily="49" charset="0"/>
              </a:rPr>
              <a:t>int</a:t>
            </a:r>
            <a:r>
              <a:rPr lang="en-US" altLang="zh-CN" sz="1600" b="1" dirty="0">
                <a:solidFill>
                  <a:srgbClr val="000000"/>
                </a:solidFill>
                <a:latin typeface="Consolas" panose="020B0609020204030204" pitchFamily="49" charset="0"/>
              </a:rPr>
              <a:t> j=</a:t>
            </a:r>
            <a:r>
              <a:rPr lang="en-US" altLang="zh-CN" sz="1600" b="1" dirty="0" err="1">
                <a:solidFill>
                  <a:srgbClr val="000000"/>
                </a:solidFill>
                <a:latin typeface="Consolas" panose="020B0609020204030204" pitchFamily="49" charset="0"/>
              </a:rPr>
              <a:t>i;j</a:t>
            </a:r>
            <a:r>
              <a:rPr lang="en-US" altLang="zh-CN" sz="1600" b="1" dirty="0">
                <a:solidFill>
                  <a:srgbClr val="000000"/>
                </a:solidFill>
                <a:latin typeface="Consolas" panose="020B0609020204030204" pitchFamily="49" charset="0"/>
              </a:rPr>
              <a:t>&lt;=</a:t>
            </a:r>
            <a:r>
              <a:rPr lang="en-US" altLang="zh-CN" sz="1600" b="1" dirty="0" err="1">
                <a:solidFill>
                  <a:srgbClr val="000000"/>
                </a:solidFill>
                <a:latin typeface="Consolas" panose="020B0609020204030204" pitchFamily="49" charset="0"/>
              </a:rPr>
              <a:t>newdeg;j</a:t>
            </a:r>
            <a:r>
              <a:rPr lang="en-US" altLang="zh-CN" sz="1600" b="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p.</a:t>
            </a:r>
            <a:r>
              <a:rPr lang="en-US" altLang="zh-CN" sz="1600" dirty="0" err="1">
                <a:solidFill>
                  <a:srgbClr val="0000C0"/>
                </a:solidFill>
                <a:latin typeface="Consolas" panose="020B0609020204030204" pitchFamily="49" charset="0"/>
              </a:rPr>
              <a:t>terms</a:t>
            </a:r>
            <a:r>
              <a:rPr lang="en-US" altLang="zh-CN" sz="1600" dirty="0">
                <a:solidFill>
                  <a:srgbClr val="000000"/>
                </a:solidFill>
                <a:latin typeface="Consolas" panose="020B0609020204030204" pitchFamily="49" charset="0"/>
              </a:rPr>
              <a:t>[j] = </a:t>
            </a:r>
            <a:r>
              <a:rPr lang="en-US" altLang="zh-CN" sz="1600" dirty="0" err="1">
                <a:solidFill>
                  <a:srgbClr val="000000"/>
                </a:solidFill>
                <a:latin typeface="Consolas" panose="020B0609020204030204" pitchFamily="49" charset="0"/>
              </a:rPr>
              <a:t>lg.</a:t>
            </a:r>
            <a:r>
              <a:rPr lang="en-US" altLang="zh-CN" sz="1600" dirty="0" err="1">
                <a:solidFill>
                  <a:srgbClr val="0000C0"/>
                </a:solidFill>
                <a:latin typeface="Consolas" panose="020B0609020204030204" pitchFamily="49" charset="0"/>
              </a:rPr>
              <a:t>terms</a:t>
            </a:r>
            <a:r>
              <a:rPr lang="en-US" altLang="zh-CN" sz="1600" dirty="0">
                <a:solidFill>
                  <a:srgbClr val="000000"/>
                </a:solidFill>
                <a:latin typeface="Consolas" panose="020B0609020204030204" pitchFamily="49" charset="0"/>
              </a:rPr>
              <a:t>[j];</a:t>
            </a:r>
          </a:p>
          <a:p>
            <a:r>
              <a:rPr lang="en-US" altLang="zh-CN" sz="1600"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return</a:t>
            </a:r>
            <a:r>
              <a:rPr lang="en-US" altLang="zh-CN" sz="1600" b="1" dirty="0">
                <a:solidFill>
                  <a:srgbClr val="000000"/>
                </a:solidFill>
                <a:latin typeface="Consolas" panose="020B0609020204030204" pitchFamily="49" charset="0"/>
              </a:rPr>
              <a:t> p;</a:t>
            </a:r>
          </a:p>
          <a:p>
            <a:r>
              <a:rPr lang="en-US" altLang="zh-CN" sz="1600" dirty="0">
                <a:solidFill>
                  <a:srgbClr val="000000"/>
                </a:solidFill>
                <a:latin typeface="Consolas" panose="020B0609020204030204" pitchFamily="49" charset="0"/>
              </a:rPr>
              <a:t>}</a:t>
            </a:r>
            <a:endParaRPr lang="en-US" altLang="zh-CN" sz="16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7712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p>
        </p:txBody>
      </p:sp>
      <p:sp>
        <p:nvSpPr>
          <p:cNvPr id="3" name="内容占位符 2"/>
          <p:cNvSpPr>
            <a:spLocks noGrp="1"/>
          </p:cNvSpPr>
          <p:nvPr>
            <p:ph idx="1"/>
          </p:nvPr>
        </p:nvSpPr>
        <p:spPr/>
        <p:txBody>
          <a:bodyPr/>
          <a:lstStyle/>
          <a:p>
            <a:r>
              <a:rPr lang="zh-CN" altLang="en-US" dirty="0"/>
              <a:t>数据抽象规格</a:t>
            </a:r>
            <a:endParaRPr lang="en-US" altLang="zh-CN" dirty="0"/>
          </a:p>
          <a:p>
            <a:r>
              <a:rPr lang="zh-CN" altLang="en-US" dirty="0"/>
              <a:t>如何使用数据抽象</a:t>
            </a:r>
            <a:endParaRPr lang="en-US" altLang="zh-CN" dirty="0"/>
          </a:p>
          <a:p>
            <a:r>
              <a:rPr lang="zh-CN" altLang="en-US" dirty="0"/>
              <a:t>数据抽象的实现</a:t>
            </a:r>
            <a:endParaRPr lang="en-US" altLang="zh-CN" dirty="0"/>
          </a:p>
          <a:p>
            <a:r>
              <a:rPr lang="zh-CN" altLang="en-US" dirty="0"/>
              <a:t>抽象函数与表达不变式</a:t>
            </a:r>
            <a:endParaRPr lang="en-US" altLang="zh-CN" dirty="0"/>
          </a:p>
          <a:p>
            <a:r>
              <a:rPr lang="zh-CN" altLang="en-US" dirty="0"/>
              <a:t>表达不变式的实现</a:t>
            </a:r>
            <a:endParaRPr lang="en-US" altLang="zh-CN" dirty="0"/>
          </a:p>
          <a:p>
            <a:r>
              <a:rPr lang="zh-CN" altLang="en-US" dirty="0"/>
              <a:t>作业</a:t>
            </a:r>
            <a:endParaRPr lang="en-US" altLang="zh-CN" dirty="0"/>
          </a:p>
        </p:txBody>
      </p:sp>
      <p:sp>
        <p:nvSpPr>
          <p:cNvPr id="4" name="灯片编号占位符 3"/>
          <p:cNvSpPr>
            <a:spLocks noGrp="1"/>
          </p:cNvSpPr>
          <p:nvPr>
            <p:ph type="sldNum" sz="quarter" idx="12"/>
          </p:nvPr>
        </p:nvSpPr>
        <p:spPr/>
        <p:txBody>
          <a:bodyPr/>
          <a:lstStyle/>
          <a:p>
            <a:fld id="{6E49848B-62CB-4016-9E49-F992BEA93B78}" type="slidenum">
              <a:rPr lang="zh-CN" altLang="en-US" smtClean="0"/>
              <a:t>2</a:t>
            </a:fld>
            <a:endParaRPr lang="zh-CN" altLang="en-US"/>
          </a:p>
        </p:txBody>
      </p:sp>
    </p:spTree>
    <p:extLst>
      <p:ext uri="{BB962C8B-B14F-4D97-AF65-F5344CB8AC3E}">
        <p14:creationId xmlns:p14="http://schemas.microsoft.com/office/powerpoint/2010/main" val="3461865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数据抽象的实现</a:t>
            </a:r>
          </a:p>
        </p:txBody>
      </p:sp>
      <p:sp>
        <p:nvSpPr>
          <p:cNvPr id="3" name="内容占位符 2"/>
          <p:cNvSpPr>
            <a:spLocks noGrp="1"/>
          </p:cNvSpPr>
          <p:nvPr>
            <p:ph idx="1"/>
          </p:nvPr>
        </p:nvSpPr>
        <p:spPr>
          <a:xfrm>
            <a:off x="838200" y="1825625"/>
            <a:ext cx="4689764" cy="4351338"/>
          </a:xfrm>
        </p:spPr>
        <p:txBody>
          <a:bodyPr/>
          <a:lstStyle/>
          <a:p>
            <a:r>
              <a:rPr lang="zh-CN" altLang="en-US" dirty="0"/>
              <a:t>引入稀疏存储格式</a:t>
            </a:r>
            <a:endParaRPr lang="en-US" altLang="zh-CN" dirty="0"/>
          </a:p>
          <a:p>
            <a:pPr lvl="1"/>
            <a:r>
              <a:rPr lang="zh-CN" altLang="en-US" dirty="0"/>
              <a:t>只存储多项式中存在的项</a:t>
            </a:r>
            <a:endParaRPr lang="en-US" altLang="zh-CN" dirty="0"/>
          </a:p>
          <a:p>
            <a:pPr lvl="1"/>
            <a:r>
              <a:rPr lang="en-US" altLang="zh-CN" dirty="0"/>
              <a:t>terms[</a:t>
            </a:r>
            <a:r>
              <a:rPr lang="en-US" altLang="zh-CN" dirty="0" err="1"/>
              <a:t>i</a:t>
            </a:r>
            <a:r>
              <a:rPr lang="en-US" altLang="zh-CN" dirty="0"/>
              <a:t>]</a:t>
            </a:r>
            <a:r>
              <a:rPr lang="zh-CN" altLang="en-US" dirty="0"/>
              <a:t>与</a:t>
            </a:r>
            <a:r>
              <a:rPr lang="en-US" altLang="zh-CN" dirty="0" err="1"/>
              <a:t>i</a:t>
            </a:r>
            <a:r>
              <a:rPr lang="zh-CN" altLang="en-US" dirty="0"/>
              <a:t>之间的隐含关系不成立了！</a:t>
            </a:r>
            <a:endParaRPr lang="en-US" altLang="zh-CN" dirty="0"/>
          </a:p>
          <a:p>
            <a:pPr lvl="1"/>
            <a:r>
              <a:rPr lang="zh-CN" altLang="en-US" dirty="0"/>
              <a:t>采用两个数组：</a:t>
            </a:r>
            <a:r>
              <a:rPr lang="en-US" altLang="zh-CN" dirty="0" err="1"/>
              <a:t>int</a:t>
            </a:r>
            <a:r>
              <a:rPr lang="en-US" altLang="zh-CN" dirty="0"/>
              <a:t>[] terms; </a:t>
            </a:r>
            <a:r>
              <a:rPr lang="en-US" altLang="zh-CN" dirty="0" err="1"/>
              <a:t>int</a:t>
            </a:r>
            <a:r>
              <a:rPr lang="en-US" altLang="zh-CN" dirty="0"/>
              <a:t>[] </a:t>
            </a:r>
            <a:r>
              <a:rPr lang="en-US" altLang="zh-CN" dirty="0" err="1"/>
              <a:t>coeff</a:t>
            </a:r>
            <a:r>
              <a:rPr lang="en-US" altLang="zh-CN" dirty="0"/>
              <a:t>;</a:t>
            </a:r>
          </a:p>
          <a:p>
            <a:pPr lvl="1"/>
            <a:r>
              <a:rPr lang="en-US" altLang="zh-CN" dirty="0" err="1"/>
              <a:t>cx</a:t>
            </a:r>
            <a:r>
              <a:rPr lang="en-US" altLang="zh-CN" baseline="30000" dirty="0" err="1"/>
              <a:t>n</a:t>
            </a:r>
            <a:r>
              <a:rPr lang="en-US" altLang="zh-CN" dirty="0"/>
              <a:t>: terms[</a:t>
            </a:r>
            <a:r>
              <a:rPr lang="en-US" altLang="zh-CN" dirty="0" err="1"/>
              <a:t>i</a:t>
            </a:r>
            <a:r>
              <a:rPr lang="en-US" altLang="zh-CN" dirty="0"/>
              <a:t>] = n; </a:t>
            </a:r>
            <a:r>
              <a:rPr lang="en-US" altLang="zh-CN" dirty="0" err="1"/>
              <a:t>coeff</a:t>
            </a:r>
            <a:r>
              <a:rPr lang="en-US" altLang="zh-CN" dirty="0"/>
              <a:t>[</a:t>
            </a:r>
            <a:r>
              <a:rPr lang="en-US" altLang="zh-CN" dirty="0" err="1"/>
              <a:t>i</a:t>
            </a:r>
            <a:r>
              <a:rPr lang="en-US" altLang="zh-CN" dirty="0"/>
              <a:t>] = c;</a:t>
            </a:r>
          </a:p>
          <a:p>
            <a:pPr lvl="1"/>
            <a:r>
              <a:rPr lang="zh-CN" altLang="en-US" dirty="0"/>
              <a:t>问题</a:t>
            </a:r>
            <a:r>
              <a:rPr lang="en-US" altLang="zh-CN" dirty="0"/>
              <a:t>1</a:t>
            </a:r>
            <a:r>
              <a:rPr lang="zh-CN" altLang="en-US" dirty="0"/>
              <a:t>：构造器如何编写？</a:t>
            </a:r>
            <a:endParaRPr lang="en-US" altLang="zh-CN" dirty="0"/>
          </a:p>
          <a:p>
            <a:pPr lvl="1"/>
            <a:r>
              <a:rPr lang="zh-CN" altLang="en-US" dirty="0"/>
              <a:t>问题</a:t>
            </a:r>
            <a:r>
              <a:rPr lang="en-US" altLang="zh-CN" dirty="0"/>
              <a:t>2</a:t>
            </a:r>
            <a:r>
              <a:rPr lang="zh-CN" altLang="en-US" dirty="0"/>
              <a:t>：在做运算开始时，不知道新的多项式会有多少项！</a:t>
            </a:r>
          </a:p>
        </p:txBody>
      </p:sp>
      <p:sp>
        <p:nvSpPr>
          <p:cNvPr id="4" name="矩形 3"/>
          <p:cNvSpPr/>
          <p:nvPr/>
        </p:nvSpPr>
        <p:spPr>
          <a:xfrm>
            <a:off x="5527964" y="1235724"/>
            <a:ext cx="6539345" cy="4678204"/>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Poly (</a:t>
            </a: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c, </a:t>
            </a: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n) </a:t>
            </a:r>
            <a:r>
              <a:rPr lang="en-US" altLang="zh-CN" b="1" dirty="0">
                <a:solidFill>
                  <a:srgbClr val="7F0055"/>
                </a:solidFill>
                <a:latin typeface="Consolas" panose="020B0609020204030204" pitchFamily="49" charset="0"/>
              </a:rPr>
              <a:t>throws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NegativeExponentException</a:t>
            </a:r>
            <a:endParaRPr lang="en-US" altLang="zh-CN" b="1" dirty="0">
              <a:solidFill>
                <a:srgbClr val="000000"/>
              </a:solidFill>
              <a:latin typeface="Consolas" panose="020B0609020204030204" pitchFamily="49" charset="0"/>
            </a:endParaRPr>
          </a:p>
          <a:p>
            <a:r>
              <a:rPr lang="en-US" altLang="zh-CN" b="1" dirty="0">
                <a:solidFill>
                  <a:srgbClr val="003399"/>
                </a:solidFill>
                <a:latin typeface="Courier New" panose="02070309020205020404" pitchFamily="49" charset="0"/>
              </a:rPr>
              <a:t> </a:t>
            </a:r>
            <a:r>
              <a:rPr lang="en-US" altLang="zh-CN" sz="1400" b="1" dirty="0">
                <a:solidFill>
                  <a:srgbClr val="003399"/>
                </a:solidFill>
                <a:latin typeface="Courier New" panose="02070309020205020404" pitchFamily="49" charset="0"/>
              </a:rPr>
              <a:t>/*@effects: </a:t>
            </a:r>
            <a:r>
              <a:rPr lang="en-US" altLang="zh-CN" sz="1400" b="1" dirty="0" err="1">
                <a:solidFill>
                  <a:srgbClr val="003399"/>
                </a:solidFill>
                <a:latin typeface="Courier New" panose="02070309020205020404" pitchFamily="49" charset="0"/>
              </a:rPr>
              <a:t>this.degree</a:t>
            </a:r>
            <a:r>
              <a:rPr lang="en-US" altLang="zh-CN" sz="1400" b="1" dirty="0">
                <a:solidFill>
                  <a:srgbClr val="003399"/>
                </a:solidFill>
                <a:latin typeface="Courier New" panose="02070309020205020404" pitchFamily="49" charset="0"/>
              </a:rPr>
              <a:t> ==n &amp;&amp; </a:t>
            </a:r>
            <a:r>
              <a:rPr lang="en-US" altLang="zh-CN" sz="1400" b="1" dirty="0" err="1">
                <a:solidFill>
                  <a:srgbClr val="003399"/>
                </a:solidFill>
                <a:latin typeface="Courier New" panose="02070309020205020404" pitchFamily="49" charset="0"/>
              </a:rPr>
              <a:t>this.coeff</a:t>
            </a:r>
            <a:r>
              <a:rPr lang="en-US" altLang="zh-CN" sz="1400" b="1" dirty="0">
                <a:solidFill>
                  <a:srgbClr val="003399"/>
                </a:solidFill>
                <a:latin typeface="Courier New" panose="02070309020205020404" pitchFamily="49" charset="0"/>
              </a:rPr>
              <a:t>(</a:t>
            </a:r>
            <a:r>
              <a:rPr lang="en-US" altLang="zh-CN" sz="1400" b="1" dirty="0" err="1">
                <a:solidFill>
                  <a:srgbClr val="003399"/>
                </a:solidFill>
                <a:latin typeface="Courier New" panose="02070309020205020404" pitchFamily="49" charset="0"/>
              </a:rPr>
              <a:t>this.degree</a:t>
            </a:r>
            <a:r>
              <a:rPr lang="en-US" altLang="zh-CN" sz="1400" b="1" dirty="0">
                <a:solidFill>
                  <a:srgbClr val="003399"/>
                </a:solidFill>
                <a:latin typeface="Courier New" panose="02070309020205020404" pitchFamily="49" charset="0"/>
              </a:rPr>
              <a:t>)==c &amp;&amp; </a:t>
            </a:r>
            <a:r>
              <a:rPr lang="en-US" altLang="zh-CN" sz="1400" b="1" dirty="0" err="1">
                <a:solidFill>
                  <a:srgbClr val="003399"/>
                </a:solidFill>
                <a:latin typeface="Courier New" panose="02070309020205020404" pitchFamily="49" charset="0"/>
              </a:rPr>
              <a:t>this.size</a:t>
            </a:r>
            <a:r>
              <a:rPr lang="en-US" altLang="zh-CN" sz="1400" b="1" dirty="0">
                <a:solidFill>
                  <a:srgbClr val="003399"/>
                </a:solidFill>
                <a:latin typeface="Courier New" panose="02070309020205020404" pitchFamily="49" charset="0"/>
              </a:rPr>
              <a:t> ==1;</a:t>
            </a:r>
          </a:p>
          <a:p>
            <a:r>
              <a:rPr lang="en-US" altLang="zh-CN" sz="1400" b="1" dirty="0">
                <a:solidFill>
                  <a:srgbClr val="003399"/>
                </a:solidFill>
                <a:latin typeface="Courier New" panose="02070309020205020404" pitchFamily="49" charset="0"/>
              </a:rPr>
              <a:t>(n&lt;0)==&gt;</a:t>
            </a:r>
            <a:r>
              <a:rPr lang="en-US" altLang="zh-CN" sz="1400" b="1" dirty="0" err="1">
                <a:solidFill>
                  <a:srgbClr val="003399"/>
                </a:solidFill>
                <a:latin typeface="Courier New" panose="02070309020205020404" pitchFamily="49" charset="0"/>
              </a:rPr>
              <a:t>exceptional_behavior</a:t>
            </a:r>
            <a:r>
              <a:rPr lang="en-US" altLang="zh-CN" sz="1400" b="1" dirty="0">
                <a:solidFill>
                  <a:srgbClr val="003399"/>
                </a:solidFill>
                <a:latin typeface="Courier New" panose="02070309020205020404" pitchFamily="49" charset="0"/>
              </a:rPr>
              <a:t>(</a:t>
            </a:r>
            <a:r>
              <a:rPr lang="en-US" altLang="zh-CN" sz="1400" b="1" dirty="0" err="1">
                <a:latin typeface="Courier New" panose="02070309020205020404" pitchFamily="49" charset="0"/>
              </a:rPr>
              <a:t>NegativeExponentException</a:t>
            </a:r>
            <a:r>
              <a:rPr lang="en-US" altLang="zh-CN" sz="1400" b="1" dirty="0">
                <a:solidFill>
                  <a:srgbClr val="003399"/>
                </a:solidFill>
                <a:latin typeface="Courier New" panose="02070309020205020404" pitchFamily="49" charset="0"/>
              </a:rPr>
              <a:t>)</a:t>
            </a:r>
            <a:r>
              <a:rPr lang="en-US" altLang="zh-CN" sz="1400" b="1" dirty="0">
                <a:latin typeface="Courier New" panose="02070309020205020404" pitchFamily="49" charset="0"/>
              </a:rPr>
              <a:t> </a:t>
            </a:r>
            <a:r>
              <a:rPr lang="en-US" altLang="zh-CN" sz="1400" b="1" dirty="0">
                <a:solidFill>
                  <a:srgbClr val="003399"/>
                </a:solidFill>
                <a:latin typeface="Courier New" panose="02070309020205020404" pitchFamily="49" charset="0"/>
              </a:rPr>
              <a:t>*/</a:t>
            </a:r>
          </a:p>
          <a:p>
            <a:r>
              <a:rPr lang="en-US" altLang="zh-CN" dirty="0">
                <a:solidFill>
                  <a:srgbClr val="000000"/>
                </a:solidFill>
                <a:latin typeface="Consolas" panose="020B0609020204030204" pitchFamily="49" charset="0"/>
              </a:rPr>
              <a:t>{</a:t>
            </a:r>
          </a:p>
          <a:p>
            <a:r>
              <a:rPr lang="en-US" altLang="zh-CN" b="1" dirty="0">
                <a:solidFill>
                  <a:srgbClr val="7F0055"/>
                </a:solidFill>
                <a:latin typeface="Consolas" panose="020B0609020204030204" pitchFamily="49" charset="0"/>
              </a:rPr>
              <a:t>   if</a:t>
            </a:r>
            <a:r>
              <a:rPr lang="en-US" altLang="zh-CN" b="1" dirty="0">
                <a:solidFill>
                  <a:srgbClr val="000000"/>
                </a:solidFill>
                <a:latin typeface="Consolas" panose="020B0609020204030204" pitchFamily="49" charset="0"/>
              </a:rPr>
              <a:t>(n&lt;0) </a:t>
            </a:r>
            <a:r>
              <a:rPr lang="en-US" altLang="zh-CN" b="1" dirty="0">
                <a:solidFill>
                  <a:srgbClr val="7F0055"/>
                </a:solidFill>
                <a:latin typeface="Consolas" panose="020B0609020204030204" pitchFamily="49" charset="0"/>
              </a:rPr>
              <a:t>throw</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NegativeExponentException</a:t>
            </a:r>
            <a:r>
              <a:rPr lang="en-US" altLang="zh-CN" b="1" dirty="0">
                <a:solidFill>
                  <a:srgbClr val="000000"/>
                </a:solidFill>
                <a:latin typeface="Consolas" panose="020B0609020204030204" pitchFamily="49" charset="0"/>
              </a:rPr>
              <a:t>(</a:t>
            </a:r>
            <a:r>
              <a:rPr lang="en-US" altLang="zh-CN" b="1" dirty="0">
                <a:solidFill>
                  <a:srgbClr val="2A00FF"/>
                </a:solidFill>
                <a:latin typeface="Consolas" panose="020B0609020204030204" pitchFamily="49" charset="0"/>
              </a:rPr>
              <a:t>"Poly(</a:t>
            </a:r>
            <a:r>
              <a:rPr lang="en-US" altLang="zh-CN" b="1" dirty="0" err="1">
                <a:solidFill>
                  <a:srgbClr val="2A00FF"/>
                </a:solidFill>
                <a:latin typeface="Consolas" panose="020B0609020204030204" pitchFamily="49" charset="0"/>
              </a:rPr>
              <a:t>int</a:t>
            </a:r>
            <a:r>
              <a:rPr lang="en-US" altLang="zh-CN" b="1" dirty="0">
                <a:solidFill>
                  <a:srgbClr val="2A00FF"/>
                </a:solidFill>
                <a:latin typeface="Consolas" panose="020B0609020204030204" pitchFamily="49" charset="0"/>
              </a:rPr>
              <a:t>, </a:t>
            </a:r>
            <a:r>
              <a:rPr lang="en-US" altLang="zh-CN" b="1" dirty="0" err="1">
                <a:solidFill>
                  <a:srgbClr val="2A00FF"/>
                </a:solidFill>
                <a:latin typeface="Consolas" panose="020B0609020204030204" pitchFamily="49" charset="0"/>
              </a:rPr>
              <a:t>int</a:t>
            </a:r>
            <a:r>
              <a:rPr lang="en-US" altLang="zh-CN" b="1" dirty="0">
                <a:solidFill>
                  <a:srgbClr val="2A00FF"/>
                </a:solidFill>
                <a:latin typeface="Consolas" panose="020B0609020204030204" pitchFamily="49" charset="0"/>
              </a:rPr>
              <a:t>)"</a:t>
            </a:r>
            <a:r>
              <a:rPr lang="en-US" altLang="zh-CN" b="1" dirty="0">
                <a:solidFill>
                  <a:srgbClr val="000000"/>
                </a:solidFill>
                <a:latin typeface="Consolas" panose="020B0609020204030204" pitchFamily="49" charset="0"/>
              </a:rPr>
              <a:t>);</a:t>
            </a:r>
          </a:p>
          <a:p>
            <a:r>
              <a:rPr lang="en-US" altLang="zh-CN" b="1" dirty="0">
                <a:solidFill>
                  <a:srgbClr val="7F0055"/>
                </a:solidFill>
                <a:latin typeface="Consolas" panose="020B0609020204030204" pitchFamily="49" charset="0"/>
              </a:rPr>
              <a:t>   if</a:t>
            </a:r>
            <a:r>
              <a:rPr lang="en-US" altLang="zh-CN" b="1" dirty="0">
                <a:solidFill>
                  <a:srgbClr val="000000"/>
                </a:solidFill>
                <a:latin typeface="Consolas" panose="020B0609020204030204" pitchFamily="49" charset="0"/>
              </a:rPr>
              <a:t>(c == 0){</a:t>
            </a:r>
          </a:p>
          <a:p>
            <a:r>
              <a:rPr lang="en-US" altLang="zh-CN" dirty="0">
                <a:solidFill>
                  <a:srgbClr val="0000C0"/>
                </a:solidFill>
                <a:latin typeface="Consolas" panose="020B0609020204030204" pitchFamily="49" charset="0"/>
              </a:rPr>
              <a:t>      terms</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[1];</a:t>
            </a:r>
          </a:p>
          <a:p>
            <a:r>
              <a:rPr lang="en-US" altLang="zh-CN" dirty="0">
                <a:solidFill>
                  <a:srgbClr val="0000C0"/>
                </a:solidFill>
                <a:latin typeface="Consolas" panose="020B0609020204030204" pitchFamily="49" charset="0"/>
              </a:rPr>
              <a:t>      </a:t>
            </a:r>
            <a:r>
              <a:rPr lang="en-US" altLang="zh-CN" dirty="0" err="1">
                <a:solidFill>
                  <a:srgbClr val="0000C0"/>
                </a:solidFill>
                <a:latin typeface="Consolas" panose="020B0609020204030204" pitchFamily="49" charset="0"/>
              </a:rPr>
              <a:t>deg</a:t>
            </a:r>
            <a:r>
              <a:rPr lang="en-US" altLang="zh-CN" dirty="0">
                <a:solidFill>
                  <a:srgbClr val="000000"/>
                </a:solidFill>
                <a:latin typeface="Consolas" panose="020B0609020204030204" pitchFamily="49" charset="0"/>
              </a:rPr>
              <a:t> = 0;</a:t>
            </a:r>
          </a:p>
          <a:p>
            <a:r>
              <a:rPr lang="en-US" altLang="zh-CN" b="1" dirty="0">
                <a:solidFill>
                  <a:srgbClr val="7F0055"/>
                </a:solidFill>
                <a:latin typeface="Consolas" panose="020B0609020204030204" pitchFamily="49" charset="0"/>
              </a:rPr>
              <a:t>      return</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p>
          <a:p>
            <a:r>
              <a:rPr lang="en-US" altLang="zh-CN" dirty="0">
                <a:solidFill>
                  <a:srgbClr val="0000C0"/>
                </a:solidFill>
                <a:latin typeface="Consolas" panose="020B0609020204030204" pitchFamily="49" charset="0"/>
              </a:rPr>
              <a:t>   terms</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[n+1];</a:t>
            </a:r>
          </a:p>
          <a:p>
            <a:r>
              <a:rPr lang="en-US" altLang="zh-CN" dirty="0">
                <a:solidFill>
                  <a:srgbClr val="0000C0"/>
                </a:solidFill>
                <a:latin typeface="Consolas" panose="020B0609020204030204" pitchFamily="49" charset="0"/>
              </a:rPr>
              <a:t>   terms</a:t>
            </a:r>
            <a:r>
              <a:rPr lang="en-US" altLang="zh-CN" dirty="0">
                <a:solidFill>
                  <a:srgbClr val="000000"/>
                </a:solidFill>
                <a:latin typeface="Consolas" panose="020B0609020204030204" pitchFamily="49" charset="0"/>
              </a:rPr>
              <a:t>[n] = c;</a:t>
            </a:r>
          </a:p>
          <a:p>
            <a:r>
              <a:rPr lang="en-US" altLang="zh-CN" dirty="0">
                <a:solidFill>
                  <a:srgbClr val="0000C0"/>
                </a:solidFill>
                <a:latin typeface="Consolas" panose="020B0609020204030204" pitchFamily="49" charset="0"/>
              </a:rPr>
              <a:t>   </a:t>
            </a:r>
            <a:r>
              <a:rPr lang="en-US" altLang="zh-CN" dirty="0" err="1">
                <a:solidFill>
                  <a:srgbClr val="0000C0"/>
                </a:solidFill>
                <a:latin typeface="Consolas" panose="020B0609020204030204" pitchFamily="49" charset="0"/>
              </a:rPr>
              <a:t>deg</a:t>
            </a:r>
            <a:r>
              <a:rPr lang="en-US" altLang="zh-CN" dirty="0">
                <a:solidFill>
                  <a:srgbClr val="000000"/>
                </a:solidFill>
                <a:latin typeface="Consolas" panose="020B0609020204030204" pitchFamily="49" charset="0"/>
              </a:rPr>
              <a:t> = n;</a:t>
            </a:r>
          </a:p>
          <a:p>
            <a:r>
              <a:rPr lang="en-US" altLang="zh-CN" dirty="0">
                <a:solidFill>
                  <a:srgbClr val="000000"/>
                </a:solidFill>
                <a:latin typeface="Consolas" panose="020B0609020204030204" pitchFamily="49" charset="0"/>
              </a:rPr>
              <a:t>}</a:t>
            </a:r>
          </a:p>
        </p:txBody>
      </p:sp>
      <p:sp>
        <p:nvSpPr>
          <p:cNvPr id="5" name="灯片编号占位符 4"/>
          <p:cNvSpPr>
            <a:spLocks noGrp="1"/>
          </p:cNvSpPr>
          <p:nvPr>
            <p:ph type="sldNum" sz="quarter" idx="12"/>
          </p:nvPr>
        </p:nvSpPr>
        <p:spPr/>
        <p:txBody>
          <a:bodyPr/>
          <a:lstStyle/>
          <a:p>
            <a:fld id="{6E49848B-62CB-4016-9E49-F992BEA93B78}" type="slidenum">
              <a:rPr lang="zh-CN" altLang="en-US" smtClean="0"/>
              <a:t>20</a:t>
            </a:fld>
            <a:endParaRPr lang="zh-CN" altLang="en-US" dirty="0"/>
          </a:p>
        </p:txBody>
      </p:sp>
    </p:spTree>
    <p:extLst>
      <p:ext uri="{BB962C8B-B14F-4D97-AF65-F5344CB8AC3E}">
        <p14:creationId xmlns:p14="http://schemas.microsoft.com/office/powerpoint/2010/main" val="3346705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数据抽象的实现</a:t>
            </a:r>
          </a:p>
        </p:txBody>
      </p:sp>
      <p:sp>
        <p:nvSpPr>
          <p:cNvPr id="3" name="内容占位符 2"/>
          <p:cNvSpPr>
            <a:spLocks noGrp="1"/>
          </p:cNvSpPr>
          <p:nvPr>
            <p:ph idx="1"/>
          </p:nvPr>
        </p:nvSpPr>
        <p:spPr/>
        <p:txBody>
          <a:bodyPr>
            <a:normAutofit/>
          </a:bodyPr>
          <a:lstStyle/>
          <a:p>
            <a:r>
              <a:rPr lang="zh-CN" altLang="en-US" dirty="0"/>
              <a:t>引入稀疏存储格式</a:t>
            </a:r>
            <a:endParaRPr lang="en-US" altLang="zh-CN" dirty="0"/>
          </a:p>
          <a:p>
            <a:pPr lvl="1"/>
            <a:r>
              <a:rPr lang="zh-CN" altLang="en-US" dirty="0"/>
              <a:t>让</a:t>
            </a:r>
            <a:r>
              <a:rPr lang="en-US" altLang="zh-CN" dirty="0"/>
              <a:t>terms</a:t>
            </a:r>
            <a:r>
              <a:rPr lang="zh-CN" altLang="en-US" dirty="0"/>
              <a:t>和</a:t>
            </a:r>
            <a:r>
              <a:rPr lang="en-US" altLang="zh-CN" dirty="0" err="1"/>
              <a:t>coeff</a:t>
            </a:r>
            <a:r>
              <a:rPr lang="zh-CN" altLang="en-US" dirty="0"/>
              <a:t>能够根据需要自动增长</a:t>
            </a:r>
            <a:endParaRPr lang="en-US" altLang="zh-CN" dirty="0"/>
          </a:p>
          <a:p>
            <a:pPr lvl="1"/>
            <a:r>
              <a:rPr lang="zh-CN" altLang="en-US" dirty="0"/>
              <a:t>无需通过</a:t>
            </a:r>
            <a:r>
              <a:rPr lang="en-US" altLang="zh-CN" dirty="0"/>
              <a:t>new</a:t>
            </a:r>
            <a:r>
              <a:rPr lang="zh-CN" altLang="en-US" dirty="0"/>
              <a:t>来提前申请所需的空间</a:t>
            </a:r>
            <a:endParaRPr lang="en-US" altLang="zh-CN" dirty="0"/>
          </a:p>
          <a:p>
            <a:pPr lvl="1"/>
            <a:r>
              <a:rPr lang="en-US" altLang="zh-CN" dirty="0"/>
              <a:t>Poly(</a:t>
            </a:r>
            <a:r>
              <a:rPr lang="en-US" altLang="zh-CN" dirty="0" err="1"/>
              <a:t>int</a:t>
            </a:r>
            <a:r>
              <a:rPr lang="en-US" altLang="zh-CN" dirty="0"/>
              <a:t> c, </a:t>
            </a:r>
            <a:r>
              <a:rPr lang="en-US" altLang="zh-CN" dirty="0" err="1"/>
              <a:t>int</a:t>
            </a:r>
            <a:r>
              <a:rPr lang="en-US" altLang="zh-CN" dirty="0"/>
              <a:t> n)</a:t>
            </a:r>
            <a:r>
              <a:rPr lang="zh-CN" altLang="en-US" dirty="0"/>
              <a:t>的存在必要性就不大</a:t>
            </a:r>
            <a:endParaRPr lang="en-US" altLang="zh-CN" dirty="0"/>
          </a:p>
          <a:p>
            <a:pPr lvl="1"/>
            <a:r>
              <a:rPr lang="zh-CN" altLang="en-US" dirty="0"/>
              <a:t>取代为</a:t>
            </a:r>
            <a:r>
              <a:rPr lang="en-US" altLang="zh-CN" dirty="0"/>
              <a:t>Poly(</a:t>
            </a:r>
            <a:r>
              <a:rPr lang="en-US" altLang="zh-CN" dirty="0" err="1"/>
              <a:t>int</a:t>
            </a:r>
            <a:r>
              <a:rPr lang="en-US" altLang="zh-CN" dirty="0"/>
              <a:t> [] c, </a:t>
            </a:r>
            <a:r>
              <a:rPr lang="en-US" altLang="zh-CN" dirty="0" err="1"/>
              <a:t>int</a:t>
            </a:r>
            <a:r>
              <a:rPr lang="en-US" altLang="zh-CN" dirty="0"/>
              <a:t>[] n)</a:t>
            </a:r>
            <a:r>
              <a:rPr lang="zh-CN" altLang="en-US" dirty="0"/>
              <a:t>，便于用户一次性构造所需的多项式</a:t>
            </a:r>
            <a:endParaRPr lang="en-US" altLang="zh-CN" dirty="0"/>
          </a:p>
        </p:txBody>
      </p:sp>
      <p:sp>
        <p:nvSpPr>
          <p:cNvPr id="4" name="灯片编号占位符 3"/>
          <p:cNvSpPr>
            <a:spLocks noGrp="1"/>
          </p:cNvSpPr>
          <p:nvPr>
            <p:ph type="sldNum" sz="quarter" idx="12"/>
          </p:nvPr>
        </p:nvSpPr>
        <p:spPr/>
        <p:txBody>
          <a:bodyPr/>
          <a:lstStyle/>
          <a:p>
            <a:fld id="{6E49848B-62CB-4016-9E49-F992BEA93B78}" type="slidenum">
              <a:rPr lang="zh-CN" altLang="en-US" smtClean="0"/>
              <a:t>21</a:t>
            </a:fld>
            <a:endParaRPr lang="zh-CN" altLang="en-US"/>
          </a:p>
        </p:txBody>
      </p:sp>
      <p:sp>
        <p:nvSpPr>
          <p:cNvPr id="5" name="矩形 4"/>
          <p:cNvSpPr/>
          <p:nvPr/>
        </p:nvSpPr>
        <p:spPr>
          <a:xfrm>
            <a:off x="457200" y="4454440"/>
            <a:ext cx="11277599" cy="1938992"/>
          </a:xfrm>
          <a:prstGeom prst="rect">
            <a:avLst/>
          </a:prstGeom>
        </p:spPr>
        <p:txBody>
          <a:bodyPr wrap="square">
            <a:spAutoFit/>
          </a:bodyPr>
          <a:lstStyle/>
          <a:p>
            <a:r>
              <a:rPr lang="en-US" altLang="zh-CN" sz="2400" dirty="0"/>
              <a:t>public Poly(</a:t>
            </a:r>
            <a:r>
              <a:rPr lang="en-US" altLang="zh-CN" sz="2400" dirty="0" err="1"/>
              <a:t>int</a:t>
            </a:r>
            <a:r>
              <a:rPr lang="en-US" altLang="zh-CN" sz="2400" dirty="0"/>
              <a:t> [] c, </a:t>
            </a:r>
            <a:r>
              <a:rPr lang="en-US" altLang="zh-CN" sz="2400" dirty="0" err="1"/>
              <a:t>int</a:t>
            </a:r>
            <a:r>
              <a:rPr lang="en-US" altLang="zh-CN" sz="2400" dirty="0"/>
              <a:t>[] n) throws </a:t>
            </a:r>
            <a:r>
              <a:rPr lang="en-US" altLang="zh-CN" sz="2400" dirty="0" err="1"/>
              <a:t>NegativeExponentException</a:t>
            </a:r>
            <a:r>
              <a:rPr lang="en-US" altLang="zh-CN" sz="2400" dirty="0"/>
              <a:t>, </a:t>
            </a:r>
            <a:r>
              <a:rPr lang="en-US" altLang="zh-CN" sz="2400" dirty="0" err="1"/>
              <a:t>UnPairedPolyException</a:t>
            </a:r>
            <a:endParaRPr lang="en-US" altLang="zh-CN" sz="2400" dirty="0"/>
          </a:p>
          <a:p>
            <a:r>
              <a:rPr lang="en-US" altLang="zh-CN" sz="2400" dirty="0"/>
              <a:t>/*@Effects: (</a:t>
            </a:r>
            <a:r>
              <a:rPr lang="en-US" altLang="zh-CN" sz="2400" dirty="0" err="1"/>
              <a:t>c.size</a:t>
            </a:r>
            <a:r>
              <a:rPr lang="en-US" altLang="zh-CN" sz="2400" dirty="0"/>
              <a:t> != </a:t>
            </a:r>
            <a:r>
              <a:rPr lang="en-US" altLang="zh-CN" sz="2400" dirty="0" err="1"/>
              <a:t>n.size</a:t>
            </a:r>
            <a:r>
              <a:rPr lang="en-US" altLang="zh-CN" sz="2400" dirty="0"/>
              <a:t>) ==&gt; </a:t>
            </a:r>
            <a:r>
              <a:rPr lang="en-US" altLang="zh-CN" sz="2400" dirty="0" err="1"/>
              <a:t>exceptional_behavior</a:t>
            </a:r>
            <a:r>
              <a:rPr lang="en-US" altLang="zh-CN" sz="2400" dirty="0"/>
              <a:t>(</a:t>
            </a:r>
            <a:r>
              <a:rPr lang="en-US" altLang="zh-CN" sz="2400" dirty="0" err="1"/>
              <a:t>UnPairedPolyException</a:t>
            </a:r>
            <a:r>
              <a:rPr lang="en-US" altLang="zh-CN" sz="2400" dirty="0"/>
              <a:t>);</a:t>
            </a:r>
          </a:p>
          <a:p>
            <a:r>
              <a:rPr lang="en-US" altLang="zh-CN" sz="2400" dirty="0"/>
              <a:t>(\exist </a:t>
            </a:r>
            <a:r>
              <a:rPr lang="en-US" altLang="zh-CN" sz="2400" dirty="0" err="1"/>
              <a:t>int</a:t>
            </a:r>
            <a:r>
              <a:rPr lang="en-US" altLang="zh-CN" sz="2400" dirty="0"/>
              <a:t> j; 0&lt;=j&lt;</a:t>
            </a:r>
            <a:r>
              <a:rPr lang="en-US" altLang="zh-CN" sz="2400" dirty="0" err="1"/>
              <a:t>n.size;n</a:t>
            </a:r>
            <a:r>
              <a:rPr lang="en-US" altLang="zh-CN" sz="2400" dirty="0"/>
              <a:t>[j]&lt;0)==&gt;</a:t>
            </a:r>
            <a:r>
              <a:rPr lang="en-US" altLang="zh-CN" sz="2400" dirty="0" err="1"/>
              <a:t>exceptional_behavior</a:t>
            </a:r>
            <a:r>
              <a:rPr lang="en-US" altLang="zh-CN" sz="2400" dirty="0"/>
              <a:t>(</a:t>
            </a:r>
            <a:r>
              <a:rPr lang="en-US" altLang="zh-CN" sz="2400" dirty="0" err="1"/>
              <a:t>NegativeExponentException</a:t>
            </a:r>
            <a:r>
              <a:rPr lang="en-US" altLang="zh-CN" sz="2400" dirty="0"/>
              <a:t>);</a:t>
            </a:r>
          </a:p>
          <a:p>
            <a:r>
              <a:rPr lang="en-US" altLang="zh-CN" sz="2400" dirty="0"/>
              <a:t>(\all </a:t>
            </a:r>
            <a:r>
              <a:rPr lang="en-US" altLang="zh-CN" sz="2400" dirty="0" err="1"/>
              <a:t>int</a:t>
            </a:r>
            <a:r>
              <a:rPr lang="en-US" altLang="zh-CN" sz="2400" dirty="0"/>
              <a:t> i;0&lt;=</a:t>
            </a:r>
            <a:r>
              <a:rPr lang="en-US" altLang="zh-CN" sz="2400" dirty="0" err="1"/>
              <a:t>i</a:t>
            </a:r>
            <a:r>
              <a:rPr lang="en-US" altLang="zh-CN" sz="2400" dirty="0"/>
              <a:t>&lt;</a:t>
            </a:r>
            <a:r>
              <a:rPr lang="en-US" altLang="zh-CN" sz="2400" dirty="0" err="1"/>
              <a:t>n.size</a:t>
            </a:r>
            <a:r>
              <a:rPr lang="en-US" altLang="zh-CN" sz="2400" dirty="0"/>
              <a:t>;(</a:t>
            </a:r>
            <a:r>
              <a:rPr lang="en-US" altLang="zh-CN" sz="2400" dirty="0" err="1"/>
              <a:t>this.coeff</a:t>
            </a:r>
            <a:r>
              <a:rPr lang="en-US" altLang="zh-CN" sz="2400" dirty="0"/>
              <a:t>(n[</a:t>
            </a:r>
            <a:r>
              <a:rPr lang="en-US" altLang="zh-CN" sz="2400" dirty="0" err="1"/>
              <a:t>i</a:t>
            </a:r>
            <a:r>
              <a:rPr lang="en-US" altLang="zh-CN" sz="2400" dirty="0"/>
              <a:t>]) ==c[</a:t>
            </a:r>
            <a:r>
              <a:rPr lang="en-US" altLang="zh-CN" sz="2400" dirty="0" err="1"/>
              <a:t>i</a:t>
            </a:r>
            <a:r>
              <a:rPr lang="en-US" altLang="zh-CN" sz="2400" dirty="0"/>
              <a:t>]);</a:t>
            </a:r>
          </a:p>
          <a:p>
            <a:r>
              <a:rPr lang="en-US" altLang="zh-CN" sz="2400" dirty="0"/>
              <a:t>*/</a:t>
            </a:r>
            <a:endParaRPr lang="zh-CN" altLang="en-US" sz="2400" dirty="0"/>
          </a:p>
        </p:txBody>
      </p:sp>
    </p:spTree>
    <p:extLst>
      <p:ext uri="{BB962C8B-B14F-4D97-AF65-F5344CB8AC3E}">
        <p14:creationId xmlns:p14="http://schemas.microsoft.com/office/powerpoint/2010/main" val="4035803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数据抽象的实现</a:t>
            </a:r>
          </a:p>
        </p:txBody>
      </p:sp>
      <p:sp>
        <p:nvSpPr>
          <p:cNvPr id="3" name="内容占位符 2"/>
          <p:cNvSpPr>
            <a:spLocks noGrp="1"/>
          </p:cNvSpPr>
          <p:nvPr>
            <p:ph idx="1"/>
          </p:nvPr>
        </p:nvSpPr>
        <p:spPr>
          <a:xfrm>
            <a:off x="838200" y="1825624"/>
            <a:ext cx="10515600" cy="2978024"/>
          </a:xfrm>
        </p:spPr>
        <p:txBody>
          <a:bodyPr>
            <a:normAutofit/>
          </a:bodyPr>
          <a:lstStyle/>
          <a:p>
            <a:r>
              <a:rPr lang="zh-CN" altLang="en-US" dirty="0"/>
              <a:t>引入稀疏存储格式</a:t>
            </a:r>
            <a:endParaRPr lang="en-US" altLang="zh-CN" dirty="0"/>
          </a:p>
          <a:p>
            <a:pPr marL="914400" lvl="2" indent="0">
              <a:buNone/>
            </a:pPr>
            <a:r>
              <a:rPr lang="en-US" altLang="zh-CN" dirty="0"/>
              <a:t>public Poly add(Poly a) throws </a:t>
            </a:r>
            <a:r>
              <a:rPr lang="en-US" altLang="zh-CN" dirty="0" err="1"/>
              <a:t>NullPointerException</a:t>
            </a:r>
            <a:endParaRPr lang="en-US" altLang="zh-CN" dirty="0"/>
          </a:p>
          <a:p>
            <a:pPr marL="914400" lvl="2" indent="0">
              <a:buNone/>
            </a:pPr>
            <a:r>
              <a:rPr lang="en-US" altLang="zh-CN" dirty="0"/>
              <a:t>/*@Effects:…</a:t>
            </a:r>
          </a:p>
          <a:p>
            <a:pPr marL="914400" lvl="2" indent="0">
              <a:buNone/>
            </a:pPr>
            <a:r>
              <a:rPr lang="en-US" altLang="zh-CN" dirty="0" err="1">
                <a:solidFill>
                  <a:srgbClr val="000000"/>
                </a:solidFill>
                <a:latin typeface="Consolas" panose="020B0609020204030204" pitchFamily="49" charset="0"/>
              </a:rPr>
              <a:t>p.</a:t>
            </a:r>
            <a:r>
              <a:rPr lang="en-US" altLang="zh-CN" dirty="0" err="1">
                <a:solidFill>
                  <a:srgbClr val="0000C0"/>
                </a:solidFill>
                <a:latin typeface="Consolas" panose="020B0609020204030204" pitchFamily="49" charset="0"/>
              </a:rPr>
              <a:t>terms</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a:t>
            </a:r>
            <a:r>
              <a:rPr lang="en-US" altLang="zh-CN" b="1" dirty="0" err="1">
                <a:solidFill>
                  <a:srgbClr val="7F0055"/>
                </a:solidFill>
                <a:latin typeface="Consolas" panose="020B0609020204030204" pitchFamily="49" charset="0"/>
              </a:rPr>
              <a:t>this</a:t>
            </a:r>
            <a:r>
              <a:rPr lang="en-US" altLang="zh-CN" b="1" dirty="0" err="1">
                <a:solidFill>
                  <a:srgbClr val="000000"/>
                </a:solidFill>
                <a:latin typeface="Consolas" panose="020B0609020204030204" pitchFamily="49" charset="0"/>
              </a:rPr>
              <a:t>.</a:t>
            </a:r>
            <a:r>
              <a:rPr lang="en-US" altLang="zh-CN" b="1" dirty="0" err="1">
                <a:solidFill>
                  <a:srgbClr val="0000C0"/>
                </a:solidFill>
                <a:latin typeface="Consolas" panose="020B0609020204030204" pitchFamily="49" charset="0"/>
              </a:rPr>
              <a:t>terms</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i</a:t>
            </a:r>
            <a:r>
              <a:rPr lang="en-US" altLang="zh-CN" b="1" dirty="0">
                <a:solidFill>
                  <a:srgbClr val="000000"/>
                </a:solidFill>
                <a:latin typeface="Consolas" panose="020B0609020204030204" pitchFamily="49" charset="0"/>
              </a:rPr>
              <a:t>] + </a:t>
            </a:r>
            <a:r>
              <a:rPr lang="en-US" altLang="zh-CN" b="1" dirty="0" err="1">
                <a:solidFill>
                  <a:srgbClr val="000000"/>
                </a:solidFill>
                <a:latin typeface="Consolas" panose="020B0609020204030204" pitchFamily="49" charset="0"/>
              </a:rPr>
              <a:t>a.</a:t>
            </a:r>
            <a:r>
              <a:rPr lang="en-US" altLang="zh-CN" b="1" dirty="0" err="1">
                <a:solidFill>
                  <a:srgbClr val="0000C0"/>
                </a:solidFill>
                <a:latin typeface="Consolas" panose="020B0609020204030204" pitchFamily="49" charset="0"/>
              </a:rPr>
              <a:t>terms</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i</a:t>
            </a:r>
            <a:r>
              <a:rPr lang="en-US" altLang="zh-CN" b="1" dirty="0">
                <a:solidFill>
                  <a:srgbClr val="000000"/>
                </a:solidFill>
                <a:latin typeface="Consolas" panose="020B0609020204030204" pitchFamily="49" charset="0"/>
              </a:rPr>
              <a:t>]; --&gt;</a:t>
            </a:r>
          </a:p>
          <a:p>
            <a:pPr marL="914400" lvl="2" indent="0">
              <a:buNone/>
            </a:pP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p.coeff.add</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this.coeff.get</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i</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a.coeff.get</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i</a:t>
            </a:r>
            <a:r>
              <a:rPr lang="en-US" altLang="zh-CN" b="1" dirty="0">
                <a:solidFill>
                  <a:srgbClr val="000000"/>
                </a:solidFill>
                <a:latin typeface="Consolas" panose="020B0609020204030204" pitchFamily="49" charset="0"/>
              </a:rPr>
              <a:t>));</a:t>
            </a:r>
          </a:p>
          <a:p>
            <a:pPr marL="914400" lvl="2" indent="0">
              <a:buNone/>
            </a:pPr>
            <a:r>
              <a:rPr lang="en-US" altLang="zh-CN" b="1" dirty="0" err="1">
                <a:solidFill>
                  <a:srgbClr val="000000"/>
                </a:solidFill>
                <a:latin typeface="Consolas" panose="020B0609020204030204" pitchFamily="49" charset="0"/>
              </a:rPr>
              <a:t>p.terms.add</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this.terms.get</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i</a:t>
            </a:r>
            <a:r>
              <a:rPr lang="en-US" altLang="zh-CN" b="1" dirty="0">
                <a:solidFill>
                  <a:srgbClr val="000000"/>
                </a:solidFill>
                <a:latin typeface="Consolas" panose="020B0609020204030204" pitchFamily="49" charset="0"/>
              </a:rPr>
              <a:t>));}</a:t>
            </a:r>
          </a:p>
          <a:p>
            <a:pPr lvl="1"/>
            <a:r>
              <a:rPr lang="zh-CN" altLang="en-US" dirty="0"/>
              <a:t>对齐对</a:t>
            </a:r>
            <a:r>
              <a:rPr lang="en-US" altLang="zh-CN" dirty="0"/>
              <a:t>terms</a:t>
            </a:r>
            <a:r>
              <a:rPr lang="zh-CN" altLang="en-US" dirty="0"/>
              <a:t>和</a:t>
            </a:r>
            <a:r>
              <a:rPr lang="en-US" altLang="zh-CN" dirty="0" err="1"/>
              <a:t>coeff</a:t>
            </a:r>
            <a:r>
              <a:rPr lang="zh-CN" altLang="en-US" dirty="0"/>
              <a:t>这两个向量的访问不方便，甚至可能会出现潜在的问题，我们希望把这两个数据整合在一起</a:t>
            </a:r>
            <a:endParaRPr lang="en-US" altLang="zh-CN" dirty="0"/>
          </a:p>
        </p:txBody>
      </p:sp>
      <p:sp>
        <p:nvSpPr>
          <p:cNvPr id="4" name="文本框 3"/>
          <p:cNvSpPr txBox="1"/>
          <p:nvPr/>
        </p:nvSpPr>
        <p:spPr>
          <a:xfrm>
            <a:off x="7305017" y="5085804"/>
            <a:ext cx="2878130"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zh-CN" altLang="en-US" sz="2400" dirty="0"/>
              <a:t>这时如何修改</a:t>
            </a:r>
            <a:r>
              <a:rPr lang="en-US" altLang="zh-CN" sz="2400" dirty="0"/>
              <a:t>Poly</a:t>
            </a:r>
            <a:r>
              <a:rPr lang="zh-CN" altLang="en-US" sz="2400" dirty="0"/>
              <a:t>类的表示和</a:t>
            </a:r>
            <a:r>
              <a:rPr lang="en-US" altLang="zh-CN" sz="2400" dirty="0"/>
              <a:t>add</a:t>
            </a:r>
            <a:r>
              <a:rPr lang="zh-CN" altLang="en-US" sz="2400" dirty="0"/>
              <a:t>方法？</a:t>
            </a:r>
          </a:p>
        </p:txBody>
      </p:sp>
      <p:sp>
        <p:nvSpPr>
          <p:cNvPr id="5" name="矩形 4"/>
          <p:cNvSpPr/>
          <p:nvPr/>
        </p:nvSpPr>
        <p:spPr>
          <a:xfrm>
            <a:off x="1394892" y="4739071"/>
            <a:ext cx="5709293" cy="1938992"/>
          </a:xfrm>
          <a:prstGeom prst="rect">
            <a:avLst/>
          </a:prstGeom>
        </p:spPr>
        <p:txBody>
          <a:bodyPr wrap="square">
            <a:spAutoFit/>
          </a:bodyPr>
          <a:lstStyle/>
          <a:p>
            <a:pPr lvl="1"/>
            <a:r>
              <a:rPr lang="en-US" altLang="zh-CN" sz="2000" dirty="0"/>
              <a:t>class Term{</a:t>
            </a:r>
          </a:p>
          <a:p>
            <a:pPr lvl="1"/>
            <a:r>
              <a:rPr lang="en-US" altLang="zh-CN" sz="2000" dirty="0"/>
              <a:t>       private </a:t>
            </a:r>
            <a:r>
              <a:rPr lang="en-US" altLang="zh-CN" sz="2000" dirty="0" err="1"/>
              <a:t>int</a:t>
            </a:r>
            <a:r>
              <a:rPr lang="en-US" altLang="zh-CN" sz="2000" dirty="0"/>
              <a:t> </a:t>
            </a:r>
            <a:r>
              <a:rPr lang="en-US" altLang="zh-CN" sz="2000" dirty="0" err="1"/>
              <a:t>coe</a:t>
            </a:r>
            <a:r>
              <a:rPr lang="en-US" altLang="zh-CN" sz="2000" dirty="0"/>
              <a:t>; private </a:t>
            </a:r>
            <a:r>
              <a:rPr lang="en-US" altLang="zh-CN" sz="2000" dirty="0" err="1"/>
              <a:t>int</a:t>
            </a:r>
            <a:r>
              <a:rPr lang="en-US" altLang="zh-CN" sz="2000" dirty="0"/>
              <a:t> </a:t>
            </a:r>
            <a:r>
              <a:rPr lang="en-US" altLang="zh-CN" sz="2000" dirty="0" err="1"/>
              <a:t>deg</a:t>
            </a:r>
            <a:r>
              <a:rPr lang="en-US" altLang="zh-CN" sz="2000" dirty="0"/>
              <a:t>;</a:t>
            </a:r>
          </a:p>
          <a:p>
            <a:pPr lvl="1"/>
            <a:r>
              <a:rPr lang="en-US" altLang="zh-CN" sz="2000" dirty="0"/>
              <a:t>       public Term(</a:t>
            </a:r>
            <a:r>
              <a:rPr lang="en-US" altLang="zh-CN" sz="2000" dirty="0" err="1"/>
              <a:t>int</a:t>
            </a:r>
            <a:r>
              <a:rPr lang="en-US" altLang="zh-CN" sz="2000" dirty="0"/>
              <a:t> c, </a:t>
            </a:r>
            <a:r>
              <a:rPr lang="en-US" altLang="zh-CN" sz="2000" dirty="0" err="1"/>
              <a:t>int</a:t>
            </a:r>
            <a:r>
              <a:rPr lang="en-US" altLang="zh-CN" sz="2000" dirty="0"/>
              <a:t> n){</a:t>
            </a:r>
            <a:r>
              <a:rPr lang="en-US" altLang="zh-CN" sz="2000" dirty="0" err="1"/>
              <a:t>coe</a:t>
            </a:r>
            <a:r>
              <a:rPr lang="en-US" altLang="zh-CN" sz="2000" dirty="0"/>
              <a:t> = c; </a:t>
            </a:r>
            <a:r>
              <a:rPr lang="en-US" altLang="zh-CN" sz="2000" dirty="0" err="1"/>
              <a:t>deg</a:t>
            </a:r>
            <a:r>
              <a:rPr lang="en-US" altLang="zh-CN" sz="2000" dirty="0"/>
              <a:t> = n;}</a:t>
            </a:r>
          </a:p>
          <a:p>
            <a:pPr lvl="1"/>
            <a:r>
              <a:rPr lang="en-US" altLang="zh-CN" sz="2000" dirty="0"/>
              <a:t>       public </a:t>
            </a:r>
            <a:r>
              <a:rPr lang="en-US" altLang="zh-CN" sz="2000" dirty="0" err="1"/>
              <a:t>int</a:t>
            </a:r>
            <a:r>
              <a:rPr lang="en-US" altLang="zh-CN" sz="2000" dirty="0"/>
              <a:t> </a:t>
            </a:r>
            <a:r>
              <a:rPr lang="en-US" altLang="zh-CN" sz="2000" dirty="0" err="1"/>
              <a:t>coeff</a:t>
            </a:r>
            <a:r>
              <a:rPr lang="en-US" altLang="zh-CN" sz="2000" dirty="0"/>
              <a:t>(){return </a:t>
            </a:r>
            <a:r>
              <a:rPr lang="en-US" altLang="zh-CN" sz="2000" dirty="0" err="1"/>
              <a:t>coe</a:t>
            </a:r>
            <a:r>
              <a:rPr lang="en-US" altLang="zh-CN" sz="2000" dirty="0"/>
              <a:t>;}</a:t>
            </a:r>
          </a:p>
          <a:p>
            <a:pPr lvl="1"/>
            <a:r>
              <a:rPr lang="en-US" altLang="zh-CN" sz="2000" dirty="0"/>
              <a:t>       public </a:t>
            </a:r>
            <a:r>
              <a:rPr lang="en-US" altLang="zh-CN" sz="2000" dirty="0" err="1"/>
              <a:t>int</a:t>
            </a:r>
            <a:r>
              <a:rPr lang="en-US" altLang="zh-CN" sz="2000" dirty="0"/>
              <a:t> degree(){return </a:t>
            </a:r>
            <a:r>
              <a:rPr lang="en-US" altLang="zh-CN" sz="2000" dirty="0" err="1"/>
              <a:t>deg</a:t>
            </a:r>
            <a:r>
              <a:rPr lang="en-US" altLang="zh-CN" sz="2000" dirty="0"/>
              <a:t>;}</a:t>
            </a:r>
          </a:p>
          <a:p>
            <a:pPr lvl="1"/>
            <a:r>
              <a:rPr lang="en-US" altLang="zh-CN" sz="2000" dirty="0"/>
              <a:t>}</a:t>
            </a:r>
            <a:endParaRPr lang="zh-CN" altLang="en-US" sz="2000" dirty="0"/>
          </a:p>
        </p:txBody>
      </p:sp>
      <p:sp>
        <p:nvSpPr>
          <p:cNvPr id="6" name="灯片编号占位符 5"/>
          <p:cNvSpPr>
            <a:spLocks noGrp="1"/>
          </p:cNvSpPr>
          <p:nvPr>
            <p:ph type="sldNum" sz="quarter" idx="12"/>
          </p:nvPr>
        </p:nvSpPr>
        <p:spPr/>
        <p:txBody>
          <a:bodyPr/>
          <a:lstStyle/>
          <a:p>
            <a:fld id="{6E49848B-62CB-4016-9E49-F992BEA93B78}" type="slidenum">
              <a:rPr lang="zh-CN" altLang="en-US" smtClean="0"/>
              <a:t>22</a:t>
            </a:fld>
            <a:endParaRPr lang="zh-CN" altLang="en-US"/>
          </a:p>
        </p:txBody>
      </p:sp>
    </p:spTree>
    <p:extLst>
      <p:ext uri="{BB962C8B-B14F-4D97-AF65-F5344CB8AC3E}">
        <p14:creationId xmlns:p14="http://schemas.microsoft.com/office/powerpoint/2010/main" val="150881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a:xfrm>
            <a:off x="838200" y="1825625"/>
            <a:ext cx="10515600" cy="1279882"/>
          </a:xfrm>
        </p:spPr>
        <p:txBody>
          <a:bodyPr/>
          <a:lstStyle/>
          <a:p>
            <a:r>
              <a:rPr lang="zh-CN" altLang="en-US" dirty="0">
                <a:ea typeface="宋体" panose="02010600030101010101" pitchFamily="2" charset="-122"/>
              </a:rPr>
              <a:t>一个数据抽象可以有多种实现，对用户透明</a:t>
            </a:r>
            <a:endParaRPr lang="en-US" altLang="zh-CN" dirty="0">
              <a:ea typeface="宋体" panose="02010600030101010101" pitchFamily="2" charset="-122"/>
            </a:endParaRPr>
          </a:p>
          <a:p>
            <a:pPr lvl="1"/>
            <a:r>
              <a:rPr lang="zh-CN" altLang="en-US" dirty="0">
                <a:ea typeface="宋体" panose="02010600030101010101" pitchFamily="2" charset="-122"/>
              </a:rPr>
              <a:t>任何一种实现都必须满足规格要求（兑现承诺）</a:t>
            </a:r>
            <a:endParaRPr lang="en-US" altLang="zh-CN" dirty="0">
              <a:ea typeface="宋体" panose="02010600030101010101" pitchFamily="2" charset="-122"/>
            </a:endParaRPr>
          </a:p>
          <a:p>
            <a:pPr lvl="1"/>
            <a:r>
              <a:rPr lang="zh-CN" altLang="en-US" dirty="0">
                <a:ea typeface="宋体" panose="02010600030101010101" pitchFamily="2" charset="-122"/>
              </a:rPr>
              <a:t>表示对象可以映射到抽象对象</a:t>
            </a:r>
            <a:r>
              <a:rPr lang="en-US" altLang="zh-CN" dirty="0">
                <a:ea typeface="宋体" panose="02010600030101010101" pitchFamily="2" charset="-122"/>
              </a:rPr>
              <a:t>(</a:t>
            </a:r>
            <a:r>
              <a:rPr lang="zh-CN" altLang="en-US" dirty="0">
                <a:ea typeface="宋体" panose="02010600030101010101" pitchFamily="2" charset="-122"/>
              </a:rPr>
              <a:t>多个表示可以映射到同一个抽象对象</a:t>
            </a:r>
            <a:r>
              <a:rPr lang="en-US" altLang="zh-CN" dirty="0">
                <a:ea typeface="宋体" panose="02010600030101010101" pitchFamily="2" charset="-122"/>
              </a:rPr>
              <a:t>)</a:t>
            </a:r>
          </a:p>
        </p:txBody>
      </p:sp>
      <p:sp>
        <p:nvSpPr>
          <p:cNvPr id="121860" name="Oval 4"/>
          <p:cNvSpPr>
            <a:spLocks noChangeArrowheads="1"/>
          </p:cNvSpPr>
          <p:nvPr/>
        </p:nvSpPr>
        <p:spPr bwMode="auto">
          <a:xfrm>
            <a:off x="3659189" y="3473450"/>
            <a:ext cx="4873625" cy="520700"/>
          </a:xfrm>
          <a:prstGeom prst="ellipse">
            <a:avLst/>
          </a:prstGeom>
          <a:solidFill>
            <a:srgbClr val="FBFAC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endParaRPr lang="zh-CN" altLang="zh-CN"/>
          </a:p>
        </p:txBody>
      </p:sp>
      <p:sp>
        <p:nvSpPr>
          <p:cNvPr id="121861" name="Oval 5"/>
          <p:cNvSpPr>
            <a:spLocks noChangeArrowheads="1"/>
          </p:cNvSpPr>
          <p:nvPr/>
        </p:nvSpPr>
        <p:spPr bwMode="auto">
          <a:xfrm>
            <a:off x="2667000" y="5188625"/>
            <a:ext cx="6858000" cy="519351"/>
          </a:xfrm>
          <a:prstGeom prst="ellipse">
            <a:avLst/>
          </a:prstGeom>
          <a:solidFill>
            <a:srgbClr val="FBFAC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1863" name="Text Box 7"/>
          <p:cNvSpPr txBox="1">
            <a:spLocks noChangeArrowheads="1"/>
          </p:cNvSpPr>
          <p:nvPr/>
        </p:nvSpPr>
        <p:spPr bwMode="auto">
          <a:xfrm>
            <a:off x="4191000" y="3581400"/>
            <a:ext cx="3978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ea typeface="宋体" panose="02010600030101010101" pitchFamily="2" charset="-122"/>
              </a:rPr>
              <a:t>{ }</a:t>
            </a:r>
          </a:p>
        </p:txBody>
      </p:sp>
      <p:sp>
        <p:nvSpPr>
          <p:cNvPr id="121864" name="Text Box 8"/>
          <p:cNvSpPr txBox="1">
            <a:spLocks noChangeArrowheads="1"/>
          </p:cNvSpPr>
          <p:nvPr/>
        </p:nvSpPr>
        <p:spPr bwMode="auto">
          <a:xfrm>
            <a:off x="5105401" y="3574476"/>
            <a:ext cx="10262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ea typeface="宋体" panose="02010600030101010101" pitchFamily="2" charset="-122"/>
              </a:rPr>
              <a:t>{ 1, 2, 3 }</a:t>
            </a:r>
          </a:p>
        </p:txBody>
      </p:sp>
      <p:sp>
        <p:nvSpPr>
          <p:cNvPr id="121865" name="Text Box 9"/>
          <p:cNvSpPr txBox="1">
            <a:spLocks noChangeArrowheads="1"/>
          </p:cNvSpPr>
          <p:nvPr/>
        </p:nvSpPr>
        <p:spPr bwMode="auto">
          <a:xfrm>
            <a:off x="7211290" y="3588325"/>
            <a:ext cx="5677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ea typeface="宋体" panose="02010600030101010101" pitchFamily="2" charset="-122"/>
              </a:rPr>
              <a:t>{ 7 }</a:t>
            </a:r>
          </a:p>
        </p:txBody>
      </p:sp>
      <p:cxnSp>
        <p:nvCxnSpPr>
          <p:cNvPr id="121872" name="AutoShape 16"/>
          <p:cNvCxnSpPr>
            <a:cxnSpLocks noChangeShapeType="1"/>
            <a:stCxn id="121875" idx="5"/>
            <a:endCxn id="121866" idx="1"/>
          </p:cNvCxnSpPr>
          <p:nvPr/>
        </p:nvCxnSpPr>
        <p:spPr bwMode="auto">
          <a:xfrm rot="16200000" flipH="1">
            <a:off x="4722014" y="4941091"/>
            <a:ext cx="96660" cy="181162"/>
          </a:xfrm>
          <a:prstGeom prst="curvedConnector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1917" name="Group 61"/>
          <p:cNvGrpSpPr>
            <a:grpSpLocks/>
          </p:cNvGrpSpPr>
          <p:nvPr/>
        </p:nvGrpSpPr>
        <p:grpSpPr bwMode="auto">
          <a:xfrm>
            <a:off x="4419600" y="4540252"/>
            <a:ext cx="1219200" cy="1928813"/>
            <a:chOff x="1824" y="2860"/>
            <a:chExt cx="768" cy="1215"/>
          </a:xfrm>
        </p:grpSpPr>
        <p:sp>
          <p:nvSpPr>
            <p:cNvPr id="121866" name="Text Box 10"/>
            <p:cNvSpPr txBox="1">
              <a:spLocks noChangeArrowheads="1"/>
            </p:cNvSpPr>
            <p:nvPr/>
          </p:nvSpPr>
          <p:spPr bwMode="auto">
            <a:xfrm>
              <a:off x="2102" y="3113"/>
              <a:ext cx="154" cy="174"/>
            </a:xfrm>
            <a:prstGeom prst="rect">
              <a:avLst/>
            </a:prstGeom>
            <a:solidFill>
              <a:srgbClr val="D6E2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a:ea typeface="宋体" panose="02010600030101010101" pitchFamily="2" charset="-122"/>
                </a:rPr>
                <a:t>1</a:t>
              </a:r>
            </a:p>
          </p:txBody>
        </p:sp>
        <p:sp>
          <p:nvSpPr>
            <p:cNvPr id="121867" name="Text Box 11"/>
            <p:cNvSpPr txBox="1">
              <a:spLocks noChangeArrowheads="1"/>
            </p:cNvSpPr>
            <p:nvPr/>
          </p:nvSpPr>
          <p:spPr bwMode="auto">
            <a:xfrm>
              <a:off x="2208" y="3360"/>
              <a:ext cx="154" cy="174"/>
            </a:xfrm>
            <a:prstGeom prst="rect">
              <a:avLst/>
            </a:prstGeom>
            <a:solidFill>
              <a:srgbClr val="D6E2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a:ea typeface="宋体" panose="02010600030101010101" pitchFamily="2" charset="-122"/>
                </a:rPr>
                <a:t>2</a:t>
              </a:r>
            </a:p>
          </p:txBody>
        </p:sp>
        <p:sp>
          <p:nvSpPr>
            <p:cNvPr id="121868" name="Text Box 12"/>
            <p:cNvSpPr txBox="1">
              <a:spLocks noChangeArrowheads="1"/>
            </p:cNvSpPr>
            <p:nvPr/>
          </p:nvSpPr>
          <p:spPr bwMode="auto">
            <a:xfrm>
              <a:off x="2352" y="3600"/>
              <a:ext cx="154" cy="174"/>
            </a:xfrm>
            <a:prstGeom prst="rect">
              <a:avLst/>
            </a:prstGeom>
            <a:solidFill>
              <a:srgbClr val="D6E2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a:ea typeface="宋体" panose="02010600030101010101" pitchFamily="2" charset="-122"/>
                </a:rPr>
                <a:t>3</a:t>
              </a:r>
            </a:p>
          </p:txBody>
        </p:sp>
        <p:cxnSp>
          <p:nvCxnSpPr>
            <p:cNvPr id="121869" name="AutoShape 13"/>
            <p:cNvCxnSpPr>
              <a:cxnSpLocks noChangeShapeType="1"/>
              <a:stCxn id="121866" idx="3"/>
              <a:endCxn id="121867" idx="1"/>
            </p:cNvCxnSpPr>
            <p:nvPr/>
          </p:nvCxnSpPr>
          <p:spPr bwMode="auto">
            <a:xfrm flipH="1">
              <a:off x="2208" y="3200"/>
              <a:ext cx="48" cy="247"/>
            </a:xfrm>
            <a:prstGeom prst="curvedConnector5">
              <a:avLst>
                <a:gd name="adj1" fmla="val -300000"/>
                <a:gd name="adj2" fmla="val 50000"/>
                <a:gd name="adj3" fmla="val 40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70" name="AutoShape 14"/>
            <p:cNvCxnSpPr>
              <a:cxnSpLocks noChangeShapeType="1"/>
              <a:stCxn id="121867" idx="3"/>
              <a:endCxn id="121868" idx="1"/>
            </p:cNvCxnSpPr>
            <p:nvPr/>
          </p:nvCxnSpPr>
          <p:spPr bwMode="auto">
            <a:xfrm flipH="1">
              <a:off x="2352" y="3447"/>
              <a:ext cx="10" cy="240"/>
            </a:xfrm>
            <a:prstGeom prst="curvedConnector5">
              <a:avLst>
                <a:gd name="adj1" fmla="val -1440000"/>
                <a:gd name="adj2" fmla="val 50000"/>
                <a:gd name="adj3" fmla="val 154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873" name="Oval 17"/>
            <p:cNvSpPr>
              <a:spLocks noChangeArrowheads="1"/>
            </p:cNvSpPr>
            <p:nvPr/>
          </p:nvSpPr>
          <p:spPr bwMode="auto">
            <a:xfrm>
              <a:off x="2448" y="3748"/>
              <a:ext cx="144" cy="327"/>
            </a:xfrm>
            <a:prstGeom prst="ellipse">
              <a:avLst/>
            </a:prstGeom>
            <a:noFill/>
            <a:ln>
              <a:noFill/>
            </a:ln>
            <a:effectLst/>
            <a:extLst>
              <a:ext uri="{909E8E84-426E-40DD-AFC4-6F175D3DCCD1}">
                <a14:hiddenFill xmlns:a14="http://schemas.microsoft.com/office/drawing/2010/main">
                  <a:solidFill>
                    <a:srgbClr val="D6E2FE"/>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1875" name="Oval 19"/>
            <p:cNvSpPr>
              <a:spLocks noChangeArrowheads="1"/>
            </p:cNvSpPr>
            <p:nvPr/>
          </p:nvSpPr>
          <p:spPr bwMode="auto">
            <a:xfrm>
              <a:off x="1824" y="2860"/>
              <a:ext cx="192" cy="327"/>
            </a:xfrm>
            <a:prstGeom prst="ellipse">
              <a:avLst/>
            </a:prstGeom>
            <a:noFill/>
            <a:ln>
              <a:noFill/>
            </a:ln>
            <a:effectLst/>
            <a:extLst>
              <a:ext uri="{909E8E84-426E-40DD-AFC4-6F175D3DCCD1}">
                <a14:hiddenFill xmlns:a14="http://schemas.microsoft.com/office/drawing/2010/main">
                  <a:solidFill>
                    <a:srgbClr val="D6E2FE"/>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cxnSp>
          <p:nvCxnSpPr>
            <p:cNvPr id="121877" name="AutoShape 21"/>
            <p:cNvCxnSpPr>
              <a:cxnSpLocks noChangeShapeType="1"/>
              <a:stCxn id="121868" idx="3"/>
              <a:endCxn id="121873" idx="2"/>
            </p:cNvCxnSpPr>
            <p:nvPr/>
          </p:nvCxnSpPr>
          <p:spPr bwMode="auto">
            <a:xfrm flipH="1">
              <a:off x="2448" y="3687"/>
              <a:ext cx="58" cy="225"/>
            </a:xfrm>
            <a:prstGeom prst="curvedConnector5">
              <a:avLst>
                <a:gd name="adj1" fmla="val -248276"/>
                <a:gd name="adj2" fmla="val 236971"/>
                <a:gd name="adj3" fmla="val 348276"/>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1918" name="Group 62"/>
          <p:cNvGrpSpPr>
            <a:grpSpLocks/>
          </p:cNvGrpSpPr>
          <p:nvPr/>
        </p:nvGrpSpPr>
        <p:grpSpPr bwMode="auto">
          <a:xfrm>
            <a:off x="5426075" y="4551365"/>
            <a:ext cx="1219200" cy="1928813"/>
            <a:chOff x="2458" y="2867"/>
            <a:chExt cx="768" cy="1215"/>
          </a:xfrm>
        </p:grpSpPr>
        <p:sp>
          <p:nvSpPr>
            <p:cNvPr id="121878" name="Text Box 22"/>
            <p:cNvSpPr txBox="1">
              <a:spLocks noChangeArrowheads="1"/>
            </p:cNvSpPr>
            <p:nvPr/>
          </p:nvSpPr>
          <p:spPr bwMode="auto">
            <a:xfrm>
              <a:off x="2736" y="3120"/>
              <a:ext cx="154" cy="174"/>
            </a:xfrm>
            <a:prstGeom prst="rect">
              <a:avLst/>
            </a:prstGeom>
            <a:solidFill>
              <a:srgbClr val="D6E2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a:ea typeface="宋体" panose="02010600030101010101" pitchFamily="2" charset="-122"/>
                </a:rPr>
                <a:t>1</a:t>
              </a:r>
            </a:p>
          </p:txBody>
        </p:sp>
        <p:sp>
          <p:nvSpPr>
            <p:cNvPr id="121879" name="Text Box 23"/>
            <p:cNvSpPr txBox="1">
              <a:spLocks noChangeArrowheads="1"/>
            </p:cNvSpPr>
            <p:nvPr/>
          </p:nvSpPr>
          <p:spPr bwMode="auto">
            <a:xfrm>
              <a:off x="2842" y="3367"/>
              <a:ext cx="154" cy="174"/>
            </a:xfrm>
            <a:prstGeom prst="rect">
              <a:avLst/>
            </a:prstGeom>
            <a:solidFill>
              <a:srgbClr val="D6E2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a:ea typeface="宋体" panose="02010600030101010101" pitchFamily="2" charset="-122"/>
                </a:rPr>
                <a:t>3</a:t>
              </a:r>
            </a:p>
          </p:txBody>
        </p:sp>
        <p:sp>
          <p:nvSpPr>
            <p:cNvPr id="121880" name="Text Box 24"/>
            <p:cNvSpPr txBox="1">
              <a:spLocks noChangeArrowheads="1"/>
            </p:cNvSpPr>
            <p:nvPr/>
          </p:nvSpPr>
          <p:spPr bwMode="auto">
            <a:xfrm>
              <a:off x="2986" y="3607"/>
              <a:ext cx="154" cy="174"/>
            </a:xfrm>
            <a:prstGeom prst="rect">
              <a:avLst/>
            </a:prstGeom>
            <a:solidFill>
              <a:srgbClr val="D6E2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a:ea typeface="宋体" panose="02010600030101010101" pitchFamily="2" charset="-122"/>
                </a:rPr>
                <a:t>2</a:t>
              </a:r>
            </a:p>
          </p:txBody>
        </p:sp>
        <p:cxnSp>
          <p:nvCxnSpPr>
            <p:cNvPr id="121881" name="AutoShape 25"/>
            <p:cNvCxnSpPr>
              <a:cxnSpLocks noChangeShapeType="1"/>
              <a:stCxn id="121878" idx="3"/>
              <a:endCxn id="121879" idx="1"/>
            </p:cNvCxnSpPr>
            <p:nvPr/>
          </p:nvCxnSpPr>
          <p:spPr bwMode="auto">
            <a:xfrm flipH="1">
              <a:off x="2842" y="3207"/>
              <a:ext cx="48" cy="247"/>
            </a:xfrm>
            <a:prstGeom prst="curvedConnector5">
              <a:avLst>
                <a:gd name="adj1" fmla="val -300000"/>
                <a:gd name="adj2" fmla="val 50000"/>
                <a:gd name="adj3" fmla="val 40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82" name="AutoShape 26"/>
            <p:cNvCxnSpPr>
              <a:cxnSpLocks noChangeShapeType="1"/>
              <a:stCxn id="121879" idx="3"/>
              <a:endCxn id="121880" idx="1"/>
            </p:cNvCxnSpPr>
            <p:nvPr/>
          </p:nvCxnSpPr>
          <p:spPr bwMode="auto">
            <a:xfrm flipH="1">
              <a:off x="2986" y="3454"/>
              <a:ext cx="10" cy="240"/>
            </a:xfrm>
            <a:prstGeom prst="curvedConnector5">
              <a:avLst>
                <a:gd name="adj1" fmla="val -1440000"/>
                <a:gd name="adj2" fmla="val 50000"/>
                <a:gd name="adj3" fmla="val 154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83" name="AutoShape 27"/>
            <p:cNvCxnSpPr>
              <a:cxnSpLocks noChangeShapeType="1"/>
              <a:stCxn id="121885" idx="5"/>
              <a:endCxn id="121878" idx="1"/>
            </p:cNvCxnSpPr>
            <p:nvPr/>
          </p:nvCxnSpPr>
          <p:spPr bwMode="auto">
            <a:xfrm rot="16200000" flipH="1">
              <a:off x="2648" y="3119"/>
              <a:ext cx="61" cy="114"/>
            </a:xfrm>
            <a:prstGeom prst="curvedConnector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884" name="Oval 28"/>
            <p:cNvSpPr>
              <a:spLocks noChangeArrowheads="1"/>
            </p:cNvSpPr>
            <p:nvPr/>
          </p:nvSpPr>
          <p:spPr bwMode="auto">
            <a:xfrm>
              <a:off x="3082" y="3755"/>
              <a:ext cx="144" cy="327"/>
            </a:xfrm>
            <a:prstGeom prst="ellipse">
              <a:avLst/>
            </a:prstGeom>
            <a:noFill/>
            <a:ln>
              <a:noFill/>
            </a:ln>
            <a:effectLst/>
            <a:extLst>
              <a:ext uri="{909E8E84-426E-40DD-AFC4-6F175D3DCCD1}">
                <a14:hiddenFill xmlns:a14="http://schemas.microsoft.com/office/drawing/2010/main">
                  <a:solidFill>
                    <a:srgbClr val="D6E2FE"/>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1885" name="Oval 29"/>
            <p:cNvSpPr>
              <a:spLocks noChangeArrowheads="1"/>
            </p:cNvSpPr>
            <p:nvPr/>
          </p:nvSpPr>
          <p:spPr bwMode="auto">
            <a:xfrm>
              <a:off x="2458" y="2867"/>
              <a:ext cx="192" cy="327"/>
            </a:xfrm>
            <a:prstGeom prst="ellipse">
              <a:avLst/>
            </a:prstGeom>
            <a:noFill/>
            <a:ln>
              <a:noFill/>
            </a:ln>
            <a:effectLst/>
            <a:extLst>
              <a:ext uri="{909E8E84-426E-40DD-AFC4-6F175D3DCCD1}">
                <a14:hiddenFill xmlns:a14="http://schemas.microsoft.com/office/drawing/2010/main">
                  <a:solidFill>
                    <a:srgbClr val="D6E2FE"/>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cxnSp>
          <p:nvCxnSpPr>
            <p:cNvPr id="121886" name="AutoShape 30"/>
            <p:cNvCxnSpPr>
              <a:cxnSpLocks noChangeShapeType="1"/>
              <a:stCxn id="121880" idx="3"/>
              <a:endCxn id="121884" idx="2"/>
            </p:cNvCxnSpPr>
            <p:nvPr/>
          </p:nvCxnSpPr>
          <p:spPr bwMode="auto">
            <a:xfrm flipH="1">
              <a:off x="3082" y="3694"/>
              <a:ext cx="58" cy="225"/>
            </a:xfrm>
            <a:prstGeom prst="curvedConnector5">
              <a:avLst>
                <a:gd name="adj1" fmla="val -248276"/>
                <a:gd name="adj2" fmla="val 236971"/>
                <a:gd name="adj3" fmla="val 348276"/>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1919" name="Group 63"/>
          <p:cNvGrpSpPr>
            <a:grpSpLocks/>
          </p:cNvGrpSpPr>
          <p:nvPr/>
        </p:nvGrpSpPr>
        <p:grpSpPr bwMode="auto">
          <a:xfrm>
            <a:off x="6645276" y="4779963"/>
            <a:ext cx="822325" cy="1155699"/>
            <a:chOff x="3226" y="3011"/>
            <a:chExt cx="518" cy="728"/>
          </a:xfrm>
        </p:grpSpPr>
        <p:sp>
          <p:nvSpPr>
            <p:cNvPr id="121896" name="Text Box 40"/>
            <p:cNvSpPr txBox="1">
              <a:spLocks noChangeArrowheads="1"/>
            </p:cNvSpPr>
            <p:nvPr/>
          </p:nvSpPr>
          <p:spPr bwMode="auto">
            <a:xfrm>
              <a:off x="3504" y="3264"/>
              <a:ext cx="154" cy="174"/>
            </a:xfrm>
            <a:prstGeom prst="rect">
              <a:avLst/>
            </a:prstGeom>
            <a:solidFill>
              <a:srgbClr val="D6E2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a:ea typeface="宋体" panose="02010600030101010101" pitchFamily="2" charset="-122"/>
                </a:rPr>
                <a:t>7</a:t>
              </a:r>
            </a:p>
          </p:txBody>
        </p:sp>
        <p:cxnSp>
          <p:nvCxnSpPr>
            <p:cNvPr id="121901" name="AutoShape 45"/>
            <p:cNvCxnSpPr>
              <a:cxnSpLocks noChangeShapeType="1"/>
              <a:stCxn id="121903" idx="5"/>
              <a:endCxn id="121896" idx="1"/>
            </p:cNvCxnSpPr>
            <p:nvPr/>
          </p:nvCxnSpPr>
          <p:spPr bwMode="auto">
            <a:xfrm rot="16200000" flipH="1">
              <a:off x="3416" y="3263"/>
              <a:ext cx="61" cy="114"/>
            </a:xfrm>
            <a:prstGeom prst="curvedConnector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902" name="Oval 46"/>
            <p:cNvSpPr>
              <a:spLocks noChangeArrowheads="1"/>
            </p:cNvSpPr>
            <p:nvPr/>
          </p:nvSpPr>
          <p:spPr bwMode="auto">
            <a:xfrm>
              <a:off x="3600" y="3412"/>
              <a:ext cx="144" cy="327"/>
            </a:xfrm>
            <a:prstGeom prst="ellipse">
              <a:avLst/>
            </a:prstGeom>
            <a:noFill/>
            <a:ln>
              <a:noFill/>
            </a:ln>
            <a:effectLst/>
            <a:extLst>
              <a:ext uri="{909E8E84-426E-40DD-AFC4-6F175D3DCCD1}">
                <a14:hiddenFill xmlns:a14="http://schemas.microsoft.com/office/drawing/2010/main">
                  <a:solidFill>
                    <a:srgbClr val="D6E2FE"/>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1903" name="Oval 47"/>
            <p:cNvSpPr>
              <a:spLocks noChangeArrowheads="1"/>
            </p:cNvSpPr>
            <p:nvPr/>
          </p:nvSpPr>
          <p:spPr bwMode="auto">
            <a:xfrm>
              <a:off x="3226" y="3011"/>
              <a:ext cx="192" cy="327"/>
            </a:xfrm>
            <a:prstGeom prst="ellipse">
              <a:avLst/>
            </a:prstGeom>
            <a:noFill/>
            <a:ln>
              <a:noFill/>
            </a:ln>
            <a:effectLst/>
            <a:extLst>
              <a:ext uri="{909E8E84-426E-40DD-AFC4-6F175D3DCCD1}">
                <a14:hiddenFill xmlns:a14="http://schemas.microsoft.com/office/drawing/2010/main">
                  <a:solidFill>
                    <a:srgbClr val="D6E2FE"/>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cxnSp>
          <p:nvCxnSpPr>
            <p:cNvPr id="121904" name="AutoShape 48"/>
            <p:cNvCxnSpPr>
              <a:cxnSpLocks noChangeShapeType="1"/>
              <a:stCxn id="121896" idx="3"/>
              <a:endCxn id="121902" idx="2"/>
            </p:cNvCxnSpPr>
            <p:nvPr/>
          </p:nvCxnSpPr>
          <p:spPr bwMode="auto">
            <a:xfrm flipH="1">
              <a:off x="3600" y="3351"/>
              <a:ext cx="58" cy="224"/>
            </a:xfrm>
            <a:prstGeom prst="curvedConnector5">
              <a:avLst>
                <a:gd name="adj1" fmla="val -248276"/>
                <a:gd name="adj2" fmla="val 236971"/>
                <a:gd name="adj3" fmla="val 348276"/>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1920" name="Group 64"/>
          <p:cNvGrpSpPr>
            <a:grpSpLocks/>
          </p:cNvGrpSpPr>
          <p:nvPr/>
        </p:nvGrpSpPr>
        <p:grpSpPr bwMode="auto">
          <a:xfrm>
            <a:off x="7712076" y="4703763"/>
            <a:ext cx="974725" cy="1536699"/>
            <a:chOff x="3898" y="2963"/>
            <a:chExt cx="614" cy="968"/>
          </a:xfrm>
        </p:grpSpPr>
        <p:sp>
          <p:nvSpPr>
            <p:cNvPr id="121905" name="Text Box 49"/>
            <p:cNvSpPr txBox="1">
              <a:spLocks noChangeArrowheads="1"/>
            </p:cNvSpPr>
            <p:nvPr/>
          </p:nvSpPr>
          <p:spPr bwMode="auto">
            <a:xfrm>
              <a:off x="4176" y="3216"/>
              <a:ext cx="154" cy="174"/>
            </a:xfrm>
            <a:prstGeom prst="rect">
              <a:avLst/>
            </a:prstGeom>
            <a:solidFill>
              <a:srgbClr val="D6E2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a:ea typeface="宋体" panose="02010600030101010101" pitchFamily="2" charset="-122"/>
                </a:rPr>
                <a:t>7</a:t>
              </a:r>
            </a:p>
          </p:txBody>
        </p:sp>
        <p:sp>
          <p:nvSpPr>
            <p:cNvPr id="121906" name="Text Box 50"/>
            <p:cNvSpPr txBox="1">
              <a:spLocks noChangeArrowheads="1"/>
            </p:cNvSpPr>
            <p:nvPr/>
          </p:nvSpPr>
          <p:spPr bwMode="auto">
            <a:xfrm>
              <a:off x="4282" y="3463"/>
              <a:ext cx="154" cy="174"/>
            </a:xfrm>
            <a:prstGeom prst="rect">
              <a:avLst/>
            </a:prstGeom>
            <a:solidFill>
              <a:srgbClr val="D6E2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a:ea typeface="宋体" panose="02010600030101010101" pitchFamily="2" charset="-122"/>
                </a:rPr>
                <a:t>7</a:t>
              </a:r>
            </a:p>
          </p:txBody>
        </p:sp>
        <p:cxnSp>
          <p:nvCxnSpPr>
            <p:cNvPr id="121908" name="AutoShape 52"/>
            <p:cNvCxnSpPr>
              <a:cxnSpLocks noChangeShapeType="1"/>
              <a:stCxn id="121905" idx="3"/>
              <a:endCxn id="121906" idx="1"/>
            </p:cNvCxnSpPr>
            <p:nvPr/>
          </p:nvCxnSpPr>
          <p:spPr bwMode="auto">
            <a:xfrm flipH="1">
              <a:off x="4282" y="3303"/>
              <a:ext cx="48" cy="247"/>
            </a:xfrm>
            <a:prstGeom prst="curvedConnector5">
              <a:avLst>
                <a:gd name="adj1" fmla="val -300000"/>
                <a:gd name="adj2" fmla="val 50000"/>
                <a:gd name="adj3" fmla="val 40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910" name="AutoShape 54"/>
            <p:cNvCxnSpPr>
              <a:cxnSpLocks noChangeShapeType="1"/>
              <a:stCxn id="121912" idx="5"/>
              <a:endCxn id="121905" idx="1"/>
            </p:cNvCxnSpPr>
            <p:nvPr/>
          </p:nvCxnSpPr>
          <p:spPr bwMode="auto">
            <a:xfrm rot="16200000" flipH="1">
              <a:off x="4088" y="3215"/>
              <a:ext cx="61" cy="114"/>
            </a:xfrm>
            <a:prstGeom prst="curvedConnector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911" name="Oval 55"/>
            <p:cNvSpPr>
              <a:spLocks noChangeArrowheads="1"/>
            </p:cNvSpPr>
            <p:nvPr/>
          </p:nvSpPr>
          <p:spPr bwMode="auto">
            <a:xfrm>
              <a:off x="4368" y="3604"/>
              <a:ext cx="144" cy="327"/>
            </a:xfrm>
            <a:prstGeom prst="ellipse">
              <a:avLst/>
            </a:prstGeom>
            <a:noFill/>
            <a:ln>
              <a:noFill/>
            </a:ln>
            <a:effectLst/>
            <a:extLst>
              <a:ext uri="{909E8E84-426E-40DD-AFC4-6F175D3DCCD1}">
                <a14:hiddenFill xmlns:a14="http://schemas.microsoft.com/office/drawing/2010/main">
                  <a:solidFill>
                    <a:srgbClr val="D6E2FE"/>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1912" name="Oval 56"/>
            <p:cNvSpPr>
              <a:spLocks noChangeArrowheads="1"/>
            </p:cNvSpPr>
            <p:nvPr/>
          </p:nvSpPr>
          <p:spPr bwMode="auto">
            <a:xfrm>
              <a:off x="3898" y="2963"/>
              <a:ext cx="192" cy="327"/>
            </a:xfrm>
            <a:prstGeom prst="ellipse">
              <a:avLst/>
            </a:prstGeom>
            <a:noFill/>
            <a:ln>
              <a:noFill/>
            </a:ln>
            <a:effectLst/>
            <a:extLst>
              <a:ext uri="{909E8E84-426E-40DD-AFC4-6F175D3DCCD1}">
                <a14:hiddenFill xmlns:a14="http://schemas.microsoft.com/office/drawing/2010/main">
                  <a:solidFill>
                    <a:srgbClr val="D6E2FE"/>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cxnSp>
          <p:nvCxnSpPr>
            <p:cNvPr id="121913" name="AutoShape 57"/>
            <p:cNvCxnSpPr>
              <a:cxnSpLocks noChangeShapeType="1"/>
              <a:stCxn id="121906" idx="3"/>
              <a:endCxn id="121911" idx="2"/>
            </p:cNvCxnSpPr>
            <p:nvPr/>
          </p:nvCxnSpPr>
          <p:spPr bwMode="auto">
            <a:xfrm flipH="1">
              <a:off x="4368" y="3550"/>
              <a:ext cx="68" cy="217"/>
            </a:xfrm>
            <a:prstGeom prst="curvedConnector5">
              <a:avLst>
                <a:gd name="adj1" fmla="val -211765"/>
                <a:gd name="adj2" fmla="val 241380"/>
                <a:gd name="adj3" fmla="val 311765"/>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1916" name="Group 60"/>
          <p:cNvGrpSpPr>
            <a:grpSpLocks/>
          </p:cNvGrpSpPr>
          <p:nvPr/>
        </p:nvGrpSpPr>
        <p:grpSpPr bwMode="auto">
          <a:xfrm>
            <a:off x="3657600" y="5180021"/>
            <a:ext cx="228600" cy="623889"/>
            <a:chOff x="1344" y="3263"/>
            <a:chExt cx="144" cy="393"/>
          </a:xfrm>
        </p:grpSpPr>
        <p:sp>
          <p:nvSpPr>
            <p:cNvPr id="121914" name="Oval 58"/>
            <p:cNvSpPr>
              <a:spLocks noChangeArrowheads="1"/>
            </p:cNvSpPr>
            <p:nvPr/>
          </p:nvSpPr>
          <p:spPr bwMode="auto">
            <a:xfrm>
              <a:off x="1344" y="3329"/>
              <a:ext cx="144" cy="327"/>
            </a:xfrm>
            <a:prstGeom prst="ellipse">
              <a:avLst/>
            </a:prstGeom>
            <a:noFill/>
            <a:ln>
              <a:noFill/>
            </a:ln>
            <a:effectLst/>
            <a:extLst>
              <a:ext uri="{909E8E84-426E-40DD-AFC4-6F175D3DCCD1}">
                <a14:hiddenFill xmlns:a14="http://schemas.microsoft.com/office/drawing/2010/main">
                  <a:solidFill>
                    <a:srgbClr val="D6E2FE"/>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cxnSp>
          <p:nvCxnSpPr>
            <p:cNvPr id="121915" name="AutoShape 59"/>
            <p:cNvCxnSpPr>
              <a:cxnSpLocks noChangeShapeType="1"/>
              <a:endCxn id="121914" idx="2"/>
            </p:cNvCxnSpPr>
            <p:nvPr/>
          </p:nvCxnSpPr>
          <p:spPr bwMode="auto">
            <a:xfrm rot="5400000">
              <a:off x="1262" y="3346"/>
              <a:ext cx="229" cy="64"/>
            </a:xfrm>
            <a:prstGeom prst="curvedConnector4">
              <a:avLst>
                <a:gd name="adj1" fmla="val 14223"/>
                <a:gd name="adj2" fmla="val 325000"/>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1921" name="AutoShape 65"/>
          <p:cNvSpPr>
            <a:spLocks noChangeArrowheads="1"/>
          </p:cNvSpPr>
          <p:nvPr/>
        </p:nvSpPr>
        <p:spPr bwMode="auto">
          <a:xfrm rot="-4249308">
            <a:off x="3503613" y="4140083"/>
            <a:ext cx="1219200" cy="733663"/>
          </a:xfrm>
          <a:prstGeom prst="rightArrow">
            <a:avLst>
              <a:gd name="adj1" fmla="val 50000"/>
              <a:gd name="adj2" fmla="val 200000"/>
            </a:avLst>
          </a:prstGeom>
          <a:solidFill>
            <a:srgbClr val="33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1922" name="AutoShape 66"/>
          <p:cNvSpPr>
            <a:spLocks noChangeArrowheads="1"/>
          </p:cNvSpPr>
          <p:nvPr/>
        </p:nvSpPr>
        <p:spPr bwMode="auto">
          <a:xfrm rot="-4334523">
            <a:off x="4639164" y="4111193"/>
            <a:ext cx="1135775" cy="585443"/>
          </a:xfrm>
          <a:prstGeom prst="rightArrow">
            <a:avLst>
              <a:gd name="adj1" fmla="val 50000"/>
              <a:gd name="adj2" fmla="val 212500"/>
            </a:avLst>
          </a:prstGeom>
          <a:solidFill>
            <a:srgbClr val="33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121923" name="AutoShape 67"/>
          <p:cNvSpPr>
            <a:spLocks noChangeArrowheads="1"/>
          </p:cNvSpPr>
          <p:nvPr/>
        </p:nvSpPr>
        <p:spPr bwMode="auto">
          <a:xfrm rot="-5857996">
            <a:off x="5356621" y="4016955"/>
            <a:ext cx="1041628" cy="733663"/>
          </a:xfrm>
          <a:prstGeom prst="rightArrow">
            <a:avLst>
              <a:gd name="adj1" fmla="val 50000"/>
              <a:gd name="adj2" fmla="val 200000"/>
            </a:avLst>
          </a:prstGeom>
          <a:solidFill>
            <a:srgbClr val="33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121924" name="AutoShape 68"/>
          <p:cNvSpPr>
            <a:spLocks noChangeArrowheads="1"/>
          </p:cNvSpPr>
          <p:nvPr/>
        </p:nvSpPr>
        <p:spPr bwMode="auto">
          <a:xfrm rot="-2516091">
            <a:off x="8269288" y="4312326"/>
            <a:ext cx="1281112" cy="733663"/>
          </a:xfrm>
          <a:prstGeom prst="rightArrow">
            <a:avLst>
              <a:gd name="adj1" fmla="val 50000"/>
              <a:gd name="adj2" fmla="val 226686"/>
            </a:avLst>
          </a:prstGeom>
          <a:solidFill>
            <a:srgbClr val="33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1925" name="AutoShape 69"/>
          <p:cNvSpPr>
            <a:spLocks noChangeArrowheads="1"/>
          </p:cNvSpPr>
          <p:nvPr/>
        </p:nvSpPr>
        <p:spPr bwMode="auto">
          <a:xfrm rot="-4578283">
            <a:off x="6789450" y="4139793"/>
            <a:ext cx="1143000" cy="733663"/>
          </a:xfrm>
          <a:prstGeom prst="rightArrow">
            <a:avLst>
              <a:gd name="adj1" fmla="val 50000"/>
              <a:gd name="adj2" fmla="val 187500"/>
            </a:avLst>
          </a:prstGeom>
          <a:solidFill>
            <a:srgbClr val="33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1926" name="Text Box 70"/>
          <p:cNvSpPr txBox="1">
            <a:spLocks noChangeArrowheads="1"/>
          </p:cNvSpPr>
          <p:nvPr/>
        </p:nvSpPr>
        <p:spPr bwMode="auto">
          <a:xfrm>
            <a:off x="9144001" y="3962400"/>
            <a:ext cx="8159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00"/>
                </a:solidFill>
                <a:ea typeface="宋体" panose="02010600030101010101" pitchFamily="2" charset="-122"/>
              </a:rPr>
              <a:t>invalid</a:t>
            </a:r>
          </a:p>
        </p:txBody>
      </p:sp>
      <p:sp>
        <p:nvSpPr>
          <p:cNvPr id="121927" name="Text Box 71"/>
          <p:cNvSpPr txBox="1">
            <a:spLocks noChangeArrowheads="1"/>
          </p:cNvSpPr>
          <p:nvPr/>
        </p:nvSpPr>
        <p:spPr bwMode="auto">
          <a:xfrm>
            <a:off x="1400192" y="5284796"/>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ea typeface="宋体" panose="02010600030101010101" pitchFamily="2" charset="-122"/>
              </a:rPr>
              <a:t>表示对象</a:t>
            </a:r>
            <a:endParaRPr lang="en-US" altLang="zh-CN" b="1" dirty="0">
              <a:ea typeface="宋体" panose="02010600030101010101" pitchFamily="2" charset="-122"/>
            </a:endParaRPr>
          </a:p>
        </p:txBody>
      </p:sp>
      <p:sp>
        <p:nvSpPr>
          <p:cNvPr id="121928" name="Text Box 72"/>
          <p:cNvSpPr txBox="1">
            <a:spLocks noChangeArrowheads="1"/>
          </p:cNvSpPr>
          <p:nvPr/>
        </p:nvSpPr>
        <p:spPr bwMode="auto">
          <a:xfrm>
            <a:off x="1552592" y="3549134"/>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ea typeface="宋体" panose="02010600030101010101" pitchFamily="2" charset="-122"/>
              </a:rPr>
              <a:t>抽象对象</a:t>
            </a:r>
            <a:endParaRPr lang="en-US" altLang="zh-CN" b="1" dirty="0">
              <a:ea typeface="宋体" panose="02010600030101010101" pitchFamily="2" charset="-122"/>
            </a:endParaRPr>
          </a:p>
        </p:txBody>
      </p:sp>
      <p:sp>
        <p:nvSpPr>
          <p:cNvPr id="2" name="标题 1"/>
          <p:cNvSpPr>
            <a:spLocks noGrp="1"/>
          </p:cNvSpPr>
          <p:nvPr>
            <p:ph type="title"/>
          </p:nvPr>
        </p:nvSpPr>
        <p:spPr/>
        <p:txBody>
          <a:bodyPr/>
          <a:lstStyle/>
          <a:p>
            <a:r>
              <a:rPr lang="zh-CN" altLang="en-US" dirty="0"/>
              <a:t>数据抽象的实现</a:t>
            </a:r>
          </a:p>
        </p:txBody>
      </p:sp>
      <p:sp>
        <p:nvSpPr>
          <p:cNvPr id="3" name="灯片编号占位符 2"/>
          <p:cNvSpPr>
            <a:spLocks noGrp="1"/>
          </p:cNvSpPr>
          <p:nvPr>
            <p:ph type="sldNum" sz="quarter" idx="12"/>
          </p:nvPr>
        </p:nvSpPr>
        <p:spPr/>
        <p:txBody>
          <a:bodyPr/>
          <a:lstStyle/>
          <a:p>
            <a:fld id="{6E49848B-62CB-4016-9E49-F992BEA93B78}" type="slidenum">
              <a:rPr lang="zh-CN" altLang="en-US" smtClean="0"/>
              <a:t>23</a:t>
            </a:fld>
            <a:endParaRPr lang="zh-CN" altLang="en-US"/>
          </a:p>
        </p:txBody>
      </p:sp>
    </p:spTree>
    <p:extLst>
      <p:ext uri="{BB962C8B-B14F-4D97-AF65-F5344CB8AC3E}">
        <p14:creationId xmlns:p14="http://schemas.microsoft.com/office/powerpoint/2010/main" val="3742408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抽象函数</a:t>
            </a:r>
          </a:p>
        </p:txBody>
      </p:sp>
      <p:sp>
        <p:nvSpPr>
          <p:cNvPr id="3" name="内容占位符 2"/>
          <p:cNvSpPr>
            <a:spLocks noGrp="1"/>
          </p:cNvSpPr>
          <p:nvPr>
            <p:ph idx="1"/>
          </p:nvPr>
        </p:nvSpPr>
        <p:spPr/>
        <p:txBody>
          <a:bodyPr/>
          <a:lstStyle/>
          <a:p>
            <a:r>
              <a:rPr lang="zh-CN" altLang="en-US" dirty="0"/>
              <a:t>针对数据抽象要存储和管理的数据，实现者在选择具体的数据表示方式时，需描述所选择的表示如何满足抽象对象的要求</a:t>
            </a:r>
            <a:endParaRPr lang="en-US" altLang="zh-CN" dirty="0"/>
          </a:p>
          <a:p>
            <a:r>
              <a:rPr lang="zh-CN" altLang="en-US" dirty="0"/>
              <a:t>抽象函数</a:t>
            </a:r>
            <a:r>
              <a:rPr lang="en-US" altLang="zh-CN" dirty="0"/>
              <a:t>(Abstraction Function)</a:t>
            </a:r>
            <a:r>
              <a:rPr lang="zh-CN" altLang="en-US" dirty="0"/>
              <a:t>：表示对象到抽象对象的映射</a:t>
            </a:r>
            <a:endParaRPr lang="en-US" altLang="zh-CN" dirty="0"/>
          </a:p>
          <a:p>
            <a:pPr lvl="1"/>
            <a:r>
              <a:rPr lang="en-US" altLang="zh-CN" dirty="0"/>
              <a:t>AF: C</a:t>
            </a:r>
            <a:r>
              <a:rPr lang="en-US" altLang="zh-CN" dirty="0">
                <a:sym typeface="Wingdings" panose="05000000000000000000" pitchFamily="2" charset="2"/>
              </a:rPr>
              <a:t>A, AF(c) = …, C</a:t>
            </a:r>
            <a:r>
              <a:rPr lang="zh-CN" altLang="en-US" dirty="0">
                <a:sym typeface="Wingdings" panose="05000000000000000000" pitchFamily="2" charset="2"/>
              </a:rPr>
              <a:t>为‘表示对象’空间</a:t>
            </a:r>
            <a:r>
              <a:rPr lang="en-US" altLang="zh-CN" dirty="0">
                <a:sym typeface="Wingdings" panose="05000000000000000000" pitchFamily="2" charset="2"/>
              </a:rPr>
              <a:t>(</a:t>
            </a:r>
            <a:r>
              <a:rPr lang="zh-CN" altLang="en-US" dirty="0">
                <a:sym typeface="Wingdings" panose="05000000000000000000" pitchFamily="2" charset="2"/>
              </a:rPr>
              <a:t>即类型实现</a:t>
            </a:r>
            <a:r>
              <a:rPr lang="en-US" altLang="zh-CN" dirty="0">
                <a:sym typeface="Wingdings" panose="05000000000000000000" pitchFamily="2" charset="2"/>
              </a:rPr>
              <a:t>)</a:t>
            </a:r>
            <a:r>
              <a:rPr lang="zh-CN" altLang="en-US" dirty="0">
                <a:sym typeface="Wingdings" panose="05000000000000000000" pitchFamily="2" charset="2"/>
              </a:rPr>
              <a:t>，</a:t>
            </a:r>
            <a:r>
              <a:rPr lang="en-US" altLang="zh-CN" dirty="0">
                <a:sym typeface="Wingdings" panose="05000000000000000000" pitchFamily="2" charset="2"/>
              </a:rPr>
              <a:t>A</a:t>
            </a:r>
            <a:r>
              <a:rPr lang="zh-CN" altLang="en-US" dirty="0">
                <a:sym typeface="Wingdings" panose="05000000000000000000" pitchFamily="2" charset="2"/>
              </a:rPr>
              <a:t>为‘抽象对象’空间</a:t>
            </a:r>
            <a:endParaRPr lang="en-US" altLang="zh-CN" dirty="0"/>
          </a:p>
          <a:p>
            <a:r>
              <a:rPr lang="zh-CN" altLang="en-US" dirty="0"/>
              <a:t>为什么需要定义抽象函数？</a:t>
            </a:r>
            <a:endParaRPr lang="en-US" altLang="zh-CN" dirty="0"/>
          </a:p>
          <a:p>
            <a:pPr lvl="1"/>
            <a:r>
              <a:rPr lang="zh-CN" altLang="en-US" dirty="0"/>
              <a:t>分析和检查相应的表示能否满足类型规格的要求</a:t>
            </a:r>
            <a:r>
              <a:rPr lang="en-US" altLang="zh-CN" dirty="0"/>
              <a:t>(</a:t>
            </a:r>
            <a:r>
              <a:rPr lang="zh-CN" altLang="en-US" dirty="0"/>
              <a:t>即抽象对象规格</a:t>
            </a:r>
            <a:r>
              <a:rPr lang="en-US" altLang="zh-CN" dirty="0"/>
              <a:t>)</a:t>
            </a:r>
          </a:p>
          <a:p>
            <a:pPr lvl="1"/>
            <a:r>
              <a:rPr lang="zh-CN" altLang="en-US" dirty="0"/>
              <a:t>明确表示对象</a:t>
            </a:r>
            <a:r>
              <a:rPr lang="en-US" altLang="zh-CN" dirty="0"/>
              <a:t>(</a:t>
            </a:r>
            <a:r>
              <a:rPr lang="zh-CN" altLang="en-US" dirty="0"/>
              <a:t>即类中属性定义</a:t>
            </a:r>
            <a:r>
              <a:rPr lang="en-US" altLang="zh-CN" dirty="0"/>
              <a:t>)</a:t>
            </a:r>
            <a:r>
              <a:rPr lang="zh-CN" altLang="en-US" dirty="0"/>
              <a:t>的语义</a:t>
            </a:r>
            <a:r>
              <a:rPr lang="en-US" altLang="zh-CN" dirty="0"/>
              <a:t>(</a:t>
            </a:r>
            <a:r>
              <a:rPr lang="zh-CN" altLang="en-US" dirty="0"/>
              <a:t>即含义</a:t>
            </a:r>
            <a:r>
              <a:rPr lang="en-US" altLang="zh-CN" dirty="0"/>
              <a:t>)</a:t>
            </a:r>
          </a:p>
          <a:p>
            <a:pPr lvl="1"/>
            <a:r>
              <a:rPr lang="zh-CN" altLang="en-US" dirty="0"/>
              <a:t>使得类的方法在对表示对象进行访问时能够准确检查对象当前的状态</a:t>
            </a:r>
          </a:p>
        </p:txBody>
      </p:sp>
      <p:sp>
        <p:nvSpPr>
          <p:cNvPr id="4" name="灯片编号占位符 3"/>
          <p:cNvSpPr>
            <a:spLocks noGrp="1"/>
          </p:cNvSpPr>
          <p:nvPr>
            <p:ph type="sldNum" sz="quarter" idx="12"/>
          </p:nvPr>
        </p:nvSpPr>
        <p:spPr/>
        <p:txBody>
          <a:bodyPr/>
          <a:lstStyle/>
          <a:p>
            <a:fld id="{6E49848B-62CB-4016-9E49-F992BEA93B78}" type="slidenum">
              <a:rPr lang="zh-CN" altLang="en-US" smtClean="0"/>
              <a:t>24</a:t>
            </a:fld>
            <a:endParaRPr lang="zh-CN" altLang="en-US"/>
          </a:p>
        </p:txBody>
      </p:sp>
    </p:spTree>
    <p:extLst>
      <p:ext uri="{BB962C8B-B14F-4D97-AF65-F5344CB8AC3E}">
        <p14:creationId xmlns:p14="http://schemas.microsoft.com/office/powerpoint/2010/main" val="4157984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抽象函数</a:t>
            </a:r>
          </a:p>
        </p:txBody>
      </p:sp>
      <p:sp>
        <p:nvSpPr>
          <p:cNvPr id="3" name="内容占位符 2"/>
          <p:cNvSpPr>
            <a:spLocks noGrp="1"/>
          </p:cNvSpPr>
          <p:nvPr>
            <p:ph idx="1"/>
          </p:nvPr>
        </p:nvSpPr>
        <p:spPr/>
        <p:txBody>
          <a:bodyPr/>
          <a:lstStyle/>
          <a:p>
            <a:r>
              <a:rPr lang="en-US" altLang="zh-CN" dirty="0" err="1"/>
              <a:t>IntSet</a:t>
            </a:r>
            <a:r>
              <a:rPr lang="zh-CN" altLang="en-US" dirty="0"/>
              <a:t>的抽象函数</a:t>
            </a:r>
            <a:endParaRPr lang="en-US" altLang="zh-CN" dirty="0"/>
          </a:p>
          <a:p>
            <a:pPr lvl="1"/>
            <a:r>
              <a:rPr lang="zh-CN" altLang="en-US" dirty="0"/>
              <a:t>表示对象：</a:t>
            </a:r>
            <a:r>
              <a:rPr lang="en-US" altLang="zh-CN" dirty="0"/>
              <a:t>Vector&lt;Integer&gt; </a:t>
            </a:r>
            <a:r>
              <a:rPr lang="en-US" altLang="zh-CN" dirty="0" err="1"/>
              <a:t>els</a:t>
            </a:r>
            <a:endParaRPr lang="en-US" altLang="zh-CN" dirty="0"/>
          </a:p>
          <a:p>
            <a:pPr lvl="1"/>
            <a:r>
              <a:rPr lang="zh-CN" altLang="en-US" dirty="0"/>
              <a:t>抽象函数：</a:t>
            </a:r>
            <a:r>
              <a:rPr lang="en-US" altLang="zh-CN" dirty="0"/>
              <a:t>AF(c) = {</a:t>
            </a:r>
            <a:r>
              <a:rPr lang="en-US" altLang="zh-CN" dirty="0" err="1"/>
              <a:t>c.els</a:t>
            </a:r>
            <a:r>
              <a:rPr lang="en-US" altLang="zh-CN" dirty="0"/>
              <a:t>[</a:t>
            </a:r>
            <a:r>
              <a:rPr lang="en-US" altLang="zh-CN" dirty="0" err="1"/>
              <a:t>i</a:t>
            </a:r>
            <a:r>
              <a:rPr lang="en-US" altLang="zh-CN" dirty="0"/>
              <a:t>].intValue|0&lt;=</a:t>
            </a:r>
            <a:r>
              <a:rPr lang="en-US" altLang="zh-CN" dirty="0" err="1"/>
              <a:t>i</a:t>
            </a:r>
            <a:r>
              <a:rPr lang="en-US" altLang="zh-CN" dirty="0"/>
              <a:t>&lt;</a:t>
            </a:r>
            <a:r>
              <a:rPr lang="en-US" altLang="zh-CN" dirty="0" err="1"/>
              <a:t>c.els.size</a:t>
            </a:r>
            <a:r>
              <a:rPr lang="en-US" altLang="zh-CN" dirty="0"/>
              <a:t>}</a:t>
            </a:r>
          </a:p>
          <a:p>
            <a:pPr lvl="1"/>
            <a:r>
              <a:rPr lang="zh-CN" altLang="en-US" dirty="0"/>
              <a:t>显然，</a:t>
            </a:r>
            <a:r>
              <a:rPr lang="en-US" altLang="zh-CN" dirty="0" err="1"/>
              <a:t>els</a:t>
            </a:r>
            <a:r>
              <a:rPr lang="zh-CN" altLang="en-US" dirty="0"/>
              <a:t>中的存储顺序被“过滤”了</a:t>
            </a:r>
            <a:endParaRPr lang="en-US" altLang="zh-CN" dirty="0"/>
          </a:p>
          <a:p>
            <a:r>
              <a:rPr lang="zh-CN" altLang="en-US" dirty="0"/>
              <a:t>在描述抽象函数时可以使用简写方式</a:t>
            </a:r>
            <a:r>
              <a:rPr lang="en-US" altLang="zh-CN" dirty="0"/>
              <a:t>(</a:t>
            </a:r>
            <a:r>
              <a:rPr lang="zh-CN" altLang="en-US" b="1" dirty="0">
                <a:solidFill>
                  <a:srgbClr val="FF0000"/>
                </a:solidFill>
              </a:rPr>
              <a:t>抽象函数是写给设计人员和实现人员看的</a:t>
            </a:r>
            <a:r>
              <a:rPr lang="en-US" altLang="zh-CN" dirty="0"/>
              <a:t>)</a:t>
            </a:r>
          </a:p>
          <a:p>
            <a:pPr lvl="1"/>
            <a:r>
              <a:rPr lang="en-US" altLang="zh-CN" dirty="0" err="1"/>
              <a:t>els.get</a:t>
            </a:r>
            <a:r>
              <a:rPr lang="en-US" altLang="zh-CN" dirty="0"/>
              <a:t>(</a:t>
            </a:r>
            <a:r>
              <a:rPr lang="en-US" altLang="zh-CN" dirty="0" err="1"/>
              <a:t>i</a:t>
            </a:r>
            <a:r>
              <a:rPr lang="en-US" altLang="zh-CN" dirty="0"/>
              <a:t>) ==&gt;</a:t>
            </a:r>
            <a:r>
              <a:rPr lang="en-US" altLang="zh-CN" dirty="0" err="1"/>
              <a:t>els</a:t>
            </a:r>
            <a:r>
              <a:rPr lang="en-US" altLang="zh-CN" dirty="0"/>
              <a:t>[</a:t>
            </a:r>
            <a:r>
              <a:rPr lang="en-US" altLang="zh-CN" dirty="0" err="1"/>
              <a:t>i</a:t>
            </a:r>
            <a:r>
              <a:rPr lang="en-US" altLang="zh-CN" dirty="0"/>
              <a:t>]</a:t>
            </a:r>
          </a:p>
          <a:p>
            <a:pPr lvl="1"/>
            <a:r>
              <a:rPr lang="zh-CN" altLang="en-US" dirty="0"/>
              <a:t>当使用不带参数的方法时，省略</a:t>
            </a:r>
            <a:r>
              <a:rPr lang="en-US" altLang="zh-CN" dirty="0"/>
              <a:t>”()”,</a:t>
            </a:r>
            <a:r>
              <a:rPr lang="zh-CN" altLang="en-US" dirty="0"/>
              <a:t>如</a:t>
            </a:r>
            <a:r>
              <a:rPr lang="en-US" altLang="zh-CN" dirty="0" err="1"/>
              <a:t>els.size</a:t>
            </a:r>
            <a:endParaRPr lang="zh-CN" altLang="en-US" dirty="0"/>
          </a:p>
        </p:txBody>
      </p:sp>
      <p:sp>
        <p:nvSpPr>
          <p:cNvPr id="4" name="灯片编号占位符 3"/>
          <p:cNvSpPr>
            <a:spLocks noGrp="1"/>
          </p:cNvSpPr>
          <p:nvPr>
            <p:ph type="sldNum" sz="quarter" idx="12"/>
          </p:nvPr>
        </p:nvSpPr>
        <p:spPr/>
        <p:txBody>
          <a:bodyPr/>
          <a:lstStyle/>
          <a:p>
            <a:fld id="{6E49848B-62CB-4016-9E49-F992BEA93B78}" type="slidenum">
              <a:rPr lang="zh-CN" altLang="en-US" smtClean="0"/>
              <a:t>25</a:t>
            </a:fld>
            <a:endParaRPr lang="zh-CN" altLang="en-US"/>
          </a:p>
        </p:txBody>
      </p:sp>
    </p:spTree>
    <p:extLst>
      <p:ext uri="{BB962C8B-B14F-4D97-AF65-F5344CB8AC3E}">
        <p14:creationId xmlns:p14="http://schemas.microsoft.com/office/powerpoint/2010/main" val="571250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抽象函数</a:t>
            </a:r>
          </a:p>
        </p:txBody>
      </p:sp>
      <p:sp>
        <p:nvSpPr>
          <p:cNvPr id="3" name="内容占位符 2"/>
          <p:cNvSpPr>
            <a:spLocks noGrp="1"/>
          </p:cNvSpPr>
          <p:nvPr>
            <p:ph idx="1"/>
          </p:nvPr>
        </p:nvSpPr>
        <p:spPr/>
        <p:txBody>
          <a:bodyPr>
            <a:normAutofit lnSpcReduction="10000"/>
          </a:bodyPr>
          <a:lstStyle/>
          <a:p>
            <a:r>
              <a:rPr lang="en-US" altLang="zh-CN" dirty="0"/>
              <a:t>Poly</a:t>
            </a:r>
            <a:r>
              <a:rPr lang="zh-CN" altLang="en-US" dirty="0"/>
              <a:t>的抽象函数</a:t>
            </a:r>
            <a:endParaRPr lang="en-US" altLang="zh-CN" dirty="0"/>
          </a:p>
          <a:p>
            <a:pPr lvl="1"/>
            <a:r>
              <a:rPr lang="zh-CN" altLang="en-US" dirty="0"/>
              <a:t>表示对象：</a:t>
            </a:r>
            <a:r>
              <a:rPr lang="en-US" altLang="zh-CN" dirty="0" err="1"/>
              <a:t>int</a:t>
            </a:r>
            <a:r>
              <a:rPr lang="en-US" altLang="zh-CN" dirty="0"/>
              <a:t>[] terms, </a:t>
            </a:r>
            <a:r>
              <a:rPr lang="en-US" altLang="zh-CN" dirty="0" err="1"/>
              <a:t>int</a:t>
            </a:r>
            <a:r>
              <a:rPr lang="en-US" altLang="zh-CN" dirty="0"/>
              <a:t> </a:t>
            </a:r>
            <a:r>
              <a:rPr lang="en-US" altLang="zh-CN" dirty="0" err="1"/>
              <a:t>deg</a:t>
            </a:r>
            <a:endParaRPr lang="en-US" altLang="zh-CN" dirty="0"/>
          </a:p>
          <a:p>
            <a:pPr lvl="1"/>
            <a:r>
              <a:rPr lang="zh-CN" altLang="en-US" dirty="0"/>
              <a:t>抽象函数：</a:t>
            </a:r>
            <a:r>
              <a:rPr lang="en-US" altLang="zh-CN" dirty="0"/>
              <a:t>AF(c) = c</a:t>
            </a:r>
            <a:r>
              <a:rPr lang="en-US" altLang="zh-CN" baseline="-25000" dirty="0"/>
              <a:t>0</a:t>
            </a:r>
            <a:r>
              <a:rPr lang="en-US" altLang="zh-CN" dirty="0"/>
              <a:t>+c</a:t>
            </a:r>
            <a:r>
              <a:rPr lang="en-US" altLang="zh-CN" baseline="-25000" dirty="0"/>
              <a:t>1</a:t>
            </a:r>
            <a:r>
              <a:rPr lang="en-US" altLang="zh-CN" dirty="0"/>
              <a:t>x+c</a:t>
            </a:r>
            <a:r>
              <a:rPr lang="en-US" altLang="zh-CN" baseline="-25000" dirty="0"/>
              <a:t>2</a:t>
            </a:r>
            <a:r>
              <a:rPr lang="en-US" altLang="zh-CN" dirty="0"/>
              <a:t>x</a:t>
            </a:r>
            <a:r>
              <a:rPr lang="en-US" altLang="zh-CN" baseline="30000" dirty="0"/>
              <a:t>2</a:t>
            </a:r>
            <a:r>
              <a:rPr lang="en-US" altLang="zh-CN" dirty="0"/>
              <a:t>+… </a:t>
            </a:r>
          </a:p>
          <a:p>
            <a:pPr marL="457200" lvl="1" indent="0">
              <a:buNone/>
            </a:pPr>
            <a:r>
              <a:rPr lang="en-US" altLang="zh-CN" dirty="0"/>
              <a:t>                          where c</a:t>
            </a:r>
            <a:r>
              <a:rPr lang="en-US" altLang="zh-CN" baseline="-25000" dirty="0"/>
              <a:t>i</a:t>
            </a:r>
            <a:r>
              <a:rPr lang="en-US" altLang="zh-CN" dirty="0"/>
              <a:t> = </a:t>
            </a:r>
            <a:r>
              <a:rPr lang="en-US" altLang="zh-CN" dirty="0" err="1"/>
              <a:t>c.terms</a:t>
            </a:r>
            <a:r>
              <a:rPr lang="en-US" altLang="zh-CN" dirty="0"/>
              <a:t>[</a:t>
            </a:r>
            <a:r>
              <a:rPr lang="en-US" altLang="zh-CN" dirty="0" err="1"/>
              <a:t>i</a:t>
            </a:r>
            <a:r>
              <a:rPr lang="en-US" altLang="zh-CN" dirty="0"/>
              <a:t>] if 0&lt;= </a:t>
            </a:r>
            <a:r>
              <a:rPr lang="en-US" altLang="zh-CN" dirty="0" err="1"/>
              <a:t>i</a:t>
            </a:r>
            <a:r>
              <a:rPr lang="en-US" altLang="zh-CN" dirty="0"/>
              <a:t> &lt;</a:t>
            </a:r>
            <a:r>
              <a:rPr lang="en-US" altLang="zh-CN" dirty="0" err="1"/>
              <a:t>c.terms.size</a:t>
            </a:r>
            <a:r>
              <a:rPr lang="en-US" altLang="zh-CN" dirty="0"/>
              <a:t>; </a:t>
            </a:r>
          </a:p>
          <a:p>
            <a:pPr marL="457200" lvl="1" indent="0">
              <a:buNone/>
            </a:pPr>
            <a:r>
              <a:rPr lang="en-US" altLang="zh-CN" dirty="0"/>
              <a:t>                                          = 0 otherwise</a:t>
            </a:r>
          </a:p>
          <a:p>
            <a:r>
              <a:rPr lang="zh-CN" altLang="en-US" dirty="0"/>
              <a:t>抽象函数并不总能表示成严格的数学方式</a:t>
            </a:r>
            <a:r>
              <a:rPr lang="en-US" altLang="zh-CN" dirty="0"/>
              <a:t>(</a:t>
            </a:r>
            <a:r>
              <a:rPr lang="zh-CN" altLang="en-US" dirty="0"/>
              <a:t>取决于抽象对象如何定义</a:t>
            </a:r>
            <a:r>
              <a:rPr lang="en-US" altLang="zh-CN" dirty="0"/>
              <a:t>)</a:t>
            </a:r>
            <a:r>
              <a:rPr lang="zh-CN" altLang="en-US" dirty="0"/>
              <a:t>，可以采用</a:t>
            </a:r>
            <a:r>
              <a:rPr lang="en-US" altLang="zh-CN" dirty="0"/>
              <a:t>Poly</a:t>
            </a:r>
            <a:r>
              <a:rPr lang="zh-CN" altLang="en-US" dirty="0"/>
              <a:t>抽象函数的枚举方式</a:t>
            </a:r>
            <a:endParaRPr lang="en-US" altLang="zh-CN" dirty="0"/>
          </a:p>
          <a:p>
            <a:r>
              <a:rPr lang="en-US" altLang="zh-CN" dirty="0"/>
              <a:t>Poly</a:t>
            </a:r>
            <a:r>
              <a:rPr lang="zh-CN" altLang="en-US" dirty="0"/>
              <a:t>抽象函数</a:t>
            </a:r>
            <a:endParaRPr lang="en-US" altLang="zh-CN" dirty="0"/>
          </a:p>
          <a:p>
            <a:pPr lvl="1"/>
            <a:r>
              <a:rPr lang="zh-CN" altLang="en-US" dirty="0"/>
              <a:t>表示对象：</a:t>
            </a:r>
            <a:r>
              <a:rPr lang="en-US" altLang="zh-CN" dirty="0"/>
              <a:t>Vector&lt;Term&gt; terms //vector of Term</a:t>
            </a:r>
          </a:p>
          <a:p>
            <a:pPr lvl="2"/>
            <a:r>
              <a:rPr lang="zh-CN" altLang="en-US" dirty="0"/>
              <a:t>是否还有存储</a:t>
            </a:r>
            <a:r>
              <a:rPr lang="en-US" altLang="zh-CN" dirty="0" err="1"/>
              <a:t>deg</a:t>
            </a:r>
            <a:r>
              <a:rPr lang="zh-CN" altLang="en-US" dirty="0"/>
              <a:t>的必要？</a:t>
            </a:r>
            <a:endParaRPr lang="en-US" altLang="zh-CN" dirty="0"/>
          </a:p>
          <a:p>
            <a:pPr lvl="1"/>
            <a:r>
              <a:rPr lang="zh-CN" altLang="en-US" dirty="0"/>
              <a:t>抽象函数：？</a:t>
            </a:r>
          </a:p>
        </p:txBody>
      </p:sp>
      <p:sp>
        <p:nvSpPr>
          <p:cNvPr id="4" name="矩形 3"/>
          <p:cNvSpPr/>
          <p:nvPr/>
        </p:nvSpPr>
        <p:spPr>
          <a:xfrm>
            <a:off x="4595446" y="5853797"/>
            <a:ext cx="6568273" cy="646331"/>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US" altLang="zh-CN" dirty="0"/>
              <a:t>AF(c) = c0+c1x+c2x2+…cix(</a:t>
            </a:r>
            <a:r>
              <a:rPr lang="en-US" altLang="zh-CN" dirty="0" err="1"/>
              <a:t>ei</a:t>
            </a:r>
            <a:r>
              <a:rPr lang="en-US" altLang="zh-CN" dirty="0"/>
              <a:t>),</a:t>
            </a:r>
          </a:p>
          <a:p>
            <a:r>
              <a:rPr lang="en-US" altLang="zh-CN" dirty="0"/>
              <a:t>Where  ci = </a:t>
            </a:r>
            <a:r>
              <a:rPr lang="en-US" altLang="zh-CN" dirty="0" err="1"/>
              <a:t>c.terms</a:t>
            </a:r>
            <a:r>
              <a:rPr lang="en-US" altLang="zh-CN" dirty="0"/>
              <a:t>[</a:t>
            </a:r>
            <a:r>
              <a:rPr lang="en-US" altLang="zh-CN" dirty="0" err="1"/>
              <a:t>i</a:t>
            </a:r>
            <a:r>
              <a:rPr lang="en-US" altLang="zh-CN" dirty="0"/>
              <a:t>].</a:t>
            </a:r>
            <a:r>
              <a:rPr lang="en-US" altLang="zh-CN" dirty="0" err="1"/>
              <a:t>coeff</a:t>
            </a:r>
            <a:r>
              <a:rPr lang="en-US" altLang="zh-CN" dirty="0"/>
              <a:t>, </a:t>
            </a:r>
            <a:r>
              <a:rPr lang="en-US" altLang="zh-CN" dirty="0" err="1"/>
              <a:t>ei</a:t>
            </a:r>
            <a:r>
              <a:rPr lang="en-US" altLang="zh-CN" dirty="0"/>
              <a:t> = </a:t>
            </a:r>
            <a:r>
              <a:rPr lang="en-US" altLang="zh-CN" dirty="0" err="1"/>
              <a:t>c.terms</a:t>
            </a:r>
            <a:r>
              <a:rPr lang="en-US" altLang="zh-CN" dirty="0"/>
              <a:t>[</a:t>
            </a:r>
            <a:r>
              <a:rPr lang="en-US" altLang="zh-CN" dirty="0" err="1"/>
              <a:t>i</a:t>
            </a:r>
            <a:r>
              <a:rPr lang="en-US" altLang="zh-CN" dirty="0"/>
              <a:t>].</a:t>
            </a:r>
            <a:r>
              <a:rPr lang="en-US" altLang="zh-CN" dirty="0" err="1"/>
              <a:t>deg</a:t>
            </a:r>
            <a:r>
              <a:rPr lang="en-US" altLang="zh-CN" dirty="0"/>
              <a:t> if 0&lt;=</a:t>
            </a:r>
            <a:r>
              <a:rPr lang="en-US" altLang="zh-CN" dirty="0" err="1"/>
              <a:t>i</a:t>
            </a:r>
            <a:r>
              <a:rPr lang="en-US" altLang="zh-CN" dirty="0"/>
              <a:t> &lt; </a:t>
            </a:r>
            <a:r>
              <a:rPr lang="en-US" altLang="zh-CN" dirty="0" err="1"/>
              <a:t>c.terms.size</a:t>
            </a:r>
            <a:endParaRPr lang="zh-CN" altLang="en-US" dirty="0"/>
          </a:p>
        </p:txBody>
      </p:sp>
      <p:sp>
        <p:nvSpPr>
          <p:cNvPr id="5" name="灯片编号占位符 4"/>
          <p:cNvSpPr>
            <a:spLocks noGrp="1"/>
          </p:cNvSpPr>
          <p:nvPr>
            <p:ph type="sldNum" sz="quarter" idx="12"/>
          </p:nvPr>
        </p:nvSpPr>
        <p:spPr/>
        <p:txBody>
          <a:bodyPr/>
          <a:lstStyle/>
          <a:p>
            <a:fld id="{6E49848B-62CB-4016-9E49-F992BEA93B78}" type="slidenum">
              <a:rPr lang="zh-CN" altLang="en-US" smtClean="0"/>
              <a:t>26</a:t>
            </a:fld>
            <a:endParaRPr lang="zh-CN" altLang="en-US"/>
          </a:p>
        </p:txBody>
      </p:sp>
    </p:spTree>
    <p:extLst>
      <p:ext uri="{BB962C8B-B14F-4D97-AF65-F5344CB8AC3E}">
        <p14:creationId xmlns:p14="http://schemas.microsoft.com/office/powerpoint/2010/main" val="291193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抽象函数</a:t>
            </a:r>
          </a:p>
        </p:txBody>
      </p:sp>
      <p:sp>
        <p:nvSpPr>
          <p:cNvPr id="3" name="内容占位符 2"/>
          <p:cNvSpPr>
            <a:spLocks noGrp="1"/>
          </p:cNvSpPr>
          <p:nvPr>
            <p:ph idx="1"/>
          </p:nvPr>
        </p:nvSpPr>
        <p:spPr>
          <a:xfrm>
            <a:off x="838200" y="1825625"/>
            <a:ext cx="7528560" cy="4351338"/>
          </a:xfrm>
        </p:spPr>
        <p:txBody>
          <a:bodyPr>
            <a:normAutofit/>
          </a:bodyPr>
          <a:lstStyle/>
          <a:p>
            <a:r>
              <a:rPr lang="zh-CN" altLang="en-US" dirty="0"/>
              <a:t>以电梯系统中的电梯类为例</a:t>
            </a:r>
            <a:endParaRPr lang="en-US" altLang="zh-CN" dirty="0"/>
          </a:p>
          <a:p>
            <a:pPr lvl="1"/>
            <a:r>
              <a:rPr lang="zh-CN" altLang="en-US" dirty="0"/>
              <a:t>表示对象：</a:t>
            </a:r>
            <a:r>
              <a:rPr lang="en-US" altLang="zh-CN" dirty="0" err="1"/>
              <a:t>int</a:t>
            </a:r>
            <a:r>
              <a:rPr lang="en-US" altLang="zh-CN" dirty="0"/>
              <a:t> </a:t>
            </a:r>
            <a:r>
              <a:rPr lang="en-US" altLang="zh-CN" dirty="0" err="1"/>
              <a:t>infloor</a:t>
            </a:r>
            <a:r>
              <a:rPr lang="en-US" altLang="zh-CN" dirty="0"/>
              <a:t>, STA status, </a:t>
            </a:r>
            <a:r>
              <a:rPr lang="en-US" altLang="zh-CN" dirty="0" err="1"/>
              <a:t>boolean</a:t>
            </a:r>
            <a:r>
              <a:rPr lang="en-US" altLang="zh-CN" dirty="0"/>
              <a:t> closed, </a:t>
            </a:r>
            <a:r>
              <a:rPr lang="en-US" altLang="zh-CN" dirty="0" err="1"/>
              <a:t>int</a:t>
            </a:r>
            <a:r>
              <a:rPr lang="en-US" altLang="zh-CN" dirty="0"/>
              <a:t> </a:t>
            </a:r>
            <a:r>
              <a:rPr lang="en-US" altLang="zh-CN" dirty="0" err="1"/>
              <a:t>target_floor</a:t>
            </a:r>
            <a:r>
              <a:rPr lang="en-US" altLang="zh-CN" dirty="0"/>
              <a:t>, </a:t>
            </a:r>
            <a:r>
              <a:rPr lang="en-US" altLang="zh-CN" dirty="0" err="1"/>
              <a:t>int</a:t>
            </a:r>
            <a:r>
              <a:rPr lang="en-US" altLang="zh-CN" dirty="0"/>
              <a:t> </a:t>
            </a:r>
            <a:r>
              <a:rPr lang="en-US" altLang="zh-CN" dirty="0" err="1"/>
              <a:t>top_floor</a:t>
            </a:r>
            <a:endParaRPr lang="en-US" altLang="zh-CN" dirty="0"/>
          </a:p>
          <a:p>
            <a:pPr lvl="1"/>
            <a:r>
              <a:rPr lang="zh-CN" altLang="en-US" dirty="0"/>
              <a:t>抽象函数：</a:t>
            </a:r>
            <a:r>
              <a:rPr lang="en-US" altLang="zh-CN" dirty="0"/>
              <a:t>AF(c) = (floor, status, closed), where</a:t>
            </a:r>
          </a:p>
          <a:p>
            <a:pPr lvl="1"/>
            <a:r>
              <a:rPr lang="en-US" altLang="zh-CN" dirty="0"/>
              <a:t>floor ==</a:t>
            </a:r>
            <a:r>
              <a:rPr lang="en-US" altLang="zh-CN" dirty="0" err="1"/>
              <a:t>c.infloor</a:t>
            </a:r>
            <a:r>
              <a:rPr lang="en-US" altLang="zh-CN" dirty="0"/>
              <a:t>, status == </a:t>
            </a:r>
            <a:r>
              <a:rPr lang="en-US" altLang="zh-CN" dirty="0" err="1"/>
              <a:t>c.status</a:t>
            </a:r>
            <a:r>
              <a:rPr lang="en-US" altLang="zh-CN" dirty="0"/>
              <a:t>, closed == </a:t>
            </a:r>
            <a:r>
              <a:rPr lang="en-US" altLang="zh-CN" dirty="0" err="1"/>
              <a:t>c.closed</a:t>
            </a:r>
            <a:endParaRPr lang="en-US" altLang="zh-CN" dirty="0"/>
          </a:p>
        </p:txBody>
      </p:sp>
      <p:sp>
        <p:nvSpPr>
          <p:cNvPr id="4" name="文本框 3"/>
          <p:cNvSpPr txBox="1"/>
          <p:nvPr/>
        </p:nvSpPr>
        <p:spPr>
          <a:xfrm>
            <a:off x="8296275" y="2727474"/>
            <a:ext cx="3692940" cy="369331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altLang="zh-CN" dirty="0"/>
              <a:t>public class Elevator{</a:t>
            </a:r>
          </a:p>
          <a:p>
            <a:endParaRPr lang="en-US" altLang="zh-CN" dirty="0">
              <a:solidFill>
                <a:schemeClr val="bg2">
                  <a:lumMod val="75000"/>
                </a:schemeClr>
              </a:solidFill>
            </a:endParaRPr>
          </a:p>
          <a:p>
            <a:r>
              <a:rPr lang="en-US" altLang="zh-CN" dirty="0"/>
              <a:t>     </a:t>
            </a:r>
            <a:r>
              <a:rPr lang="en-US" altLang="zh-CN" dirty="0" err="1"/>
              <a:t>enum</a:t>
            </a:r>
            <a:r>
              <a:rPr lang="en-US" altLang="zh-CN" dirty="0"/>
              <a:t> STA {UP, DOWN, IDLE, DOCK}</a:t>
            </a:r>
          </a:p>
          <a:p>
            <a:r>
              <a:rPr lang="en-US" altLang="zh-CN" dirty="0"/>
              <a:t>     public Elevator()</a:t>
            </a:r>
          </a:p>
          <a:p>
            <a:r>
              <a:rPr lang="en-US" altLang="zh-CN" dirty="0"/>
              <a:t>     public Elevator(</a:t>
            </a:r>
            <a:r>
              <a:rPr lang="en-US" altLang="zh-CN" dirty="0" err="1"/>
              <a:t>int</a:t>
            </a:r>
            <a:r>
              <a:rPr lang="en-US" altLang="zh-CN" dirty="0"/>
              <a:t> floor)</a:t>
            </a:r>
          </a:p>
          <a:p>
            <a:endParaRPr lang="en-US" altLang="zh-CN" dirty="0"/>
          </a:p>
          <a:p>
            <a:r>
              <a:rPr lang="en-US" altLang="zh-CN" dirty="0"/>
              <a:t>     public </a:t>
            </a:r>
            <a:r>
              <a:rPr lang="en-US" altLang="zh-CN" dirty="0" err="1"/>
              <a:t>int</a:t>
            </a:r>
            <a:r>
              <a:rPr lang="en-US" altLang="zh-CN" dirty="0"/>
              <a:t> floor ()</a:t>
            </a:r>
          </a:p>
          <a:p>
            <a:r>
              <a:rPr lang="en-US" altLang="zh-CN" dirty="0"/>
              <a:t>     public  STA status()</a:t>
            </a:r>
          </a:p>
          <a:p>
            <a:endParaRPr lang="en-US" altLang="zh-CN" dirty="0"/>
          </a:p>
          <a:p>
            <a:r>
              <a:rPr lang="en-US" altLang="zh-CN" dirty="0"/>
              <a:t>     public void move(</a:t>
            </a:r>
            <a:r>
              <a:rPr lang="en-US" altLang="zh-CN" dirty="0" err="1"/>
              <a:t>int</a:t>
            </a:r>
            <a:r>
              <a:rPr lang="en-US" altLang="zh-CN" dirty="0"/>
              <a:t> floor)</a:t>
            </a:r>
          </a:p>
          <a:p>
            <a:r>
              <a:rPr lang="en-US" altLang="zh-CN" dirty="0"/>
              <a:t>     private </a:t>
            </a:r>
            <a:r>
              <a:rPr lang="en-US" altLang="zh-CN" dirty="0" err="1"/>
              <a:t>boolean</a:t>
            </a:r>
            <a:r>
              <a:rPr lang="en-US" altLang="zh-CN" dirty="0"/>
              <a:t> open( )</a:t>
            </a:r>
          </a:p>
          <a:p>
            <a:r>
              <a:rPr lang="en-US" altLang="zh-CN" dirty="0"/>
              <a:t>     private </a:t>
            </a:r>
            <a:r>
              <a:rPr lang="en-US" altLang="zh-CN" dirty="0" err="1"/>
              <a:t>boolean</a:t>
            </a:r>
            <a:r>
              <a:rPr lang="en-US" altLang="zh-CN" dirty="0"/>
              <a:t> close( )</a:t>
            </a:r>
          </a:p>
          <a:p>
            <a:r>
              <a:rPr lang="en-US" altLang="zh-CN" dirty="0"/>
              <a:t>}</a:t>
            </a:r>
            <a:endParaRPr lang="zh-CN" altLang="en-US" dirty="0"/>
          </a:p>
        </p:txBody>
      </p:sp>
      <p:sp>
        <p:nvSpPr>
          <p:cNvPr id="5" name="灯片编号占位符 4"/>
          <p:cNvSpPr>
            <a:spLocks noGrp="1"/>
          </p:cNvSpPr>
          <p:nvPr>
            <p:ph type="sldNum" sz="quarter" idx="12"/>
          </p:nvPr>
        </p:nvSpPr>
        <p:spPr/>
        <p:txBody>
          <a:bodyPr/>
          <a:lstStyle/>
          <a:p>
            <a:fld id="{6E49848B-62CB-4016-9E49-F992BEA93B78}" type="slidenum">
              <a:rPr lang="zh-CN" altLang="en-US" smtClean="0"/>
              <a:t>27</a:t>
            </a:fld>
            <a:endParaRPr lang="zh-CN" altLang="en-US"/>
          </a:p>
        </p:txBody>
      </p:sp>
    </p:spTree>
    <p:extLst>
      <p:ext uri="{BB962C8B-B14F-4D97-AF65-F5344CB8AC3E}">
        <p14:creationId xmlns:p14="http://schemas.microsoft.com/office/powerpoint/2010/main" val="289532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35695" y="4331970"/>
            <a:ext cx="3239477" cy="20621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1600" dirty="0"/>
              <a:t>public class </a:t>
            </a:r>
            <a:r>
              <a:rPr lang="en-US" altLang="zh-CN" sz="1600" dirty="0" err="1"/>
              <a:t>CourseSelection</a:t>
            </a:r>
            <a:r>
              <a:rPr lang="en-US" altLang="zh-CN" sz="1600" dirty="0"/>
              <a:t>{</a:t>
            </a:r>
          </a:p>
          <a:p>
            <a:r>
              <a:rPr lang="en-US" altLang="zh-CN" sz="1600" dirty="0"/>
              <a:t>     private Student </a:t>
            </a:r>
            <a:r>
              <a:rPr lang="en-US" altLang="zh-CN" sz="1600" dirty="0" err="1"/>
              <a:t>student</a:t>
            </a:r>
            <a:r>
              <a:rPr lang="en-US" altLang="zh-CN" sz="1600" dirty="0"/>
              <a:t>;</a:t>
            </a:r>
          </a:p>
          <a:p>
            <a:r>
              <a:rPr lang="en-US" altLang="zh-CN" sz="1600" dirty="0"/>
              <a:t>     private Course </a:t>
            </a:r>
            <a:r>
              <a:rPr lang="en-US" altLang="zh-CN" sz="1600" dirty="0" err="1"/>
              <a:t>course</a:t>
            </a:r>
            <a:r>
              <a:rPr lang="en-US" altLang="zh-CN" sz="1600" dirty="0"/>
              <a:t>;</a:t>
            </a:r>
          </a:p>
          <a:p>
            <a:r>
              <a:rPr lang="en-US" altLang="zh-CN" sz="1600" dirty="0"/>
              <a:t>     private Semester </a:t>
            </a:r>
            <a:r>
              <a:rPr lang="en-US" altLang="zh-CN" sz="1600" dirty="0" err="1"/>
              <a:t>sem</a:t>
            </a:r>
            <a:r>
              <a:rPr lang="en-US" altLang="zh-CN" sz="1600" dirty="0"/>
              <a:t>;</a:t>
            </a:r>
          </a:p>
          <a:p>
            <a:r>
              <a:rPr lang="en-US" altLang="zh-CN" sz="1600" dirty="0"/>
              <a:t>     private </a:t>
            </a:r>
            <a:r>
              <a:rPr lang="en-US" altLang="zh-CN" sz="1600" dirty="0" err="1"/>
              <a:t>boolean</a:t>
            </a:r>
            <a:r>
              <a:rPr lang="en-US" altLang="zh-CN" sz="1600" dirty="0"/>
              <a:t> reselection;</a:t>
            </a:r>
          </a:p>
          <a:p>
            <a:r>
              <a:rPr lang="en-US" altLang="zh-CN" sz="1600" dirty="0"/>
              <a:t>     private float mark; //</a:t>
            </a:r>
            <a:r>
              <a:rPr lang="zh-CN" altLang="en-US" sz="1600" dirty="0"/>
              <a:t>成绩</a:t>
            </a:r>
            <a:endParaRPr lang="en-US" altLang="zh-CN" sz="1600" dirty="0"/>
          </a:p>
          <a:p>
            <a:r>
              <a:rPr lang="en-US" altLang="zh-CN" sz="1600" dirty="0"/>
              <a:t>     private float credit; //</a:t>
            </a:r>
            <a:r>
              <a:rPr lang="zh-CN" altLang="en-US" sz="1600" dirty="0"/>
              <a:t>获得的学分</a:t>
            </a:r>
            <a:endParaRPr lang="en-US" altLang="zh-CN" sz="1600" dirty="0"/>
          </a:p>
          <a:p>
            <a:r>
              <a:rPr lang="en-US" altLang="zh-CN" sz="1600" dirty="0"/>
              <a:t>}</a:t>
            </a:r>
            <a:endParaRPr lang="zh-CN" altLang="en-US" sz="1600" dirty="0"/>
          </a:p>
        </p:txBody>
      </p:sp>
      <p:sp>
        <p:nvSpPr>
          <p:cNvPr id="2" name="标题 1"/>
          <p:cNvSpPr>
            <a:spLocks noGrp="1"/>
          </p:cNvSpPr>
          <p:nvPr>
            <p:ph type="title"/>
          </p:nvPr>
        </p:nvSpPr>
        <p:spPr/>
        <p:txBody>
          <a:bodyPr/>
          <a:lstStyle/>
          <a:p>
            <a:r>
              <a:rPr lang="zh-CN" altLang="en-US" dirty="0"/>
              <a:t>抽象函数</a:t>
            </a:r>
          </a:p>
        </p:txBody>
      </p:sp>
      <p:sp>
        <p:nvSpPr>
          <p:cNvPr id="3" name="内容占位符 2"/>
          <p:cNvSpPr>
            <a:spLocks noGrp="1"/>
          </p:cNvSpPr>
          <p:nvPr>
            <p:ph idx="1"/>
          </p:nvPr>
        </p:nvSpPr>
        <p:spPr>
          <a:xfrm>
            <a:off x="838200" y="1690688"/>
            <a:ext cx="10306050" cy="2641282"/>
          </a:xfrm>
        </p:spPr>
        <p:txBody>
          <a:bodyPr>
            <a:normAutofit lnSpcReduction="10000"/>
          </a:bodyPr>
          <a:lstStyle/>
          <a:p>
            <a:r>
              <a:rPr lang="zh-CN" altLang="en-US" sz="2400" dirty="0"/>
              <a:t>学生成绩管理中的</a:t>
            </a:r>
            <a:r>
              <a:rPr lang="en-US" altLang="zh-CN" sz="2400" dirty="0"/>
              <a:t>Student</a:t>
            </a:r>
            <a:r>
              <a:rPr lang="zh-CN" altLang="en-US" sz="2400" dirty="0"/>
              <a:t>类</a:t>
            </a:r>
            <a:endParaRPr lang="en-US" altLang="zh-CN" sz="2400" dirty="0"/>
          </a:p>
          <a:p>
            <a:pPr lvl="1"/>
            <a:r>
              <a:rPr lang="zh-CN" altLang="en-US" sz="2000" dirty="0"/>
              <a:t>表示对象</a:t>
            </a:r>
            <a:r>
              <a:rPr lang="en-US" altLang="zh-CN" sz="2000" dirty="0"/>
              <a:t>: String </a:t>
            </a:r>
            <a:r>
              <a:rPr lang="en-US" altLang="zh-CN" sz="2000" dirty="0" err="1"/>
              <a:t>stuID</a:t>
            </a:r>
            <a:r>
              <a:rPr lang="en-US" altLang="zh-CN" sz="2000" dirty="0"/>
              <a:t>, String </a:t>
            </a:r>
            <a:r>
              <a:rPr lang="en-US" altLang="zh-CN" sz="2000" dirty="0" err="1"/>
              <a:t>stuName</a:t>
            </a:r>
            <a:r>
              <a:rPr lang="en-US" altLang="zh-CN" sz="2000" dirty="0"/>
              <a:t>, </a:t>
            </a:r>
            <a:r>
              <a:rPr lang="en-US" altLang="zh-CN" sz="2000" dirty="0" err="1"/>
              <a:t>StuKind</a:t>
            </a:r>
            <a:r>
              <a:rPr lang="en-US" altLang="zh-CN" sz="2000" dirty="0"/>
              <a:t> kind, float </a:t>
            </a:r>
            <a:r>
              <a:rPr lang="en-US" altLang="zh-CN" sz="2000" dirty="0" err="1"/>
              <a:t>totalcredits</a:t>
            </a:r>
            <a:r>
              <a:rPr lang="en-US" altLang="zh-CN" sz="2000" dirty="0"/>
              <a:t>, Vector </a:t>
            </a:r>
            <a:r>
              <a:rPr lang="en-US" altLang="zh-CN" sz="2000" dirty="0" err="1"/>
              <a:t>courseList</a:t>
            </a:r>
            <a:r>
              <a:rPr lang="en-US" altLang="zh-CN" sz="2000" dirty="0"/>
              <a:t> //vector of </a:t>
            </a:r>
            <a:r>
              <a:rPr lang="en-US" altLang="zh-CN" sz="2000" dirty="0" err="1"/>
              <a:t>CourseSelection</a:t>
            </a:r>
            <a:endParaRPr lang="en-US" altLang="zh-CN" sz="2000" dirty="0"/>
          </a:p>
          <a:p>
            <a:pPr lvl="1"/>
            <a:r>
              <a:rPr lang="zh-CN" altLang="en-US" sz="2000" dirty="0"/>
              <a:t>抽象函数</a:t>
            </a:r>
            <a:r>
              <a:rPr lang="en-US" altLang="zh-CN" sz="2000" dirty="0"/>
              <a:t>AF(c) = (ID, Name, kind, credits, </a:t>
            </a:r>
            <a:r>
              <a:rPr lang="en-US" altLang="zh-CN" sz="2000" dirty="0" err="1"/>
              <a:t>selectedCourse</a:t>
            </a:r>
            <a:r>
              <a:rPr lang="en-US" altLang="zh-CN" sz="2000" dirty="0"/>
              <a:t>) where</a:t>
            </a:r>
          </a:p>
          <a:p>
            <a:pPr marL="457200" lvl="1" indent="0">
              <a:buNone/>
            </a:pPr>
            <a:r>
              <a:rPr lang="en-US" altLang="zh-CN" sz="2000" dirty="0"/>
              <a:t>ID == </a:t>
            </a:r>
            <a:r>
              <a:rPr lang="en-US" altLang="zh-CN" sz="2000" dirty="0" err="1"/>
              <a:t>c.stuID</a:t>
            </a:r>
            <a:r>
              <a:rPr lang="en-US" altLang="zh-CN" sz="2000" dirty="0"/>
              <a:t>, Name==</a:t>
            </a:r>
            <a:r>
              <a:rPr lang="en-US" altLang="zh-CN" sz="2000" dirty="0" err="1"/>
              <a:t>c.Name</a:t>
            </a:r>
            <a:r>
              <a:rPr lang="en-US" altLang="zh-CN" sz="2000" dirty="0"/>
              <a:t>, kind == </a:t>
            </a:r>
            <a:r>
              <a:rPr lang="en-US" altLang="zh-CN" sz="2000" dirty="0" err="1"/>
              <a:t>c.kind</a:t>
            </a:r>
            <a:r>
              <a:rPr lang="en-US" altLang="zh-CN" sz="2000" dirty="0"/>
              <a:t>, </a:t>
            </a:r>
          </a:p>
          <a:p>
            <a:pPr marL="457200" lvl="1" indent="0">
              <a:buNone/>
            </a:pPr>
            <a:r>
              <a:rPr lang="en-US" altLang="zh-CN" sz="2000" dirty="0" err="1"/>
              <a:t>selectedCourse</a:t>
            </a:r>
            <a:r>
              <a:rPr lang="en-US" altLang="zh-CN" sz="2000" dirty="0"/>
              <a:t> == {</a:t>
            </a:r>
            <a:r>
              <a:rPr lang="en-US" altLang="zh-CN" sz="2000" dirty="0" err="1"/>
              <a:t>c.courseList</a:t>
            </a:r>
            <a:r>
              <a:rPr lang="en-US" altLang="zh-CN" sz="2000" dirty="0"/>
              <a:t>[</a:t>
            </a:r>
            <a:r>
              <a:rPr lang="en-US" altLang="zh-CN" sz="2000" dirty="0" err="1"/>
              <a:t>i</a:t>
            </a:r>
            <a:r>
              <a:rPr lang="en-US" altLang="zh-CN" sz="2000" dirty="0"/>
              <a:t>].course|0&lt;=</a:t>
            </a:r>
            <a:r>
              <a:rPr lang="en-US" altLang="zh-CN" sz="2000" dirty="0" err="1"/>
              <a:t>i</a:t>
            </a:r>
            <a:r>
              <a:rPr lang="en-US" altLang="zh-CN" sz="2000" dirty="0"/>
              <a:t>&lt;</a:t>
            </a:r>
            <a:r>
              <a:rPr lang="en-US" altLang="zh-CN" sz="2000" dirty="0" err="1"/>
              <a:t>c.courseList.size</a:t>
            </a:r>
            <a:r>
              <a:rPr lang="en-US" altLang="zh-CN" sz="2000" dirty="0"/>
              <a:t>}, </a:t>
            </a:r>
          </a:p>
          <a:p>
            <a:pPr marL="457200" lvl="1" indent="0">
              <a:buNone/>
            </a:pPr>
            <a:r>
              <a:rPr lang="en-US" altLang="zh-CN" sz="2000" dirty="0"/>
              <a:t>credits == (</a:t>
            </a:r>
            <a:r>
              <a:rPr lang="en-US" altLang="zh-CN" sz="2000" dirty="0" err="1"/>
              <a:t>c.courseList</a:t>
            </a:r>
            <a:r>
              <a:rPr lang="en-US" altLang="zh-CN" sz="2000" dirty="0"/>
              <a:t>[0].credit+ </a:t>
            </a:r>
            <a:r>
              <a:rPr lang="en-US" altLang="zh-CN" sz="2000" dirty="0" err="1"/>
              <a:t>c.courseList</a:t>
            </a:r>
            <a:r>
              <a:rPr lang="en-US" altLang="zh-CN" sz="2000" dirty="0"/>
              <a:t>[1].credit + …+ </a:t>
            </a:r>
            <a:r>
              <a:rPr lang="en-US" altLang="zh-CN" sz="2000" dirty="0" err="1"/>
              <a:t>c.courseList</a:t>
            </a:r>
            <a:r>
              <a:rPr lang="en-US" altLang="zh-CN" sz="2000" dirty="0"/>
              <a:t>[</a:t>
            </a:r>
            <a:r>
              <a:rPr lang="en-US" altLang="zh-CN" sz="2000" dirty="0" err="1"/>
              <a:t>c.courseList.size</a:t>
            </a:r>
            <a:r>
              <a:rPr lang="en-US" altLang="zh-CN" sz="2000" dirty="0"/>
              <a:t> - 1].credit)</a:t>
            </a:r>
            <a:endParaRPr lang="zh-CN" altLang="en-US" sz="2000" dirty="0"/>
          </a:p>
        </p:txBody>
      </p:sp>
      <p:sp>
        <p:nvSpPr>
          <p:cNvPr id="5" name="文本框 4"/>
          <p:cNvSpPr txBox="1"/>
          <p:nvPr/>
        </p:nvSpPr>
        <p:spPr>
          <a:xfrm>
            <a:off x="5965690" y="4101227"/>
            <a:ext cx="4243598" cy="258532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1600" dirty="0"/>
              <a:t>public class Student {</a:t>
            </a:r>
          </a:p>
          <a:p>
            <a:r>
              <a:rPr lang="en-US" altLang="zh-CN" sz="1600" dirty="0"/>
              <a:t>      public </a:t>
            </a:r>
            <a:r>
              <a:rPr lang="en-US" altLang="zh-CN" sz="1600" dirty="0" err="1"/>
              <a:t>boolean</a:t>
            </a:r>
            <a:r>
              <a:rPr lang="en-US" altLang="zh-CN" sz="1600" dirty="0"/>
              <a:t> </a:t>
            </a:r>
            <a:r>
              <a:rPr lang="en-US" altLang="zh-CN" sz="1600" dirty="0" err="1"/>
              <a:t>courseSelected</a:t>
            </a:r>
            <a:r>
              <a:rPr lang="en-US" altLang="zh-CN" sz="1600" dirty="0"/>
              <a:t>(Course c)</a:t>
            </a:r>
          </a:p>
          <a:p>
            <a:r>
              <a:rPr lang="en-US" altLang="zh-CN" sz="1600" dirty="0"/>
              <a:t>      public </a:t>
            </a:r>
            <a:r>
              <a:rPr lang="en-US" altLang="zh-CN" sz="1600" dirty="0" err="1"/>
              <a:t>StuKind</a:t>
            </a:r>
            <a:r>
              <a:rPr lang="en-US" altLang="zh-CN" sz="1600" dirty="0"/>
              <a:t> </a:t>
            </a:r>
            <a:r>
              <a:rPr lang="en-US" altLang="zh-CN" sz="1600" dirty="0" err="1"/>
              <a:t>getStuKind</a:t>
            </a:r>
            <a:r>
              <a:rPr lang="en-US" altLang="zh-CN" sz="1600" dirty="0"/>
              <a:t>()</a:t>
            </a:r>
          </a:p>
          <a:p>
            <a:r>
              <a:rPr lang="en-US" altLang="zh-CN" sz="1600" dirty="0"/>
              <a:t>      public String </a:t>
            </a:r>
            <a:r>
              <a:rPr lang="en-US" altLang="zh-CN" sz="1600" dirty="0" err="1"/>
              <a:t>getName</a:t>
            </a:r>
            <a:r>
              <a:rPr lang="en-US" altLang="zh-CN" sz="1600" dirty="0"/>
              <a:t>()</a:t>
            </a:r>
          </a:p>
          <a:p>
            <a:r>
              <a:rPr lang="en-US" altLang="zh-CN" sz="1600" dirty="0"/>
              <a:t>      public float </a:t>
            </a:r>
            <a:r>
              <a:rPr lang="en-US" altLang="zh-CN" sz="1600" dirty="0" err="1"/>
              <a:t>getTotalCredit</a:t>
            </a:r>
            <a:r>
              <a:rPr lang="en-US" altLang="zh-CN" sz="1600" dirty="0"/>
              <a:t>()</a:t>
            </a:r>
          </a:p>
          <a:p>
            <a:r>
              <a:rPr lang="en-US" altLang="zh-CN" sz="1600" dirty="0"/>
              <a:t>      </a:t>
            </a:r>
            <a:r>
              <a:rPr lang="en-US" altLang="zh-CN" sz="1600" dirty="0">
                <a:solidFill>
                  <a:srgbClr val="FFFF00"/>
                </a:solidFill>
              </a:rPr>
              <a:t>public float </a:t>
            </a:r>
            <a:r>
              <a:rPr lang="en-US" altLang="zh-CN" sz="1600" dirty="0" err="1">
                <a:solidFill>
                  <a:srgbClr val="FFFF00"/>
                </a:solidFill>
              </a:rPr>
              <a:t>getCourseMark</a:t>
            </a:r>
            <a:r>
              <a:rPr lang="en-US" altLang="zh-CN" sz="1600" dirty="0">
                <a:solidFill>
                  <a:srgbClr val="FFFF00"/>
                </a:solidFill>
              </a:rPr>
              <a:t>(Course c)</a:t>
            </a:r>
          </a:p>
          <a:p>
            <a:r>
              <a:rPr lang="en-US" altLang="zh-CN" sz="1600" dirty="0">
                <a:solidFill>
                  <a:schemeClr val="bg1"/>
                </a:solidFill>
              </a:rPr>
              <a:t>      public </a:t>
            </a:r>
            <a:r>
              <a:rPr lang="en-US" altLang="zh-CN" sz="1600" dirty="0" err="1">
                <a:solidFill>
                  <a:schemeClr val="bg1"/>
                </a:solidFill>
              </a:rPr>
              <a:t>boolean</a:t>
            </a:r>
            <a:r>
              <a:rPr lang="en-US" altLang="zh-CN" sz="1600" dirty="0">
                <a:solidFill>
                  <a:schemeClr val="bg1"/>
                </a:solidFill>
              </a:rPr>
              <a:t> </a:t>
            </a:r>
            <a:r>
              <a:rPr lang="en-US" altLang="zh-CN" sz="1600" dirty="0" err="1">
                <a:solidFill>
                  <a:schemeClr val="bg1"/>
                </a:solidFill>
              </a:rPr>
              <a:t>selectCourse</a:t>
            </a:r>
            <a:r>
              <a:rPr lang="en-US" altLang="zh-CN" sz="1600" dirty="0">
                <a:solidFill>
                  <a:schemeClr val="bg1"/>
                </a:solidFill>
              </a:rPr>
              <a:t>(Course c)</a:t>
            </a:r>
          </a:p>
          <a:p>
            <a:r>
              <a:rPr lang="en-US" altLang="zh-CN" sz="1600" dirty="0">
                <a:solidFill>
                  <a:schemeClr val="bg1"/>
                </a:solidFill>
              </a:rPr>
              <a:t>      public </a:t>
            </a:r>
            <a:r>
              <a:rPr lang="en-US" altLang="zh-CN" sz="1600" dirty="0" err="1">
                <a:solidFill>
                  <a:schemeClr val="bg1"/>
                </a:solidFill>
              </a:rPr>
              <a:t>boolean</a:t>
            </a:r>
            <a:r>
              <a:rPr lang="en-US" altLang="zh-CN" sz="1600" dirty="0">
                <a:solidFill>
                  <a:schemeClr val="bg1"/>
                </a:solidFill>
              </a:rPr>
              <a:t> </a:t>
            </a:r>
            <a:r>
              <a:rPr lang="en-US" altLang="zh-CN" sz="1600" dirty="0" err="1">
                <a:solidFill>
                  <a:schemeClr val="bg1"/>
                </a:solidFill>
              </a:rPr>
              <a:t>unselectCourse</a:t>
            </a:r>
            <a:r>
              <a:rPr lang="en-US" altLang="zh-CN" sz="1600" dirty="0">
                <a:solidFill>
                  <a:schemeClr val="bg1"/>
                </a:solidFill>
              </a:rPr>
              <a:t>(Course c)</a:t>
            </a:r>
          </a:p>
          <a:p>
            <a:r>
              <a:rPr lang="en-US" altLang="zh-CN" sz="1600" dirty="0">
                <a:solidFill>
                  <a:schemeClr val="bg1"/>
                </a:solidFill>
              </a:rPr>
              <a:t>      public </a:t>
            </a:r>
            <a:r>
              <a:rPr lang="en-US" altLang="zh-CN" sz="1600" dirty="0" err="1">
                <a:solidFill>
                  <a:schemeClr val="bg1"/>
                </a:solidFill>
              </a:rPr>
              <a:t>boolean</a:t>
            </a:r>
            <a:r>
              <a:rPr lang="en-US" altLang="zh-CN" sz="1600" dirty="0">
                <a:solidFill>
                  <a:schemeClr val="bg1"/>
                </a:solidFill>
              </a:rPr>
              <a:t> </a:t>
            </a:r>
            <a:r>
              <a:rPr lang="en-US" altLang="zh-CN" sz="1600" dirty="0" err="1">
                <a:solidFill>
                  <a:schemeClr val="bg1"/>
                </a:solidFill>
              </a:rPr>
              <a:t>recordMark</a:t>
            </a:r>
            <a:r>
              <a:rPr lang="en-US" altLang="zh-CN" sz="1600" dirty="0">
                <a:solidFill>
                  <a:schemeClr val="bg1"/>
                </a:solidFill>
              </a:rPr>
              <a:t>(Course c, float m)</a:t>
            </a:r>
          </a:p>
          <a:p>
            <a:r>
              <a:rPr lang="en-US" altLang="zh-CN" sz="1600" dirty="0"/>
              <a:t>}</a:t>
            </a:r>
            <a:endParaRPr lang="zh-CN" altLang="en-US" sz="1600" dirty="0"/>
          </a:p>
        </p:txBody>
      </p:sp>
      <mc:AlternateContent xmlns:mc="http://schemas.openxmlformats.org/markup-compatibility/2006" xmlns:a14="http://schemas.microsoft.com/office/drawing/2010/main">
        <mc:Choice Requires="a14">
          <p:sp>
            <p:nvSpPr>
              <p:cNvPr id="6" name="矩形 5"/>
              <p:cNvSpPr/>
              <p:nvPr/>
            </p:nvSpPr>
            <p:spPr>
              <a:xfrm>
                <a:off x="4758630" y="4878626"/>
                <a:ext cx="6999755" cy="96879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lvl="1"/>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𝑐𝑟𝑒𝑑𝑖𝑡𝑠</m:t>
                      </m:r>
                      <m:r>
                        <a:rPr lang="pt-BR" altLang="zh-CN" sz="2000" i="1" smtClean="0">
                          <a:latin typeface="Cambria Math" panose="02040503050406030204" pitchFamily="18" charset="0"/>
                        </a:rPr>
                        <m:t>=</m:t>
                      </m:r>
                      <m:nary>
                        <m:naryPr>
                          <m:chr m:val="∑"/>
                          <m:ctrlPr>
                            <a:rPr lang="pt-BR" altLang="zh-CN" sz="2000" i="1" smtClean="0">
                              <a:latin typeface="Cambria Math" panose="02040503050406030204" pitchFamily="18" charset="0"/>
                            </a:rPr>
                          </m:ctrlPr>
                        </m:naryPr>
                        <m:sub>
                          <m:r>
                            <a:rPr lang="pt-BR" altLang="zh-CN" sz="2000" i="1" smtClean="0">
                              <a:latin typeface="Cambria Math" panose="02040503050406030204" pitchFamily="18" charset="0"/>
                            </a:rPr>
                            <m:t>𝑘</m:t>
                          </m:r>
                          <m:r>
                            <a:rPr lang="pt-BR" altLang="zh-CN" sz="2000" i="1" smtClean="0">
                              <a:latin typeface="Cambria Math" panose="02040503050406030204" pitchFamily="18" charset="0"/>
                            </a:rPr>
                            <m:t>=0</m:t>
                          </m:r>
                        </m:sub>
                        <m:sup>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𝑐𝑜𝑢𝑟𝑠𝑒𝐿𝑖𝑠𝑡</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𝑠𝑖𝑧𝑒</m:t>
                          </m:r>
                          <m:r>
                            <a:rPr lang="en-US" altLang="zh-CN" sz="2000" b="0" i="1" smtClean="0">
                              <a:latin typeface="Cambria Math" panose="02040503050406030204" pitchFamily="18" charset="0"/>
                            </a:rPr>
                            <m:t>−1</m:t>
                          </m:r>
                        </m:sup>
                        <m:e>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𝑐𝑜𝑢𝑟𝑠𝑒𝐿𝑖𝑠𝑡</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𝑘</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𝑐𝑜𝑢𝑟𝑠𝑒</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𝑐𝑟𝑒𝑑𝑖𝑡</m:t>
                          </m:r>
                        </m:e>
                      </m:nary>
                    </m:oMath>
                  </m:oMathPara>
                </a14:m>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4758630" y="4878626"/>
                <a:ext cx="6999755" cy="968791"/>
              </a:xfrm>
              <a:prstGeom prst="rect">
                <a:avLst/>
              </a:prstGeom>
              <a:blipFill rotWithShape="0">
                <a:blip r:embed="rId2"/>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6E49848B-62CB-4016-9E49-F992BEA93B78}" type="slidenum">
              <a:rPr lang="zh-CN" altLang="en-US" smtClean="0"/>
              <a:t>28</a:t>
            </a:fld>
            <a:endParaRPr lang="zh-CN" altLang="en-US"/>
          </a:p>
        </p:txBody>
      </p:sp>
    </p:spTree>
    <p:extLst>
      <p:ext uri="{BB962C8B-B14F-4D97-AF65-F5344CB8AC3E}">
        <p14:creationId xmlns:p14="http://schemas.microsoft.com/office/powerpoint/2010/main" val="303949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表示不变式</a:t>
            </a:r>
          </a:p>
        </p:txBody>
      </p:sp>
      <p:sp>
        <p:nvSpPr>
          <p:cNvPr id="3" name="内容占位符 2"/>
          <p:cNvSpPr>
            <a:spLocks noGrp="1"/>
          </p:cNvSpPr>
          <p:nvPr>
            <p:ph idx="1"/>
          </p:nvPr>
        </p:nvSpPr>
        <p:spPr/>
        <p:txBody>
          <a:bodyPr>
            <a:normAutofit/>
          </a:bodyPr>
          <a:lstStyle/>
          <a:p>
            <a:r>
              <a:rPr lang="zh-CN" altLang="en-US" sz="2400" dirty="0"/>
              <a:t>抽象函数定义了如何由一个对象的表示状态映射到对象的抽象状态</a:t>
            </a:r>
            <a:r>
              <a:rPr lang="en-US" altLang="zh-CN" sz="2400" dirty="0"/>
              <a:t>----</a:t>
            </a:r>
            <a:r>
              <a:rPr lang="zh-CN" altLang="en-US" sz="2400" dirty="0"/>
              <a:t>外部所关心和能看到的状态</a:t>
            </a:r>
            <a:endParaRPr lang="en-US" altLang="zh-CN" sz="2400" dirty="0"/>
          </a:p>
          <a:p>
            <a:pPr lvl="1"/>
            <a:r>
              <a:rPr lang="zh-CN" altLang="en-US" sz="2000" dirty="0"/>
              <a:t>并不是所有的表示状态都能够映射到抽象状态，存在无效的表示状态</a:t>
            </a:r>
            <a:endParaRPr lang="en-US" altLang="zh-CN" sz="2000" dirty="0"/>
          </a:p>
          <a:p>
            <a:pPr lvl="1"/>
            <a:r>
              <a:rPr lang="zh-CN" altLang="en-US" sz="2000" dirty="0"/>
              <a:t>如</a:t>
            </a:r>
            <a:r>
              <a:rPr lang="en-US" altLang="zh-CN" sz="2000" dirty="0" err="1"/>
              <a:t>IntSet</a:t>
            </a:r>
            <a:r>
              <a:rPr lang="zh-CN" altLang="en-US" sz="2000" dirty="0"/>
              <a:t>中如果保存了重复的整数，则无法映射到抽象状态</a:t>
            </a:r>
            <a:endParaRPr lang="en-US" altLang="zh-CN" sz="2000" dirty="0"/>
          </a:p>
          <a:p>
            <a:r>
              <a:rPr lang="zh-CN" altLang="en-US" sz="2400" dirty="0"/>
              <a:t>如果存在无效表示状态，可能会导致方法实现无法满足规格要求</a:t>
            </a:r>
            <a:r>
              <a:rPr lang="en-US" altLang="zh-CN" sz="2400" dirty="0"/>
              <a:t>(</a:t>
            </a:r>
            <a:r>
              <a:rPr lang="zh-CN" altLang="en-US" sz="2400" dirty="0"/>
              <a:t>且用户无法知道</a:t>
            </a:r>
            <a:r>
              <a:rPr lang="en-US" altLang="zh-CN" sz="2400" dirty="0"/>
              <a:t>)</a:t>
            </a:r>
          </a:p>
          <a:p>
            <a:pPr lvl="1"/>
            <a:r>
              <a:rPr lang="zh-CN" altLang="en-US" sz="2000" dirty="0"/>
              <a:t>如</a:t>
            </a:r>
            <a:r>
              <a:rPr lang="en-US" altLang="zh-CN" sz="2000" dirty="0" err="1"/>
              <a:t>IntSet</a:t>
            </a:r>
            <a:r>
              <a:rPr lang="zh-CN" altLang="en-US" sz="2000" dirty="0"/>
              <a:t>中有重复的整数，执行</a:t>
            </a:r>
            <a:r>
              <a:rPr lang="en-US" altLang="zh-CN" sz="2000" dirty="0"/>
              <a:t>delete(x)</a:t>
            </a:r>
            <a:r>
              <a:rPr lang="zh-CN" altLang="en-US" sz="2000" dirty="0"/>
              <a:t>操作时，返回结果为</a:t>
            </a:r>
            <a:r>
              <a:rPr lang="en-US" altLang="zh-CN" sz="2000" dirty="0"/>
              <a:t>true</a:t>
            </a:r>
            <a:r>
              <a:rPr lang="zh-CN" altLang="en-US" sz="2000" dirty="0"/>
              <a:t>，用户会认为集合中不再包含</a:t>
            </a:r>
            <a:r>
              <a:rPr lang="en-US" altLang="zh-CN" sz="2000" dirty="0"/>
              <a:t>x</a:t>
            </a:r>
            <a:r>
              <a:rPr lang="zh-CN" altLang="en-US" sz="2000" dirty="0"/>
              <a:t>，但事实上集合中可能还有</a:t>
            </a:r>
            <a:r>
              <a:rPr lang="en-US" altLang="zh-CN" sz="2000" dirty="0"/>
              <a:t>x</a:t>
            </a:r>
          </a:p>
          <a:p>
            <a:r>
              <a:rPr lang="zh-CN" altLang="en-US" sz="2400" dirty="0"/>
              <a:t>从规格设计与实现的角度，需要定义表示状态的有效性条件，称之为不变式</a:t>
            </a:r>
            <a:r>
              <a:rPr lang="en-US" altLang="zh-CN" sz="2400" dirty="0"/>
              <a:t>(invariant)</a:t>
            </a:r>
          </a:p>
          <a:p>
            <a:pPr lvl="1"/>
            <a:r>
              <a:rPr lang="zh-CN" altLang="en-US" sz="2000" dirty="0"/>
              <a:t>即对象的表示状态始终需要满足的条件</a:t>
            </a:r>
            <a:endParaRPr lang="en-US" altLang="zh-CN" sz="2000" dirty="0"/>
          </a:p>
          <a:p>
            <a:pPr lvl="1"/>
            <a:r>
              <a:rPr lang="zh-CN" altLang="en-US" sz="2000" dirty="0"/>
              <a:t>不变式事实上是对象所有方法的</a:t>
            </a:r>
            <a:r>
              <a:rPr lang="en-US" altLang="zh-CN" sz="2000" dirty="0"/>
              <a:t>Requires</a:t>
            </a:r>
            <a:r>
              <a:rPr lang="zh-CN" altLang="en-US" sz="2000" dirty="0"/>
              <a:t>和</a:t>
            </a:r>
            <a:r>
              <a:rPr lang="en-US" altLang="zh-CN" sz="2000" dirty="0"/>
              <a:t>Effects</a:t>
            </a:r>
            <a:r>
              <a:rPr lang="zh-CN" altLang="en-US" sz="2000" dirty="0"/>
              <a:t>的默认组成部分</a:t>
            </a:r>
          </a:p>
        </p:txBody>
      </p:sp>
      <p:sp>
        <p:nvSpPr>
          <p:cNvPr id="4" name="灯片编号占位符 3"/>
          <p:cNvSpPr>
            <a:spLocks noGrp="1"/>
          </p:cNvSpPr>
          <p:nvPr>
            <p:ph type="sldNum" sz="quarter" idx="12"/>
          </p:nvPr>
        </p:nvSpPr>
        <p:spPr/>
        <p:txBody>
          <a:bodyPr/>
          <a:lstStyle/>
          <a:p>
            <a:fld id="{6E49848B-62CB-4016-9E49-F992BEA93B78}" type="slidenum">
              <a:rPr lang="zh-CN" altLang="en-US" smtClean="0"/>
              <a:t>29</a:t>
            </a:fld>
            <a:endParaRPr lang="zh-CN" altLang="en-US"/>
          </a:p>
        </p:txBody>
      </p:sp>
    </p:spTree>
    <p:extLst>
      <p:ext uri="{BB962C8B-B14F-4D97-AF65-F5344CB8AC3E}">
        <p14:creationId xmlns:p14="http://schemas.microsoft.com/office/powerpoint/2010/main" val="371538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数据抽象规格</a:t>
            </a:r>
          </a:p>
        </p:txBody>
      </p:sp>
      <p:sp>
        <p:nvSpPr>
          <p:cNvPr id="3" name="内容占位符 2"/>
          <p:cNvSpPr>
            <a:spLocks noGrp="1"/>
          </p:cNvSpPr>
          <p:nvPr>
            <p:ph idx="1"/>
          </p:nvPr>
        </p:nvSpPr>
        <p:spPr/>
        <p:txBody>
          <a:bodyPr/>
          <a:lstStyle/>
          <a:p>
            <a:r>
              <a:rPr lang="zh-CN" altLang="en-US" dirty="0"/>
              <a:t>数据抽象是关于类型的一种抽象</a:t>
            </a:r>
            <a:endParaRPr lang="en-US" altLang="zh-CN" dirty="0"/>
          </a:p>
          <a:p>
            <a:pPr lvl="1"/>
            <a:r>
              <a:rPr lang="zh-CN" altLang="en-US" dirty="0"/>
              <a:t>对象属性空间，从而可以确定性的定义数据抽象的状态</a:t>
            </a:r>
            <a:endParaRPr lang="en-US" altLang="zh-CN" dirty="0"/>
          </a:p>
          <a:p>
            <a:pPr lvl="1"/>
            <a:r>
              <a:rPr lang="zh-CN" altLang="en-US" dirty="0"/>
              <a:t>作用于对象的操作，定义对象的规范化行为</a:t>
            </a:r>
            <a:endParaRPr lang="en-US" altLang="zh-CN" dirty="0"/>
          </a:p>
          <a:p>
            <a:r>
              <a:rPr lang="zh-CN" altLang="en-US" dirty="0"/>
              <a:t>类型</a:t>
            </a:r>
            <a:endParaRPr lang="en-US" altLang="zh-CN" dirty="0"/>
          </a:p>
          <a:p>
            <a:pPr lvl="1"/>
            <a:r>
              <a:rPr lang="zh-CN" altLang="en-US" dirty="0"/>
              <a:t>从规格角度：由对象化的组成成分及其约定的操作方式组成</a:t>
            </a:r>
            <a:endParaRPr lang="en-US" altLang="zh-CN" dirty="0"/>
          </a:p>
          <a:p>
            <a:pPr lvl="1"/>
            <a:r>
              <a:rPr lang="zh-CN" altLang="en-US" dirty="0"/>
              <a:t>从运行时角度：是对一块内存区域的模板化访问</a:t>
            </a:r>
          </a:p>
        </p:txBody>
      </p:sp>
      <p:sp>
        <p:nvSpPr>
          <p:cNvPr id="4" name="灯片编号占位符 3"/>
          <p:cNvSpPr>
            <a:spLocks noGrp="1"/>
          </p:cNvSpPr>
          <p:nvPr>
            <p:ph type="sldNum" sz="quarter" idx="12"/>
          </p:nvPr>
        </p:nvSpPr>
        <p:spPr/>
        <p:txBody>
          <a:bodyPr/>
          <a:lstStyle/>
          <a:p>
            <a:fld id="{6E49848B-62CB-4016-9E49-F992BEA93B78}" type="slidenum">
              <a:rPr lang="zh-CN" altLang="en-US" smtClean="0"/>
              <a:t>3</a:t>
            </a:fld>
            <a:endParaRPr lang="zh-CN" altLang="en-US"/>
          </a:p>
        </p:txBody>
      </p:sp>
    </p:spTree>
    <p:extLst>
      <p:ext uri="{BB962C8B-B14F-4D97-AF65-F5344CB8AC3E}">
        <p14:creationId xmlns:p14="http://schemas.microsoft.com/office/powerpoint/2010/main" val="1285145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表示不变式</a:t>
            </a:r>
          </a:p>
        </p:txBody>
      </p:sp>
      <p:sp>
        <p:nvSpPr>
          <p:cNvPr id="3" name="内容占位符 2"/>
          <p:cNvSpPr>
            <a:spLocks noGrp="1"/>
          </p:cNvSpPr>
          <p:nvPr>
            <p:ph idx="1"/>
          </p:nvPr>
        </p:nvSpPr>
        <p:spPr/>
        <p:txBody>
          <a:bodyPr>
            <a:normAutofit lnSpcReduction="10000"/>
          </a:bodyPr>
          <a:lstStyle/>
          <a:p>
            <a:r>
              <a:rPr lang="en-US" altLang="zh-CN" dirty="0" err="1"/>
              <a:t>IntSet</a:t>
            </a:r>
            <a:endParaRPr lang="en-US" altLang="zh-CN" dirty="0"/>
          </a:p>
          <a:p>
            <a:pPr lvl="1"/>
            <a:r>
              <a:rPr lang="zh-CN" altLang="en-US" dirty="0"/>
              <a:t>表示对象：</a:t>
            </a:r>
            <a:r>
              <a:rPr lang="en-US" altLang="zh-CN" dirty="0"/>
              <a:t>Vector&lt;Integer&gt; </a:t>
            </a:r>
            <a:r>
              <a:rPr lang="en-US" altLang="zh-CN" dirty="0" err="1"/>
              <a:t>els</a:t>
            </a:r>
            <a:endParaRPr lang="en-US" altLang="zh-CN" dirty="0"/>
          </a:p>
          <a:p>
            <a:pPr lvl="1"/>
            <a:r>
              <a:rPr lang="zh-CN" altLang="en-US" dirty="0"/>
              <a:t>抽象函数：</a:t>
            </a:r>
            <a:r>
              <a:rPr lang="en-US" altLang="zh-CN" dirty="0"/>
              <a:t>AF(c) = {</a:t>
            </a:r>
            <a:r>
              <a:rPr lang="en-US" altLang="zh-CN" dirty="0" err="1"/>
              <a:t>c.els</a:t>
            </a:r>
            <a:r>
              <a:rPr lang="en-US" altLang="zh-CN" dirty="0"/>
              <a:t>[</a:t>
            </a:r>
            <a:r>
              <a:rPr lang="en-US" altLang="zh-CN" dirty="0" err="1"/>
              <a:t>i</a:t>
            </a:r>
            <a:r>
              <a:rPr lang="en-US" altLang="zh-CN" dirty="0"/>
              <a:t>].intValue|0&lt;=</a:t>
            </a:r>
            <a:r>
              <a:rPr lang="en-US" altLang="zh-CN" dirty="0" err="1"/>
              <a:t>i</a:t>
            </a:r>
            <a:r>
              <a:rPr lang="en-US" altLang="zh-CN" dirty="0"/>
              <a:t>&lt;</a:t>
            </a:r>
            <a:r>
              <a:rPr lang="en-US" altLang="zh-CN" dirty="0" err="1"/>
              <a:t>c.els.size</a:t>
            </a:r>
            <a:r>
              <a:rPr lang="en-US" altLang="zh-CN" dirty="0"/>
              <a:t>}</a:t>
            </a:r>
          </a:p>
          <a:p>
            <a:pPr lvl="1"/>
            <a:r>
              <a:rPr lang="zh-CN" altLang="en-US" dirty="0"/>
              <a:t>不变式：</a:t>
            </a:r>
            <a:r>
              <a:rPr lang="en-US" altLang="zh-CN" dirty="0" err="1"/>
              <a:t>c.els</a:t>
            </a:r>
            <a:r>
              <a:rPr lang="en-US" altLang="zh-CN" dirty="0"/>
              <a:t> != null &amp;&amp; </a:t>
            </a:r>
            <a:r>
              <a:rPr lang="en-US" altLang="zh-CN" dirty="0" err="1"/>
              <a:t>c.els</a:t>
            </a:r>
            <a:r>
              <a:rPr lang="en-US" altLang="zh-CN" dirty="0"/>
              <a:t>[</a:t>
            </a:r>
            <a:r>
              <a:rPr lang="en-US" altLang="zh-CN" dirty="0" err="1"/>
              <a:t>i</a:t>
            </a:r>
            <a:r>
              <a:rPr lang="en-US" altLang="zh-CN" dirty="0"/>
              <a:t>] is an Integer for all 0&lt;=</a:t>
            </a:r>
            <a:r>
              <a:rPr lang="en-US" altLang="zh-CN" dirty="0" err="1"/>
              <a:t>i</a:t>
            </a:r>
            <a:r>
              <a:rPr lang="en-US" altLang="zh-CN" dirty="0"/>
              <a:t>&lt;</a:t>
            </a:r>
            <a:r>
              <a:rPr lang="en-US" altLang="zh-CN" dirty="0" err="1"/>
              <a:t>c.els.size</a:t>
            </a:r>
            <a:r>
              <a:rPr lang="en-US" altLang="zh-CN" dirty="0"/>
              <a:t> &amp;&amp; </a:t>
            </a:r>
            <a:r>
              <a:rPr lang="en-US" altLang="zh-CN" dirty="0" err="1"/>
              <a:t>c.els</a:t>
            </a:r>
            <a:r>
              <a:rPr lang="en-US" altLang="zh-CN" dirty="0"/>
              <a:t>[</a:t>
            </a:r>
            <a:r>
              <a:rPr lang="en-US" altLang="zh-CN" dirty="0" err="1"/>
              <a:t>i</a:t>
            </a:r>
            <a:r>
              <a:rPr lang="en-US" altLang="zh-CN" dirty="0"/>
              <a:t>].</a:t>
            </a:r>
            <a:r>
              <a:rPr lang="en-US" altLang="zh-CN" dirty="0" err="1"/>
              <a:t>intValue</a:t>
            </a:r>
            <a:r>
              <a:rPr lang="en-US" altLang="zh-CN" dirty="0"/>
              <a:t> != </a:t>
            </a:r>
            <a:r>
              <a:rPr lang="en-US" altLang="zh-CN" dirty="0" err="1"/>
              <a:t>c.els</a:t>
            </a:r>
            <a:r>
              <a:rPr lang="en-US" altLang="zh-CN" dirty="0"/>
              <a:t>[j].</a:t>
            </a:r>
            <a:r>
              <a:rPr lang="en-US" altLang="zh-CN" dirty="0" err="1"/>
              <a:t>intValue</a:t>
            </a:r>
            <a:r>
              <a:rPr lang="en-US" altLang="zh-CN" dirty="0"/>
              <a:t> for all 0&lt;=</a:t>
            </a:r>
            <a:r>
              <a:rPr lang="en-US" altLang="zh-CN" dirty="0" err="1"/>
              <a:t>i</a:t>
            </a:r>
            <a:r>
              <a:rPr lang="en-US" altLang="zh-CN" dirty="0"/>
              <a:t> &lt;j&lt;=</a:t>
            </a:r>
            <a:r>
              <a:rPr lang="en-US" altLang="zh-CN" dirty="0" err="1"/>
              <a:t>c.els.size</a:t>
            </a:r>
            <a:endParaRPr lang="en-US" altLang="zh-CN" dirty="0"/>
          </a:p>
          <a:p>
            <a:r>
              <a:rPr lang="en-US" altLang="zh-CN" dirty="0"/>
              <a:t>Poly</a:t>
            </a:r>
          </a:p>
          <a:p>
            <a:pPr lvl="1"/>
            <a:r>
              <a:rPr lang="zh-CN" altLang="en-US" dirty="0"/>
              <a:t>表示对象：</a:t>
            </a:r>
            <a:r>
              <a:rPr lang="en-US" altLang="zh-CN" dirty="0" err="1"/>
              <a:t>int</a:t>
            </a:r>
            <a:r>
              <a:rPr lang="en-US" altLang="zh-CN" dirty="0"/>
              <a:t>[] terms, </a:t>
            </a:r>
            <a:r>
              <a:rPr lang="en-US" altLang="zh-CN" dirty="0" err="1"/>
              <a:t>int</a:t>
            </a:r>
            <a:r>
              <a:rPr lang="en-US" altLang="zh-CN" dirty="0"/>
              <a:t> </a:t>
            </a:r>
            <a:r>
              <a:rPr lang="en-US" altLang="zh-CN" dirty="0" err="1"/>
              <a:t>deg</a:t>
            </a:r>
            <a:endParaRPr lang="en-US" altLang="zh-CN" dirty="0"/>
          </a:p>
          <a:p>
            <a:pPr lvl="1"/>
            <a:r>
              <a:rPr lang="zh-CN" altLang="en-US" dirty="0"/>
              <a:t>抽象函数：</a:t>
            </a:r>
            <a:r>
              <a:rPr lang="en-US" altLang="zh-CN" dirty="0"/>
              <a:t>AF(c) = c</a:t>
            </a:r>
            <a:r>
              <a:rPr lang="en-US" altLang="zh-CN" baseline="-25000" dirty="0"/>
              <a:t>0</a:t>
            </a:r>
            <a:r>
              <a:rPr lang="en-US" altLang="zh-CN" dirty="0"/>
              <a:t>+c</a:t>
            </a:r>
            <a:r>
              <a:rPr lang="en-US" altLang="zh-CN" baseline="-25000" dirty="0"/>
              <a:t>1</a:t>
            </a:r>
            <a:r>
              <a:rPr lang="en-US" altLang="zh-CN" dirty="0"/>
              <a:t>x+c</a:t>
            </a:r>
            <a:r>
              <a:rPr lang="en-US" altLang="zh-CN" baseline="-25000" dirty="0"/>
              <a:t>2</a:t>
            </a:r>
            <a:r>
              <a:rPr lang="en-US" altLang="zh-CN" dirty="0"/>
              <a:t>x</a:t>
            </a:r>
            <a:r>
              <a:rPr lang="en-US" altLang="zh-CN" baseline="30000" dirty="0"/>
              <a:t>2</a:t>
            </a:r>
            <a:r>
              <a:rPr lang="en-US" altLang="zh-CN" dirty="0"/>
              <a:t>+… </a:t>
            </a:r>
          </a:p>
          <a:p>
            <a:pPr marL="457200" lvl="1" indent="0">
              <a:buNone/>
            </a:pPr>
            <a:r>
              <a:rPr lang="en-US" altLang="zh-CN" dirty="0"/>
              <a:t>                          where c</a:t>
            </a:r>
            <a:r>
              <a:rPr lang="en-US" altLang="zh-CN" baseline="-25000" dirty="0"/>
              <a:t>i</a:t>
            </a:r>
            <a:r>
              <a:rPr lang="en-US" altLang="zh-CN" dirty="0"/>
              <a:t> == </a:t>
            </a:r>
            <a:r>
              <a:rPr lang="en-US" altLang="zh-CN" dirty="0" err="1"/>
              <a:t>c.terms</a:t>
            </a:r>
            <a:r>
              <a:rPr lang="en-US" altLang="zh-CN" dirty="0"/>
              <a:t>[</a:t>
            </a:r>
            <a:r>
              <a:rPr lang="en-US" altLang="zh-CN" dirty="0" err="1"/>
              <a:t>i</a:t>
            </a:r>
            <a:r>
              <a:rPr lang="en-US" altLang="zh-CN" dirty="0"/>
              <a:t>] if 0&lt;= </a:t>
            </a:r>
            <a:r>
              <a:rPr lang="en-US" altLang="zh-CN" dirty="0" err="1"/>
              <a:t>i</a:t>
            </a:r>
            <a:r>
              <a:rPr lang="en-US" altLang="zh-CN" dirty="0"/>
              <a:t> &lt;</a:t>
            </a:r>
            <a:r>
              <a:rPr lang="en-US" altLang="zh-CN" dirty="0" err="1"/>
              <a:t>c.terms.length</a:t>
            </a:r>
            <a:r>
              <a:rPr lang="en-US" altLang="zh-CN" dirty="0"/>
              <a:t>; </a:t>
            </a:r>
          </a:p>
          <a:p>
            <a:pPr marL="457200" lvl="1" indent="0">
              <a:buNone/>
            </a:pPr>
            <a:r>
              <a:rPr lang="en-US" altLang="zh-CN" dirty="0"/>
              <a:t>                                          == 0 otherwise</a:t>
            </a:r>
          </a:p>
          <a:p>
            <a:pPr lvl="1"/>
            <a:r>
              <a:rPr lang="zh-CN" altLang="en-US" dirty="0"/>
              <a:t>不变式：</a:t>
            </a:r>
            <a:r>
              <a:rPr lang="en-US" altLang="zh-CN" dirty="0" err="1"/>
              <a:t>c.terms</a:t>
            </a:r>
            <a:r>
              <a:rPr lang="en-US" altLang="zh-CN" dirty="0"/>
              <a:t> != null &amp;&amp; </a:t>
            </a:r>
            <a:r>
              <a:rPr lang="en-US" altLang="zh-CN" dirty="0" err="1"/>
              <a:t>c.terms.length</a:t>
            </a:r>
            <a:r>
              <a:rPr lang="en-US" altLang="zh-CN" dirty="0"/>
              <a:t> &gt;=1 &amp;&amp; </a:t>
            </a:r>
            <a:r>
              <a:rPr lang="en-US" altLang="zh-CN" dirty="0" err="1"/>
              <a:t>c.deg</a:t>
            </a:r>
            <a:r>
              <a:rPr lang="en-US" altLang="zh-CN" dirty="0"/>
              <a:t> == c.terms.length-1 &amp;&amp; (</a:t>
            </a:r>
            <a:r>
              <a:rPr lang="en-US" altLang="zh-CN" dirty="0" err="1"/>
              <a:t>c.deg</a:t>
            </a:r>
            <a:r>
              <a:rPr lang="en-US" altLang="zh-CN" dirty="0"/>
              <a:t> &gt; 0)==&gt;</a:t>
            </a:r>
            <a:r>
              <a:rPr lang="en-US" altLang="zh-CN" dirty="0" err="1"/>
              <a:t>c.terms</a:t>
            </a:r>
            <a:r>
              <a:rPr lang="en-US" altLang="zh-CN" dirty="0"/>
              <a:t>[</a:t>
            </a:r>
            <a:r>
              <a:rPr lang="en-US" altLang="zh-CN" dirty="0" err="1"/>
              <a:t>c.deg</a:t>
            </a:r>
            <a:r>
              <a:rPr lang="en-US" altLang="zh-CN" dirty="0"/>
              <a:t>] != 0</a:t>
            </a:r>
            <a:endParaRPr lang="zh-CN" altLang="en-US" dirty="0"/>
          </a:p>
        </p:txBody>
      </p:sp>
      <p:sp>
        <p:nvSpPr>
          <p:cNvPr id="4" name="文本框 3"/>
          <p:cNvSpPr txBox="1"/>
          <p:nvPr/>
        </p:nvSpPr>
        <p:spPr>
          <a:xfrm>
            <a:off x="8141970" y="3886200"/>
            <a:ext cx="321183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zh-CN" altLang="en-US" dirty="0"/>
              <a:t>如果采用稀疏存储方式</a:t>
            </a:r>
            <a:r>
              <a:rPr lang="en-US" altLang="zh-CN" dirty="0"/>
              <a:t>(Vector terms)</a:t>
            </a:r>
            <a:r>
              <a:rPr lang="zh-CN" altLang="en-US" dirty="0"/>
              <a:t>，其不变式该如何写？</a:t>
            </a:r>
          </a:p>
        </p:txBody>
      </p:sp>
      <p:sp>
        <p:nvSpPr>
          <p:cNvPr id="5" name="灯片编号占位符 4"/>
          <p:cNvSpPr>
            <a:spLocks noGrp="1"/>
          </p:cNvSpPr>
          <p:nvPr>
            <p:ph type="sldNum" sz="quarter" idx="12"/>
          </p:nvPr>
        </p:nvSpPr>
        <p:spPr/>
        <p:txBody>
          <a:bodyPr/>
          <a:lstStyle/>
          <a:p>
            <a:fld id="{6E49848B-62CB-4016-9E49-F992BEA93B78}" type="slidenum">
              <a:rPr lang="zh-CN" altLang="en-US" smtClean="0"/>
              <a:t>30</a:t>
            </a:fld>
            <a:endParaRPr lang="zh-CN" altLang="en-US"/>
          </a:p>
        </p:txBody>
      </p:sp>
    </p:spTree>
    <p:extLst>
      <p:ext uri="{BB962C8B-B14F-4D97-AF65-F5344CB8AC3E}">
        <p14:creationId xmlns:p14="http://schemas.microsoft.com/office/powerpoint/2010/main" val="28095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表示不变式</a:t>
            </a:r>
          </a:p>
        </p:txBody>
      </p:sp>
      <p:sp>
        <p:nvSpPr>
          <p:cNvPr id="3" name="内容占位符 2"/>
          <p:cNvSpPr>
            <a:spLocks noGrp="1"/>
          </p:cNvSpPr>
          <p:nvPr>
            <p:ph idx="1"/>
          </p:nvPr>
        </p:nvSpPr>
        <p:spPr/>
        <p:txBody>
          <a:bodyPr/>
          <a:lstStyle/>
          <a:p>
            <a:r>
              <a:rPr lang="zh-CN" altLang="en-US" dirty="0"/>
              <a:t>电梯类</a:t>
            </a:r>
            <a:endParaRPr lang="en-US" altLang="zh-CN" dirty="0"/>
          </a:p>
          <a:p>
            <a:pPr lvl="1"/>
            <a:r>
              <a:rPr lang="zh-CN" altLang="en-US" dirty="0"/>
              <a:t>表示对象：</a:t>
            </a:r>
            <a:r>
              <a:rPr lang="en-US" altLang="zh-CN" dirty="0" err="1"/>
              <a:t>int</a:t>
            </a:r>
            <a:r>
              <a:rPr lang="en-US" altLang="zh-CN" dirty="0"/>
              <a:t> </a:t>
            </a:r>
            <a:r>
              <a:rPr lang="en-US" altLang="zh-CN" dirty="0" err="1"/>
              <a:t>infloor</a:t>
            </a:r>
            <a:r>
              <a:rPr lang="en-US" altLang="zh-CN" dirty="0"/>
              <a:t>, STA status, </a:t>
            </a:r>
            <a:r>
              <a:rPr lang="en-US" altLang="zh-CN" dirty="0" err="1"/>
              <a:t>boolean</a:t>
            </a:r>
            <a:r>
              <a:rPr lang="en-US" altLang="zh-CN" dirty="0"/>
              <a:t> closed, </a:t>
            </a:r>
            <a:r>
              <a:rPr lang="en-US" altLang="zh-CN" dirty="0" err="1"/>
              <a:t>int</a:t>
            </a:r>
            <a:r>
              <a:rPr lang="en-US" altLang="zh-CN" dirty="0"/>
              <a:t> </a:t>
            </a:r>
            <a:r>
              <a:rPr lang="en-US" altLang="zh-CN" dirty="0" err="1"/>
              <a:t>target_floor</a:t>
            </a:r>
            <a:r>
              <a:rPr lang="en-US" altLang="zh-CN" dirty="0"/>
              <a:t>, </a:t>
            </a:r>
            <a:r>
              <a:rPr lang="en-US" altLang="zh-CN" dirty="0" err="1"/>
              <a:t>int</a:t>
            </a:r>
            <a:r>
              <a:rPr lang="en-US" altLang="zh-CN" dirty="0"/>
              <a:t> </a:t>
            </a:r>
            <a:r>
              <a:rPr lang="en-US" altLang="zh-CN" dirty="0" err="1"/>
              <a:t>top_floor</a:t>
            </a:r>
            <a:endParaRPr lang="en-US" altLang="zh-CN" dirty="0"/>
          </a:p>
          <a:p>
            <a:pPr lvl="1"/>
            <a:r>
              <a:rPr lang="zh-CN" altLang="en-US" dirty="0"/>
              <a:t>抽象函数：</a:t>
            </a:r>
            <a:r>
              <a:rPr lang="en-US" altLang="zh-CN" dirty="0"/>
              <a:t>AF(c) = (floor, status, closed), where</a:t>
            </a:r>
          </a:p>
          <a:p>
            <a:pPr marL="914400" lvl="2" indent="0">
              <a:buNone/>
            </a:pPr>
            <a:r>
              <a:rPr lang="en-US" altLang="zh-CN" dirty="0"/>
              <a:t>floor == </a:t>
            </a:r>
            <a:r>
              <a:rPr lang="en-US" altLang="zh-CN" dirty="0" err="1"/>
              <a:t>c.infloor</a:t>
            </a:r>
            <a:r>
              <a:rPr lang="en-US" altLang="zh-CN" dirty="0"/>
              <a:t>, status == </a:t>
            </a:r>
            <a:r>
              <a:rPr lang="en-US" altLang="zh-CN" dirty="0" err="1"/>
              <a:t>c.status</a:t>
            </a:r>
            <a:r>
              <a:rPr lang="en-US" altLang="zh-CN" dirty="0"/>
              <a:t>, closed == </a:t>
            </a:r>
            <a:r>
              <a:rPr lang="en-US" altLang="zh-CN" dirty="0" err="1"/>
              <a:t>c.closed</a:t>
            </a:r>
            <a:endParaRPr lang="zh-CN" altLang="en-US" dirty="0"/>
          </a:p>
          <a:p>
            <a:pPr lvl="1"/>
            <a:r>
              <a:rPr lang="zh-CN" altLang="en-US" dirty="0"/>
              <a:t>不变式：</a:t>
            </a:r>
            <a:endParaRPr lang="en-US" altLang="zh-CN" dirty="0"/>
          </a:p>
          <a:p>
            <a:pPr marL="914400" lvl="2" indent="0">
              <a:buNone/>
            </a:pPr>
            <a:r>
              <a:rPr lang="en-US" altLang="zh-CN" dirty="0"/>
              <a:t>(</a:t>
            </a:r>
            <a:r>
              <a:rPr lang="en-US" altLang="zh-CN" dirty="0" err="1"/>
              <a:t>c.status</a:t>
            </a:r>
            <a:r>
              <a:rPr lang="en-US" altLang="zh-CN" dirty="0"/>
              <a:t> != DOCK)==&gt;</a:t>
            </a:r>
            <a:r>
              <a:rPr lang="en-US" altLang="zh-CN" dirty="0" err="1"/>
              <a:t>c.closed</a:t>
            </a:r>
            <a:r>
              <a:rPr lang="en-US" altLang="zh-CN" dirty="0"/>
              <a:t> == true &amp;&amp; 1&lt;= </a:t>
            </a:r>
            <a:r>
              <a:rPr lang="en-US" altLang="zh-CN" dirty="0" err="1"/>
              <a:t>c.infloor</a:t>
            </a:r>
            <a:r>
              <a:rPr lang="en-US" altLang="zh-CN" dirty="0"/>
              <a:t> &lt;= </a:t>
            </a:r>
            <a:r>
              <a:rPr lang="en-US" altLang="zh-CN" dirty="0" err="1"/>
              <a:t>c.top_floor</a:t>
            </a:r>
            <a:r>
              <a:rPr lang="en-US" altLang="zh-CN" dirty="0"/>
              <a:t> &amp;&amp;</a:t>
            </a:r>
          </a:p>
          <a:p>
            <a:pPr marL="914400" lvl="2" indent="0">
              <a:buNone/>
            </a:pPr>
            <a:r>
              <a:rPr lang="en-US" altLang="zh-CN" dirty="0"/>
              <a:t>0&lt;=</a:t>
            </a:r>
            <a:r>
              <a:rPr lang="en-US" altLang="zh-CN" dirty="0" err="1"/>
              <a:t>c.target_floor</a:t>
            </a:r>
            <a:r>
              <a:rPr lang="en-US" altLang="zh-CN" dirty="0"/>
              <a:t> &lt;=</a:t>
            </a:r>
            <a:r>
              <a:rPr lang="en-US" altLang="zh-CN" dirty="0" err="1"/>
              <a:t>c.top_floor</a:t>
            </a:r>
            <a:r>
              <a:rPr lang="en-US" altLang="zh-CN" dirty="0"/>
              <a:t> &amp;&amp; (</a:t>
            </a:r>
            <a:r>
              <a:rPr lang="en-US" altLang="zh-CN" dirty="0" err="1"/>
              <a:t>c.target_floor</a:t>
            </a:r>
            <a:r>
              <a:rPr lang="en-US" altLang="zh-CN" dirty="0"/>
              <a:t> == </a:t>
            </a:r>
            <a:r>
              <a:rPr lang="en-US" altLang="zh-CN" dirty="0" err="1"/>
              <a:t>c.infloor</a:t>
            </a:r>
            <a:r>
              <a:rPr lang="en-US" altLang="zh-CN" dirty="0"/>
              <a:t>) ==&gt; </a:t>
            </a:r>
            <a:r>
              <a:rPr lang="en-US" altLang="zh-CN" dirty="0" err="1"/>
              <a:t>c.status</a:t>
            </a:r>
            <a:r>
              <a:rPr lang="en-US" altLang="zh-CN" dirty="0"/>
              <a:t> == DOCK &amp;&amp;</a:t>
            </a:r>
          </a:p>
          <a:p>
            <a:pPr marL="914400" lvl="2" indent="0">
              <a:buNone/>
            </a:pPr>
            <a:r>
              <a:rPr lang="en-US" altLang="zh-CN" dirty="0"/>
              <a:t>(</a:t>
            </a:r>
            <a:r>
              <a:rPr lang="en-US" altLang="zh-CN" dirty="0" err="1"/>
              <a:t>c.target_floor</a:t>
            </a:r>
            <a:r>
              <a:rPr lang="en-US" altLang="zh-CN" dirty="0"/>
              <a:t> == 0) ==&gt; </a:t>
            </a:r>
            <a:r>
              <a:rPr lang="en-US" altLang="zh-CN" dirty="0" err="1"/>
              <a:t>c.status</a:t>
            </a:r>
            <a:r>
              <a:rPr lang="en-US" altLang="zh-CN" dirty="0"/>
              <a:t> == IDLE</a:t>
            </a:r>
            <a:endParaRPr lang="zh-CN" altLang="en-US" dirty="0"/>
          </a:p>
        </p:txBody>
      </p:sp>
      <p:sp>
        <p:nvSpPr>
          <p:cNvPr id="4" name="灯片编号占位符 3"/>
          <p:cNvSpPr>
            <a:spLocks noGrp="1"/>
          </p:cNvSpPr>
          <p:nvPr>
            <p:ph type="sldNum" sz="quarter" idx="12"/>
          </p:nvPr>
        </p:nvSpPr>
        <p:spPr/>
        <p:txBody>
          <a:bodyPr/>
          <a:lstStyle/>
          <a:p>
            <a:fld id="{6E49848B-62CB-4016-9E49-F992BEA93B78}" type="slidenum">
              <a:rPr lang="zh-CN" altLang="en-US" smtClean="0"/>
              <a:t>31</a:t>
            </a:fld>
            <a:endParaRPr lang="zh-CN" altLang="en-US"/>
          </a:p>
        </p:txBody>
      </p:sp>
    </p:spTree>
    <p:extLst>
      <p:ext uri="{BB962C8B-B14F-4D97-AF65-F5344CB8AC3E}">
        <p14:creationId xmlns:p14="http://schemas.microsoft.com/office/powerpoint/2010/main" val="104819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表示不变式</a:t>
            </a:r>
          </a:p>
        </p:txBody>
      </p:sp>
      <p:sp>
        <p:nvSpPr>
          <p:cNvPr id="3" name="内容占位符 2"/>
          <p:cNvSpPr>
            <a:spLocks noGrp="1"/>
          </p:cNvSpPr>
          <p:nvPr>
            <p:ph idx="1"/>
          </p:nvPr>
        </p:nvSpPr>
        <p:spPr/>
        <p:txBody>
          <a:bodyPr>
            <a:normAutofit fontScale="92500" lnSpcReduction="20000"/>
          </a:bodyPr>
          <a:lstStyle/>
          <a:p>
            <a:r>
              <a:rPr lang="zh-CN" altLang="en-US" dirty="0"/>
              <a:t>学生成绩管理中的</a:t>
            </a:r>
            <a:r>
              <a:rPr lang="en-US" altLang="zh-CN" dirty="0"/>
              <a:t>Student</a:t>
            </a:r>
            <a:r>
              <a:rPr lang="zh-CN" altLang="en-US" dirty="0"/>
              <a:t>类</a:t>
            </a:r>
            <a:endParaRPr lang="en-US" altLang="zh-CN" dirty="0"/>
          </a:p>
          <a:p>
            <a:pPr lvl="1"/>
            <a:r>
              <a:rPr lang="zh-CN" altLang="en-US" dirty="0"/>
              <a:t>表示对象</a:t>
            </a:r>
            <a:r>
              <a:rPr lang="en-US" altLang="zh-CN" dirty="0"/>
              <a:t>: String </a:t>
            </a:r>
            <a:r>
              <a:rPr lang="en-US" altLang="zh-CN" dirty="0" err="1"/>
              <a:t>stuID</a:t>
            </a:r>
            <a:r>
              <a:rPr lang="en-US" altLang="zh-CN" dirty="0"/>
              <a:t>, String </a:t>
            </a:r>
            <a:r>
              <a:rPr lang="en-US" altLang="zh-CN" dirty="0" err="1"/>
              <a:t>stuName</a:t>
            </a:r>
            <a:r>
              <a:rPr lang="en-US" altLang="zh-CN" dirty="0"/>
              <a:t>, </a:t>
            </a:r>
            <a:r>
              <a:rPr lang="en-US" altLang="zh-CN" dirty="0" err="1"/>
              <a:t>StuKind</a:t>
            </a:r>
            <a:r>
              <a:rPr lang="en-US" altLang="zh-CN" dirty="0"/>
              <a:t> kind, float </a:t>
            </a:r>
            <a:r>
              <a:rPr lang="en-US" altLang="zh-CN" dirty="0" err="1"/>
              <a:t>totalcredits</a:t>
            </a:r>
            <a:r>
              <a:rPr lang="en-US" altLang="zh-CN" dirty="0"/>
              <a:t>, Vector </a:t>
            </a:r>
            <a:r>
              <a:rPr lang="en-US" altLang="zh-CN" dirty="0" err="1"/>
              <a:t>courseList</a:t>
            </a:r>
            <a:r>
              <a:rPr lang="en-US" altLang="zh-CN" dirty="0"/>
              <a:t> //vector of </a:t>
            </a:r>
            <a:r>
              <a:rPr lang="en-US" altLang="zh-CN" dirty="0" err="1"/>
              <a:t>CourseSelection</a:t>
            </a:r>
            <a:endParaRPr lang="en-US" altLang="zh-CN" dirty="0"/>
          </a:p>
          <a:p>
            <a:pPr lvl="1"/>
            <a:r>
              <a:rPr lang="zh-CN" altLang="en-US" dirty="0"/>
              <a:t>抽象函数</a:t>
            </a:r>
            <a:r>
              <a:rPr lang="en-US" altLang="zh-CN" dirty="0"/>
              <a:t>AF(c) = (ID, Name, kind, credits, </a:t>
            </a:r>
            <a:r>
              <a:rPr lang="en-US" altLang="zh-CN" dirty="0" err="1"/>
              <a:t>selectedCourse</a:t>
            </a:r>
            <a:r>
              <a:rPr lang="en-US" altLang="zh-CN" dirty="0"/>
              <a:t>) where</a:t>
            </a:r>
          </a:p>
          <a:p>
            <a:pPr marL="457200" lvl="1" indent="0">
              <a:buNone/>
            </a:pPr>
            <a:r>
              <a:rPr lang="en-US" altLang="zh-CN" dirty="0"/>
              <a:t>ID == </a:t>
            </a:r>
            <a:r>
              <a:rPr lang="en-US" altLang="zh-CN" dirty="0" err="1"/>
              <a:t>c.stuID</a:t>
            </a:r>
            <a:r>
              <a:rPr lang="en-US" altLang="zh-CN" dirty="0"/>
              <a:t>, Name==</a:t>
            </a:r>
            <a:r>
              <a:rPr lang="en-US" altLang="zh-CN" dirty="0" err="1"/>
              <a:t>c.Name</a:t>
            </a:r>
            <a:r>
              <a:rPr lang="en-US" altLang="zh-CN" dirty="0"/>
              <a:t>, kind == </a:t>
            </a:r>
            <a:r>
              <a:rPr lang="en-US" altLang="zh-CN" dirty="0" err="1"/>
              <a:t>c.kind</a:t>
            </a:r>
            <a:r>
              <a:rPr lang="en-US" altLang="zh-CN" dirty="0"/>
              <a:t>, </a:t>
            </a:r>
          </a:p>
          <a:p>
            <a:pPr marL="457200" lvl="1" indent="0">
              <a:buNone/>
            </a:pPr>
            <a:r>
              <a:rPr lang="en-US" altLang="zh-CN" dirty="0" err="1"/>
              <a:t>selectedCourse</a:t>
            </a:r>
            <a:r>
              <a:rPr lang="en-US" altLang="zh-CN" dirty="0"/>
              <a:t> == {</a:t>
            </a:r>
            <a:r>
              <a:rPr lang="en-US" altLang="zh-CN" dirty="0" err="1"/>
              <a:t>c.courseList</a:t>
            </a:r>
            <a:r>
              <a:rPr lang="en-US" altLang="zh-CN" dirty="0"/>
              <a:t>[</a:t>
            </a:r>
            <a:r>
              <a:rPr lang="en-US" altLang="zh-CN" dirty="0" err="1"/>
              <a:t>i</a:t>
            </a:r>
            <a:r>
              <a:rPr lang="en-US" altLang="zh-CN" dirty="0"/>
              <a:t>]|0&lt;=</a:t>
            </a:r>
            <a:r>
              <a:rPr lang="en-US" altLang="zh-CN" dirty="0" err="1"/>
              <a:t>i</a:t>
            </a:r>
            <a:r>
              <a:rPr lang="en-US" altLang="zh-CN" dirty="0"/>
              <a:t>&lt;</a:t>
            </a:r>
            <a:r>
              <a:rPr lang="en-US" altLang="zh-CN" dirty="0" err="1"/>
              <a:t>c.courseList.size</a:t>
            </a:r>
            <a:r>
              <a:rPr lang="en-US" altLang="zh-CN" dirty="0"/>
              <a:t>}, </a:t>
            </a:r>
          </a:p>
          <a:p>
            <a:pPr marL="457200" lvl="1" indent="0">
              <a:buNone/>
            </a:pPr>
            <a:r>
              <a:rPr lang="en-US" altLang="zh-CN" dirty="0"/>
              <a:t>credits == </a:t>
            </a:r>
            <a:r>
              <a:rPr lang="en-US" altLang="zh-CN" dirty="0" err="1"/>
              <a:t>c.courseList</a:t>
            </a:r>
            <a:r>
              <a:rPr lang="en-US" altLang="zh-CN" dirty="0"/>
              <a:t>[0].credit+ …+ </a:t>
            </a:r>
            <a:r>
              <a:rPr lang="en-US" altLang="zh-CN" dirty="0" err="1"/>
              <a:t>c.courseList</a:t>
            </a:r>
            <a:r>
              <a:rPr lang="en-US" altLang="zh-CN" dirty="0"/>
              <a:t>[</a:t>
            </a:r>
            <a:r>
              <a:rPr lang="en-US" altLang="zh-CN" dirty="0" err="1"/>
              <a:t>c.courseList.size</a:t>
            </a:r>
            <a:r>
              <a:rPr lang="en-US" altLang="zh-CN" dirty="0"/>
              <a:t> - 1].credit</a:t>
            </a:r>
            <a:endParaRPr lang="zh-CN" altLang="en-US" dirty="0"/>
          </a:p>
          <a:p>
            <a:pPr lvl="1"/>
            <a:r>
              <a:rPr lang="zh-CN" altLang="en-US" dirty="0"/>
              <a:t>不变式：</a:t>
            </a:r>
            <a:r>
              <a:rPr lang="en-US" altLang="zh-CN" dirty="0" err="1"/>
              <a:t>c.sutID</a:t>
            </a:r>
            <a:r>
              <a:rPr lang="en-US" altLang="zh-CN" dirty="0"/>
              <a:t> != null &amp;&amp; </a:t>
            </a:r>
            <a:r>
              <a:rPr lang="en-US" altLang="zh-CN" dirty="0" err="1"/>
              <a:t>c.Name</a:t>
            </a:r>
            <a:r>
              <a:rPr lang="en-US" altLang="zh-CN" dirty="0"/>
              <a:t> &lt;&gt; null &amp;&amp; </a:t>
            </a:r>
            <a:r>
              <a:rPr lang="en-US" altLang="zh-CN" dirty="0" err="1"/>
              <a:t>c.kind</a:t>
            </a:r>
            <a:r>
              <a:rPr lang="en-US" altLang="zh-CN" dirty="0"/>
              <a:t> is </a:t>
            </a:r>
            <a:r>
              <a:rPr lang="en-US" altLang="zh-CN" dirty="0" err="1"/>
              <a:t>bachelor|master</a:t>
            </a:r>
            <a:r>
              <a:rPr lang="en-US" altLang="zh-CN" dirty="0"/>
              <a:t>| </a:t>
            </a:r>
            <a:r>
              <a:rPr lang="en-US" altLang="zh-CN" dirty="0" err="1"/>
              <a:t>phd</a:t>
            </a:r>
            <a:r>
              <a:rPr lang="en-US" altLang="zh-CN" dirty="0"/>
              <a:t> &amp;&amp;</a:t>
            </a:r>
          </a:p>
          <a:p>
            <a:pPr marL="457200" lvl="1" indent="0">
              <a:buNone/>
            </a:pPr>
            <a:r>
              <a:rPr lang="en-US" altLang="zh-CN" dirty="0"/>
              <a:t>\all </a:t>
            </a:r>
            <a:r>
              <a:rPr lang="en-US" altLang="zh-CN" dirty="0" err="1"/>
              <a:t>int</a:t>
            </a:r>
            <a:r>
              <a:rPr lang="en-US" altLang="zh-CN" dirty="0"/>
              <a:t> </a:t>
            </a:r>
            <a:r>
              <a:rPr lang="en-US" altLang="zh-CN" dirty="0" err="1"/>
              <a:t>i</a:t>
            </a:r>
            <a:r>
              <a:rPr lang="en-US" altLang="zh-CN" dirty="0"/>
              <a:t>; 0&lt;=</a:t>
            </a:r>
            <a:r>
              <a:rPr lang="en-US" altLang="zh-CN" dirty="0" err="1"/>
              <a:t>i</a:t>
            </a:r>
            <a:r>
              <a:rPr lang="en-US" altLang="zh-CN" dirty="0"/>
              <a:t>&lt;</a:t>
            </a:r>
            <a:r>
              <a:rPr lang="en-US" altLang="zh-CN" dirty="0" err="1"/>
              <a:t>c.courseList.size</a:t>
            </a:r>
            <a:r>
              <a:rPr lang="en-US" altLang="zh-CN" dirty="0"/>
              <a:t>; </a:t>
            </a:r>
            <a:r>
              <a:rPr lang="en-US" altLang="zh-CN" dirty="0" err="1"/>
              <a:t>c.courseList</a:t>
            </a:r>
            <a:r>
              <a:rPr lang="en-US" altLang="zh-CN" dirty="0"/>
              <a:t>[</a:t>
            </a:r>
            <a:r>
              <a:rPr lang="en-US" altLang="zh-CN" dirty="0" err="1"/>
              <a:t>i</a:t>
            </a:r>
            <a:r>
              <a:rPr lang="en-US" altLang="zh-CN" dirty="0"/>
              <a:t>] is a </a:t>
            </a:r>
            <a:r>
              <a:rPr lang="en-US" altLang="zh-CN" dirty="0" err="1"/>
              <a:t>CourseSelection</a:t>
            </a:r>
            <a:r>
              <a:rPr lang="en-US" altLang="zh-CN" dirty="0"/>
              <a:t> &amp;&amp;</a:t>
            </a:r>
          </a:p>
          <a:p>
            <a:pPr marL="457200" lvl="1" indent="0">
              <a:buNone/>
            </a:pPr>
            <a:r>
              <a:rPr lang="en-US" altLang="zh-CN" dirty="0"/>
              <a:t>\all </a:t>
            </a:r>
            <a:r>
              <a:rPr lang="en-US" altLang="zh-CN" dirty="0" err="1"/>
              <a:t>int</a:t>
            </a:r>
            <a:r>
              <a:rPr lang="en-US" altLang="zh-CN" dirty="0"/>
              <a:t> </a:t>
            </a:r>
            <a:r>
              <a:rPr lang="en-US" altLang="zh-CN" dirty="0" err="1"/>
              <a:t>i</a:t>
            </a:r>
            <a:r>
              <a:rPr lang="en-US" altLang="zh-CN" dirty="0"/>
              <a:t>; 0&lt;=</a:t>
            </a:r>
            <a:r>
              <a:rPr lang="en-US" altLang="zh-CN" dirty="0" err="1"/>
              <a:t>i</a:t>
            </a:r>
            <a:r>
              <a:rPr lang="en-US" altLang="zh-CN" dirty="0"/>
              <a:t>&lt;j&lt;</a:t>
            </a:r>
            <a:r>
              <a:rPr lang="en-US" altLang="zh-CN" dirty="0" err="1"/>
              <a:t>c.courseList.size</a:t>
            </a:r>
            <a:r>
              <a:rPr lang="en-US" altLang="zh-CN" dirty="0"/>
              <a:t>; (</a:t>
            </a:r>
            <a:r>
              <a:rPr lang="en-US" altLang="zh-CN" dirty="0" err="1"/>
              <a:t>c.courseList</a:t>
            </a:r>
            <a:r>
              <a:rPr lang="en-US" altLang="zh-CN" dirty="0"/>
              <a:t>[</a:t>
            </a:r>
            <a:r>
              <a:rPr lang="en-US" altLang="zh-CN" dirty="0" err="1"/>
              <a:t>i</a:t>
            </a:r>
            <a:r>
              <a:rPr lang="en-US" altLang="zh-CN" dirty="0"/>
              <a:t>] &lt;&gt; </a:t>
            </a:r>
            <a:r>
              <a:rPr lang="en-US" altLang="zh-CN" dirty="0" err="1"/>
              <a:t>c.courseList</a:t>
            </a:r>
            <a:r>
              <a:rPr lang="en-US" altLang="zh-CN" dirty="0"/>
              <a:t>[j] &amp;&amp; </a:t>
            </a:r>
            <a:r>
              <a:rPr lang="en-US" altLang="zh-CN" dirty="0" err="1"/>
              <a:t>c.courseList</a:t>
            </a:r>
            <a:r>
              <a:rPr lang="en-US" altLang="zh-CN" dirty="0"/>
              <a:t>[</a:t>
            </a:r>
            <a:r>
              <a:rPr lang="en-US" altLang="zh-CN" dirty="0" err="1"/>
              <a:t>i</a:t>
            </a:r>
            <a:r>
              <a:rPr lang="en-US" altLang="zh-CN" dirty="0"/>
              <a:t>].course != </a:t>
            </a:r>
            <a:r>
              <a:rPr lang="en-US" altLang="zh-CN" dirty="0" err="1"/>
              <a:t>c.courseList</a:t>
            </a:r>
            <a:r>
              <a:rPr lang="en-US" altLang="zh-CN" dirty="0"/>
              <a:t>[j].course) &amp;&amp;</a:t>
            </a:r>
          </a:p>
          <a:p>
            <a:pPr marL="457200" lvl="1" indent="0">
              <a:buNone/>
            </a:pPr>
            <a:r>
              <a:rPr lang="en-US" altLang="zh-CN" dirty="0"/>
              <a:t>\all </a:t>
            </a:r>
            <a:r>
              <a:rPr lang="en-US" altLang="zh-CN" dirty="0" err="1"/>
              <a:t>int</a:t>
            </a:r>
            <a:r>
              <a:rPr lang="en-US" altLang="zh-CN" dirty="0"/>
              <a:t> </a:t>
            </a:r>
            <a:r>
              <a:rPr lang="en-US" altLang="zh-CN" dirty="0" err="1"/>
              <a:t>i</a:t>
            </a:r>
            <a:r>
              <a:rPr lang="en-US" altLang="zh-CN" dirty="0"/>
              <a:t>; 0&lt;=</a:t>
            </a:r>
            <a:r>
              <a:rPr lang="en-US" altLang="zh-CN" dirty="0" err="1"/>
              <a:t>i</a:t>
            </a:r>
            <a:r>
              <a:rPr lang="en-US" altLang="zh-CN" dirty="0"/>
              <a:t>&lt;</a:t>
            </a:r>
            <a:r>
              <a:rPr lang="en-US" altLang="zh-CN" dirty="0" err="1"/>
              <a:t>c.courseList.size</a:t>
            </a:r>
            <a:r>
              <a:rPr lang="en-US" altLang="zh-CN" dirty="0"/>
              <a:t>; (</a:t>
            </a:r>
            <a:r>
              <a:rPr lang="en-US" altLang="zh-CN" dirty="0" err="1"/>
              <a:t>c.courseList</a:t>
            </a:r>
            <a:r>
              <a:rPr lang="en-US" altLang="zh-CN" dirty="0"/>
              <a:t>[</a:t>
            </a:r>
            <a:r>
              <a:rPr lang="en-US" altLang="zh-CN" dirty="0" err="1"/>
              <a:t>i</a:t>
            </a:r>
            <a:r>
              <a:rPr lang="en-US" altLang="zh-CN" dirty="0"/>
              <a:t>].mark &gt;=60) ==&gt; </a:t>
            </a:r>
            <a:r>
              <a:rPr lang="en-US" altLang="zh-CN" dirty="0" err="1"/>
              <a:t>c.courseList</a:t>
            </a:r>
            <a:r>
              <a:rPr lang="en-US" altLang="zh-CN" dirty="0"/>
              <a:t>[</a:t>
            </a:r>
            <a:r>
              <a:rPr lang="en-US" altLang="zh-CN" dirty="0" err="1"/>
              <a:t>i</a:t>
            </a:r>
            <a:r>
              <a:rPr lang="en-US" altLang="zh-CN" dirty="0"/>
              <a:t>].credit == </a:t>
            </a:r>
            <a:r>
              <a:rPr lang="en-US" altLang="zh-CN" dirty="0" err="1"/>
              <a:t>c.courseList</a:t>
            </a:r>
            <a:r>
              <a:rPr lang="en-US" altLang="zh-CN" dirty="0"/>
              <a:t>[</a:t>
            </a:r>
            <a:r>
              <a:rPr lang="en-US" altLang="zh-CN" dirty="0" err="1"/>
              <a:t>i</a:t>
            </a:r>
            <a:r>
              <a:rPr lang="en-US" altLang="zh-CN" dirty="0"/>
              <a:t>].</a:t>
            </a:r>
            <a:r>
              <a:rPr lang="en-US" altLang="zh-CN" dirty="0" err="1"/>
              <a:t>course.credit</a:t>
            </a:r>
            <a:r>
              <a:rPr lang="en-US" altLang="zh-CN" dirty="0"/>
              <a:t>; </a:t>
            </a:r>
          </a:p>
          <a:p>
            <a:pPr marL="457200" lvl="1" indent="0">
              <a:buNone/>
            </a:pPr>
            <a:r>
              <a:rPr lang="en-US" altLang="zh-CN" dirty="0"/>
              <a:t>\all </a:t>
            </a:r>
            <a:r>
              <a:rPr lang="en-US" altLang="zh-CN" dirty="0" err="1"/>
              <a:t>int</a:t>
            </a:r>
            <a:r>
              <a:rPr lang="en-US" altLang="zh-CN" dirty="0"/>
              <a:t> </a:t>
            </a:r>
            <a:r>
              <a:rPr lang="en-US" altLang="zh-CN" dirty="0" err="1"/>
              <a:t>i</a:t>
            </a:r>
            <a:r>
              <a:rPr lang="en-US" altLang="zh-CN" dirty="0"/>
              <a:t>; 0&lt;=</a:t>
            </a:r>
            <a:r>
              <a:rPr lang="en-US" altLang="zh-CN" dirty="0" err="1"/>
              <a:t>i</a:t>
            </a:r>
            <a:r>
              <a:rPr lang="en-US" altLang="zh-CN" dirty="0"/>
              <a:t>&lt;</a:t>
            </a:r>
            <a:r>
              <a:rPr lang="en-US" altLang="zh-CN" dirty="0" err="1"/>
              <a:t>c.courseList.size</a:t>
            </a:r>
            <a:r>
              <a:rPr lang="en-US" altLang="zh-CN" dirty="0"/>
              <a:t>; (</a:t>
            </a:r>
            <a:r>
              <a:rPr lang="en-US" altLang="zh-CN" dirty="0" err="1"/>
              <a:t>c.courseList</a:t>
            </a:r>
            <a:r>
              <a:rPr lang="en-US" altLang="zh-CN" dirty="0"/>
              <a:t>[</a:t>
            </a:r>
            <a:r>
              <a:rPr lang="en-US" altLang="zh-CN" dirty="0" err="1"/>
              <a:t>i</a:t>
            </a:r>
            <a:r>
              <a:rPr lang="en-US" altLang="zh-CN" dirty="0"/>
              <a:t>].mark &lt; 60) ==&gt; </a:t>
            </a:r>
            <a:r>
              <a:rPr lang="en-US" altLang="zh-CN" dirty="0" err="1"/>
              <a:t>c.courseList</a:t>
            </a:r>
            <a:r>
              <a:rPr lang="en-US" altLang="zh-CN" dirty="0"/>
              <a:t>[</a:t>
            </a:r>
            <a:r>
              <a:rPr lang="en-US" altLang="zh-CN" dirty="0" err="1"/>
              <a:t>i</a:t>
            </a:r>
            <a:r>
              <a:rPr lang="en-US" altLang="zh-CN" dirty="0"/>
              <a:t>].credit == 0;  </a:t>
            </a:r>
            <a:endParaRPr lang="zh-CN" altLang="en-US" dirty="0"/>
          </a:p>
        </p:txBody>
      </p:sp>
      <p:sp>
        <p:nvSpPr>
          <p:cNvPr id="4" name="灯片编号占位符 3"/>
          <p:cNvSpPr>
            <a:spLocks noGrp="1"/>
          </p:cNvSpPr>
          <p:nvPr>
            <p:ph type="sldNum" sz="quarter" idx="12"/>
          </p:nvPr>
        </p:nvSpPr>
        <p:spPr/>
        <p:txBody>
          <a:bodyPr/>
          <a:lstStyle/>
          <a:p>
            <a:fld id="{6E49848B-62CB-4016-9E49-F992BEA93B78}" type="slidenum">
              <a:rPr lang="zh-CN" altLang="en-US" smtClean="0"/>
              <a:t>32</a:t>
            </a:fld>
            <a:endParaRPr lang="zh-CN" altLang="en-US"/>
          </a:p>
        </p:txBody>
      </p:sp>
    </p:spTree>
    <p:extLst>
      <p:ext uri="{BB962C8B-B14F-4D97-AF65-F5344CB8AC3E}">
        <p14:creationId xmlns:p14="http://schemas.microsoft.com/office/powerpoint/2010/main" val="2297446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表示不变式的实现</a:t>
            </a:r>
          </a:p>
        </p:txBody>
      </p:sp>
      <p:sp>
        <p:nvSpPr>
          <p:cNvPr id="3" name="内容占位符 2"/>
          <p:cNvSpPr>
            <a:spLocks noGrp="1"/>
          </p:cNvSpPr>
          <p:nvPr>
            <p:ph idx="1"/>
          </p:nvPr>
        </p:nvSpPr>
        <p:spPr>
          <a:xfrm>
            <a:off x="838200" y="1825625"/>
            <a:ext cx="10515600" cy="1923415"/>
          </a:xfrm>
        </p:spPr>
        <p:txBody>
          <a:bodyPr>
            <a:normAutofit lnSpcReduction="10000"/>
          </a:bodyPr>
          <a:lstStyle/>
          <a:p>
            <a:r>
              <a:rPr lang="zh-CN" altLang="en-US" dirty="0"/>
              <a:t>不变式本质上是对表示对象是否有效的判定</a:t>
            </a:r>
            <a:endParaRPr lang="en-US" altLang="zh-CN" dirty="0"/>
          </a:p>
          <a:p>
            <a:pPr lvl="1"/>
            <a:r>
              <a:rPr lang="zh-CN" altLang="en-US" dirty="0"/>
              <a:t>不变式成立</a:t>
            </a:r>
            <a:r>
              <a:rPr lang="en-US" altLang="zh-CN" dirty="0"/>
              <a:t>==》</a:t>
            </a:r>
            <a:r>
              <a:rPr lang="zh-CN" altLang="en-US" dirty="0"/>
              <a:t>对象有效</a:t>
            </a:r>
            <a:r>
              <a:rPr lang="en-US" altLang="zh-CN" dirty="0"/>
              <a:t>==》</a:t>
            </a:r>
            <a:r>
              <a:rPr lang="zh-CN" altLang="en-US" dirty="0"/>
              <a:t>对象方法能够满足规格要求</a:t>
            </a:r>
            <a:endParaRPr lang="en-US" altLang="zh-CN" dirty="0"/>
          </a:p>
          <a:p>
            <a:pPr lvl="1"/>
            <a:r>
              <a:rPr lang="zh-CN" altLang="en-US" dirty="0"/>
              <a:t>我们希望把不变式实现为一个判定方法</a:t>
            </a:r>
            <a:endParaRPr lang="en-US" altLang="zh-CN" dirty="0"/>
          </a:p>
          <a:p>
            <a:pPr lvl="1"/>
            <a:r>
              <a:rPr lang="en-US" altLang="zh-CN" dirty="0"/>
              <a:t>public </a:t>
            </a:r>
            <a:r>
              <a:rPr lang="en-US" altLang="zh-CN" dirty="0" err="1"/>
              <a:t>boolean</a:t>
            </a:r>
            <a:r>
              <a:rPr lang="en-US" altLang="zh-CN" dirty="0"/>
              <a:t> </a:t>
            </a:r>
            <a:r>
              <a:rPr lang="en-US" altLang="zh-CN" dirty="0" err="1"/>
              <a:t>repOK</a:t>
            </a:r>
            <a:r>
              <a:rPr lang="en-US" altLang="zh-CN" dirty="0"/>
              <a:t>()</a:t>
            </a:r>
          </a:p>
          <a:p>
            <a:pPr lvl="1"/>
            <a:r>
              <a:rPr lang="en-US" altLang="zh-CN" dirty="0"/>
              <a:t>/*@Effects: \result==invariant(this).</a:t>
            </a:r>
          </a:p>
          <a:p>
            <a:endParaRPr lang="zh-CN" altLang="en-US" dirty="0"/>
          </a:p>
        </p:txBody>
      </p:sp>
      <p:sp>
        <p:nvSpPr>
          <p:cNvPr id="4" name="矩形 3"/>
          <p:cNvSpPr/>
          <p:nvPr/>
        </p:nvSpPr>
        <p:spPr>
          <a:xfrm>
            <a:off x="1565910" y="3717697"/>
            <a:ext cx="9052560"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dirty="0" err="1"/>
              <a:t>IntSet</a:t>
            </a:r>
            <a:r>
              <a:rPr lang="en-US" altLang="zh-CN" dirty="0"/>
              <a:t>:</a:t>
            </a:r>
          </a:p>
          <a:p>
            <a:r>
              <a:rPr lang="en-US" altLang="zh-CN" dirty="0"/>
              <a:t>public </a:t>
            </a:r>
            <a:r>
              <a:rPr lang="en-US" altLang="zh-CN" dirty="0" err="1"/>
              <a:t>boolean</a:t>
            </a:r>
            <a:r>
              <a:rPr lang="en-US" altLang="zh-CN" dirty="0"/>
              <a:t> </a:t>
            </a:r>
            <a:r>
              <a:rPr lang="en-US" altLang="zh-CN" dirty="0" err="1"/>
              <a:t>repOK</a:t>
            </a:r>
            <a:r>
              <a:rPr lang="en-US" altLang="zh-CN" dirty="0"/>
              <a:t>(){</a:t>
            </a:r>
          </a:p>
          <a:p>
            <a:r>
              <a:rPr lang="en-US" altLang="zh-CN" dirty="0"/>
              <a:t>          if(</a:t>
            </a:r>
            <a:r>
              <a:rPr lang="en-US" altLang="zh-CN" dirty="0" err="1"/>
              <a:t>els</a:t>
            </a:r>
            <a:r>
              <a:rPr lang="en-US" altLang="zh-CN" dirty="0"/>
              <a:t> == null) return false;    //</a:t>
            </a:r>
            <a:r>
              <a:rPr lang="en-US" altLang="zh-CN" dirty="0" err="1"/>
              <a:t>els</a:t>
            </a:r>
            <a:r>
              <a:rPr lang="en-US" altLang="zh-CN" dirty="0"/>
              <a:t> &lt;&gt; null</a:t>
            </a:r>
          </a:p>
          <a:p>
            <a:r>
              <a:rPr lang="en-US" altLang="zh-CN" dirty="0"/>
              <a:t>          for (</a:t>
            </a:r>
            <a:r>
              <a:rPr lang="en-US" altLang="zh-CN" dirty="0" err="1"/>
              <a:t>int</a:t>
            </a:r>
            <a:r>
              <a:rPr lang="en-US" altLang="zh-CN" dirty="0"/>
              <a:t> </a:t>
            </a:r>
            <a:r>
              <a:rPr lang="en-US" altLang="zh-CN" dirty="0" err="1"/>
              <a:t>i</a:t>
            </a:r>
            <a:r>
              <a:rPr lang="en-US" altLang="zh-CN" dirty="0"/>
              <a:t>=0; </a:t>
            </a:r>
            <a:r>
              <a:rPr lang="en-US" altLang="zh-CN" dirty="0" err="1"/>
              <a:t>i</a:t>
            </a:r>
            <a:r>
              <a:rPr lang="en-US" altLang="zh-CN" dirty="0"/>
              <a:t>&lt;</a:t>
            </a:r>
            <a:r>
              <a:rPr lang="en-US" altLang="zh-CN" dirty="0" err="1"/>
              <a:t>els.size</a:t>
            </a:r>
            <a:r>
              <a:rPr lang="en-US" altLang="zh-CN" dirty="0"/>
              <a:t>();</a:t>
            </a:r>
            <a:r>
              <a:rPr lang="en-US" altLang="zh-CN" dirty="0" err="1"/>
              <a:t>i</a:t>
            </a:r>
            <a:r>
              <a:rPr lang="en-US" altLang="zh-CN" dirty="0"/>
              <a:t>++){</a:t>
            </a:r>
          </a:p>
          <a:p>
            <a:r>
              <a:rPr lang="en-US" altLang="zh-CN" dirty="0"/>
              <a:t>                 Object x = </a:t>
            </a:r>
            <a:r>
              <a:rPr lang="en-US" altLang="zh-CN" dirty="0" err="1"/>
              <a:t>els.get</a:t>
            </a:r>
            <a:r>
              <a:rPr lang="en-US" altLang="zh-CN" dirty="0"/>
              <a:t>(</a:t>
            </a:r>
            <a:r>
              <a:rPr lang="en-US" altLang="zh-CN" dirty="0" err="1"/>
              <a:t>i</a:t>
            </a:r>
            <a:r>
              <a:rPr lang="en-US" altLang="zh-CN" dirty="0"/>
              <a:t>);</a:t>
            </a:r>
          </a:p>
          <a:p>
            <a:r>
              <a:rPr lang="en-US" altLang="zh-CN" dirty="0"/>
              <a:t>                 if(!(x </a:t>
            </a:r>
            <a:r>
              <a:rPr lang="en-US" altLang="zh-CN" dirty="0" err="1">
                <a:solidFill>
                  <a:srgbClr val="A50021"/>
                </a:solidFill>
              </a:rPr>
              <a:t>instanceof</a:t>
            </a:r>
            <a:r>
              <a:rPr lang="en-US" altLang="zh-CN" dirty="0">
                <a:solidFill>
                  <a:srgbClr val="A50021"/>
                </a:solidFill>
              </a:rPr>
              <a:t> </a:t>
            </a:r>
            <a:r>
              <a:rPr lang="en-US" altLang="zh-CN" dirty="0"/>
              <a:t>Integer)) return false;   //</a:t>
            </a:r>
            <a:r>
              <a:rPr lang="en-US" altLang="zh-CN" dirty="0" err="1"/>
              <a:t>els</a:t>
            </a:r>
            <a:r>
              <a:rPr lang="en-US" altLang="zh-CN" dirty="0"/>
              <a:t>[</a:t>
            </a:r>
            <a:r>
              <a:rPr lang="en-US" altLang="zh-CN" dirty="0" err="1"/>
              <a:t>i</a:t>
            </a:r>
            <a:r>
              <a:rPr lang="en-US" altLang="zh-CN" dirty="0"/>
              <a:t>] is an Integer</a:t>
            </a:r>
          </a:p>
          <a:p>
            <a:r>
              <a:rPr lang="en-US" altLang="zh-CN" dirty="0"/>
              <a:t>                 for(</a:t>
            </a:r>
            <a:r>
              <a:rPr lang="en-US" altLang="zh-CN" dirty="0" err="1"/>
              <a:t>int</a:t>
            </a:r>
            <a:r>
              <a:rPr lang="en-US" altLang="zh-CN" dirty="0"/>
              <a:t> j = i+1; j&lt;</a:t>
            </a:r>
            <a:r>
              <a:rPr lang="en-US" altLang="zh-CN" dirty="0" err="1"/>
              <a:t>els.size</a:t>
            </a:r>
            <a:r>
              <a:rPr lang="en-US" altLang="zh-CN" dirty="0"/>
              <a:t>();j++) if(</a:t>
            </a:r>
            <a:r>
              <a:rPr lang="en-US" altLang="zh-CN" dirty="0" err="1"/>
              <a:t>x.equals</a:t>
            </a:r>
            <a:r>
              <a:rPr lang="en-US" altLang="zh-CN" dirty="0"/>
              <a:t>(</a:t>
            </a:r>
            <a:r>
              <a:rPr lang="en-US" altLang="zh-CN" dirty="0" err="1"/>
              <a:t>els.get</a:t>
            </a:r>
            <a:r>
              <a:rPr lang="en-US" altLang="zh-CN" dirty="0"/>
              <a:t>(j)))return false;  //</a:t>
            </a:r>
            <a:r>
              <a:rPr lang="en-US" altLang="zh-CN" dirty="0" err="1"/>
              <a:t>els</a:t>
            </a:r>
            <a:r>
              <a:rPr lang="en-US" altLang="zh-CN" dirty="0"/>
              <a:t>[</a:t>
            </a:r>
            <a:r>
              <a:rPr lang="en-US" altLang="zh-CN" dirty="0" err="1"/>
              <a:t>i</a:t>
            </a:r>
            <a:r>
              <a:rPr lang="en-US" altLang="zh-CN" dirty="0"/>
              <a:t>] &lt;&gt;</a:t>
            </a:r>
            <a:r>
              <a:rPr lang="en-US" altLang="zh-CN" dirty="0" err="1"/>
              <a:t>els</a:t>
            </a:r>
            <a:r>
              <a:rPr lang="en-US" altLang="zh-CN" dirty="0"/>
              <a:t>[j] for </a:t>
            </a:r>
            <a:r>
              <a:rPr lang="en-US" altLang="zh-CN" dirty="0" err="1"/>
              <a:t>i</a:t>
            </a:r>
            <a:r>
              <a:rPr lang="en-US" altLang="zh-CN" dirty="0"/>
              <a:t>&lt;j</a:t>
            </a:r>
          </a:p>
          <a:p>
            <a:r>
              <a:rPr lang="en-US" altLang="zh-CN" dirty="0"/>
              <a:t>          }</a:t>
            </a:r>
          </a:p>
          <a:p>
            <a:r>
              <a:rPr lang="en-US" altLang="zh-CN" dirty="0"/>
              <a:t>          return true;</a:t>
            </a:r>
          </a:p>
          <a:p>
            <a:r>
              <a:rPr lang="en-US" altLang="zh-CN" dirty="0"/>
              <a:t>}</a:t>
            </a:r>
          </a:p>
        </p:txBody>
      </p:sp>
      <p:sp>
        <p:nvSpPr>
          <p:cNvPr id="5" name="灯片编号占位符 4"/>
          <p:cNvSpPr>
            <a:spLocks noGrp="1"/>
          </p:cNvSpPr>
          <p:nvPr>
            <p:ph type="sldNum" sz="quarter" idx="12"/>
          </p:nvPr>
        </p:nvSpPr>
        <p:spPr/>
        <p:txBody>
          <a:bodyPr/>
          <a:lstStyle/>
          <a:p>
            <a:fld id="{6E49848B-62CB-4016-9E49-F992BEA93B78}" type="slidenum">
              <a:rPr lang="zh-CN" altLang="en-US" smtClean="0"/>
              <a:t>33</a:t>
            </a:fld>
            <a:endParaRPr lang="zh-CN" altLang="en-US"/>
          </a:p>
        </p:txBody>
      </p:sp>
    </p:spTree>
    <p:extLst>
      <p:ext uri="{BB962C8B-B14F-4D97-AF65-F5344CB8AC3E}">
        <p14:creationId xmlns:p14="http://schemas.microsoft.com/office/powerpoint/2010/main" val="3127223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表示不变式的实现</a:t>
            </a:r>
          </a:p>
        </p:txBody>
      </p:sp>
      <p:sp>
        <p:nvSpPr>
          <p:cNvPr id="3" name="内容占位符 2"/>
          <p:cNvSpPr>
            <a:spLocks noGrp="1"/>
          </p:cNvSpPr>
          <p:nvPr>
            <p:ph idx="1"/>
          </p:nvPr>
        </p:nvSpPr>
        <p:spPr/>
        <p:txBody>
          <a:bodyPr>
            <a:normAutofit fontScale="92500"/>
          </a:bodyPr>
          <a:lstStyle/>
          <a:p>
            <a:r>
              <a:rPr lang="zh-CN" altLang="en-US" dirty="0"/>
              <a:t>如果一个对象</a:t>
            </a:r>
            <a:r>
              <a:rPr lang="en-US" altLang="zh-CN" dirty="0"/>
              <a:t>c</a:t>
            </a:r>
            <a:r>
              <a:rPr lang="zh-CN" altLang="en-US" dirty="0"/>
              <a:t>的</a:t>
            </a:r>
            <a:r>
              <a:rPr lang="en-US" altLang="zh-CN" dirty="0"/>
              <a:t>AF(c)</a:t>
            </a:r>
            <a:r>
              <a:rPr lang="zh-CN" altLang="en-US" dirty="0"/>
              <a:t>结果不满足抽象对象要求，</a:t>
            </a:r>
            <a:r>
              <a:rPr lang="en-US" altLang="zh-CN" dirty="0"/>
              <a:t>c</a:t>
            </a:r>
            <a:r>
              <a:rPr lang="zh-CN" altLang="en-US" dirty="0"/>
              <a:t>是一个无效对象</a:t>
            </a:r>
            <a:endParaRPr lang="en-US" altLang="zh-CN" dirty="0"/>
          </a:p>
          <a:p>
            <a:r>
              <a:rPr lang="zh-CN" altLang="en-US" dirty="0"/>
              <a:t>如果一个对象</a:t>
            </a:r>
            <a:r>
              <a:rPr lang="en-US" altLang="zh-CN" dirty="0"/>
              <a:t>c</a:t>
            </a:r>
            <a:r>
              <a:rPr lang="zh-CN" altLang="en-US" dirty="0"/>
              <a:t>的表示不变式成立，意味着一定可以映射到抽象状态，表明对象有效</a:t>
            </a:r>
            <a:r>
              <a:rPr lang="en-US" altLang="zh-CN" dirty="0"/>
              <a:t>Invariant(c) ==&gt;AF(c)</a:t>
            </a:r>
            <a:r>
              <a:rPr lang="zh-CN" altLang="en-US" dirty="0"/>
              <a:t>满足抽象对象要求</a:t>
            </a:r>
            <a:endParaRPr lang="en-US" altLang="zh-CN" dirty="0"/>
          </a:p>
          <a:p>
            <a:r>
              <a:rPr lang="zh-CN" altLang="en-US" dirty="0"/>
              <a:t>用户可以随时调用一个对象的</a:t>
            </a:r>
            <a:r>
              <a:rPr lang="en-US" altLang="zh-CN" dirty="0" err="1"/>
              <a:t>repOK</a:t>
            </a:r>
            <a:r>
              <a:rPr lang="zh-CN" altLang="en-US" dirty="0"/>
              <a:t>，检查一个对象的表示状态是否有效</a:t>
            </a:r>
            <a:r>
              <a:rPr lang="en-US" altLang="zh-CN" dirty="0" err="1"/>
              <a:t>c.repOK</a:t>
            </a:r>
            <a:r>
              <a:rPr lang="en-US" altLang="zh-CN" dirty="0"/>
              <a:t>()&lt;==&gt;invariant(c)</a:t>
            </a:r>
          </a:p>
          <a:p>
            <a:r>
              <a:rPr lang="zh-CN" altLang="en-US" dirty="0"/>
              <a:t>对象的状态更新方法可以在更新状态之前调用</a:t>
            </a:r>
            <a:r>
              <a:rPr lang="en-US" altLang="zh-CN" dirty="0" err="1"/>
              <a:t>repOK</a:t>
            </a:r>
            <a:r>
              <a:rPr lang="zh-CN" altLang="en-US" dirty="0"/>
              <a:t>来检查对象是否有效，如果无效可以通过</a:t>
            </a:r>
            <a:r>
              <a:rPr lang="en-US" altLang="zh-CN" dirty="0"/>
              <a:t>throw </a:t>
            </a:r>
            <a:r>
              <a:rPr lang="en-US" altLang="zh-CN" dirty="0" err="1"/>
              <a:t>InvalidStateException</a:t>
            </a:r>
            <a:r>
              <a:rPr lang="zh-CN" altLang="en-US" dirty="0"/>
              <a:t>来提醒用户当前对象的状态无效</a:t>
            </a:r>
            <a:endParaRPr lang="en-US" altLang="zh-CN" dirty="0"/>
          </a:p>
          <a:p>
            <a:r>
              <a:rPr lang="zh-CN" altLang="en-US" dirty="0"/>
              <a:t>测试程序可以通过调用</a:t>
            </a:r>
            <a:r>
              <a:rPr lang="en-US" altLang="zh-CN" dirty="0" err="1"/>
              <a:t>repOK</a:t>
            </a:r>
            <a:r>
              <a:rPr lang="zh-CN" altLang="en-US" dirty="0"/>
              <a:t>来判断程序是否出现了问题</a:t>
            </a:r>
            <a:endParaRPr lang="en-US" altLang="zh-CN" dirty="0"/>
          </a:p>
          <a:p>
            <a:r>
              <a:rPr lang="zh-CN" altLang="en-US" dirty="0"/>
              <a:t>在实现一个类时，</a:t>
            </a:r>
            <a:r>
              <a:rPr lang="en-US" altLang="zh-CN" dirty="0" err="1"/>
              <a:t>repOK</a:t>
            </a:r>
            <a:r>
              <a:rPr lang="zh-CN" altLang="en-US" dirty="0"/>
              <a:t>应该与不变式在早于任何其他方法之前实现</a:t>
            </a:r>
          </a:p>
        </p:txBody>
      </p:sp>
      <p:sp>
        <p:nvSpPr>
          <p:cNvPr id="4" name="灯片编号占位符 3"/>
          <p:cNvSpPr>
            <a:spLocks noGrp="1"/>
          </p:cNvSpPr>
          <p:nvPr>
            <p:ph type="sldNum" sz="quarter" idx="12"/>
          </p:nvPr>
        </p:nvSpPr>
        <p:spPr/>
        <p:txBody>
          <a:bodyPr/>
          <a:lstStyle/>
          <a:p>
            <a:fld id="{6E49848B-62CB-4016-9E49-F992BEA93B78}" type="slidenum">
              <a:rPr lang="zh-CN" altLang="en-US" smtClean="0"/>
              <a:t>34</a:t>
            </a:fld>
            <a:endParaRPr lang="zh-CN" altLang="en-US"/>
          </a:p>
        </p:txBody>
      </p:sp>
    </p:spTree>
    <p:extLst>
      <p:ext uri="{BB962C8B-B14F-4D97-AF65-F5344CB8AC3E}">
        <p14:creationId xmlns:p14="http://schemas.microsoft.com/office/powerpoint/2010/main" val="2277452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类的设计与实现策略</a:t>
            </a:r>
          </a:p>
        </p:txBody>
      </p:sp>
      <p:sp>
        <p:nvSpPr>
          <p:cNvPr id="3" name="内容占位符 2"/>
          <p:cNvSpPr>
            <a:spLocks noGrp="1"/>
          </p:cNvSpPr>
          <p:nvPr>
            <p:ph idx="1"/>
          </p:nvPr>
        </p:nvSpPr>
        <p:spPr>
          <a:xfrm>
            <a:off x="838200" y="1825624"/>
            <a:ext cx="10515600" cy="4859169"/>
          </a:xfrm>
        </p:spPr>
        <p:txBody>
          <a:bodyPr>
            <a:normAutofit fontScale="92500" lnSpcReduction="10000"/>
          </a:bodyPr>
          <a:lstStyle/>
          <a:p>
            <a:r>
              <a:rPr lang="zh-CN" altLang="en-US" dirty="0"/>
              <a:t>定义类的规格</a:t>
            </a:r>
            <a:endParaRPr lang="en-US" altLang="zh-CN" dirty="0"/>
          </a:p>
          <a:p>
            <a:pPr lvl="1"/>
            <a:r>
              <a:rPr lang="zh-CN" altLang="en-US" dirty="0"/>
              <a:t>类的目标</a:t>
            </a:r>
            <a:endParaRPr lang="en-US" altLang="zh-CN" dirty="0"/>
          </a:p>
          <a:p>
            <a:pPr lvl="1"/>
            <a:r>
              <a:rPr lang="zh-CN" altLang="en-US" dirty="0"/>
              <a:t>类的方法及其规格</a:t>
            </a:r>
            <a:endParaRPr lang="en-US" altLang="zh-CN" dirty="0"/>
          </a:p>
          <a:p>
            <a:r>
              <a:rPr lang="zh-CN" altLang="en-US" dirty="0"/>
              <a:t>类的设计实现</a:t>
            </a:r>
            <a:endParaRPr lang="en-US" altLang="zh-CN" dirty="0"/>
          </a:p>
          <a:p>
            <a:pPr lvl="1"/>
            <a:r>
              <a:rPr lang="zh-CN" altLang="en-US" dirty="0"/>
              <a:t>定义抽象函数</a:t>
            </a:r>
            <a:endParaRPr lang="en-US" altLang="zh-CN" dirty="0"/>
          </a:p>
          <a:p>
            <a:pPr lvl="1"/>
            <a:r>
              <a:rPr lang="zh-CN" altLang="en-US" dirty="0"/>
              <a:t>定义表示不变式</a:t>
            </a:r>
            <a:endParaRPr lang="en-US" altLang="zh-CN" dirty="0"/>
          </a:p>
          <a:p>
            <a:pPr lvl="1"/>
            <a:r>
              <a:rPr lang="zh-CN" altLang="en-US" dirty="0"/>
              <a:t>实现类的属性</a:t>
            </a:r>
            <a:endParaRPr lang="en-US" altLang="zh-CN" dirty="0"/>
          </a:p>
          <a:p>
            <a:pPr lvl="1"/>
            <a:r>
              <a:rPr lang="zh-CN" altLang="en-US" dirty="0"/>
              <a:t>实现</a:t>
            </a:r>
            <a:r>
              <a:rPr lang="en-US" altLang="zh-CN" dirty="0" err="1"/>
              <a:t>repOK</a:t>
            </a:r>
            <a:endParaRPr lang="en-US" altLang="zh-CN" dirty="0"/>
          </a:p>
          <a:p>
            <a:pPr lvl="1"/>
            <a:endParaRPr lang="en-US" altLang="zh-CN" dirty="0"/>
          </a:p>
          <a:p>
            <a:pPr lvl="1"/>
            <a:r>
              <a:rPr lang="zh-CN" altLang="en-US" dirty="0"/>
              <a:t>实现类的构造器</a:t>
            </a:r>
            <a:endParaRPr lang="en-US" altLang="zh-CN" dirty="0"/>
          </a:p>
          <a:p>
            <a:pPr lvl="1"/>
            <a:r>
              <a:rPr lang="zh-CN" altLang="en-US" dirty="0"/>
              <a:t>实现类的观察方法</a:t>
            </a:r>
            <a:endParaRPr lang="en-US" altLang="zh-CN" dirty="0"/>
          </a:p>
          <a:p>
            <a:pPr lvl="1"/>
            <a:r>
              <a:rPr lang="zh-CN" altLang="en-US" dirty="0"/>
              <a:t>实现类的生成方法</a:t>
            </a:r>
            <a:endParaRPr lang="en-US" altLang="zh-CN" dirty="0"/>
          </a:p>
          <a:p>
            <a:pPr lvl="1"/>
            <a:r>
              <a:rPr lang="zh-CN" altLang="en-US" dirty="0"/>
              <a:t>实现类的更新方法</a:t>
            </a:r>
          </a:p>
        </p:txBody>
      </p:sp>
      <p:sp>
        <p:nvSpPr>
          <p:cNvPr id="4" name="文本框 3"/>
          <p:cNvSpPr txBox="1"/>
          <p:nvPr/>
        </p:nvSpPr>
        <p:spPr>
          <a:xfrm>
            <a:off x="6746558" y="1421814"/>
            <a:ext cx="3211830" cy="1015663"/>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zh-CN" altLang="en-US" sz="2000" dirty="0"/>
              <a:t>在实现构造器和更新方法时，一定要确保不变式方法执行后仍然为真。</a:t>
            </a:r>
          </a:p>
        </p:txBody>
      </p:sp>
      <p:sp>
        <p:nvSpPr>
          <p:cNvPr id="5" name="矩形 4"/>
          <p:cNvSpPr/>
          <p:nvPr/>
        </p:nvSpPr>
        <p:spPr>
          <a:xfrm>
            <a:off x="4816793" y="2437477"/>
            <a:ext cx="7071360" cy="4339650"/>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dirty="0" err="1"/>
              <a:t>IntSet</a:t>
            </a:r>
            <a:r>
              <a:rPr lang="en-US" altLang="zh-CN" dirty="0"/>
              <a:t>:</a:t>
            </a:r>
          </a:p>
          <a:p>
            <a:r>
              <a:rPr lang="en-US" altLang="zh-CN" dirty="0"/>
              <a:t>public </a:t>
            </a:r>
            <a:r>
              <a:rPr lang="en-US" altLang="zh-CN" dirty="0" err="1"/>
              <a:t>boolean</a:t>
            </a:r>
            <a:r>
              <a:rPr lang="en-US" altLang="zh-CN" dirty="0"/>
              <a:t> </a:t>
            </a:r>
            <a:r>
              <a:rPr lang="en-US" altLang="zh-CN" dirty="0" err="1"/>
              <a:t>repOK</a:t>
            </a:r>
            <a:r>
              <a:rPr lang="en-US" altLang="zh-CN" dirty="0"/>
              <a:t>(){</a:t>
            </a:r>
          </a:p>
          <a:p>
            <a:r>
              <a:rPr lang="en-US" altLang="zh-CN" dirty="0"/>
              <a:t>          if(</a:t>
            </a:r>
            <a:r>
              <a:rPr lang="en-US" altLang="zh-CN" dirty="0" err="1"/>
              <a:t>els</a:t>
            </a:r>
            <a:r>
              <a:rPr lang="en-US" altLang="zh-CN" dirty="0"/>
              <a:t> == null) return false;</a:t>
            </a:r>
          </a:p>
          <a:p>
            <a:r>
              <a:rPr lang="en-US" altLang="zh-CN" dirty="0"/>
              <a:t>          for (</a:t>
            </a:r>
            <a:r>
              <a:rPr lang="en-US" altLang="zh-CN" dirty="0" err="1"/>
              <a:t>int</a:t>
            </a:r>
            <a:r>
              <a:rPr lang="en-US" altLang="zh-CN" dirty="0"/>
              <a:t> </a:t>
            </a:r>
            <a:r>
              <a:rPr lang="en-US" altLang="zh-CN" dirty="0" err="1"/>
              <a:t>i</a:t>
            </a:r>
            <a:r>
              <a:rPr lang="en-US" altLang="zh-CN" dirty="0"/>
              <a:t>=0; </a:t>
            </a:r>
            <a:r>
              <a:rPr lang="en-US" altLang="zh-CN" dirty="0" err="1"/>
              <a:t>i</a:t>
            </a:r>
            <a:r>
              <a:rPr lang="en-US" altLang="zh-CN" dirty="0"/>
              <a:t>&lt;</a:t>
            </a:r>
            <a:r>
              <a:rPr lang="en-US" altLang="zh-CN" dirty="0" err="1"/>
              <a:t>els.size</a:t>
            </a:r>
            <a:r>
              <a:rPr lang="en-US" altLang="zh-CN" dirty="0"/>
              <a:t>();</a:t>
            </a:r>
            <a:r>
              <a:rPr lang="en-US" altLang="zh-CN" dirty="0" err="1"/>
              <a:t>i</a:t>
            </a:r>
            <a:r>
              <a:rPr lang="en-US" altLang="zh-CN" dirty="0"/>
              <a:t>++){</a:t>
            </a:r>
          </a:p>
          <a:p>
            <a:r>
              <a:rPr lang="en-US" altLang="zh-CN" dirty="0"/>
              <a:t>                 Object x = </a:t>
            </a:r>
            <a:r>
              <a:rPr lang="en-US" altLang="zh-CN" dirty="0" err="1"/>
              <a:t>els.get</a:t>
            </a:r>
            <a:r>
              <a:rPr lang="en-US" altLang="zh-CN" dirty="0"/>
              <a:t>(</a:t>
            </a:r>
            <a:r>
              <a:rPr lang="en-US" altLang="zh-CN" dirty="0" err="1"/>
              <a:t>i</a:t>
            </a:r>
            <a:r>
              <a:rPr lang="en-US" altLang="zh-CN" dirty="0"/>
              <a:t>);</a:t>
            </a:r>
          </a:p>
          <a:p>
            <a:r>
              <a:rPr lang="en-US" altLang="zh-CN" dirty="0"/>
              <a:t>                 if(!(x </a:t>
            </a:r>
            <a:r>
              <a:rPr lang="en-US" altLang="zh-CN" dirty="0" err="1">
                <a:solidFill>
                  <a:srgbClr val="A50021"/>
                </a:solidFill>
              </a:rPr>
              <a:t>instanceof</a:t>
            </a:r>
            <a:r>
              <a:rPr lang="en-US" altLang="zh-CN" dirty="0">
                <a:solidFill>
                  <a:srgbClr val="A50021"/>
                </a:solidFill>
              </a:rPr>
              <a:t> </a:t>
            </a:r>
            <a:r>
              <a:rPr lang="en-US" altLang="zh-CN" dirty="0"/>
              <a:t>Integer)) return false;  </a:t>
            </a:r>
          </a:p>
          <a:p>
            <a:r>
              <a:rPr lang="en-US" altLang="zh-CN" dirty="0"/>
              <a:t>                 for(</a:t>
            </a:r>
            <a:r>
              <a:rPr lang="en-US" altLang="zh-CN" dirty="0" err="1"/>
              <a:t>int</a:t>
            </a:r>
            <a:r>
              <a:rPr lang="en-US" altLang="zh-CN" dirty="0"/>
              <a:t> j = i+1; j&lt;</a:t>
            </a:r>
            <a:r>
              <a:rPr lang="en-US" altLang="zh-CN" dirty="0" err="1"/>
              <a:t>els.size</a:t>
            </a:r>
            <a:r>
              <a:rPr lang="en-US" altLang="zh-CN" dirty="0"/>
              <a:t>();j++) if(</a:t>
            </a:r>
            <a:r>
              <a:rPr lang="en-US" altLang="zh-CN" dirty="0" err="1"/>
              <a:t>x.equals</a:t>
            </a:r>
            <a:r>
              <a:rPr lang="en-US" altLang="zh-CN" dirty="0"/>
              <a:t>(</a:t>
            </a:r>
            <a:r>
              <a:rPr lang="en-US" altLang="zh-CN" dirty="0" err="1"/>
              <a:t>els.get</a:t>
            </a:r>
            <a:r>
              <a:rPr lang="en-US" altLang="zh-CN" dirty="0"/>
              <a:t>(j)))return false; </a:t>
            </a:r>
          </a:p>
          <a:p>
            <a:r>
              <a:rPr lang="en-US" altLang="zh-CN" dirty="0"/>
              <a:t>          }</a:t>
            </a:r>
          </a:p>
          <a:p>
            <a:r>
              <a:rPr lang="en-US" altLang="zh-CN" dirty="0"/>
              <a:t>          return true;</a:t>
            </a:r>
          </a:p>
          <a:p>
            <a:r>
              <a:rPr lang="en-US" altLang="zh-CN" dirty="0"/>
              <a:t>}</a:t>
            </a:r>
          </a:p>
          <a:p>
            <a:r>
              <a:rPr lang="en-US" altLang="zh-CN" dirty="0"/>
              <a:t>public void insert(</a:t>
            </a:r>
            <a:r>
              <a:rPr lang="en-US" altLang="zh-CN" dirty="0" err="1"/>
              <a:t>int</a:t>
            </a:r>
            <a:r>
              <a:rPr lang="en-US" altLang="zh-CN" dirty="0"/>
              <a:t> x){</a:t>
            </a:r>
          </a:p>
          <a:p>
            <a:r>
              <a:rPr lang="en-US" altLang="zh-CN" sz="1400" b="1" dirty="0">
                <a:solidFill>
                  <a:srgbClr val="003399"/>
                </a:solidFill>
                <a:latin typeface="Courier New" panose="02070309020205020404" pitchFamily="49" charset="0"/>
              </a:rPr>
              <a:t>/*@modifies: </a:t>
            </a:r>
            <a:r>
              <a:rPr lang="en-US" altLang="zh-CN" sz="1400" b="1" dirty="0">
                <a:solidFill>
                  <a:srgbClr val="990000"/>
                </a:solidFill>
                <a:latin typeface="Courier New" panose="02070309020205020404" pitchFamily="49" charset="0"/>
              </a:rPr>
              <a:t>this</a:t>
            </a:r>
            <a:endParaRPr lang="en-US" altLang="zh-CN" sz="1400" b="1" dirty="0">
              <a:solidFill>
                <a:srgbClr val="003399"/>
              </a:solidFill>
              <a:latin typeface="Courier New" panose="02070309020205020404" pitchFamily="49" charset="0"/>
            </a:endParaRPr>
          </a:p>
          <a:p>
            <a:r>
              <a:rPr lang="en-US" altLang="zh-CN" sz="1400" b="1" dirty="0">
                <a:solidFill>
                  <a:srgbClr val="003399"/>
                </a:solidFill>
                <a:latin typeface="Courier New" panose="02070309020205020404" pitchFamily="49" charset="0"/>
              </a:rPr>
              <a:t>  @effects: </a:t>
            </a:r>
            <a:r>
              <a:rPr lang="en-US" altLang="zh-CN" sz="1400" b="1" dirty="0" err="1">
                <a:solidFill>
                  <a:srgbClr val="003399"/>
                </a:solidFill>
                <a:latin typeface="Courier New" panose="02070309020205020404" pitchFamily="49" charset="0"/>
              </a:rPr>
              <a:t>this.isIn</a:t>
            </a:r>
            <a:r>
              <a:rPr lang="en-US" altLang="zh-CN" sz="1400" b="1" dirty="0">
                <a:solidFill>
                  <a:srgbClr val="003399"/>
                </a:solidFill>
                <a:latin typeface="Courier New" panose="02070309020205020404" pitchFamily="49" charset="0"/>
              </a:rPr>
              <a:t>(x)==true &amp;&amp; \all </a:t>
            </a:r>
            <a:r>
              <a:rPr lang="en-US" altLang="zh-CN" sz="1400" b="1" dirty="0" err="1">
                <a:solidFill>
                  <a:srgbClr val="003399"/>
                </a:solidFill>
                <a:latin typeface="Courier New" panose="02070309020205020404" pitchFamily="49" charset="0"/>
              </a:rPr>
              <a:t>int</a:t>
            </a:r>
            <a:r>
              <a:rPr lang="en-US" altLang="zh-CN" sz="1400" b="1" dirty="0">
                <a:solidFill>
                  <a:srgbClr val="003399"/>
                </a:solidFill>
                <a:latin typeface="Courier New" panose="02070309020205020404" pitchFamily="49" charset="0"/>
              </a:rPr>
              <a:t> </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 0&lt;=</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&lt;\old(this).</a:t>
            </a:r>
            <a:r>
              <a:rPr lang="en-US" altLang="zh-CN" sz="1400" b="1" dirty="0" err="1">
                <a:solidFill>
                  <a:srgbClr val="003399"/>
                </a:solidFill>
                <a:latin typeface="Courier New" panose="02070309020205020404" pitchFamily="49" charset="0"/>
              </a:rPr>
              <a:t>size;this.isIn</a:t>
            </a:r>
            <a:r>
              <a:rPr lang="en-US" altLang="zh-CN" sz="1400" b="1" dirty="0">
                <a:solidFill>
                  <a:srgbClr val="003399"/>
                </a:solidFill>
                <a:latin typeface="Courier New" panose="02070309020205020404" pitchFamily="49" charset="0"/>
              </a:rPr>
              <a:t>(\old(this)[</a:t>
            </a:r>
            <a:r>
              <a:rPr lang="en-US" altLang="zh-CN" sz="1400" b="1" dirty="0" err="1">
                <a:solidFill>
                  <a:srgbClr val="003399"/>
                </a:solidFill>
                <a:latin typeface="Courier New" panose="02070309020205020404" pitchFamily="49" charset="0"/>
              </a:rPr>
              <a:t>i</a:t>
            </a:r>
            <a:r>
              <a:rPr lang="en-US" altLang="zh-CN" sz="1400" b="1" dirty="0">
                <a:solidFill>
                  <a:srgbClr val="003399"/>
                </a:solidFill>
                <a:latin typeface="Courier New" panose="02070309020205020404" pitchFamily="49" charset="0"/>
              </a:rPr>
              <a:t>])</a:t>
            </a:r>
            <a:r>
              <a:rPr lang="zh-CN" altLang="en-US" sz="1400" b="1" dirty="0">
                <a:solidFill>
                  <a:srgbClr val="003399"/>
                </a:solidFill>
                <a:latin typeface="Courier New" panose="02070309020205020404" pitchFamily="49" charset="0"/>
              </a:rPr>
              <a:t> *</a:t>
            </a:r>
            <a:r>
              <a:rPr lang="en-US" altLang="zh-CN" sz="1400" b="1" dirty="0">
                <a:solidFill>
                  <a:srgbClr val="003399"/>
                </a:solidFill>
                <a:latin typeface="Courier New" panose="02070309020205020404" pitchFamily="49" charset="0"/>
              </a:rPr>
              <a:t>/</a:t>
            </a:r>
            <a:endParaRPr lang="zh-CN" altLang="en-US" sz="1400" dirty="0"/>
          </a:p>
          <a:p>
            <a:r>
              <a:rPr lang="en-US" altLang="zh-CN" dirty="0"/>
              <a:t>         </a:t>
            </a:r>
            <a:r>
              <a:rPr lang="en-US" altLang="zh-CN" dirty="0" err="1"/>
              <a:t>els.add</a:t>
            </a:r>
            <a:r>
              <a:rPr lang="en-US" altLang="zh-CN" dirty="0"/>
              <a:t>(new Integer(x));</a:t>
            </a:r>
          </a:p>
          <a:p>
            <a:r>
              <a:rPr lang="en-US" altLang="zh-CN" dirty="0"/>
              <a:t>}</a:t>
            </a:r>
          </a:p>
        </p:txBody>
      </p:sp>
      <p:sp>
        <p:nvSpPr>
          <p:cNvPr id="6" name="灯片编号占位符 5"/>
          <p:cNvSpPr>
            <a:spLocks noGrp="1"/>
          </p:cNvSpPr>
          <p:nvPr>
            <p:ph type="sldNum" sz="quarter" idx="12"/>
          </p:nvPr>
        </p:nvSpPr>
        <p:spPr/>
        <p:txBody>
          <a:bodyPr/>
          <a:lstStyle/>
          <a:p>
            <a:fld id="{6E49848B-62CB-4016-9E49-F992BEA93B78}" type="slidenum">
              <a:rPr lang="zh-CN" altLang="en-US" smtClean="0"/>
              <a:t>35</a:t>
            </a:fld>
            <a:endParaRPr lang="zh-CN" altLang="en-US"/>
          </a:p>
        </p:txBody>
      </p:sp>
    </p:spTree>
    <p:extLst>
      <p:ext uri="{BB962C8B-B14F-4D97-AF65-F5344CB8AC3E}">
        <p14:creationId xmlns:p14="http://schemas.microsoft.com/office/powerpoint/2010/main" val="293434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类的设计与实现策略</a:t>
            </a:r>
          </a:p>
        </p:txBody>
      </p:sp>
      <p:sp>
        <p:nvSpPr>
          <p:cNvPr id="3" name="内容占位符 2"/>
          <p:cNvSpPr>
            <a:spLocks noGrp="1"/>
          </p:cNvSpPr>
          <p:nvPr>
            <p:ph idx="1"/>
          </p:nvPr>
        </p:nvSpPr>
        <p:spPr/>
        <p:txBody>
          <a:bodyPr/>
          <a:lstStyle/>
          <a:p>
            <a:r>
              <a:rPr lang="zh-CN" altLang="en-US" dirty="0"/>
              <a:t>避免暴露对象表示</a:t>
            </a:r>
            <a:endParaRPr lang="en-US" altLang="zh-CN" dirty="0"/>
          </a:p>
          <a:p>
            <a:pPr lvl="1"/>
            <a:r>
              <a:rPr lang="en-US" altLang="zh-CN" dirty="0"/>
              <a:t>public Vector </a:t>
            </a:r>
            <a:r>
              <a:rPr lang="en-US" altLang="zh-CN" dirty="0" err="1"/>
              <a:t>allEls</a:t>
            </a:r>
            <a:r>
              <a:rPr lang="en-US" altLang="zh-CN" dirty="0"/>
              <a:t>(){ return </a:t>
            </a:r>
            <a:r>
              <a:rPr lang="en-US" altLang="zh-CN" dirty="0" err="1"/>
              <a:t>els</a:t>
            </a:r>
            <a:r>
              <a:rPr lang="en-US" altLang="zh-CN" dirty="0"/>
              <a:t>;//</a:t>
            </a:r>
            <a:r>
              <a:rPr lang="en-US" altLang="zh-CN" dirty="0" err="1"/>
              <a:t>els</a:t>
            </a:r>
            <a:r>
              <a:rPr lang="en-US" altLang="zh-CN" dirty="0"/>
              <a:t> is a Vector)</a:t>
            </a:r>
          </a:p>
          <a:p>
            <a:r>
              <a:rPr lang="zh-CN" altLang="en-US" dirty="0"/>
              <a:t>避免外部直接对对象表示进行操作</a:t>
            </a:r>
            <a:endParaRPr lang="en-US" altLang="zh-CN" dirty="0"/>
          </a:p>
          <a:p>
            <a:pPr lvl="1"/>
            <a:r>
              <a:rPr lang="en-US" altLang="zh-CN" dirty="0"/>
              <a:t>public </a:t>
            </a:r>
            <a:r>
              <a:rPr lang="en-US" altLang="zh-CN" dirty="0" err="1"/>
              <a:t>IntSet</a:t>
            </a:r>
            <a:r>
              <a:rPr lang="en-US" altLang="zh-CN" dirty="0"/>
              <a:t>(Vector v){</a:t>
            </a:r>
            <a:r>
              <a:rPr lang="en-US" altLang="zh-CN" dirty="0" err="1"/>
              <a:t>els</a:t>
            </a:r>
            <a:r>
              <a:rPr lang="en-US" altLang="zh-CN" dirty="0"/>
              <a:t> = v;}</a:t>
            </a:r>
          </a:p>
          <a:p>
            <a:r>
              <a:rPr lang="zh-CN" altLang="en-US" dirty="0"/>
              <a:t>如果某种情况下用户一定要获得对象中所保存的所有对象数据</a:t>
            </a:r>
            <a:endParaRPr lang="en-US" altLang="zh-CN" dirty="0"/>
          </a:p>
          <a:p>
            <a:pPr lvl="1"/>
            <a:r>
              <a:rPr lang="zh-CN" altLang="en-US" dirty="0"/>
              <a:t>返回其拷贝，而不是原始数据</a:t>
            </a:r>
            <a:endParaRPr lang="en-US" altLang="zh-CN" dirty="0"/>
          </a:p>
          <a:p>
            <a:pPr lvl="1"/>
            <a:r>
              <a:rPr lang="en-US" altLang="zh-CN" dirty="0"/>
              <a:t>public Vector </a:t>
            </a:r>
            <a:r>
              <a:rPr lang="en-US" altLang="zh-CN" dirty="0" err="1"/>
              <a:t>allEls</a:t>
            </a:r>
            <a:r>
              <a:rPr lang="en-US" altLang="zh-CN" dirty="0"/>
              <a:t>(){ return (Vector)(</a:t>
            </a:r>
            <a:r>
              <a:rPr lang="en-US" altLang="zh-CN" dirty="0" err="1"/>
              <a:t>els.clone</a:t>
            </a:r>
            <a:r>
              <a:rPr lang="en-US" altLang="zh-CN" dirty="0"/>
              <a:t>());//</a:t>
            </a:r>
            <a:r>
              <a:rPr lang="en-US" altLang="zh-CN" dirty="0" err="1"/>
              <a:t>els</a:t>
            </a:r>
            <a:r>
              <a:rPr lang="en-US" altLang="zh-CN" dirty="0"/>
              <a:t> is a Vector)</a:t>
            </a:r>
          </a:p>
          <a:p>
            <a:pPr lvl="1"/>
            <a:r>
              <a:rPr lang="zh-CN" altLang="en-US" dirty="0"/>
              <a:t>如果</a:t>
            </a:r>
            <a:r>
              <a:rPr lang="en-US" altLang="zh-CN" dirty="0"/>
              <a:t>Vector</a:t>
            </a:r>
            <a:r>
              <a:rPr lang="zh-CN" altLang="en-US" dirty="0"/>
              <a:t>中存储的对象是自定义的类型</a:t>
            </a:r>
            <a:endParaRPr lang="en-US" altLang="zh-CN" dirty="0"/>
          </a:p>
          <a:p>
            <a:pPr lvl="2"/>
            <a:r>
              <a:rPr lang="zh-CN" altLang="en-US" dirty="0"/>
              <a:t>需要实现</a:t>
            </a:r>
            <a:r>
              <a:rPr lang="en-US" altLang="zh-CN" dirty="0" err="1"/>
              <a:t>Cloneable</a:t>
            </a:r>
            <a:r>
              <a:rPr lang="zh-CN" altLang="en-US" dirty="0"/>
              <a:t>接口，否则</a:t>
            </a:r>
            <a:r>
              <a:rPr lang="en-US" altLang="zh-CN" dirty="0" err="1"/>
              <a:t>els.clone</a:t>
            </a:r>
            <a:r>
              <a:rPr lang="en-US" altLang="zh-CN" dirty="0"/>
              <a:t>()</a:t>
            </a:r>
            <a:r>
              <a:rPr lang="zh-CN" altLang="en-US" dirty="0"/>
              <a:t>会触发抛出</a:t>
            </a:r>
            <a:r>
              <a:rPr lang="en-US" altLang="zh-CN" dirty="0" err="1"/>
              <a:t>CloneNotSupportedException</a:t>
            </a:r>
            <a:endParaRPr lang="zh-CN" altLang="en-US" dirty="0"/>
          </a:p>
        </p:txBody>
      </p:sp>
      <p:sp>
        <p:nvSpPr>
          <p:cNvPr id="4" name="灯片编号占位符 3"/>
          <p:cNvSpPr>
            <a:spLocks noGrp="1"/>
          </p:cNvSpPr>
          <p:nvPr>
            <p:ph type="sldNum" sz="quarter" idx="12"/>
          </p:nvPr>
        </p:nvSpPr>
        <p:spPr/>
        <p:txBody>
          <a:bodyPr/>
          <a:lstStyle/>
          <a:p>
            <a:fld id="{6E49848B-62CB-4016-9E49-F992BEA93B78}" type="slidenum">
              <a:rPr lang="zh-CN" altLang="en-US" smtClean="0"/>
              <a:t>36</a:t>
            </a:fld>
            <a:endParaRPr lang="zh-CN" altLang="en-US"/>
          </a:p>
        </p:txBody>
      </p:sp>
    </p:spTree>
    <p:extLst>
      <p:ext uri="{BB962C8B-B14F-4D97-AF65-F5344CB8AC3E}">
        <p14:creationId xmlns:p14="http://schemas.microsoft.com/office/powerpoint/2010/main" val="4577721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B8D31-1ED7-4758-A244-4AADBACFF6CA}"/>
              </a:ext>
            </a:extLst>
          </p:cNvPr>
          <p:cNvSpPr>
            <a:spLocks noGrp="1"/>
          </p:cNvSpPr>
          <p:nvPr>
            <p:ph type="title"/>
          </p:nvPr>
        </p:nvSpPr>
        <p:spPr/>
        <p:txBody>
          <a:bodyPr/>
          <a:lstStyle/>
          <a:p>
            <a:r>
              <a:rPr lang="zh-CN" altLang="en-US" dirty="0"/>
              <a:t>类规格实践中的困局</a:t>
            </a:r>
          </a:p>
        </p:txBody>
      </p:sp>
      <p:sp>
        <p:nvSpPr>
          <p:cNvPr id="3" name="内容占位符 2">
            <a:extLst>
              <a:ext uri="{FF2B5EF4-FFF2-40B4-BE49-F238E27FC236}">
                <a16:creationId xmlns:a16="http://schemas.microsoft.com/office/drawing/2014/main" id="{2569A0DE-9686-4355-9EA2-0FD01D31FBA9}"/>
              </a:ext>
            </a:extLst>
          </p:cNvPr>
          <p:cNvSpPr>
            <a:spLocks noGrp="1"/>
          </p:cNvSpPr>
          <p:nvPr>
            <p:ph idx="1"/>
          </p:nvPr>
        </p:nvSpPr>
        <p:spPr/>
        <p:txBody>
          <a:bodyPr>
            <a:normAutofit fontScale="92500" lnSpcReduction="10000"/>
          </a:bodyPr>
          <a:lstStyle/>
          <a:p>
            <a:r>
              <a:rPr lang="zh-CN" altLang="en-US" dirty="0"/>
              <a:t>必要性困局</a:t>
            </a:r>
            <a:endParaRPr lang="en-US" altLang="zh-CN" dirty="0"/>
          </a:p>
          <a:p>
            <a:pPr lvl="1"/>
            <a:r>
              <a:rPr lang="zh-CN" altLang="en-US" dirty="0"/>
              <a:t>不就是一个简单的</a:t>
            </a:r>
            <a:r>
              <a:rPr lang="en-US" altLang="zh-CN" dirty="0"/>
              <a:t>return</a:t>
            </a:r>
            <a:r>
              <a:rPr lang="zh-CN" altLang="en-US" dirty="0"/>
              <a:t>语句吗，为什么要写那么多规格？</a:t>
            </a:r>
            <a:endParaRPr lang="en-US" altLang="zh-CN" dirty="0"/>
          </a:p>
          <a:p>
            <a:pPr lvl="1"/>
            <a:r>
              <a:rPr lang="zh-CN" altLang="en-US" dirty="0"/>
              <a:t>不就是调用</a:t>
            </a:r>
            <a:r>
              <a:rPr lang="en-US" altLang="zh-CN" dirty="0"/>
              <a:t>Java</a:t>
            </a:r>
            <a:r>
              <a:rPr lang="zh-CN" altLang="en-US" dirty="0"/>
              <a:t>类库的一个方法吗，为什么要写那么多规格？</a:t>
            </a:r>
            <a:endParaRPr lang="en-US" altLang="zh-CN" dirty="0"/>
          </a:p>
          <a:p>
            <a:pPr lvl="1"/>
            <a:r>
              <a:rPr lang="zh-CN" altLang="en-US" dirty="0"/>
              <a:t>我很清楚这个方法做什么，为什么要写那么多规格？</a:t>
            </a:r>
            <a:endParaRPr lang="en-US" altLang="zh-CN" dirty="0"/>
          </a:p>
          <a:p>
            <a:r>
              <a:rPr lang="zh-CN" altLang="en-US" dirty="0"/>
              <a:t>有效性困局</a:t>
            </a:r>
            <a:endParaRPr lang="en-US" altLang="zh-CN" dirty="0"/>
          </a:p>
          <a:p>
            <a:pPr lvl="1"/>
            <a:r>
              <a:rPr lang="zh-CN" altLang="en-US" dirty="0"/>
              <a:t>规格写法对程序实现没什么帮助，该错还是错</a:t>
            </a:r>
            <a:endParaRPr lang="en-US" altLang="zh-CN" dirty="0"/>
          </a:p>
          <a:p>
            <a:pPr lvl="1"/>
            <a:r>
              <a:rPr lang="zh-CN" altLang="en-US" dirty="0"/>
              <a:t>规格写的越多，互测中被发现的问题越多</a:t>
            </a:r>
            <a:r>
              <a:rPr lang="en-US" altLang="zh-CN" dirty="0"/>
              <a:t>…</a:t>
            </a:r>
          </a:p>
          <a:p>
            <a:r>
              <a:rPr lang="zh-CN" altLang="en-US" dirty="0"/>
              <a:t>效率困局</a:t>
            </a:r>
            <a:endParaRPr lang="en-US" altLang="zh-CN" dirty="0"/>
          </a:p>
          <a:p>
            <a:pPr lvl="1"/>
            <a:r>
              <a:rPr lang="zh-CN" altLang="en-US" dirty="0"/>
              <a:t>我半个小时就能写完这个类，可是写规格却要一个小时，甚至更多</a:t>
            </a:r>
            <a:r>
              <a:rPr lang="en-US" altLang="zh-CN" dirty="0"/>
              <a:t>…</a:t>
            </a:r>
          </a:p>
          <a:p>
            <a:pPr lvl="1"/>
            <a:r>
              <a:rPr lang="zh-CN" altLang="en-US" dirty="0"/>
              <a:t>在算法写出来之前，我也不知道后置条件该写啥，算法写完之后再补后置条件，似乎也没什么用了</a:t>
            </a:r>
            <a:r>
              <a:rPr lang="en-US" altLang="zh-CN" dirty="0"/>
              <a:t>…</a:t>
            </a:r>
          </a:p>
          <a:p>
            <a:pPr lvl="1"/>
            <a:r>
              <a:rPr lang="zh-CN" altLang="en-US" dirty="0"/>
              <a:t>规格都是糊弄的，反正我看不懂，别人也看不懂</a:t>
            </a:r>
            <a:r>
              <a:rPr lang="en-US" altLang="zh-CN" dirty="0"/>
              <a:t>…</a:t>
            </a:r>
            <a:endParaRPr lang="zh-CN" altLang="en-US" dirty="0"/>
          </a:p>
        </p:txBody>
      </p:sp>
      <p:sp>
        <p:nvSpPr>
          <p:cNvPr id="4" name="灯片编号占位符 3">
            <a:extLst>
              <a:ext uri="{FF2B5EF4-FFF2-40B4-BE49-F238E27FC236}">
                <a16:creationId xmlns:a16="http://schemas.microsoft.com/office/drawing/2014/main" id="{7AE21588-34BF-4174-BCBE-46325F08F64B}"/>
              </a:ext>
            </a:extLst>
          </p:cNvPr>
          <p:cNvSpPr>
            <a:spLocks noGrp="1"/>
          </p:cNvSpPr>
          <p:nvPr>
            <p:ph type="sldNum" sz="quarter" idx="12"/>
          </p:nvPr>
        </p:nvSpPr>
        <p:spPr/>
        <p:txBody>
          <a:bodyPr/>
          <a:lstStyle/>
          <a:p>
            <a:fld id="{6E49848B-62CB-4016-9E49-F992BEA93B78}" type="slidenum">
              <a:rPr lang="zh-CN" altLang="en-US" smtClean="0"/>
              <a:t>37</a:t>
            </a:fld>
            <a:endParaRPr lang="zh-CN" altLang="en-US"/>
          </a:p>
        </p:txBody>
      </p:sp>
    </p:spTree>
    <p:extLst>
      <p:ext uri="{BB962C8B-B14F-4D97-AF65-F5344CB8AC3E}">
        <p14:creationId xmlns:p14="http://schemas.microsoft.com/office/powerpoint/2010/main" val="1944881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a:xfrm>
            <a:off x="468923" y="1395046"/>
            <a:ext cx="11230707" cy="5251939"/>
          </a:xfrm>
        </p:spPr>
        <p:txBody>
          <a:bodyPr>
            <a:normAutofit/>
          </a:bodyPr>
          <a:lstStyle/>
          <a:p>
            <a:r>
              <a:rPr lang="zh-CN" altLang="en-US" dirty="0"/>
              <a:t>新增功能</a:t>
            </a:r>
            <a:endParaRPr lang="en-US" altLang="zh-CN" dirty="0"/>
          </a:p>
          <a:p>
            <a:pPr lvl="1"/>
            <a:r>
              <a:rPr lang="zh-CN" altLang="en-US" dirty="0"/>
              <a:t>增加交叉路口的红绿灯控制功能</a:t>
            </a:r>
            <a:endParaRPr lang="en-US" altLang="zh-CN" dirty="0"/>
          </a:p>
          <a:p>
            <a:r>
              <a:rPr lang="zh-CN" altLang="en-US" dirty="0"/>
              <a:t>训练重点</a:t>
            </a:r>
            <a:endParaRPr lang="en-US" altLang="zh-CN" dirty="0"/>
          </a:p>
          <a:p>
            <a:pPr lvl="1"/>
            <a:r>
              <a:rPr lang="zh-CN" altLang="en-US" dirty="0"/>
              <a:t>继续完善过程规格</a:t>
            </a:r>
            <a:endParaRPr lang="en-US" altLang="zh-CN" dirty="0"/>
          </a:p>
          <a:p>
            <a:pPr lvl="1"/>
            <a:r>
              <a:rPr lang="zh-CN" altLang="en-US" dirty="0"/>
              <a:t>类规格：</a:t>
            </a:r>
            <a:r>
              <a:rPr lang="en-US" altLang="zh-CN" dirty="0"/>
              <a:t>overview</a:t>
            </a:r>
            <a:r>
              <a:rPr lang="zh-CN" altLang="en-US" dirty="0"/>
              <a:t>（自然语言阐述）、过程规格</a:t>
            </a:r>
            <a:endParaRPr lang="en-US" altLang="zh-CN" dirty="0"/>
          </a:p>
          <a:p>
            <a:pPr lvl="1"/>
            <a:r>
              <a:rPr lang="zh-CN" altLang="en-US" dirty="0"/>
              <a:t>从设计实现角度完成抽象函数、不变式的定义</a:t>
            </a:r>
            <a:endParaRPr lang="en-US" altLang="zh-CN" dirty="0"/>
          </a:p>
          <a:p>
            <a:pPr lvl="1"/>
            <a:r>
              <a:rPr lang="zh-CN" altLang="en-US" dirty="0"/>
              <a:t>检查规格的规范性以及与代码的一致性</a:t>
            </a:r>
            <a:endParaRPr lang="en-US" altLang="zh-CN" dirty="0"/>
          </a:p>
          <a:p>
            <a:r>
              <a:rPr lang="zh-CN" altLang="en-US" dirty="0"/>
              <a:t>具体参见指导书</a:t>
            </a:r>
            <a:endParaRPr lang="en-US" altLang="zh-CN" dirty="0"/>
          </a:p>
        </p:txBody>
      </p:sp>
      <p:sp>
        <p:nvSpPr>
          <p:cNvPr id="4" name="灯片编号占位符 3"/>
          <p:cNvSpPr>
            <a:spLocks noGrp="1"/>
          </p:cNvSpPr>
          <p:nvPr>
            <p:ph type="sldNum" sz="quarter" idx="12"/>
          </p:nvPr>
        </p:nvSpPr>
        <p:spPr/>
        <p:txBody>
          <a:bodyPr/>
          <a:lstStyle/>
          <a:p>
            <a:fld id="{CC77C4E5-C30C-44B5-9076-AA78E110B3F8}" type="slidenum">
              <a:rPr lang="zh-CN" altLang="en-US" smtClean="0"/>
              <a:t>38</a:t>
            </a:fld>
            <a:endParaRPr lang="zh-CN" altLang="en-US"/>
          </a:p>
        </p:txBody>
      </p:sp>
    </p:spTree>
    <p:extLst>
      <p:ext uri="{BB962C8B-B14F-4D97-AF65-F5344CB8AC3E}">
        <p14:creationId xmlns:p14="http://schemas.microsoft.com/office/powerpoint/2010/main" val="120796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数据抽象规格</a:t>
            </a:r>
          </a:p>
        </p:txBody>
      </p:sp>
      <p:sp>
        <p:nvSpPr>
          <p:cNvPr id="3" name="内容占位符 2"/>
          <p:cNvSpPr>
            <a:spLocks noGrp="1"/>
          </p:cNvSpPr>
          <p:nvPr>
            <p:ph idx="1"/>
          </p:nvPr>
        </p:nvSpPr>
        <p:spPr/>
        <p:txBody>
          <a:bodyPr>
            <a:normAutofit fontScale="92500" lnSpcReduction="10000"/>
          </a:bodyPr>
          <a:lstStyle/>
          <a:p>
            <a:r>
              <a:rPr lang="zh-CN" altLang="en-US" dirty="0"/>
              <a:t>过程抽象规格定义数据抽象中操作的规格</a:t>
            </a:r>
            <a:endParaRPr lang="en-US" altLang="zh-CN" dirty="0"/>
          </a:p>
          <a:p>
            <a:r>
              <a:rPr lang="zh-CN" altLang="en-US" dirty="0"/>
              <a:t>用户看到的数据抽象规格整体包括三个部分</a:t>
            </a:r>
            <a:endParaRPr lang="en-US" altLang="zh-CN" dirty="0"/>
          </a:p>
          <a:p>
            <a:pPr lvl="1"/>
            <a:r>
              <a:rPr lang="zh-CN" altLang="en-US" dirty="0"/>
              <a:t>数据抽象的目标描述</a:t>
            </a:r>
            <a:endParaRPr lang="en-US" altLang="zh-CN" dirty="0"/>
          </a:p>
          <a:p>
            <a:pPr lvl="2"/>
            <a:r>
              <a:rPr lang="en-US" altLang="zh-CN" dirty="0"/>
              <a:t>JDK</a:t>
            </a:r>
            <a:r>
              <a:rPr lang="zh-CN" altLang="en-US" dirty="0"/>
              <a:t>关于</a:t>
            </a:r>
            <a:r>
              <a:rPr lang="en-US" altLang="zh-CN" dirty="0"/>
              <a:t>java</a:t>
            </a:r>
            <a:r>
              <a:rPr lang="zh-CN" altLang="en-US" dirty="0"/>
              <a:t>类所管理数据的一段描述</a:t>
            </a:r>
            <a:endParaRPr lang="en-US" altLang="zh-CN" dirty="0"/>
          </a:p>
          <a:p>
            <a:pPr lvl="2"/>
            <a:r>
              <a:rPr lang="en-US" altLang="zh-CN" i="1" dirty="0"/>
              <a:t>The String class represents character strings. All string literals in Java programs, such as "</a:t>
            </a:r>
            <a:r>
              <a:rPr lang="en-US" altLang="zh-CN" i="1" dirty="0" err="1"/>
              <a:t>abc</a:t>
            </a:r>
            <a:r>
              <a:rPr lang="en-US" altLang="zh-CN" i="1" dirty="0"/>
              <a:t>", are implemented as instances of this class.</a:t>
            </a:r>
          </a:p>
          <a:p>
            <a:pPr lvl="1"/>
            <a:r>
              <a:rPr lang="zh-CN" altLang="en-US" dirty="0"/>
              <a:t>数据抽象表示</a:t>
            </a:r>
            <a:r>
              <a:rPr lang="en-US" altLang="zh-CN" dirty="0"/>
              <a:t>(representation)</a:t>
            </a:r>
            <a:r>
              <a:rPr lang="zh-CN" altLang="en-US" dirty="0"/>
              <a:t>的描述</a:t>
            </a:r>
            <a:endParaRPr lang="en-US" altLang="zh-CN" dirty="0"/>
          </a:p>
          <a:p>
            <a:pPr lvl="2"/>
            <a:r>
              <a:rPr lang="en-US" altLang="zh-CN" dirty="0"/>
              <a:t>JDK</a:t>
            </a:r>
            <a:r>
              <a:rPr lang="zh-CN" altLang="en-US" dirty="0"/>
              <a:t>关于类</a:t>
            </a:r>
            <a:r>
              <a:rPr lang="en-US" altLang="zh-CN" dirty="0"/>
              <a:t>Fields</a:t>
            </a:r>
            <a:r>
              <a:rPr lang="zh-CN" altLang="en-US" dirty="0"/>
              <a:t>的描述（类型、名称、含义）</a:t>
            </a:r>
            <a:endParaRPr lang="en-US" altLang="zh-CN" dirty="0"/>
          </a:p>
          <a:p>
            <a:pPr lvl="2"/>
            <a:r>
              <a:rPr lang="en-US" altLang="zh-CN" i="1" dirty="0"/>
              <a:t>public static final Comparator&lt;String&gt; CASE_INSENSITIVE_ORDER</a:t>
            </a:r>
          </a:p>
          <a:p>
            <a:pPr lvl="2"/>
            <a:r>
              <a:rPr lang="zh-CN" altLang="en-US" dirty="0">
                <a:solidFill>
                  <a:srgbClr val="FF0000"/>
                </a:solidFill>
              </a:rPr>
              <a:t>注意：</a:t>
            </a:r>
            <a:r>
              <a:rPr lang="en-US" altLang="zh-CN" dirty="0">
                <a:solidFill>
                  <a:srgbClr val="FF0000"/>
                </a:solidFill>
              </a:rPr>
              <a:t>JDK</a:t>
            </a:r>
            <a:r>
              <a:rPr lang="zh-CN" altLang="en-US" dirty="0">
                <a:solidFill>
                  <a:srgbClr val="FF0000"/>
                </a:solidFill>
              </a:rPr>
              <a:t>给出的仅是用户需要了解的部分</a:t>
            </a:r>
            <a:r>
              <a:rPr lang="en-US" altLang="zh-CN" dirty="0">
                <a:solidFill>
                  <a:srgbClr val="FF0000"/>
                </a:solidFill>
              </a:rPr>
              <a:t>rep</a:t>
            </a:r>
          </a:p>
          <a:p>
            <a:pPr lvl="1"/>
            <a:r>
              <a:rPr lang="zh-CN" altLang="en-US" dirty="0"/>
              <a:t>数据抽象操作的描述</a:t>
            </a:r>
            <a:endParaRPr lang="en-US" altLang="zh-CN" dirty="0"/>
          </a:p>
          <a:p>
            <a:pPr lvl="2"/>
            <a:r>
              <a:rPr lang="en-US" altLang="zh-CN" dirty="0"/>
              <a:t>JDK</a:t>
            </a:r>
            <a:r>
              <a:rPr lang="zh-CN" altLang="en-US" dirty="0"/>
              <a:t>关于类操作的描述（返回值类型、方法名及参数的解释）</a:t>
            </a:r>
            <a:endParaRPr lang="en-US" altLang="zh-CN" dirty="0"/>
          </a:p>
          <a:p>
            <a:pPr lvl="2"/>
            <a:r>
              <a:rPr lang="en-US" altLang="zh-CN" i="1" dirty="0"/>
              <a:t>public </a:t>
            </a:r>
            <a:r>
              <a:rPr lang="en-US" altLang="zh-CN" i="1" dirty="0" err="1"/>
              <a:t>boolean</a:t>
            </a:r>
            <a:r>
              <a:rPr lang="en-US" altLang="zh-CN" i="1" dirty="0"/>
              <a:t> </a:t>
            </a:r>
            <a:r>
              <a:rPr lang="en-US" altLang="zh-CN" i="1" dirty="0" err="1"/>
              <a:t>isEmpty</a:t>
            </a:r>
            <a:r>
              <a:rPr lang="en-US" altLang="zh-CN" i="1" dirty="0"/>
              <a:t>()        Returns true if, and only if, length() is 0.</a:t>
            </a:r>
            <a:endParaRPr lang="zh-CN" altLang="en-US" i="1" dirty="0"/>
          </a:p>
        </p:txBody>
      </p:sp>
      <p:sp>
        <p:nvSpPr>
          <p:cNvPr id="4" name="灯片编号占位符 3"/>
          <p:cNvSpPr>
            <a:spLocks noGrp="1"/>
          </p:cNvSpPr>
          <p:nvPr>
            <p:ph type="sldNum" sz="quarter" idx="12"/>
          </p:nvPr>
        </p:nvSpPr>
        <p:spPr/>
        <p:txBody>
          <a:bodyPr/>
          <a:lstStyle/>
          <a:p>
            <a:fld id="{6E49848B-62CB-4016-9E49-F992BEA93B78}" type="slidenum">
              <a:rPr lang="zh-CN" altLang="en-US" smtClean="0"/>
              <a:t>4</a:t>
            </a:fld>
            <a:endParaRPr lang="zh-CN" altLang="en-US"/>
          </a:p>
        </p:txBody>
      </p:sp>
    </p:spTree>
    <p:extLst>
      <p:ext uri="{BB962C8B-B14F-4D97-AF65-F5344CB8AC3E}">
        <p14:creationId xmlns:p14="http://schemas.microsoft.com/office/powerpoint/2010/main" val="466762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数据抽象规格</a:t>
            </a:r>
          </a:p>
        </p:txBody>
      </p:sp>
      <p:sp>
        <p:nvSpPr>
          <p:cNvPr id="3" name="内容占位符 2"/>
          <p:cNvSpPr>
            <a:spLocks noGrp="1"/>
          </p:cNvSpPr>
          <p:nvPr>
            <p:ph idx="1"/>
          </p:nvPr>
        </p:nvSpPr>
        <p:spPr>
          <a:xfrm>
            <a:off x="838200" y="1825624"/>
            <a:ext cx="10515600" cy="4676775"/>
          </a:xfrm>
        </p:spPr>
        <p:txBody>
          <a:bodyPr>
            <a:noAutofit/>
          </a:bodyPr>
          <a:lstStyle/>
          <a:p>
            <a:r>
              <a:rPr lang="zh-CN" altLang="en-US" sz="2400" dirty="0"/>
              <a:t>需要存储哪些信息，如何有效操作相应的信息是设计数据抽象时首先需要回答的问题</a:t>
            </a:r>
          </a:p>
          <a:p>
            <a:pPr lvl="1"/>
            <a:r>
              <a:rPr lang="zh-CN" altLang="en-US" sz="2000" dirty="0"/>
              <a:t>设想需要存储日期信息，</a:t>
            </a:r>
            <a:r>
              <a:rPr lang="en-US" altLang="zh-CN" sz="2000" dirty="0"/>
              <a:t>year, month, day, hours, minutes, seconds, day of week</a:t>
            </a:r>
          </a:p>
          <a:p>
            <a:pPr lvl="1"/>
            <a:r>
              <a:rPr lang="zh-CN" altLang="en-US" sz="2000" dirty="0"/>
              <a:t>需要使用某种数据结构来表示存储</a:t>
            </a:r>
            <a:endParaRPr lang="en-US" altLang="zh-CN" sz="2000" dirty="0"/>
          </a:p>
          <a:p>
            <a:pPr lvl="1"/>
            <a:r>
              <a:rPr lang="zh-CN" altLang="en-US" sz="2000" dirty="0"/>
              <a:t>并提供相关的操作，如计算星期日期，比较日期先后顺序等</a:t>
            </a:r>
            <a:endParaRPr lang="en-US" altLang="zh-CN" sz="2000" dirty="0"/>
          </a:p>
          <a:p>
            <a:r>
              <a:rPr lang="zh-CN" altLang="en-US" sz="2400" dirty="0"/>
              <a:t>如果把数据的存储实现方式</a:t>
            </a:r>
            <a:r>
              <a:rPr lang="en-US" altLang="zh-CN" sz="2400" dirty="0"/>
              <a:t>(</a:t>
            </a:r>
            <a:r>
              <a:rPr lang="zh-CN" altLang="en-US" sz="2400" dirty="0"/>
              <a:t>即具体的数据结构</a:t>
            </a:r>
            <a:r>
              <a:rPr lang="en-US" altLang="zh-CN" sz="2400" dirty="0"/>
              <a:t>)</a:t>
            </a:r>
            <a:r>
              <a:rPr lang="zh-CN" altLang="en-US" sz="2400" dirty="0"/>
              <a:t>敞开给外部，则一旦存储结构的变化会导致使用者程序的变化</a:t>
            </a:r>
            <a:endParaRPr lang="en-US" altLang="zh-CN" sz="2400" dirty="0"/>
          </a:p>
          <a:p>
            <a:pPr lvl="1"/>
            <a:r>
              <a:rPr lang="zh-CN" altLang="en-US" sz="2000" dirty="0"/>
              <a:t>如在</a:t>
            </a:r>
            <a:r>
              <a:rPr lang="en-US" altLang="zh-CN" sz="2000" dirty="0"/>
              <a:t>80s~90s</a:t>
            </a:r>
            <a:r>
              <a:rPr lang="zh-CN" altLang="en-US" sz="2000" dirty="0"/>
              <a:t>，</a:t>
            </a:r>
            <a:r>
              <a:rPr lang="en-US" altLang="zh-CN" sz="2000" dirty="0"/>
              <a:t>year</a:t>
            </a:r>
            <a:r>
              <a:rPr lang="zh-CN" altLang="en-US" sz="2000" dirty="0"/>
              <a:t>的存储普遍采用</a:t>
            </a:r>
            <a:r>
              <a:rPr lang="en-US" altLang="zh-CN" sz="2000" dirty="0"/>
              <a:t>2</a:t>
            </a:r>
            <a:r>
              <a:rPr lang="zh-CN" altLang="en-US" sz="2000" dirty="0"/>
              <a:t>位十进制数字，引发了千年虫</a:t>
            </a:r>
            <a:r>
              <a:rPr lang="en-US" altLang="zh-CN" sz="2000" dirty="0"/>
              <a:t>(Y2K)</a:t>
            </a:r>
            <a:r>
              <a:rPr lang="zh-CN" altLang="en-US" sz="2000" dirty="0"/>
              <a:t>问题，很多软件的源代码都要进行修改</a:t>
            </a:r>
            <a:endParaRPr lang="en-US" altLang="zh-CN" sz="2000" dirty="0"/>
          </a:p>
          <a:p>
            <a:r>
              <a:rPr lang="zh-CN" altLang="en-US" sz="2400" dirty="0"/>
              <a:t>因此，我们强调封装机制</a:t>
            </a:r>
            <a:endParaRPr lang="en-US" altLang="zh-CN" sz="2400" dirty="0"/>
          </a:p>
          <a:p>
            <a:pPr lvl="1"/>
            <a:r>
              <a:rPr lang="zh-CN" altLang="en-US" sz="2000" dirty="0"/>
              <a:t>把信息内容与信息的内部表示结构区分开</a:t>
            </a:r>
            <a:endParaRPr lang="en-US" altLang="zh-CN" sz="2000" dirty="0"/>
          </a:p>
          <a:p>
            <a:pPr lvl="1"/>
            <a:r>
              <a:rPr lang="zh-CN" altLang="en-US" sz="2000" dirty="0"/>
              <a:t>对外公开的是信息内容（通过方法访问获得）</a:t>
            </a:r>
            <a:endParaRPr lang="en-US" altLang="zh-CN" sz="2000" dirty="0"/>
          </a:p>
          <a:p>
            <a:pPr lvl="1"/>
            <a:r>
              <a:rPr lang="zh-CN" altLang="en-US" sz="2000" dirty="0"/>
              <a:t>内部表示结构不对外公开</a:t>
            </a:r>
          </a:p>
        </p:txBody>
      </p:sp>
      <p:sp>
        <p:nvSpPr>
          <p:cNvPr id="4" name="灯片编号占位符 3"/>
          <p:cNvSpPr>
            <a:spLocks noGrp="1"/>
          </p:cNvSpPr>
          <p:nvPr>
            <p:ph type="sldNum" sz="quarter" idx="12"/>
          </p:nvPr>
        </p:nvSpPr>
        <p:spPr/>
        <p:txBody>
          <a:bodyPr/>
          <a:lstStyle/>
          <a:p>
            <a:fld id="{6E49848B-62CB-4016-9E49-F992BEA93B78}" type="slidenum">
              <a:rPr lang="zh-CN" altLang="en-US" smtClean="0"/>
              <a:t>5</a:t>
            </a:fld>
            <a:endParaRPr lang="zh-CN" altLang="en-US"/>
          </a:p>
        </p:txBody>
      </p:sp>
    </p:spTree>
    <p:extLst>
      <p:ext uri="{BB962C8B-B14F-4D97-AF65-F5344CB8AC3E}">
        <p14:creationId xmlns:p14="http://schemas.microsoft.com/office/powerpoint/2010/main" val="1803246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p:txBody>
          <a:bodyPr>
            <a:normAutofit lnSpcReduction="10000"/>
          </a:bodyPr>
          <a:lstStyle/>
          <a:p>
            <a:r>
              <a:rPr lang="zh-CN" altLang="en-US" dirty="0">
                <a:ea typeface="宋体" panose="02010600030101010101" pitchFamily="2" charset="-122"/>
              </a:rPr>
              <a:t>高级编程语言提供了基本数据类型和构造抽象数据类型的手段</a:t>
            </a:r>
            <a:endParaRPr lang="en-US" altLang="zh-CN" dirty="0">
              <a:ea typeface="宋体" panose="02010600030101010101" pitchFamily="2" charset="-122"/>
            </a:endParaRPr>
          </a:p>
          <a:p>
            <a:pPr lvl="1"/>
            <a:r>
              <a:rPr lang="zh-CN" altLang="en-US" dirty="0">
                <a:ea typeface="宋体" panose="02010600030101010101" pitchFamily="2" charset="-122"/>
              </a:rPr>
              <a:t>基本数据类型</a:t>
            </a:r>
            <a:endParaRPr lang="en-US" altLang="zh-CN" dirty="0">
              <a:ea typeface="宋体" panose="02010600030101010101" pitchFamily="2" charset="-122"/>
            </a:endParaRPr>
          </a:p>
          <a:p>
            <a:pPr lvl="2"/>
            <a:r>
              <a:rPr lang="en-US" altLang="zh-CN" dirty="0">
                <a:ea typeface="宋体" panose="02010600030101010101" pitchFamily="2" charset="-122"/>
              </a:rPr>
              <a:t>integer, </a:t>
            </a:r>
            <a:r>
              <a:rPr lang="en-US" altLang="zh-CN" dirty="0" err="1">
                <a:ea typeface="宋体" panose="02010600030101010101" pitchFamily="2" charset="-122"/>
              </a:rPr>
              <a:t>boolean</a:t>
            </a:r>
            <a:r>
              <a:rPr lang="en-US" altLang="zh-CN" dirty="0">
                <a:ea typeface="宋体" panose="02010600030101010101" pitchFamily="2" charset="-122"/>
              </a:rPr>
              <a:t>, characters, … </a:t>
            </a:r>
          </a:p>
          <a:p>
            <a:pPr lvl="1"/>
            <a:r>
              <a:rPr lang="zh-CN" altLang="en-US" dirty="0">
                <a:ea typeface="宋体" panose="02010600030101010101" pitchFamily="2" charset="-122"/>
              </a:rPr>
              <a:t>抽象数据类型</a:t>
            </a:r>
            <a:endParaRPr lang="en-US" altLang="zh-CN" dirty="0">
              <a:ea typeface="宋体" panose="02010600030101010101" pitchFamily="2" charset="-122"/>
            </a:endParaRPr>
          </a:p>
          <a:p>
            <a:pPr lvl="2"/>
            <a:r>
              <a:rPr lang="en-US" altLang="zh-CN" dirty="0">
                <a:ea typeface="宋体" panose="02010600030101010101" pitchFamily="2" charset="-122"/>
              </a:rPr>
              <a:t>float, list, table, array, </a:t>
            </a:r>
            <a:r>
              <a:rPr lang="zh-CN" altLang="en-US" dirty="0">
                <a:ea typeface="宋体" panose="02010600030101010101" pitchFamily="2" charset="-122"/>
              </a:rPr>
              <a:t>结构体</a:t>
            </a:r>
            <a:r>
              <a:rPr lang="en-US" altLang="zh-CN" dirty="0">
                <a:ea typeface="宋体" panose="02010600030101010101" pitchFamily="2" charset="-122"/>
              </a:rPr>
              <a:t>…</a:t>
            </a:r>
          </a:p>
          <a:p>
            <a:r>
              <a:rPr lang="zh-CN" altLang="en-US" dirty="0">
                <a:ea typeface="宋体" panose="02010600030101010101" pitchFamily="2" charset="-122"/>
              </a:rPr>
              <a:t>为每一类数据类型提供了相应的操作</a:t>
            </a:r>
            <a:endParaRPr lang="en-US" altLang="zh-CN" dirty="0">
              <a:ea typeface="宋体" panose="02010600030101010101" pitchFamily="2" charset="-122"/>
            </a:endParaRPr>
          </a:p>
          <a:p>
            <a:pPr lvl="1"/>
            <a:r>
              <a:rPr lang="zh-CN" altLang="en-US" dirty="0">
                <a:ea typeface="宋体" panose="02010600030101010101" pitchFamily="2" charset="-122"/>
              </a:rPr>
              <a:t>如赋值、读取、比较等</a:t>
            </a:r>
            <a:endParaRPr lang="en-US" altLang="zh-CN" dirty="0">
              <a:ea typeface="宋体" panose="02010600030101010101" pitchFamily="2" charset="-122"/>
            </a:endParaRPr>
          </a:p>
          <a:p>
            <a:pPr lvl="1"/>
            <a:r>
              <a:rPr lang="zh-CN" altLang="en-US" dirty="0">
                <a:ea typeface="宋体" panose="02010600030101010101" pitchFamily="2" charset="-122"/>
              </a:rPr>
              <a:t>有些抽象数据类型的内部表示不允许直接访问</a:t>
            </a:r>
            <a:endParaRPr lang="en-US" altLang="zh-CN" dirty="0">
              <a:ea typeface="宋体" panose="02010600030101010101" pitchFamily="2" charset="-122"/>
            </a:endParaRPr>
          </a:p>
          <a:p>
            <a:pPr lvl="2"/>
            <a:r>
              <a:rPr lang="zh-CN" altLang="en-US" dirty="0">
                <a:ea typeface="宋体" panose="02010600030101010101" pitchFamily="2" charset="-122"/>
              </a:rPr>
              <a:t>如浮点数内部表示包括两部分</a:t>
            </a:r>
            <a:endParaRPr lang="en-US" altLang="zh-CN" dirty="0">
              <a:ea typeface="宋体" panose="02010600030101010101" pitchFamily="2" charset="-122"/>
            </a:endParaRPr>
          </a:p>
          <a:p>
            <a:pPr lvl="1"/>
            <a:r>
              <a:rPr lang="zh-CN" altLang="en-US" dirty="0">
                <a:ea typeface="宋体" panose="02010600030101010101" pitchFamily="2" charset="-122"/>
              </a:rPr>
              <a:t>有些语言允许访问某些抽象数据类型的内部表示</a:t>
            </a:r>
            <a:endParaRPr lang="en-US" altLang="zh-CN" dirty="0">
              <a:ea typeface="宋体" panose="02010600030101010101" pitchFamily="2" charset="-122"/>
            </a:endParaRPr>
          </a:p>
          <a:p>
            <a:pPr lvl="2"/>
            <a:r>
              <a:rPr lang="en-US" altLang="zh-CN" dirty="0">
                <a:ea typeface="宋体" panose="02010600030101010101" pitchFamily="2" charset="-122"/>
              </a:rPr>
              <a:t>C</a:t>
            </a:r>
            <a:r>
              <a:rPr lang="zh-CN" altLang="en-US" dirty="0">
                <a:ea typeface="宋体" panose="02010600030101010101" pitchFamily="2" charset="-122"/>
              </a:rPr>
              <a:t>语言允许使用指针访问数组的内部表示</a:t>
            </a:r>
            <a:endParaRPr lang="en-US" altLang="zh-CN" dirty="0">
              <a:ea typeface="宋体" panose="02010600030101010101" pitchFamily="2" charset="-122"/>
            </a:endParaRPr>
          </a:p>
          <a:p>
            <a:pPr lvl="2"/>
            <a:r>
              <a:rPr lang="zh-CN" altLang="en-US" dirty="0">
                <a:ea typeface="宋体" panose="02010600030101010101" pitchFamily="2" charset="-122"/>
              </a:rPr>
              <a:t>破坏信息封装</a:t>
            </a:r>
            <a:endParaRPr lang="en-US" altLang="zh-CN" dirty="0">
              <a:ea typeface="宋体" panose="02010600030101010101" pitchFamily="2" charset="-122"/>
            </a:endParaRPr>
          </a:p>
        </p:txBody>
      </p:sp>
      <p:sp>
        <p:nvSpPr>
          <p:cNvPr id="2" name="标题 1"/>
          <p:cNvSpPr>
            <a:spLocks noGrp="1"/>
          </p:cNvSpPr>
          <p:nvPr>
            <p:ph type="title"/>
          </p:nvPr>
        </p:nvSpPr>
        <p:spPr/>
        <p:txBody>
          <a:bodyPr/>
          <a:lstStyle/>
          <a:p>
            <a:r>
              <a:rPr lang="zh-CN" altLang="en-US" dirty="0"/>
              <a:t>数据抽象规格</a:t>
            </a:r>
          </a:p>
        </p:txBody>
      </p:sp>
      <p:sp>
        <p:nvSpPr>
          <p:cNvPr id="3" name="灯片编号占位符 2"/>
          <p:cNvSpPr>
            <a:spLocks noGrp="1"/>
          </p:cNvSpPr>
          <p:nvPr>
            <p:ph type="sldNum" sz="quarter" idx="12"/>
          </p:nvPr>
        </p:nvSpPr>
        <p:spPr/>
        <p:txBody>
          <a:bodyPr/>
          <a:lstStyle/>
          <a:p>
            <a:fld id="{6E49848B-62CB-4016-9E49-F992BEA93B78}" type="slidenum">
              <a:rPr lang="zh-CN" altLang="en-US" smtClean="0"/>
              <a:t>6</a:t>
            </a:fld>
            <a:endParaRPr lang="zh-CN" altLang="en-US"/>
          </a:p>
        </p:txBody>
      </p:sp>
    </p:spTree>
    <p:extLst>
      <p:ext uri="{BB962C8B-B14F-4D97-AF65-F5344CB8AC3E}">
        <p14:creationId xmlns:p14="http://schemas.microsoft.com/office/powerpoint/2010/main" val="828076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idx="1"/>
          </p:nvPr>
        </p:nvSpPr>
        <p:spPr/>
        <p:txBody>
          <a:bodyPr>
            <a:normAutofit/>
          </a:bodyPr>
          <a:lstStyle/>
          <a:p>
            <a:r>
              <a:rPr lang="zh-CN" altLang="en-US" dirty="0">
                <a:ea typeface="宋体" panose="02010600030101010101" pitchFamily="2" charset="-122"/>
              </a:rPr>
              <a:t>自定义数据类型可以提高信息封装程度，否则相关信息就散落在一堆变量中</a:t>
            </a:r>
            <a:endParaRPr lang="en-US" altLang="zh-CN" dirty="0">
              <a:ea typeface="宋体" panose="02010600030101010101" pitchFamily="2" charset="-122"/>
            </a:endParaRPr>
          </a:p>
          <a:p>
            <a:r>
              <a:rPr lang="zh-CN" altLang="en-US" dirty="0">
                <a:ea typeface="宋体" panose="02010600030101010101" pitchFamily="2" charset="-122"/>
              </a:rPr>
              <a:t>数据操作的设计取决于软件需求</a:t>
            </a:r>
            <a:endParaRPr lang="en-US" altLang="zh-CN" dirty="0">
              <a:ea typeface="宋体" panose="02010600030101010101" pitchFamily="2" charset="-122"/>
            </a:endParaRPr>
          </a:p>
          <a:p>
            <a:pPr lvl="1"/>
            <a:r>
              <a:rPr lang="zh-CN" altLang="en-US" dirty="0">
                <a:ea typeface="宋体" panose="02010600030101010101" pitchFamily="2" charset="-122"/>
              </a:rPr>
              <a:t>银行账号</a:t>
            </a:r>
            <a:r>
              <a:rPr lang="en-US" altLang="zh-CN" dirty="0">
                <a:ea typeface="宋体" panose="02010600030101010101" pitchFamily="2" charset="-122"/>
              </a:rPr>
              <a:t>: </a:t>
            </a:r>
            <a:r>
              <a:rPr lang="zh-CN" altLang="en-US" dirty="0">
                <a:ea typeface="宋体" panose="02010600030101010101" pitchFamily="2" charset="-122"/>
              </a:rPr>
              <a:t>打开、关闭、取款、存款、查询余额等</a:t>
            </a:r>
            <a:endParaRPr lang="en-US" altLang="zh-CN" dirty="0">
              <a:ea typeface="宋体" panose="02010600030101010101" pitchFamily="2" charset="-122"/>
            </a:endParaRPr>
          </a:p>
          <a:p>
            <a:pPr lvl="1"/>
            <a:r>
              <a:rPr lang="zh-CN" altLang="en-US" dirty="0">
                <a:ea typeface="宋体" panose="02010600030101010101" pitchFamily="2" charset="-122"/>
              </a:rPr>
              <a:t>图</a:t>
            </a:r>
            <a:r>
              <a:rPr lang="en-US" altLang="zh-CN" dirty="0">
                <a:ea typeface="宋体" panose="02010600030101010101" pitchFamily="2" charset="-122"/>
              </a:rPr>
              <a:t>(graph): </a:t>
            </a:r>
            <a:r>
              <a:rPr lang="zh-CN" altLang="en-US" dirty="0">
                <a:ea typeface="宋体" panose="02010600030101010101" pitchFamily="2" charset="-122"/>
              </a:rPr>
              <a:t>初始化、增加节点、删除节点、检查节点间的连通性等</a:t>
            </a:r>
            <a:endParaRPr lang="en-US" altLang="zh-CN" dirty="0">
              <a:ea typeface="宋体" panose="02010600030101010101" pitchFamily="2" charset="-122"/>
            </a:endParaRPr>
          </a:p>
          <a:p>
            <a:r>
              <a:rPr lang="zh-CN" altLang="en-US" dirty="0">
                <a:ea typeface="宋体" panose="02010600030101010101" pitchFamily="2" charset="-122"/>
              </a:rPr>
              <a:t>几乎所有高级语言都允许构造数据类型</a:t>
            </a:r>
            <a:endParaRPr lang="en-US" altLang="zh-CN" dirty="0">
              <a:ea typeface="宋体" panose="02010600030101010101" pitchFamily="2" charset="-122"/>
            </a:endParaRPr>
          </a:p>
          <a:p>
            <a:pPr lvl="1"/>
            <a:r>
              <a:rPr lang="zh-CN" altLang="en-US" dirty="0">
                <a:ea typeface="宋体" panose="02010600030101010101" pitchFamily="2" charset="-122"/>
              </a:rPr>
              <a:t>但是并不要求描述数据抽象，但事实上开发人员必然要写</a:t>
            </a:r>
            <a:endParaRPr lang="en-US" altLang="zh-CN" dirty="0">
              <a:ea typeface="宋体" panose="02010600030101010101" pitchFamily="2" charset="-122"/>
            </a:endParaRPr>
          </a:p>
          <a:p>
            <a:pPr lvl="2"/>
            <a:r>
              <a:rPr lang="zh-CN" altLang="en-US" dirty="0">
                <a:ea typeface="宋体" panose="02010600030101010101" pitchFamily="2" charset="-122"/>
              </a:rPr>
              <a:t>我用这个类来管理</a:t>
            </a:r>
            <a:r>
              <a:rPr lang="en-US" altLang="zh-CN" dirty="0">
                <a:ea typeface="宋体" panose="02010600030101010101" pitchFamily="2" charset="-122"/>
              </a:rPr>
              <a:t>/</a:t>
            </a:r>
            <a:r>
              <a:rPr lang="zh-CN" altLang="en-US" dirty="0">
                <a:ea typeface="宋体" panose="02010600030101010101" pitchFamily="2" charset="-122"/>
              </a:rPr>
              <a:t>存储</a:t>
            </a:r>
            <a:r>
              <a:rPr lang="en-US" altLang="zh-CN" dirty="0">
                <a:ea typeface="宋体" panose="02010600030101010101" pitchFamily="2" charset="-122"/>
              </a:rPr>
              <a:t>…</a:t>
            </a:r>
            <a:r>
              <a:rPr lang="zh-CN" altLang="en-US" dirty="0">
                <a:ea typeface="宋体" panose="02010600030101010101" pitchFamily="2" charset="-122"/>
              </a:rPr>
              <a:t>数据</a:t>
            </a:r>
            <a:endParaRPr lang="en-US" altLang="zh-CN" dirty="0">
              <a:ea typeface="宋体" panose="02010600030101010101" pitchFamily="2" charset="-122"/>
            </a:endParaRPr>
          </a:p>
          <a:p>
            <a:pPr lvl="1"/>
            <a:r>
              <a:rPr lang="zh-CN" altLang="en-US" dirty="0">
                <a:ea typeface="宋体" panose="02010600030101010101" pitchFamily="2" charset="-122"/>
              </a:rPr>
              <a:t>也不对信息隐藏进行检查</a:t>
            </a:r>
            <a:endParaRPr lang="en-US" altLang="zh-CN" dirty="0">
              <a:ea typeface="宋体" panose="02010600030101010101" pitchFamily="2" charset="-122"/>
            </a:endParaRPr>
          </a:p>
        </p:txBody>
      </p:sp>
      <p:graphicFrame>
        <p:nvGraphicFramePr>
          <p:cNvPr id="122884" name="Object 4"/>
          <p:cNvGraphicFramePr>
            <a:graphicFrameLocks/>
          </p:cNvGraphicFramePr>
          <p:nvPr>
            <p:extLst>
              <p:ext uri="{D42A27DB-BD31-4B8C-83A1-F6EECF244321}">
                <p14:modId xmlns:p14="http://schemas.microsoft.com/office/powerpoint/2010/main" val="2268415925"/>
              </p:ext>
            </p:extLst>
          </p:nvPr>
        </p:nvGraphicFramePr>
        <p:xfrm>
          <a:off x="5651500" y="5176838"/>
          <a:ext cx="6469063" cy="1681162"/>
        </p:xfrm>
        <a:graphic>
          <a:graphicData uri="http://schemas.openxmlformats.org/presentationml/2006/ole">
            <mc:AlternateContent xmlns:mc="http://schemas.openxmlformats.org/markup-compatibility/2006">
              <mc:Choice xmlns:v="urn:schemas-microsoft-com:vml" Requires="v">
                <p:oleObj spid="_x0000_s3639" name="Document" r:id="rId3" imgW="6518650" imgH="1695641" progId="Word.Document.8">
                  <p:embed/>
                </p:oleObj>
              </mc:Choice>
              <mc:Fallback>
                <p:oleObj name="Document" r:id="rId3" imgW="6518650" imgH="1695641" progId="Word.Document.8">
                  <p:embed/>
                  <p:pic>
                    <p:nvPicPr>
                      <p:cNvPr id="0" name=""/>
                      <p:cNvPicPr>
                        <a:picLocks noChangeArrowheads="1"/>
                      </p:cNvPicPr>
                      <p:nvPr/>
                    </p:nvPicPr>
                    <p:blipFill>
                      <a:blip r:embed="rId4"/>
                      <a:srcRect/>
                      <a:stretch>
                        <a:fillRect/>
                      </a:stretch>
                    </p:blipFill>
                    <p:spPr bwMode="auto">
                      <a:xfrm>
                        <a:off x="5651500" y="5176838"/>
                        <a:ext cx="6469063" cy="168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dirty="0"/>
              <a:t>数据抽象规格</a:t>
            </a:r>
          </a:p>
        </p:txBody>
      </p:sp>
      <p:sp>
        <p:nvSpPr>
          <p:cNvPr id="3" name="灯片编号占位符 2"/>
          <p:cNvSpPr>
            <a:spLocks noGrp="1"/>
          </p:cNvSpPr>
          <p:nvPr>
            <p:ph type="sldNum" sz="quarter" idx="12"/>
          </p:nvPr>
        </p:nvSpPr>
        <p:spPr/>
        <p:txBody>
          <a:bodyPr/>
          <a:lstStyle/>
          <a:p>
            <a:fld id="{6E49848B-62CB-4016-9E49-F992BEA93B78}" type="slidenum">
              <a:rPr lang="zh-CN" altLang="en-US" smtClean="0"/>
              <a:t>7</a:t>
            </a:fld>
            <a:endParaRPr lang="zh-CN" altLang="en-US"/>
          </a:p>
        </p:txBody>
      </p:sp>
    </p:spTree>
    <p:extLst>
      <p:ext uri="{BB962C8B-B14F-4D97-AF65-F5344CB8AC3E}">
        <p14:creationId xmlns:p14="http://schemas.microsoft.com/office/powerpoint/2010/main" val="3905475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数据抽象规格</a:t>
            </a:r>
          </a:p>
        </p:txBody>
      </p:sp>
      <p:sp>
        <p:nvSpPr>
          <p:cNvPr id="118787" name="Rectangle 3"/>
          <p:cNvSpPr>
            <a:spLocks noGrp="1" noChangeArrowheads="1"/>
          </p:cNvSpPr>
          <p:nvPr>
            <p:ph idx="1"/>
          </p:nvPr>
        </p:nvSpPr>
        <p:spPr/>
        <p:txBody>
          <a:bodyPr>
            <a:normAutofit/>
          </a:bodyPr>
          <a:lstStyle/>
          <a:p>
            <a:pPr>
              <a:buFont typeface="ZapfDingbats" pitchFamily="82" charset="0"/>
              <a:buNone/>
            </a:pPr>
            <a:r>
              <a:rPr lang="zh-CN" altLang="en-US" dirty="0">
                <a:ea typeface="宋体" panose="02010600030101010101" pitchFamily="2" charset="-122"/>
              </a:rPr>
              <a:t>作用于数据抽象的四类操作</a:t>
            </a:r>
            <a:endParaRPr lang="en-US" altLang="zh-CN" dirty="0">
              <a:ea typeface="宋体" panose="02010600030101010101" pitchFamily="2" charset="-122"/>
            </a:endParaRPr>
          </a:p>
          <a:p>
            <a:pPr lvl="1">
              <a:buFont typeface="Wingdings" panose="05000000000000000000" pitchFamily="2" charset="2"/>
              <a:buNone/>
            </a:pPr>
            <a:r>
              <a:rPr lang="zh-CN" altLang="en-US" dirty="0">
                <a:ea typeface="宋体" panose="02010600030101010101" pitchFamily="2" charset="-122"/>
              </a:rPr>
              <a:t>构造操作</a:t>
            </a:r>
            <a:r>
              <a:rPr lang="en-US" altLang="zh-CN" dirty="0">
                <a:ea typeface="宋体" panose="02010600030101010101" pitchFamily="2" charset="-122"/>
              </a:rPr>
              <a:t>(constructor)</a:t>
            </a:r>
          </a:p>
          <a:p>
            <a:pPr lvl="2">
              <a:buFont typeface="Wingdings" panose="05000000000000000000" pitchFamily="2" charset="2"/>
              <a:buNone/>
            </a:pPr>
            <a:r>
              <a:rPr lang="zh-CN" altLang="en-US" dirty="0">
                <a:ea typeface="宋体" panose="02010600030101010101" pitchFamily="2" charset="-122"/>
              </a:rPr>
              <a:t>创建相应类型的新对象</a:t>
            </a:r>
            <a:endParaRPr lang="en-US" altLang="zh-CN" dirty="0">
              <a:ea typeface="宋体" panose="02010600030101010101" pitchFamily="2" charset="-122"/>
            </a:endParaRPr>
          </a:p>
          <a:p>
            <a:pPr lvl="1">
              <a:buFont typeface="Wingdings" panose="05000000000000000000" pitchFamily="2" charset="2"/>
              <a:buNone/>
            </a:pPr>
            <a:r>
              <a:rPr lang="zh-CN" altLang="en-US" dirty="0">
                <a:ea typeface="宋体" panose="02010600030101010101" pitchFamily="2" charset="-122"/>
              </a:rPr>
              <a:t>更新操作</a:t>
            </a:r>
            <a:r>
              <a:rPr lang="en-US" altLang="zh-CN" dirty="0">
                <a:ea typeface="宋体" panose="02010600030101010101" pitchFamily="2" charset="-122"/>
              </a:rPr>
              <a:t>(</a:t>
            </a:r>
            <a:r>
              <a:rPr lang="en-US" altLang="zh-CN" dirty="0" err="1">
                <a:ea typeface="宋体" panose="02010600030101010101" pitchFamily="2" charset="-122"/>
              </a:rPr>
              <a:t>mutator</a:t>
            </a:r>
            <a:r>
              <a:rPr lang="en-US" altLang="zh-CN" dirty="0">
                <a:ea typeface="宋体" panose="02010600030101010101" pitchFamily="2" charset="-122"/>
              </a:rPr>
              <a:t>)</a:t>
            </a:r>
          </a:p>
          <a:p>
            <a:pPr lvl="2">
              <a:buFont typeface="Wingdings" panose="05000000000000000000" pitchFamily="2" charset="2"/>
              <a:buNone/>
            </a:pPr>
            <a:r>
              <a:rPr lang="zh-CN" altLang="en-US" dirty="0">
                <a:ea typeface="宋体" panose="02010600030101010101" pitchFamily="2" charset="-122"/>
              </a:rPr>
              <a:t>更新对象的状态</a:t>
            </a:r>
            <a:endParaRPr lang="en-US" altLang="zh-CN" dirty="0">
              <a:ea typeface="宋体" panose="02010600030101010101" pitchFamily="2" charset="-122"/>
            </a:endParaRPr>
          </a:p>
          <a:p>
            <a:pPr lvl="1">
              <a:buFont typeface="Wingdings" panose="05000000000000000000" pitchFamily="2" charset="2"/>
              <a:buNone/>
            </a:pPr>
            <a:r>
              <a:rPr lang="zh-CN" altLang="en-US" dirty="0">
                <a:ea typeface="宋体" panose="02010600030101010101" pitchFamily="2" charset="-122"/>
              </a:rPr>
              <a:t>观察操作</a:t>
            </a:r>
            <a:r>
              <a:rPr lang="en-US" altLang="zh-CN" dirty="0">
                <a:ea typeface="宋体" panose="02010600030101010101" pitchFamily="2" charset="-122"/>
              </a:rPr>
              <a:t>(observer)</a:t>
            </a:r>
          </a:p>
          <a:p>
            <a:pPr lvl="2">
              <a:buFont typeface="Wingdings" panose="05000000000000000000" pitchFamily="2" charset="2"/>
              <a:buNone/>
            </a:pPr>
            <a:r>
              <a:rPr lang="zh-CN" altLang="en-US" dirty="0">
                <a:ea typeface="宋体" panose="02010600030101010101" pitchFamily="2" charset="-122"/>
              </a:rPr>
              <a:t>观察对象的状态属性</a:t>
            </a:r>
            <a:endParaRPr lang="en-US" altLang="zh-CN" dirty="0">
              <a:ea typeface="宋体" panose="02010600030101010101" pitchFamily="2" charset="-122"/>
            </a:endParaRPr>
          </a:p>
          <a:p>
            <a:pPr lvl="1">
              <a:buFont typeface="Wingdings" panose="05000000000000000000" pitchFamily="2" charset="2"/>
              <a:buNone/>
            </a:pPr>
            <a:r>
              <a:rPr lang="zh-CN" altLang="en-US" dirty="0">
                <a:ea typeface="宋体" panose="02010600030101010101" pitchFamily="2" charset="-122"/>
              </a:rPr>
              <a:t>生成操作</a:t>
            </a:r>
            <a:r>
              <a:rPr lang="en-US" altLang="zh-CN" dirty="0">
                <a:ea typeface="宋体" panose="02010600030101010101" pitchFamily="2" charset="-122"/>
              </a:rPr>
              <a:t>(producer)</a:t>
            </a:r>
          </a:p>
          <a:p>
            <a:pPr lvl="2">
              <a:buFont typeface="Wingdings" panose="05000000000000000000" pitchFamily="2" charset="2"/>
              <a:buNone/>
            </a:pPr>
            <a:r>
              <a:rPr lang="zh-CN" altLang="en-US" dirty="0">
                <a:ea typeface="宋体" panose="02010600030101010101" pitchFamily="2" charset="-122"/>
              </a:rPr>
              <a:t>根据当前对象生成新的对象，但不改变当前对象</a:t>
            </a:r>
            <a:endParaRPr lang="en-US" altLang="zh-CN" dirty="0">
              <a:ea typeface="宋体" panose="02010600030101010101" pitchFamily="2" charset="-122"/>
            </a:endParaRPr>
          </a:p>
          <a:p>
            <a:pPr>
              <a:buFont typeface="ZapfDingbats" pitchFamily="82" charset="0"/>
              <a:buNone/>
            </a:pPr>
            <a:r>
              <a:rPr lang="zh-CN" altLang="en-US" dirty="0">
                <a:ea typeface="宋体" panose="02010600030101010101" pitchFamily="2" charset="-122"/>
              </a:rPr>
              <a:t>不可变对象</a:t>
            </a:r>
            <a:endParaRPr lang="en-US" altLang="zh-CN" dirty="0">
              <a:ea typeface="宋体" panose="02010600030101010101" pitchFamily="2" charset="-122"/>
            </a:endParaRPr>
          </a:p>
          <a:p>
            <a:pPr lvl="1">
              <a:buFont typeface="Wingdings" panose="05000000000000000000" pitchFamily="2" charset="2"/>
              <a:buNone/>
            </a:pPr>
            <a:r>
              <a:rPr lang="zh-CN" altLang="en-US" dirty="0">
                <a:ea typeface="宋体" panose="02010600030101010101" pitchFamily="2" charset="-122"/>
              </a:rPr>
              <a:t>不提供更新操作</a:t>
            </a:r>
            <a:endParaRPr lang="en-US" altLang="zh-CN" dirty="0">
              <a:ea typeface="宋体" panose="02010600030101010101" pitchFamily="2" charset="-122"/>
            </a:endParaRPr>
          </a:p>
        </p:txBody>
      </p:sp>
      <p:sp>
        <p:nvSpPr>
          <p:cNvPr id="118788" name="Text Box 4"/>
          <p:cNvSpPr txBox="1">
            <a:spLocks noChangeArrowheads="1"/>
          </p:cNvSpPr>
          <p:nvPr/>
        </p:nvSpPr>
        <p:spPr bwMode="auto">
          <a:xfrm>
            <a:off x="7992999" y="2071535"/>
            <a:ext cx="3568065" cy="4130361"/>
          </a:xfrm>
          <a:prstGeom prst="rect">
            <a:avLst/>
          </a:prstGeom>
          <a:solidFill>
            <a:srgbClr val="FBFAC9"/>
          </a:solidFill>
          <a:ln w="12700">
            <a:solidFill>
              <a:schemeClr val="tx1"/>
            </a:solidFill>
            <a:miter lim="800000"/>
            <a:headEnd/>
            <a:tailEnd/>
          </a:ln>
          <a:effectLst>
            <a:outerShdw dist="107763" dir="2700000" algn="ctr" rotWithShape="0">
              <a:schemeClr val="bg2"/>
            </a:outerShdw>
          </a:effectLst>
        </p:spPr>
        <p:txBody>
          <a:bodyPr wrap="square">
            <a:spAutoFit/>
          </a:bodyPr>
          <a:lstStyle>
            <a:lvl1pPr>
              <a:tabLst>
                <a:tab pos="233363" algn="l"/>
              </a:tabLst>
              <a:defRPr sz="2400">
                <a:solidFill>
                  <a:schemeClr val="tx1"/>
                </a:solidFill>
                <a:latin typeface="Times New Roman" panose="02020603050405020304" pitchFamily="18" charset="0"/>
              </a:defRPr>
            </a:lvl1pPr>
            <a:lvl2pPr>
              <a:tabLst>
                <a:tab pos="233363" algn="l"/>
              </a:tabLst>
              <a:defRPr sz="2400">
                <a:solidFill>
                  <a:schemeClr val="tx1"/>
                </a:solidFill>
                <a:latin typeface="Times New Roman" panose="02020603050405020304" pitchFamily="18" charset="0"/>
              </a:defRPr>
            </a:lvl2pPr>
            <a:lvl3pPr>
              <a:tabLst>
                <a:tab pos="233363" algn="l"/>
              </a:tabLst>
              <a:defRPr sz="2400">
                <a:solidFill>
                  <a:schemeClr val="tx1"/>
                </a:solidFill>
                <a:latin typeface="Times New Roman" panose="02020603050405020304" pitchFamily="18" charset="0"/>
              </a:defRPr>
            </a:lvl3pPr>
            <a:lvl4pPr>
              <a:tabLst>
                <a:tab pos="233363" algn="l"/>
              </a:tabLst>
              <a:defRPr sz="2400">
                <a:solidFill>
                  <a:schemeClr val="tx1"/>
                </a:solidFill>
                <a:latin typeface="Times New Roman" panose="02020603050405020304" pitchFamily="18" charset="0"/>
              </a:defRPr>
            </a:lvl4pPr>
            <a:lvl5pPr>
              <a:tabLst>
                <a:tab pos="2333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9pPr>
          </a:lstStyle>
          <a:p>
            <a:pPr>
              <a:spcBef>
                <a:spcPct val="10000"/>
              </a:spcBef>
            </a:pPr>
            <a:r>
              <a:rPr lang="en-US" altLang="zh-CN" sz="1600" b="1" dirty="0">
                <a:solidFill>
                  <a:srgbClr val="990000"/>
                </a:solidFill>
                <a:latin typeface="Comic Sans MS" panose="030F0702030302020204" pitchFamily="66" charset="0"/>
                <a:ea typeface="宋体" panose="02010600030101010101" pitchFamily="2" charset="-122"/>
              </a:rPr>
              <a:t>Example</a:t>
            </a:r>
            <a:r>
              <a:rPr lang="en-US" altLang="zh-CN" sz="1600" b="1" dirty="0">
                <a:solidFill>
                  <a:srgbClr val="003399"/>
                </a:solidFill>
                <a:latin typeface="Comic Sans MS" panose="030F0702030302020204" pitchFamily="66" charset="0"/>
                <a:ea typeface="宋体" panose="02010600030101010101" pitchFamily="2" charset="-122"/>
              </a:rPr>
              <a:t>: </a:t>
            </a:r>
            <a:r>
              <a:rPr lang="zh-CN" altLang="en-US" sz="1600" b="1" dirty="0">
                <a:solidFill>
                  <a:srgbClr val="003399"/>
                </a:solidFill>
                <a:latin typeface="Comic Sans MS" panose="030F0702030302020204" pitchFamily="66" charset="0"/>
                <a:ea typeface="宋体" panose="02010600030101010101" pitchFamily="2" charset="-122"/>
              </a:rPr>
              <a:t>集合</a:t>
            </a:r>
            <a:endParaRPr lang="en-US" altLang="zh-CN" sz="1600" b="1" dirty="0">
              <a:solidFill>
                <a:srgbClr val="003399"/>
              </a:solidFill>
              <a:latin typeface="Comic Sans MS" panose="030F0702030302020204" pitchFamily="66" charset="0"/>
              <a:ea typeface="宋体" panose="02010600030101010101" pitchFamily="2" charset="-122"/>
            </a:endParaRPr>
          </a:p>
          <a:p>
            <a:pPr>
              <a:spcBef>
                <a:spcPct val="10000"/>
              </a:spcBef>
            </a:pPr>
            <a:r>
              <a:rPr lang="zh-CN" altLang="en-US" sz="1600" b="1" dirty="0">
                <a:solidFill>
                  <a:srgbClr val="990000"/>
                </a:solidFill>
                <a:latin typeface="Comic Sans MS" panose="030F0702030302020204" pitchFamily="66" charset="0"/>
                <a:ea typeface="宋体" panose="02010600030101010101" pitchFamily="2" charset="-122"/>
              </a:rPr>
              <a:t>构造操作</a:t>
            </a:r>
            <a:r>
              <a:rPr lang="en-US" altLang="zh-CN" sz="1600" b="1" dirty="0">
                <a:solidFill>
                  <a:srgbClr val="003399"/>
                </a:solidFill>
                <a:latin typeface="Comic Sans MS" panose="030F0702030302020204" pitchFamily="66" charset="0"/>
                <a:ea typeface="宋体" panose="02010600030101010101" pitchFamily="2" charset="-122"/>
              </a:rPr>
              <a:t>:</a:t>
            </a:r>
          </a:p>
          <a:p>
            <a:pPr>
              <a:spcBef>
                <a:spcPct val="10000"/>
              </a:spcBef>
            </a:pPr>
            <a:r>
              <a:rPr lang="en-US" altLang="zh-CN" sz="1600" b="1" dirty="0">
                <a:solidFill>
                  <a:srgbClr val="003399"/>
                </a:solidFill>
                <a:latin typeface="Comic Sans MS" panose="030F0702030302020204" pitchFamily="66" charset="0"/>
                <a:ea typeface="宋体" panose="02010600030101010101" pitchFamily="2" charset="-122"/>
              </a:rPr>
              <a:t>	</a:t>
            </a:r>
            <a:r>
              <a:rPr lang="zh-CN" altLang="en-US" sz="1600" b="1" dirty="0">
                <a:solidFill>
                  <a:srgbClr val="003399"/>
                </a:solidFill>
                <a:latin typeface="Comic Sans MS" panose="030F0702030302020204" pitchFamily="66" charset="0"/>
                <a:ea typeface="宋体" panose="02010600030101010101" pitchFamily="2" charset="-122"/>
              </a:rPr>
              <a:t>创建空集</a:t>
            </a:r>
            <a:endParaRPr lang="en-US" altLang="zh-CN" sz="1600" b="1" dirty="0">
              <a:solidFill>
                <a:srgbClr val="003399"/>
              </a:solidFill>
              <a:latin typeface="Comic Sans MS" panose="030F0702030302020204" pitchFamily="66" charset="0"/>
              <a:ea typeface="宋体" panose="02010600030101010101" pitchFamily="2" charset="-122"/>
            </a:endParaRPr>
          </a:p>
          <a:p>
            <a:pPr>
              <a:spcBef>
                <a:spcPct val="10000"/>
              </a:spcBef>
            </a:pPr>
            <a:r>
              <a:rPr lang="en-US" altLang="zh-CN" sz="1600" b="1" dirty="0">
                <a:solidFill>
                  <a:srgbClr val="003399"/>
                </a:solidFill>
                <a:latin typeface="Comic Sans MS" panose="030F0702030302020204" pitchFamily="66" charset="0"/>
              </a:rPr>
              <a:t>	</a:t>
            </a:r>
            <a:r>
              <a:rPr lang="zh-CN" altLang="en-US" sz="1600" b="1" dirty="0">
                <a:solidFill>
                  <a:srgbClr val="003399"/>
                </a:solidFill>
                <a:latin typeface="Comic Sans MS" panose="030F0702030302020204" pitchFamily="66" charset="0"/>
                <a:ea typeface="宋体" panose="02010600030101010101" pitchFamily="2" charset="-122"/>
              </a:rPr>
              <a:t>创建包含指定元素的集合</a:t>
            </a:r>
            <a:endParaRPr lang="en-US" altLang="zh-CN" sz="1600" b="1" dirty="0">
              <a:solidFill>
                <a:srgbClr val="003399"/>
              </a:solidFill>
              <a:latin typeface="Comic Sans MS" panose="030F0702030302020204" pitchFamily="66" charset="0"/>
              <a:ea typeface="宋体" panose="02010600030101010101" pitchFamily="2" charset="-122"/>
            </a:endParaRPr>
          </a:p>
          <a:p>
            <a:pPr>
              <a:spcBef>
                <a:spcPct val="10000"/>
              </a:spcBef>
            </a:pPr>
            <a:r>
              <a:rPr lang="zh-CN" altLang="en-US" sz="1600" b="1" dirty="0">
                <a:solidFill>
                  <a:srgbClr val="990000"/>
                </a:solidFill>
                <a:latin typeface="Comic Sans MS" panose="030F0702030302020204" pitchFamily="66" charset="0"/>
                <a:ea typeface="宋体" panose="02010600030101010101" pitchFamily="2" charset="-122"/>
              </a:rPr>
              <a:t>更新操作</a:t>
            </a:r>
            <a:r>
              <a:rPr lang="en-US" altLang="zh-CN" sz="1600" b="1" dirty="0">
                <a:solidFill>
                  <a:srgbClr val="003399"/>
                </a:solidFill>
                <a:latin typeface="Comic Sans MS" panose="030F0702030302020204" pitchFamily="66" charset="0"/>
                <a:ea typeface="宋体" panose="02010600030101010101" pitchFamily="2" charset="-122"/>
              </a:rPr>
              <a:t>:</a:t>
            </a:r>
          </a:p>
          <a:p>
            <a:pPr>
              <a:spcBef>
                <a:spcPct val="10000"/>
              </a:spcBef>
            </a:pPr>
            <a:r>
              <a:rPr lang="en-US" altLang="zh-CN" sz="1600" b="1" dirty="0">
                <a:solidFill>
                  <a:srgbClr val="003399"/>
                </a:solidFill>
                <a:latin typeface="Comic Sans MS" panose="030F0702030302020204" pitchFamily="66" charset="0"/>
                <a:ea typeface="宋体" panose="02010600030101010101" pitchFamily="2" charset="-122"/>
              </a:rPr>
              <a:t>	</a:t>
            </a:r>
            <a:r>
              <a:rPr lang="zh-CN" altLang="en-US" sz="1600" b="1" dirty="0">
                <a:solidFill>
                  <a:srgbClr val="003399"/>
                </a:solidFill>
                <a:latin typeface="Comic Sans MS" panose="030F0702030302020204" pitchFamily="66" charset="0"/>
                <a:ea typeface="宋体" panose="02010600030101010101" pitchFamily="2" charset="-122"/>
              </a:rPr>
              <a:t>往集合中插入元素</a:t>
            </a:r>
            <a:endParaRPr lang="en-US" altLang="zh-CN" sz="1600" b="1" dirty="0">
              <a:solidFill>
                <a:srgbClr val="003399"/>
              </a:solidFill>
              <a:latin typeface="Comic Sans MS" panose="030F0702030302020204" pitchFamily="66" charset="0"/>
              <a:ea typeface="宋体" panose="02010600030101010101" pitchFamily="2" charset="-122"/>
            </a:endParaRPr>
          </a:p>
          <a:p>
            <a:pPr>
              <a:spcBef>
                <a:spcPct val="10000"/>
              </a:spcBef>
            </a:pPr>
            <a:r>
              <a:rPr lang="en-US" altLang="zh-CN" sz="1600" b="1" dirty="0">
                <a:solidFill>
                  <a:srgbClr val="003399"/>
                </a:solidFill>
                <a:latin typeface="Comic Sans MS" panose="030F0702030302020204" pitchFamily="66" charset="0"/>
                <a:ea typeface="宋体" panose="02010600030101010101" pitchFamily="2" charset="-122"/>
              </a:rPr>
              <a:t>	</a:t>
            </a:r>
            <a:r>
              <a:rPr lang="zh-CN" altLang="en-US" sz="1600" b="1" dirty="0">
                <a:solidFill>
                  <a:srgbClr val="003399"/>
                </a:solidFill>
                <a:latin typeface="Comic Sans MS" panose="030F0702030302020204" pitchFamily="66" charset="0"/>
                <a:ea typeface="宋体" panose="02010600030101010101" pitchFamily="2" charset="-122"/>
              </a:rPr>
              <a:t>从集合中删除元素</a:t>
            </a:r>
            <a:endParaRPr lang="en-US" altLang="zh-CN" sz="1600" b="1" dirty="0">
              <a:solidFill>
                <a:srgbClr val="003399"/>
              </a:solidFill>
              <a:latin typeface="Comic Sans MS" panose="030F0702030302020204" pitchFamily="66" charset="0"/>
              <a:ea typeface="宋体" panose="02010600030101010101" pitchFamily="2" charset="-122"/>
            </a:endParaRPr>
          </a:p>
          <a:p>
            <a:pPr>
              <a:spcBef>
                <a:spcPct val="10000"/>
              </a:spcBef>
            </a:pPr>
            <a:r>
              <a:rPr lang="zh-CN" altLang="en-US" sz="1600" b="1" dirty="0">
                <a:solidFill>
                  <a:srgbClr val="990000"/>
                </a:solidFill>
                <a:latin typeface="Comic Sans MS" panose="030F0702030302020204" pitchFamily="66" charset="0"/>
                <a:ea typeface="宋体" panose="02010600030101010101" pitchFamily="2" charset="-122"/>
              </a:rPr>
              <a:t>观察操作</a:t>
            </a:r>
            <a:r>
              <a:rPr lang="en-US" altLang="zh-CN" sz="1600" b="1" dirty="0">
                <a:solidFill>
                  <a:srgbClr val="003399"/>
                </a:solidFill>
                <a:latin typeface="Comic Sans MS" panose="030F0702030302020204" pitchFamily="66" charset="0"/>
                <a:ea typeface="宋体" panose="02010600030101010101" pitchFamily="2" charset="-122"/>
              </a:rPr>
              <a:t>:</a:t>
            </a:r>
          </a:p>
          <a:p>
            <a:pPr>
              <a:spcBef>
                <a:spcPct val="10000"/>
              </a:spcBef>
            </a:pPr>
            <a:r>
              <a:rPr lang="en-US" altLang="zh-CN" sz="1600" b="1" dirty="0">
                <a:solidFill>
                  <a:srgbClr val="003399"/>
                </a:solidFill>
                <a:latin typeface="Comic Sans MS" panose="030F0702030302020204" pitchFamily="66" charset="0"/>
                <a:ea typeface="宋体" panose="02010600030101010101" pitchFamily="2" charset="-122"/>
              </a:rPr>
              <a:t>	</a:t>
            </a:r>
            <a:r>
              <a:rPr lang="zh-CN" altLang="en-US" sz="1600" b="1" dirty="0">
                <a:solidFill>
                  <a:srgbClr val="003399"/>
                </a:solidFill>
                <a:latin typeface="Comic Sans MS" panose="030F0702030302020204" pitchFamily="66" charset="0"/>
                <a:ea typeface="宋体" panose="02010600030101010101" pitchFamily="2" charset="-122"/>
              </a:rPr>
              <a:t>集合规模</a:t>
            </a:r>
            <a:endParaRPr lang="en-US" altLang="zh-CN" sz="1600" b="1" dirty="0">
              <a:solidFill>
                <a:srgbClr val="003399"/>
              </a:solidFill>
              <a:latin typeface="Comic Sans MS" panose="030F0702030302020204" pitchFamily="66" charset="0"/>
              <a:ea typeface="宋体" panose="02010600030101010101" pitchFamily="2" charset="-122"/>
            </a:endParaRPr>
          </a:p>
          <a:p>
            <a:pPr>
              <a:spcBef>
                <a:spcPct val="10000"/>
              </a:spcBef>
            </a:pPr>
            <a:r>
              <a:rPr lang="en-US" altLang="zh-CN" sz="1600" b="1" dirty="0">
                <a:solidFill>
                  <a:srgbClr val="003399"/>
                </a:solidFill>
                <a:latin typeface="Comic Sans MS" panose="030F0702030302020204" pitchFamily="66" charset="0"/>
                <a:ea typeface="宋体" panose="02010600030101010101" pitchFamily="2" charset="-122"/>
              </a:rPr>
              <a:t>	</a:t>
            </a:r>
            <a:r>
              <a:rPr lang="zh-CN" altLang="en-US" sz="1600" b="1" dirty="0">
                <a:solidFill>
                  <a:srgbClr val="003399"/>
                </a:solidFill>
                <a:latin typeface="Comic Sans MS" panose="030F0702030302020204" pitchFamily="66" charset="0"/>
                <a:ea typeface="宋体" panose="02010600030101010101" pitchFamily="2" charset="-122"/>
              </a:rPr>
              <a:t>判断集合是否相等</a:t>
            </a:r>
            <a:endParaRPr lang="en-US" altLang="zh-CN" sz="1600" b="1" dirty="0">
              <a:solidFill>
                <a:srgbClr val="003399"/>
              </a:solidFill>
              <a:latin typeface="Comic Sans MS" panose="030F0702030302020204" pitchFamily="66" charset="0"/>
              <a:ea typeface="宋体" panose="02010600030101010101" pitchFamily="2" charset="-122"/>
            </a:endParaRPr>
          </a:p>
          <a:p>
            <a:pPr>
              <a:spcBef>
                <a:spcPct val="10000"/>
              </a:spcBef>
            </a:pPr>
            <a:r>
              <a:rPr lang="en-US" altLang="zh-CN" sz="1600" b="1" dirty="0">
                <a:solidFill>
                  <a:srgbClr val="003399"/>
                </a:solidFill>
                <a:latin typeface="Comic Sans MS" panose="030F0702030302020204" pitchFamily="66" charset="0"/>
                <a:ea typeface="宋体" panose="02010600030101010101" pitchFamily="2" charset="-122"/>
              </a:rPr>
              <a:t>	</a:t>
            </a:r>
            <a:r>
              <a:rPr lang="zh-CN" altLang="en-US" sz="1600" b="1" dirty="0">
                <a:solidFill>
                  <a:srgbClr val="003399"/>
                </a:solidFill>
                <a:latin typeface="Comic Sans MS" panose="030F0702030302020204" pitchFamily="66" charset="0"/>
                <a:ea typeface="宋体" panose="02010600030101010101" pitchFamily="2" charset="-122"/>
              </a:rPr>
              <a:t>检查集合是否为空集</a:t>
            </a:r>
          </a:p>
          <a:p>
            <a:pPr>
              <a:spcBef>
                <a:spcPct val="10000"/>
              </a:spcBef>
            </a:pPr>
            <a:r>
              <a:rPr lang="zh-CN" altLang="en-US" sz="1600" b="1" dirty="0">
                <a:solidFill>
                  <a:srgbClr val="990000"/>
                </a:solidFill>
                <a:latin typeface="Comic Sans MS" panose="030F0702030302020204" pitchFamily="66" charset="0"/>
              </a:rPr>
              <a:t>生成操作</a:t>
            </a:r>
            <a:r>
              <a:rPr lang="en-US" altLang="zh-CN" sz="1600" b="1" dirty="0">
                <a:solidFill>
                  <a:srgbClr val="003399"/>
                </a:solidFill>
                <a:latin typeface="Comic Sans MS" panose="030F0702030302020204" pitchFamily="66" charset="0"/>
              </a:rPr>
              <a:t>:</a:t>
            </a:r>
          </a:p>
          <a:p>
            <a:pPr>
              <a:spcBef>
                <a:spcPct val="10000"/>
              </a:spcBef>
            </a:pPr>
            <a:r>
              <a:rPr lang="en-US" altLang="zh-CN" sz="1600" b="1" dirty="0">
                <a:solidFill>
                  <a:srgbClr val="003399"/>
                </a:solidFill>
                <a:latin typeface="Comic Sans MS" panose="030F0702030302020204" pitchFamily="66" charset="0"/>
                <a:ea typeface="宋体" panose="02010600030101010101" pitchFamily="2" charset="-122"/>
              </a:rPr>
              <a:t>	</a:t>
            </a:r>
            <a:r>
              <a:rPr lang="zh-CN" altLang="en-US" sz="1600" b="1" dirty="0">
                <a:solidFill>
                  <a:srgbClr val="003399"/>
                </a:solidFill>
                <a:latin typeface="Comic Sans MS" panose="030F0702030302020204" pitchFamily="66" charset="0"/>
                <a:ea typeface="宋体" panose="02010600030101010101" pitchFamily="2" charset="-122"/>
              </a:rPr>
              <a:t>生成子集</a:t>
            </a:r>
            <a:endParaRPr lang="en-US" altLang="zh-CN" sz="1600" b="1" dirty="0">
              <a:solidFill>
                <a:srgbClr val="003399"/>
              </a:solidFill>
              <a:latin typeface="Comic Sans MS" panose="030F0702030302020204" pitchFamily="66" charset="0"/>
              <a:ea typeface="宋体" panose="02010600030101010101" pitchFamily="2" charset="-122"/>
            </a:endParaRPr>
          </a:p>
          <a:p>
            <a:pPr>
              <a:spcBef>
                <a:spcPct val="10000"/>
              </a:spcBef>
            </a:pPr>
            <a:r>
              <a:rPr lang="en-US" altLang="zh-CN" sz="1600" b="1" dirty="0">
                <a:solidFill>
                  <a:srgbClr val="003399"/>
                </a:solidFill>
                <a:latin typeface="Comic Sans MS" panose="030F0702030302020204" pitchFamily="66" charset="0"/>
                <a:ea typeface="宋体" panose="02010600030101010101" pitchFamily="2" charset="-122"/>
              </a:rPr>
              <a:t>	</a:t>
            </a:r>
            <a:r>
              <a:rPr lang="zh-CN" altLang="en-US" sz="1600" b="1" dirty="0">
                <a:solidFill>
                  <a:srgbClr val="003399"/>
                </a:solidFill>
                <a:latin typeface="Comic Sans MS" panose="030F0702030302020204" pitchFamily="66" charset="0"/>
                <a:ea typeface="宋体" panose="02010600030101010101" pitchFamily="2" charset="-122"/>
              </a:rPr>
              <a:t>生成与给定集合的并集</a:t>
            </a:r>
            <a:endParaRPr lang="en-US" altLang="zh-CN" sz="1600" b="1" dirty="0">
              <a:solidFill>
                <a:srgbClr val="003399"/>
              </a:solidFill>
              <a:latin typeface="Comic Sans MS" panose="030F0702030302020204" pitchFamily="66" charset="0"/>
              <a:ea typeface="宋体" panose="02010600030101010101" pitchFamily="2" charset="-122"/>
            </a:endParaRPr>
          </a:p>
          <a:p>
            <a:pPr>
              <a:spcBef>
                <a:spcPct val="10000"/>
              </a:spcBef>
            </a:pPr>
            <a:r>
              <a:rPr lang="en-US" altLang="zh-CN" sz="1600" b="1" dirty="0">
                <a:solidFill>
                  <a:srgbClr val="003399"/>
                </a:solidFill>
                <a:latin typeface="Comic Sans MS" panose="030F0702030302020204" pitchFamily="66" charset="0"/>
                <a:ea typeface="宋体" panose="02010600030101010101" pitchFamily="2" charset="-122"/>
              </a:rPr>
              <a:t>	</a:t>
            </a:r>
            <a:r>
              <a:rPr lang="zh-CN" altLang="en-US" sz="1600" b="1" dirty="0">
                <a:solidFill>
                  <a:srgbClr val="003399"/>
                </a:solidFill>
                <a:latin typeface="Comic Sans MS" panose="030F0702030302020204" pitchFamily="66" charset="0"/>
                <a:ea typeface="宋体" panose="02010600030101010101" pitchFamily="2" charset="-122"/>
              </a:rPr>
              <a:t>生成与给定集合的交集</a:t>
            </a:r>
            <a:endParaRPr lang="en-US" altLang="zh-CN" sz="1600" b="1" dirty="0">
              <a:solidFill>
                <a:srgbClr val="003399"/>
              </a:solidFill>
              <a:latin typeface="Comic Sans MS" panose="030F0702030302020204" pitchFamily="66" charset="0"/>
              <a:ea typeface="宋体" panose="02010600030101010101" pitchFamily="2" charset="-122"/>
            </a:endParaRPr>
          </a:p>
        </p:txBody>
      </p:sp>
      <p:sp>
        <p:nvSpPr>
          <p:cNvPr id="3" name="灯片编号占位符 2"/>
          <p:cNvSpPr>
            <a:spLocks noGrp="1"/>
          </p:cNvSpPr>
          <p:nvPr>
            <p:ph type="sldNum" sz="quarter" idx="12"/>
          </p:nvPr>
        </p:nvSpPr>
        <p:spPr/>
        <p:txBody>
          <a:bodyPr/>
          <a:lstStyle/>
          <a:p>
            <a:fld id="{6E49848B-62CB-4016-9E49-F992BEA93B78}" type="slidenum">
              <a:rPr lang="zh-CN" altLang="en-US" smtClean="0"/>
              <a:t>8</a:t>
            </a:fld>
            <a:endParaRPr lang="zh-CN" altLang="en-US"/>
          </a:p>
        </p:txBody>
      </p:sp>
    </p:spTree>
    <p:extLst>
      <p:ext uri="{BB962C8B-B14F-4D97-AF65-F5344CB8AC3E}">
        <p14:creationId xmlns:p14="http://schemas.microsoft.com/office/powerpoint/2010/main" val="237655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zh-CN" altLang="en-US" dirty="0">
                <a:ea typeface="宋体" panose="02010600030101010101" pitchFamily="2" charset="-122"/>
              </a:rPr>
              <a:t>整数集合规格</a:t>
            </a:r>
            <a:endParaRPr lang="en-US" altLang="zh-CN" dirty="0">
              <a:ea typeface="宋体" panose="02010600030101010101" pitchFamily="2" charset="-122"/>
            </a:endParaRPr>
          </a:p>
        </p:txBody>
      </p:sp>
      <p:sp>
        <p:nvSpPr>
          <p:cNvPr id="137220" name="Text Box 4"/>
          <p:cNvSpPr txBox="1">
            <a:spLocks noChangeArrowheads="1"/>
          </p:cNvSpPr>
          <p:nvPr/>
        </p:nvSpPr>
        <p:spPr bwMode="auto">
          <a:xfrm>
            <a:off x="758862" y="1464501"/>
            <a:ext cx="8880438" cy="5155257"/>
          </a:xfrm>
          <a:prstGeom prst="rect">
            <a:avLst/>
          </a:prstGeom>
          <a:solidFill>
            <a:srgbClr val="FBFAC9"/>
          </a:solidFill>
          <a:ln w="12700">
            <a:solidFill>
              <a:schemeClr val="tx1"/>
            </a:solidFill>
            <a:miter lim="800000"/>
            <a:headEnd/>
            <a:tailEnd/>
          </a:ln>
          <a:effectLst>
            <a:outerShdw dist="107763" dir="2700000" algn="ctr" rotWithShape="0">
              <a:schemeClr val="bg2"/>
            </a:outerShdw>
          </a:effectLst>
        </p:spPr>
        <p:txBody>
          <a:bodyPr wrap="square">
            <a:spAutoFit/>
          </a:bodyPr>
          <a:lstStyle>
            <a:lvl1pPr marL="233363" indent="-233363">
              <a:tabLst>
                <a:tab pos="233363" algn="l"/>
              </a:tabLst>
              <a:defRPr sz="2400">
                <a:solidFill>
                  <a:schemeClr val="tx1"/>
                </a:solidFill>
                <a:latin typeface="Times New Roman" panose="02020603050405020304" pitchFamily="18" charset="0"/>
              </a:defRPr>
            </a:lvl1pPr>
            <a:lvl2pPr>
              <a:tabLst>
                <a:tab pos="233363" algn="l"/>
              </a:tabLst>
              <a:defRPr sz="2400">
                <a:solidFill>
                  <a:schemeClr val="tx1"/>
                </a:solidFill>
                <a:latin typeface="Times New Roman" panose="02020603050405020304" pitchFamily="18" charset="0"/>
              </a:defRPr>
            </a:lvl2pPr>
            <a:lvl3pPr>
              <a:tabLst>
                <a:tab pos="233363" algn="l"/>
              </a:tabLst>
              <a:defRPr sz="2400">
                <a:solidFill>
                  <a:schemeClr val="tx1"/>
                </a:solidFill>
                <a:latin typeface="Times New Roman" panose="02020603050405020304" pitchFamily="18" charset="0"/>
              </a:defRPr>
            </a:lvl3pPr>
            <a:lvl4pPr>
              <a:tabLst>
                <a:tab pos="233363" algn="l"/>
              </a:tabLst>
              <a:defRPr sz="2400">
                <a:solidFill>
                  <a:schemeClr val="tx1"/>
                </a:solidFill>
                <a:latin typeface="Times New Roman" panose="02020603050405020304" pitchFamily="18" charset="0"/>
              </a:defRPr>
            </a:lvl4pPr>
            <a:lvl5pPr>
              <a:tabLst>
                <a:tab pos="2333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9pPr>
          </a:lstStyle>
          <a:p>
            <a:r>
              <a:rPr lang="en-US" altLang="zh-CN" sz="1400" b="1" dirty="0">
                <a:solidFill>
                  <a:srgbClr val="003399"/>
                </a:solidFill>
                <a:latin typeface="Courier New" panose="02070309020205020404" pitchFamily="49" charset="0"/>
                <a:ea typeface="宋体" panose="02010600030101010101" pitchFamily="2" charset="-122"/>
              </a:rPr>
              <a:t>public class</a:t>
            </a:r>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err="1">
                <a:latin typeface="Courier New" panose="02070309020205020404" pitchFamily="49" charset="0"/>
                <a:ea typeface="宋体" panose="02010600030101010101" pitchFamily="2" charset="-122"/>
              </a:rPr>
              <a:t>IntSet</a:t>
            </a:r>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a:solidFill>
                  <a:srgbClr val="003399"/>
                </a:solidFill>
                <a:latin typeface="Courier New" panose="02070309020205020404" pitchFamily="49" charset="0"/>
                <a:ea typeface="宋体" panose="02010600030101010101" pitchFamily="2" charset="-122"/>
              </a:rPr>
              <a:t>{</a:t>
            </a:r>
          </a:p>
          <a:p>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a:solidFill>
                  <a:srgbClr val="003399"/>
                </a:solidFill>
                <a:latin typeface="Courier New" panose="02070309020205020404" pitchFamily="49" charset="0"/>
                <a:ea typeface="宋体" panose="02010600030101010101" pitchFamily="2" charset="-122"/>
              </a:rPr>
              <a:t>/</a:t>
            </a:r>
            <a:r>
              <a:rPr lang="zh-CN" altLang="en-US" sz="1400" b="1" dirty="0">
                <a:solidFill>
                  <a:srgbClr val="003399"/>
                </a:solidFill>
                <a:latin typeface="Courier New" panose="02070309020205020404" pitchFamily="49" charset="0"/>
                <a:ea typeface="宋体" panose="02010600030101010101" pitchFamily="2" charset="-122"/>
              </a:rPr>
              <a:t>*</a:t>
            </a:r>
            <a:r>
              <a:rPr lang="en-US" altLang="zh-CN" sz="1400" b="1" dirty="0">
                <a:solidFill>
                  <a:srgbClr val="003399"/>
                </a:solidFill>
                <a:latin typeface="Courier New" panose="02070309020205020404" pitchFamily="49" charset="0"/>
                <a:ea typeface="宋体" panose="02010600030101010101" pitchFamily="2" charset="-122"/>
              </a:rPr>
              <a:t>@Overview:</a:t>
            </a:r>
            <a:r>
              <a:rPr lang="en-US" altLang="zh-CN" sz="1400" b="1" dirty="0">
                <a:solidFill>
                  <a:srgbClr val="990000"/>
                </a:solidFill>
                <a:latin typeface="Courier New" panose="02070309020205020404" pitchFamily="49" charset="0"/>
                <a:ea typeface="宋体" panose="02010600030101010101" pitchFamily="2" charset="-122"/>
              </a:rPr>
              <a:t> </a:t>
            </a:r>
            <a:r>
              <a:rPr lang="en-US" altLang="zh-CN" sz="1400" b="1" dirty="0" err="1">
                <a:solidFill>
                  <a:srgbClr val="990000"/>
                </a:solidFill>
                <a:latin typeface="Courier New" panose="02070309020205020404" pitchFamily="49" charset="0"/>
                <a:ea typeface="宋体" panose="02010600030101010101" pitchFamily="2" charset="-122"/>
              </a:rPr>
              <a:t>IntSets</a:t>
            </a:r>
            <a:r>
              <a:rPr lang="en-US" altLang="zh-CN" sz="1400" b="1" dirty="0">
                <a:solidFill>
                  <a:srgbClr val="990000"/>
                </a:solidFill>
                <a:latin typeface="Courier New" panose="02070309020205020404" pitchFamily="49" charset="0"/>
                <a:ea typeface="宋体" panose="02010600030101010101" pitchFamily="2" charset="-122"/>
              </a:rPr>
              <a:t> are mutable, unbounded sets of integers. A </a:t>
            </a:r>
          </a:p>
          <a:p>
            <a:r>
              <a:rPr lang="en-US" altLang="zh-CN" sz="1400" b="1" dirty="0">
                <a:solidFill>
                  <a:srgbClr val="990000"/>
                </a:solidFill>
                <a:latin typeface="Courier New" panose="02070309020205020404" pitchFamily="49" charset="0"/>
                <a:ea typeface="宋体" panose="02010600030101010101" pitchFamily="2" charset="-122"/>
              </a:rPr>
              <a:t>  typical </a:t>
            </a:r>
            <a:r>
              <a:rPr lang="en-US" altLang="zh-CN" sz="1400" b="1" dirty="0" err="1">
                <a:solidFill>
                  <a:srgbClr val="990000"/>
                </a:solidFill>
                <a:latin typeface="Courier New" panose="02070309020205020404" pitchFamily="49" charset="0"/>
                <a:ea typeface="宋体" panose="02010600030101010101" pitchFamily="2" charset="-122"/>
              </a:rPr>
              <a:t>IntSet</a:t>
            </a:r>
            <a:r>
              <a:rPr lang="en-US" altLang="zh-CN" sz="1400" b="1" dirty="0">
                <a:solidFill>
                  <a:srgbClr val="990000"/>
                </a:solidFill>
                <a:latin typeface="Courier New" panose="02070309020205020404" pitchFamily="49" charset="0"/>
                <a:ea typeface="宋体" panose="02010600030101010101" pitchFamily="2" charset="-122"/>
              </a:rPr>
              <a:t> is {x</a:t>
            </a:r>
            <a:r>
              <a:rPr lang="en-US" altLang="zh-CN" sz="1400" b="1" baseline="-25000" dirty="0">
                <a:solidFill>
                  <a:srgbClr val="990000"/>
                </a:solidFill>
                <a:latin typeface="Courier New" panose="02070309020205020404" pitchFamily="49" charset="0"/>
                <a:ea typeface="宋体" panose="02010600030101010101" pitchFamily="2" charset="-122"/>
              </a:rPr>
              <a:t>1</a:t>
            </a:r>
            <a:r>
              <a:rPr lang="en-US" altLang="zh-CN" sz="1400" b="1" dirty="0">
                <a:solidFill>
                  <a:srgbClr val="990000"/>
                </a:solidFill>
                <a:latin typeface="Courier New" panose="02070309020205020404" pitchFamily="49" charset="0"/>
                <a:ea typeface="宋体" panose="02010600030101010101" pitchFamily="2" charset="-122"/>
              </a:rPr>
              <a:t>, …, </a:t>
            </a:r>
            <a:r>
              <a:rPr lang="en-US" altLang="zh-CN" sz="1400" b="1" dirty="0" err="1">
                <a:solidFill>
                  <a:srgbClr val="990000"/>
                </a:solidFill>
                <a:latin typeface="Courier New" panose="02070309020205020404" pitchFamily="49" charset="0"/>
                <a:ea typeface="宋体" panose="02010600030101010101" pitchFamily="2" charset="-122"/>
              </a:rPr>
              <a:t>x</a:t>
            </a:r>
            <a:r>
              <a:rPr lang="en-US" altLang="zh-CN" sz="1400" b="1" baseline="-25000" dirty="0" err="1">
                <a:solidFill>
                  <a:srgbClr val="990000"/>
                </a:solidFill>
                <a:latin typeface="Courier New" panose="02070309020205020404" pitchFamily="49" charset="0"/>
                <a:ea typeface="宋体" panose="02010600030101010101" pitchFamily="2" charset="-122"/>
              </a:rPr>
              <a:t>n</a:t>
            </a:r>
            <a:r>
              <a:rPr lang="en-US" altLang="zh-CN" sz="1400" b="1" dirty="0">
                <a:solidFill>
                  <a:srgbClr val="990000"/>
                </a:solidFill>
                <a:latin typeface="Courier New" panose="02070309020205020404" pitchFamily="49" charset="0"/>
                <a:ea typeface="宋体" panose="02010600030101010101" pitchFamily="2" charset="-122"/>
              </a:rPr>
              <a:t>}, no duplicate elements in this.</a:t>
            </a:r>
            <a:r>
              <a:rPr lang="en-US" altLang="zh-CN" sz="1400" b="1" dirty="0">
                <a:solidFill>
                  <a:srgbClr val="003399"/>
                </a:solidFill>
                <a:latin typeface="Courier New" panose="02070309020205020404" pitchFamily="49" charset="0"/>
                <a:ea typeface="宋体" panose="02010600030101010101" pitchFamily="2" charset="-122"/>
              </a:rPr>
              <a:t> </a:t>
            </a:r>
            <a:r>
              <a:rPr lang="zh-CN" altLang="en-US" sz="1400" b="1" dirty="0">
                <a:solidFill>
                  <a:srgbClr val="003399"/>
                </a:solidFill>
                <a:latin typeface="Courier New" panose="02070309020205020404" pitchFamily="49" charset="0"/>
                <a:ea typeface="宋体" panose="02010600030101010101" pitchFamily="2" charset="-122"/>
              </a:rPr>
              <a:t>*</a:t>
            </a:r>
            <a:r>
              <a:rPr lang="en-US" altLang="zh-CN" sz="1400" b="1" dirty="0">
                <a:solidFill>
                  <a:srgbClr val="003399"/>
                </a:solidFill>
                <a:latin typeface="Courier New" panose="02070309020205020404" pitchFamily="49" charset="0"/>
                <a:ea typeface="宋体" panose="02010600030101010101" pitchFamily="2" charset="-122"/>
              </a:rPr>
              <a:t>/</a:t>
            </a:r>
          </a:p>
          <a:p>
            <a:pPr>
              <a:spcBef>
                <a:spcPct val="50000"/>
              </a:spcBef>
            </a:pPr>
            <a:r>
              <a:rPr lang="en-US" altLang="zh-CN" sz="1400" b="1" dirty="0">
                <a:latin typeface="Courier New" panose="02070309020205020404" pitchFamily="49" charset="0"/>
                <a:ea typeface="宋体" panose="02010600030101010101" pitchFamily="2" charset="-122"/>
              </a:rPr>
              <a:t>  </a:t>
            </a:r>
            <a:r>
              <a:rPr lang="en-US" altLang="zh-CN" sz="1400" b="1" dirty="0">
                <a:solidFill>
                  <a:srgbClr val="990000"/>
                </a:solidFill>
                <a:latin typeface="Courier New" panose="02070309020205020404" pitchFamily="49" charset="0"/>
                <a:ea typeface="宋体" panose="02010600030101010101" pitchFamily="2" charset="-122"/>
              </a:rPr>
              <a:t>//</a:t>
            </a:r>
            <a:r>
              <a:rPr lang="zh-CN" altLang="en-US" sz="1400" b="1" dirty="0">
                <a:solidFill>
                  <a:srgbClr val="990000"/>
                </a:solidFill>
                <a:latin typeface="Courier New" panose="02070309020205020404" pitchFamily="49" charset="0"/>
                <a:ea typeface="宋体" panose="02010600030101010101" pitchFamily="2" charset="-122"/>
              </a:rPr>
              <a:t>构造操作</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public </a:t>
            </a:r>
            <a:r>
              <a:rPr lang="en-US" altLang="zh-CN" sz="1400" b="1" dirty="0" err="1">
                <a:latin typeface="Courier New" panose="02070309020205020404" pitchFamily="49" charset="0"/>
                <a:ea typeface="宋体" panose="02010600030101010101" pitchFamily="2" charset="-122"/>
              </a:rPr>
              <a:t>IntSet</a:t>
            </a:r>
            <a:r>
              <a:rPr lang="en-US" altLang="zh-CN" sz="1400" b="1" dirty="0">
                <a:latin typeface="Courier New" panose="02070309020205020404" pitchFamily="49" charset="0"/>
                <a:ea typeface="宋体" panose="02010600030101010101" pitchFamily="2" charset="-122"/>
              </a:rPr>
              <a:t> ()</a:t>
            </a:r>
            <a:endParaRPr lang="en-US" altLang="zh-CN" sz="1400" b="1" dirty="0">
              <a:solidFill>
                <a:srgbClr val="003399"/>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a:t>
            </a:r>
            <a:r>
              <a:rPr lang="zh-CN" altLang="en-US" sz="1400" b="1" dirty="0">
                <a:solidFill>
                  <a:srgbClr val="003399"/>
                </a:solidFill>
                <a:latin typeface="Courier New" panose="02070309020205020404" pitchFamily="49" charset="0"/>
                <a:ea typeface="宋体" panose="02010600030101010101" pitchFamily="2" charset="-122"/>
              </a:rPr>
              <a:t>*</a:t>
            </a:r>
            <a:r>
              <a:rPr lang="en-US" altLang="zh-CN" sz="1400" b="1" dirty="0">
                <a:solidFill>
                  <a:srgbClr val="003399"/>
                </a:solidFill>
                <a:latin typeface="Courier New" panose="02070309020205020404" pitchFamily="49" charset="0"/>
                <a:ea typeface="宋体" panose="02010600030101010101" pitchFamily="2" charset="-122"/>
              </a:rPr>
              <a:t>@effects: </a:t>
            </a:r>
            <a:r>
              <a:rPr lang="en-US" altLang="zh-CN" sz="1400" b="1" dirty="0" err="1">
                <a:solidFill>
                  <a:srgbClr val="990000"/>
                </a:solidFill>
                <a:latin typeface="Courier New" panose="02070309020205020404" pitchFamily="49" charset="0"/>
                <a:ea typeface="宋体" panose="02010600030101010101" pitchFamily="2" charset="-122"/>
              </a:rPr>
              <a:t>this.size</a:t>
            </a:r>
            <a:r>
              <a:rPr lang="en-US" altLang="zh-CN" sz="1400" b="1" dirty="0">
                <a:solidFill>
                  <a:srgbClr val="990000"/>
                </a:solidFill>
                <a:latin typeface="Courier New" panose="02070309020205020404" pitchFamily="49" charset="0"/>
                <a:ea typeface="宋体" panose="02010600030101010101" pitchFamily="2" charset="-122"/>
              </a:rPr>
              <a:t>==0</a:t>
            </a:r>
            <a:r>
              <a:rPr lang="zh-CN" altLang="en-US" sz="1400" b="1" dirty="0">
                <a:solidFill>
                  <a:srgbClr val="003399"/>
                </a:solidFill>
                <a:latin typeface="Courier New" panose="02070309020205020404" pitchFamily="49" charset="0"/>
                <a:ea typeface="宋体" panose="02010600030101010101" pitchFamily="2" charset="-122"/>
              </a:rPr>
              <a:t>*</a:t>
            </a:r>
            <a:r>
              <a:rPr lang="en-US" altLang="zh-CN" sz="1400" b="1" dirty="0">
                <a:solidFill>
                  <a:srgbClr val="003399"/>
                </a:solidFill>
                <a:latin typeface="Courier New" panose="02070309020205020404" pitchFamily="49" charset="0"/>
                <a:ea typeface="宋体" panose="02010600030101010101" pitchFamily="2" charset="-122"/>
              </a:rPr>
              <a:t>/</a:t>
            </a:r>
          </a:p>
          <a:p>
            <a:pPr>
              <a:spcBef>
                <a:spcPct val="50000"/>
              </a:spcBef>
            </a:pPr>
            <a:r>
              <a:rPr lang="en-US" altLang="zh-CN" sz="1400" b="1" dirty="0">
                <a:solidFill>
                  <a:srgbClr val="990000"/>
                </a:solidFill>
                <a:latin typeface="Courier New" panose="02070309020205020404" pitchFamily="49" charset="0"/>
                <a:ea typeface="宋体" panose="02010600030101010101" pitchFamily="2" charset="-122"/>
              </a:rPr>
              <a:t>  //</a:t>
            </a:r>
            <a:r>
              <a:rPr lang="zh-CN" altLang="en-US" sz="1400" b="1" dirty="0">
                <a:solidFill>
                  <a:srgbClr val="990000"/>
                </a:solidFill>
                <a:latin typeface="Courier New" panose="02070309020205020404" pitchFamily="49" charset="0"/>
                <a:ea typeface="宋体" panose="02010600030101010101" pitchFamily="2" charset="-122"/>
              </a:rPr>
              <a:t>更新操作</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public void </a:t>
            </a:r>
            <a:r>
              <a:rPr lang="en-US" altLang="zh-CN" sz="1400" b="1" dirty="0">
                <a:latin typeface="Courier New" panose="02070309020205020404" pitchFamily="49" charset="0"/>
                <a:ea typeface="宋体" panose="02010600030101010101" pitchFamily="2" charset="-122"/>
              </a:rPr>
              <a:t>insert (</a:t>
            </a:r>
            <a:r>
              <a:rPr lang="en-US" altLang="zh-CN" sz="1400" b="1" dirty="0" err="1">
                <a:latin typeface="Courier New" panose="02070309020205020404" pitchFamily="49" charset="0"/>
                <a:ea typeface="宋体" panose="02010600030101010101" pitchFamily="2" charset="-122"/>
              </a:rPr>
              <a:t>int</a:t>
            </a:r>
            <a:r>
              <a:rPr lang="en-US" altLang="zh-CN" sz="1400" b="1" dirty="0">
                <a:latin typeface="Courier New" panose="02070309020205020404" pitchFamily="49" charset="0"/>
                <a:ea typeface="宋体" panose="02010600030101010101" pitchFamily="2" charset="-122"/>
              </a:rPr>
              <a:t> x)</a:t>
            </a:r>
          </a:p>
          <a:p>
            <a:r>
              <a:rPr lang="en-US" altLang="zh-CN" sz="1400" b="1" dirty="0">
                <a:solidFill>
                  <a:srgbClr val="003399"/>
                </a:solidFill>
                <a:latin typeface="Courier New" panose="02070309020205020404" pitchFamily="49" charset="0"/>
              </a:rPr>
              <a:t>	  /*@modifies: </a:t>
            </a:r>
            <a:r>
              <a:rPr lang="en-US" altLang="zh-CN" sz="1400" b="1" dirty="0">
                <a:solidFill>
                  <a:srgbClr val="990000"/>
                </a:solidFill>
                <a:latin typeface="Courier New" panose="02070309020205020404" pitchFamily="49" charset="0"/>
              </a:rPr>
              <a:t>this</a:t>
            </a:r>
            <a:endParaRPr lang="en-US" altLang="zh-CN" sz="1400" b="1" dirty="0">
              <a:solidFill>
                <a:srgbClr val="003399"/>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@effects: </a:t>
            </a:r>
            <a:r>
              <a:rPr lang="en-US" altLang="zh-CN" sz="1400" b="1" dirty="0">
                <a:solidFill>
                  <a:srgbClr val="990000"/>
                </a:solidFill>
                <a:latin typeface="Courier New" panose="02070309020205020404" pitchFamily="49" charset="0"/>
                <a:ea typeface="宋体" panose="02010600030101010101" pitchFamily="2" charset="-122"/>
              </a:rPr>
              <a:t>this</a:t>
            </a:r>
            <a:r>
              <a:rPr lang="en-US" altLang="zh-CN" sz="1400" b="1" dirty="0">
                <a:latin typeface="Courier New" panose="02070309020205020404" pitchFamily="49" charset="0"/>
                <a:ea typeface="宋体" panose="02010600030101010101" pitchFamily="2" charset="-122"/>
              </a:rPr>
              <a:t> == \old(</a:t>
            </a:r>
            <a:r>
              <a:rPr lang="en-US" altLang="zh-CN" sz="1400" b="1" dirty="0">
                <a:solidFill>
                  <a:srgbClr val="990000"/>
                </a:solidFill>
                <a:latin typeface="Courier New" panose="02070309020205020404" pitchFamily="49" charset="0"/>
                <a:ea typeface="宋体" panose="02010600030101010101" pitchFamily="2" charset="-122"/>
              </a:rPr>
              <a:t>this)</a:t>
            </a:r>
            <a:r>
              <a:rPr lang="en-US" altLang="zh-CN" sz="1400" b="1" dirty="0">
                <a:latin typeface="Courier New" panose="02070309020205020404" pitchFamily="49" charset="0"/>
                <a:ea typeface="宋体" panose="02010600030101010101" pitchFamily="2" charset="-122"/>
              </a:rPr>
              <a:t> </a:t>
            </a:r>
            <a:r>
              <a:rPr lang="en-US" altLang="zh-CN" sz="1400" b="1" dirty="0">
                <a:latin typeface="Courier New" panose="02070309020205020404" pitchFamily="49" charset="0"/>
                <a:ea typeface="宋体" panose="02010600030101010101" pitchFamily="2" charset="-122"/>
                <a:sym typeface="Symbol" panose="05050102010706020507" pitchFamily="18" charset="2"/>
              </a:rPr>
              <a:t>+</a:t>
            </a:r>
            <a:r>
              <a:rPr lang="en-US" altLang="zh-CN" sz="1400" b="1" dirty="0">
                <a:latin typeface="Courier New" panose="02070309020205020404" pitchFamily="49" charset="0"/>
                <a:ea typeface="宋体" panose="02010600030101010101" pitchFamily="2" charset="-122"/>
              </a:rPr>
              <a:t> {x}</a:t>
            </a:r>
            <a:r>
              <a:rPr lang="zh-CN" altLang="en-US" sz="1400" b="1" dirty="0">
                <a:solidFill>
                  <a:srgbClr val="003399"/>
                </a:solidFill>
                <a:latin typeface="Courier New" panose="02070309020205020404" pitchFamily="49" charset="0"/>
              </a:rPr>
              <a:t> *</a:t>
            </a:r>
            <a:r>
              <a:rPr lang="en-US" altLang="zh-CN" sz="1400" b="1" dirty="0">
                <a:solidFill>
                  <a:srgbClr val="003399"/>
                </a:solidFill>
                <a:latin typeface="Courier New" panose="02070309020205020404" pitchFamily="49" charset="0"/>
              </a:rPr>
              <a:t>/</a:t>
            </a:r>
            <a:endParaRPr lang="en-US" altLang="zh-CN" sz="1400" b="1" dirty="0">
              <a:solidFill>
                <a:srgbClr val="003399"/>
              </a:solidFill>
              <a:latin typeface="Courier New" panose="02070309020205020404" pitchFamily="49" charset="0"/>
              <a:ea typeface="宋体" panose="02010600030101010101" pitchFamily="2" charset="-122"/>
            </a:endParaRPr>
          </a:p>
          <a:p>
            <a:pPr>
              <a:spcBef>
                <a:spcPct val="50000"/>
              </a:spcBef>
            </a:pPr>
            <a:r>
              <a:rPr lang="en-US" altLang="zh-CN" sz="1400" b="1" dirty="0">
                <a:solidFill>
                  <a:srgbClr val="003399"/>
                </a:solidFill>
                <a:latin typeface="Courier New" panose="02070309020205020404" pitchFamily="49" charset="0"/>
                <a:ea typeface="宋体" panose="02010600030101010101" pitchFamily="2" charset="-122"/>
              </a:rPr>
              <a:t>	public void </a:t>
            </a:r>
            <a:r>
              <a:rPr lang="en-US" altLang="zh-CN" sz="1400" b="1" dirty="0">
                <a:latin typeface="Courier New" panose="02070309020205020404" pitchFamily="49" charset="0"/>
                <a:ea typeface="宋体" panose="02010600030101010101" pitchFamily="2" charset="-122"/>
              </a:rPr>
              <a:t>delete (</a:t>
            </a:r>
            <a:r>
              <a:rPr lang="en-US" altLang="zh-CN" sz="1400" b="1" dirty="0" err="1">
                <a:latin typeface="Courier New" panose="02070309020205020404" pitchFamily="49" charset="0"/>
                <a:ea typeface="宋体" panose="02010600030101010101" pitchFamily="2" charset="-122"/>
              </a:rPr>
              <a:t>int</a:t>
            </a:r>
            <a:r>
              <a:rPr lang="en-US" altLang="zh-CN" sz="1400" b="1" dirty="0">
                <a:latin typeface="Courier New" panose="02070309020205020404" pitchFamily="49" charset="0"/>
                <a:ea typeface="宋体" panose="02010600030101010101" pitchFamily="2" charset="-122"/>
              </a:rPr>
              <a:t> x) </a:t>
            </a:r>
            <a:endParaRPr lang="en-US" altLang="zh-CN" sz="1400" b="1" dirty="0">
              <a:solidFill>
                <a:srgbClr val="003399"/>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/*@modifies: </a:t>
            </a:r>
            <a:r>
              <a:rPr lang="en-US" altLang="zh-CN" sz="1400" b="1" dirty="0">
                <a:solidFill>
                  <a:srgbClr val="990000"/>
                </a:solidFill>
                <a:latin typeface="Courier New" panose="02070309020205020404" pitchFamily="49" charset="0"/>
                <a:ea typeface="宋体" panose="02010600030101010101" pitchFamily="2" charset="-122"/>
              </a:rPr>
              <a:t>this</a:t>
            </a:r>
          </a:p>
          <a:p>
            <a:r>
              <a:rPr lang="en-US" altLang="zh-CN" sz="1400" b="1" dirty="0">
                <a:solidFill>
                  <a:srgbClr val="003399"/>
                </a:solidFill>
                <a:latin typeface="Courier New" panose="02070309020205020404" pitchFamily="49" charset="0"/>
                <a:ea typeface="宋体" panose="02010600030101010101" pitchFamily="2" charset="-122"/>
              </a:rPr>
              <a:t>	    @effects: </a:t>
            </a:r>
            <a:r>
              <a:rPr lang="en-US" altLang="zh-CN" sz="1400" b="1" dirty="0">
                <a:solidFill>
                  <a:srgbClr val="990000"/>
                </a:solidFill>
                <a:latin typeface="Courier New" panose="02070309020205020404" pitchFamily="49" charset="0"/>
                <a:ea typeface="宋体" panose="02010600030101010101" pitchFamily="2" charset="-122"/>
              </a:rPr>
              <a:t>this</a:t>
            </a:r>
            <a:r>
              <a:rPr lang="en-US" altLang="zh-CN" sz="1400" b="1" dirty="0">
                <a:latin typeface="Courier New" panose="02070309020205020404" pitchFamily="49" charset="0"/>
                <a:ea typeface="宋体" panose="02010600030101010101" pitchFamily="2" charset="-122"/>
              </a:rPr>
              <a:t> == \old(</a:t>
            </a:r>
            <a:r>
              <a:rPr lang="en-US" altLang="zh-CN" sz="1400" b="1" dirty="0">
                <a:solidFill>
                  <a:srgbClr val="990000"/>
                </a:solidFill>
                <a:latin typeface="Courier New" panose="02070309020205020404" pitchFamily="49" charset="0"/>
                <a:ea typeface="宋体" panose="02010600030101010101" pitchFamily="2" charset="-122"/>
              </a:rPr>
              <a:t>this)</a:t>
            </a:r>
            <a:r>
              <a:rPr lang="en-US" altLang="zh-CN" sz="1400" b="1" dirty="0">
                <a:latin typeface="Courier New" panose="02070309020205020404" pitchFamily="49" charset="0"/>
                <a:ea typeface="宋体" panose="02010600030101010101" pitchFamily="2" charset="-122"/>
              </a:rPr>
              <a:t> - {x}</a:t>
            </a:r>
            <a:r>
              <a:rPr lang="zh-CN" altLang="en-US" sz="1400" b="1" dirty="0">
                <a:solidFill>
                  <a:srgbClr val="003399"/>
                </a:solidFill>
                <a:latin typeface="Courier New" panose="02070309020205020404" pitchFamily="49" charset="0"/>
              </a:rPr>
              <a:t> *</a:t>
            </a:r>
            <a:r>
              <a:rPr lang="en-US" altLang="zh-CN" sz="1400" b="1" dirty="0">
                <a:solidFill>
                  <a:srgbClr val="003399"/>
                </a:solidFill>
                <a:latin typeface="Courier New" panose="02070309020205020404" pitchFamily="49" charset="0"/>
              </a:rPr>
              <a:t>/ </a:t>
            </a:r>
            <a:endParaRPr lang="en-US" altLang="zh-CN" sz="1400" b="1" dirty="0">
              <a:solidFill>
                <a:srgbClr val="003399"/>
              </a:solidFill>
              <a:latin typeface="Courier New" panose="02070309020205020404" pitchFamily="49" charset="0"/>
              <a:ea typeface="宋体" panose="02010600030101010101" pitchFamily="2" charset="-122"/>
            </a:endParaRPr>
          </a:p>
          <a:p>
            <a:pPr>
              <a:spcBef>
                <a:spcPct val="50000"/>
              </a:spcBef>
            </a:pPr>
            <a:r>
              <a:rPr lang="en-US" altLang="zh-CN" sz="1400" b="1" dirty="0">
                <a:solidFill>
                  <a:srgbClr val="003399"/>
                </a:solidFill>
                <a:latin typeface="Courier New" panose="02070309020205020404" pitchFamily="49" charset="0"/>
                <a:ea typeface="宋体" panose="02010600030101010101" pitchFamily="2" charset="-122"/>
              </a:rPr>
              <a:t>  </a:t>
            </a:r>
            <a:r>
              <a:rPr lang="en-US" altLang="zh-CN" sz="1400" b="1" dirty="0">
                <a:solidFill>
                  <a:srgbClr val="990000"/>
                </a:solidFill>
                <a:latin typeface="Courier New" panose="02070309020205020404" pitchFamily="49" charset="0"/>
                <a:ea typeface="宋体" panose="02010600030101010101" pitchFamily="2" charset="-122"/>
              </a:rPr>
              <a:t>//</a:t>
            </a:r>
            <a:r>
              <a:rPr lang="zh-CN" altLang="en-US" sz="1400" b="1" dirty="0">
                <a:solidFill>
                  <a:srgbClr val="990000"/>
                </a:solidFill>
                <a:latin typeface="Courier New" panose="02070309020205020404" pitchFamily="49" charset="0"/>
                <a:ea typeface="宋体" panose="02010600030101010101" pitchFamily="2" charset="-122"/>
              </a:rPr>
              <a:t>观察操作</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  public </a:t>
            </a:r>
            <a:r>
              <a:rPr lang="en-US" altLang="zh-CN" sz="1400" b="1" dirty="0" err="1">
                <a:solidFill>
                  <a:srgbClr val="003399"/>
                </a:solidFill>
                <a:latin typeface="Courier New" panose="02070309020205020404" pitchFamily="49" charset="0"/>
                <a:ea typeface="宋体" panose="02010600030101010101" pitchFamily="2" charset="-122"/>
              </a:rPr>
              <a:t>boolean</a:t>
            </a:r>
            <a:r>
              <a:rPr lang="en-US" altLang="zh-CN" sz="1400" b="1" dirty="0">
                <a:solidFill>
                  <a:srgbClr val="003399"/>
                </a:solidFill>
                <a:latin typeface="Courier New" panose="02070309020205020404" pitchFamily="49" charset="0"/>
                <a:ea typeface="宋体" panose="02010600030101010101" pitchFamily="2" charset="-122"/>
              </a:rPr>
              <a:t> </a:t>
            </a:r>
            <a:r>
              <a:rPr lang="en-US" altLang="zh-CN" sz="1400" b="1" dirty="0" err="1">
                <a:latin typeface="Courier New" panose="02070309020205020404" pitchFamily="49" charset="0"/>
                <a:ea typeface="宋体" panose="02010600030101010101" pitchFamily="2" charset="-122"/>
              </a:rPr>
              <a:t>isIn</a:t>
            </a:r>
            <a:r>
              <a:rPr lang="en-US" altLang="zh-CN" sz="1400" b="1" dirty="0">
                <a:latin typeface="Courier New" panose="02070309020205020404" pitchFamily="49" charset="0"/>
                <a:ea typeface="宋体" panose="02010600030101010101" pitchFamily="2" charset="-122"/>
              </a:rPr>
              <a:t> (</a:t>
            </a:r>
            <a:r>
              <a:rPr lang="en-US" altLang="zh-CN" sz="1400" b="1" dirty="0" err="1">
                <a:latin typeface="Courier New" panose="02070309020205020404" pitchFamily="49" charset="0"/>
                <a:ea typeface="宋体" panose="02010600030101010101" pitchFamily="2" charset="-122"/>
              </a:rPr>
              <a:t>int</a:t>
            </a:r>
            <a:r>
              <a:rPr lang="en-US" altLang="zh-CN" sz="1400" b="1" dirty="0">
                <a:latin typeface="Courier New" panose="02070309020205020404" pitchFamily="49" charset="0"/>
                <a:ea typeface="宋体" panose="02010600030101010101" pitchFamily="2" charset="-122"/>
              </a:rPr>
              <a:t> x)</a:t>
            </a:r>
          </a:p>
          <a:p>
            <a:r>
              <a:rPr lang="en-US" altLang="zh-CN" sz="1400" b="1" dirty="0">
                <a:solidFill>
                  <a:srgbClr val="003399"/>
                </a:solidFill>
                <a:latin typeface="Courier New" panose="02070309020205020404" pitchFamily="49" charset="0"/>
                <a:ea typeface="宋体" panose="02010600030101010101" pitchFamily="2" charset="-122"/>
              </a:rPr>
              <a:t>    /*@effects: </a:t>
            </a:r>
            <a:r>
              <a:rPr lang="en-US" altLang="zh-CN" sz="1400" b="1" dirty="0">
                <a:latin typeface="Courier New" panose="02070309020205020404" pitchFamily="49" charset="0"/>
                <a:ea typeface="宋体" panose="02010600030101010101" pitchFamily="2" charset="-122"/>
              </a:rPr>
              <a:t>\result==(\exist </a:t>
            </a:r>
            <a:r>
              <a:rPr lang="en-US" altLang="zh-CN" sz="1400" b="1" dirty="0" err="1">
                <a:latin typeface="Courier New" panose="02070309020205020404" pitchFamily="49" charset="0"/>
                <a:ea typeface="宋体" panose="02010600030101010101" pitchFamily="2" charset="-122"/>
              </a:rPr>
              <a:t>int</a:t>
            </a:r>
            <a:r>
              <a:rPr lang="en-US" altLang="zh-CN" sz="1400" b="1" dirty="0">
                <a:latin typeface="Courier New" panose="02070309020205020404" pitchFamily="49" charset="0"/>
                <a:ea typeface="宋体" panose="02010600030101010101" pitchFamily="2" charset="-122"/>
              </a:rPr>
              <a:t> </a:t>
            </a:r>
            <a:r>
              <a:rPr lang="en-US" altLang="zh-CN" sz="1400" b="1" dirty="0" err="1">
                <a:latin typeface="Courier New" panose="02070309020205020404" pitchFamily="49" charset="0"/>
                <a:ea typeface="宋体" panose="02010600030101010101" pitchFamily="2" charset="-122"/>
              </a:rPr>
              <a:t>i</a:t>
            </a:r>
            <a:r>
              <a:rPr lang="en-US" altLang="zh-CN" sz="1400" b="1" dirty="0">
                <a:latin typeface="Courier New" panose="02070309020205020404" pitchFamily="49" charset="0"/>
                <a:ea typeface="宋体" panose="02010600030101010101" pitchFamily="2" charset="-122"/>
              </a:rPr>
              <a:t>; 0&lt;=</a:t>
            </a:r>
            <a:r>
              <a:rPr lang="en-US" altLang="zh-CN" sz="1400" b="1" dirty="0" err="1">
                <a:latin typeface="Courier New" panose="02070309020205020404" pitchFamily="49" charset="0"/>
                <a:ea typeface="宋体" panose="02010600030101010101" pitchFamily="2" charset="-122"/>
              </a:rPr>
              <a:t>i</a:t>
            </a:r>
            <a:r>
              <a:rPr lang="en-US" altLang="zh-CN" sz="1400" b="1" dirty="0">
                <a:latin typeface="Courier New" panose="02070309020205020404" pitchFamily="49" charset="0"/>
                <a:ea typeface="宋体" panose="02010600030101010101" pitchFamily="2" charset="-122"/>
              </a:rPr>
              <a:t>&lt;</a:t>
            </a:r>
            <a:r>
              <a:rPr lang="en-US" altLang="zh-CN" sz="1400" b="1" dirty="0" err="1">
                <a:latin typeface="Courier New" panose="02070309020205020404" pitchFamily="49" charset="0"/>
                <a:ea typeface="宋体" panose="02010600030101010101" pitchFamily="2" charset="-122"/>
              </a:rPr>
              <a:t>this.size</a:t>
            </a:r>
            <a:r>
              <a:rPr lang="en-US" altLang="zh-CN" sz="1400" b="1" dirty="0">
                <a:latin typeface="Courier New" panose="02070309020205020404" pitchFamily="49" charset="0"/>
                <a:ea typeface="宋体" panose="02010600030101010101" pitchFamily="2" charset="-122"/>
              </a:rPr>
              <a:t>; this[</a:t>
            </a:r>
            <a:r>
              <a:rPr lang="en-US" altLang="zh-CN" sz="1400" b="1" dirty="0" err="1">
                <a:latin typeface="Courier New" panose="02070309020205020404" pitchFamily="49" charset="0"/>
                <a:ea typeface="宋体" panose="02010600030101010101" pitchFamily="2" charset="-122"/>
              </a:rPr>
              <a:t>i</a:t>
            </a:r>
            <a:r>
              <a:rPr lang="en-US" altLang="zh-CN" sz="1400" b="1" dirty="0">
                <a:latin typeface="Courier New" panose="02070309020205020404" pitchFamily="49" charset="0"/>
                <a:ea typeface="宋体" panose="02010600030101010101" pitchFamily="2" charset="-122"/>
              </a:rPr>
              <a:t>]==x) </a:t>
            </a:r>
            <a:r>
              <a:rPr lang="zh-CN" altLang="en-US" sz="1400" b="1" dirty="0">
                <a:solidFill>
                  <a:srgbClr val="003399"/>
                </a:solidFill>
                <a:latin typeface="Courier New" panose="02070309020205020404" pitchFamily="49" charset="0"/>
              </a:rPr>
              <a:t>*</a:t>
            </a:r>
            <a:r>
              <a:rPr lang="en-US" altLang="zh-CN" sz="1400" b="1" dirty="0">
                <a:solidFill>
                  <a:srgbClr val="003399"/>
                </a:solidFill>
                <a:latin typeface="Courier New" panose="02070309020205020404" pitchFamily="49" charset="0"/>
              </a:rPr>
              <a:t>/</a:t>
            </a:r>
            <a:endParaRPr lang="en-US" altLang="zh-CN" sz="1400" b="1" dirty="0">
              <a:latin typeface="Courier New" panose="02070309020205020404" pitchFamily="49" charset="0"/>
              <a:ea typeface="宋体" panose="02010600030101010101" pitchFamily="2" charset="-122"/>
            </a:endParaRPr>
          </a:p>
          <a:p>
            <a:pPr>
              <a:spcBef>
                <a:spcPct val="50000"/>
              </a:spcBef>
            </a:pPr>
            <a:r>
              <a:rPr lang="en-US" altLang="zh-CN" sz="1400" b="1" dirty="0">
                <a:latin typeface="Courier New" panose="02070309020205020404" pitchFamily="49" charset="0"/>
                <a:ea typeface="宋体" panose="02010600030101010101" pitchFamily="2" charset="-122"/>
              </a:rPr>
              <a:t>  </a:t>
            </a:r>
            <a:r>
              <a:rPr lang="en-US" altLang="zh-CN" sz="1400" b="1" dirty="0">
                <a:solidFill>
                  <a:srgbClr val="990000"/>
                </a:solidFill>
                <a:latin typeface="Courier New" panose="02070309020205020404" pitchFamily="49" charset="0"/>
                <a:ea typeface="宋体" panose="02010600030101010101" pitchFamily="2" charset="-122"/>
              </a:rPr>
              <a:t>//</a:t>
            </a:r>
            <a:r>
              <a:rPr lang="zh-CN" altLang="en-US" sz="1400" b="1" dirty="0">
                <a:solidFill>
                  <a:srgbClr val="990000"/>
                </a:solidFill>
                <a:latin typeface="Courier New" panose="02070309020205020404" pitchFamily="49" charset="0"/>
                <a:ea typeface="宋体" panose="02010600030101010101" pitchFamily="2" charset="-122"/>
              </a:rPr>
              <a:t>生成操作</a:t>
            </a:r>
            <a:endParaRPr lang="en-US" altLang="zh-CN" sz="1400" b="1" dirty="0">
              <a:solidFill>
                <a:srgbClr val="990000"/>
              </a:solidFill>
              <a:latin typeface="Courier New" panose="02070309020205020404" pitchFamily="49" charset="0"/>
              <a:ea typeface="宋体" panose="02010600030101010101" pitchFamily="2" charset="-122"/>
            </a:endParaRPr>
          </a:p>
          <a:p>
            <a:r>
              <a:rPr lang="en-US" altLang="zh-CN" sz="1400" b="1" dirty="0">
                <a:latin typeface="Courier New" panose="02070309020205020404" pitchFamily="49" charset="0"/>
                <a:ea typeface="宋体" panose="02010600030101010101" pitchFamily="2" charset="-122"/>
              </a:rPr>
              <a:t>  </a:t>
            </a:r>
            <a:r>
              <a:rPr lang="en-US" altLang="zh-CN" sz="1400" b="1" dirty="0">
                <a:solidFill>
                  <a:srgbClr val="003399"/>
                </a:solidFill>
                <a:latin typeface="Courier New" panose="02070309020205020404" pitchFamily="49" charset="0"/>
                <a:ea typeface="宋体" panose="02010600030101010101" pitchFamily="2" charset="-122"/>
              </a:rPr>
              <a:t>public </a:t>
            </a:r>
            <a:r>
              <a:rPr lang="en-US" altLang="zh-CN" sz="1400" b="1" dirty="0" err="1">
                <a:solidFill>
                  <a:srgbClr val="003399"/>
                </a:solidFill>
                <a:latin typeface="Courier New" panose="02070309020205020404" pitchFamily="49" charset="0"/>
                <a:ea typeface="宋体" panose="02010600030101010101" pitchFamily="2" charset="-122"/>
              </a:rPr>
              <a:t>IntSet</a:t>
            </a:r>
            <a:r>
              <a:rPr lang="en-US" altLang="zh-CN" sz="1400" b="1" dirty="0">
                <a:latin typeface="Courier New" panose="02070309020205020404" pitchFamily="49" charset="0"/>
                <a:ea typeface="宋体" panose="02010600030101010101" pitchFamily="2" charset="-122"/>
              </a:rPr>
              <a:t> intersection (</a:t>
            </a:r>
            <a:r>
              <a:rPr lang="en-US" altLang="zh-CN" sz="1400" b="1" dirty="0" err="1">
                <a:latin typeface="Courier New" panose="02070309020205020404" pitchFamily="49" charset="0"/>
                <a:ea typeface="宋体" panose="02010600030101010101" pitchFamily="2" charset="-122"/>
              </a:rPr>
              <a:t>IntSet</a:t>
            </a:r>
            <a:r>
              <a:rPr lang="en-US" altLang="zh-CN" sz="1400" b="1" dirty="0">
                <a:latin typeface="Courier New" panose="02070309020205020404" pitchFamily="49" charset="0"/>
                <a:ea typeface="宋体" panose="02010600030101010101" pitchFamily="2" charset="-122"/>
              </a:rPr>
              <a:t> a) throws </a:t>
            </a:r>
            <a:r>
              <a:rPr lang="en-US" altLang="zh-CN" sz="1400" b="1" dirty="0" err="1">
                <a:latin typeface="Courier New" panose="02070309020205020404" pitchFamily="49" charset="0"/>
                <a:ea typeface="宋体" panose="02010600030101010101" pitchFamily="2" charset="-122"/>
              </a:rPr>
              <a:t>NullPointerException</a:t>
            </a:r>
            <a:endParaRPr lang="en-US" altLang="zh-CN" sz="1400" b="1" dirty="0">
              <a:latin typeface="Courier New" panose="02070309020205020404" pitchFamily="49" charset="0"/>
              <a:ea typeface="宋体" panose="02010600030101010101" pitchFamily="2" charset="-122"/>
            </a:endParaRPr>
          </a:p>
          <a:p>
            <a:r>
              <a:rPr lang="en-US" altLang="zh-CN" sz="1400" b="1" dirty="0">
                <a:latin typeface="Courier New" panose="02070309020205020404" pitchFamily="49" charset="0"/>
                <a:ea typeface="宋体" panose="02010600030101010101" pitchFamily="2" charset="-122"/>
              </a:rPr>
              <a:t>    </a:t>
            </a:r>
            <a:r>
              <a:rPr lang="en-US" altLang="zh-CN" sz="1400" b="1" dirty="0">
                <a:solidFill>
                  <a:srgbClr val="FF0000"/>
                </a:solidFill>
                <a:latin typeface="Courier New" panose="02070309020205020404" pitchFamily="49" charset="0"/>
                <a:ea typeface="宋体" panose="02010600030101010101" pitchFamily="2" charset="-122"/>
              </a:rPr>
              <a:t>//effects: if a is not null, returns a new set representing a </a:t>
            </a:r>
            <a:r>
              <a:rPr lang="en-US" altLang="zh-CN" sz="1400" b="1" dirty="0">
                <a:solidFill>
                  <a:srgbClr val="FF0000"/>
                </a:solidFill>
                <a:latin typeface="Courier New" panose="02070309020205020404" pitchFamily="49" charset="0"/>
                <a:ea typeface="宋体" panose="02010600030101010101" pitchFamily="2" charset="-122"/>
                <a:sym typeface="Symbol" panose="05050102010706020507" pitchFamily="18" charset="2"/>
              </a:rPr>
              <a:t>intersected by</a:t>
            </a:r>
            <a:r>
              <a:rPr lang="en-US" altLang="zh-CN" sz="1400" b="1" dirty="0">
                <a:solidFill>
                  <a:srgbClr val="FF0000"/>
                </a:solidFill>
                <a:latin typeface="Courier New" panose="02070309020205020404" pitchFamily="49" charset="0"/>
                <a:ea typeface="宋体" panose="02010600030101010101" pitchFamily="2" charset="-122"/>
              </a:rPr>
              <a:t> this; </a:t>
            </a:r>
            <a:r>
              <a:rPr lang="en-US" altLang="zh-CN" sz="1400" b="1" dirty="0">
                <a:solidFill>
                  <a:srgbClr val="FF0000"/>
                </a:solidFill>
                <a:latin typeface="Courier New" panose="02070309020205020404" pitchFamily="49" charset="0"/>
              </a:rPr>
              <a:t>otherwise throws </a:t>
            </a:r>
            <a:r>
              <a:rPr lang="en-US" altLang="zh-CN" sz="1400" b="1" dirty="0" err="1">
                <a:solidFill>
                  <a:srgbClr val="FF0000"/>
                </a:solidFill>
                <a:latin typeface="Courier New" panose="02070309020205020404" pitchFamily="49" charset="0"/>
              </a:rPr>
              <a:t>NullPointerException</a:t>
            </a:r>
            <a:endParaRPr lang="en-US" altLang="zh-CN" sz="1400" b="1" dirty="0">
              <a:solidFill>
                <a:srgbClr val="FF0000"/>
              </a:solidFill>
              <a:latin typeface="Courier New" panose="02070309020205020404" pitchFamily="49" charset="0"/>
              <a:ea typeface="宋体" panose="02010600030101010101" pitchFamily="2" charset="-122"/>
            </a:endParaRPr>
          </a:p>
          <a:p>
            <a:r>
              <a:rPr lang="en-US" altLang="zh-CN" sz="1400" b="1" dirty="0">
                <a:solidFill>
                  <a:srgbClr val="003399"/>
                </a:solidFill>
                <a:latin typeface="Courier New" panose="02070309020205020404" pitchFamily="49" charset="0"/>
                <a:ea typeface="宋体" panose="02010600030101010101" pitchFamily="2" charset="-122"/>
              </a:rPr>
              <a:t>}</a:t>
            </a:r>
          </a:p>
        </p:txBody>
      </p:sp>
      <p:sp>
        <p:nvSpPr>
          <p:cNvPr id="2" name="文本框 1"/>
          <p:cNvSpPr txBox="1"/>
          <p:nvPr/>
        </p:nvSpPr>
        <p:spPr>
          <a:xfrm>
            <a:off x="9243691" y="4907071"/>
            <a:ext cx="2094804"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ltLang="zh-CN" dirty="0"/>
              <a:t>public </a:t>
            </a:r>
            <a:r>
              <a:rPr lang="en-US" altLang="zh-CN" dirty="0" err="1"/>
              <a:t>IntSet</a:t>
            </a:r>
            <a:r>
              <a:rPr lang="en-US" altLang="zh-CN" dirty="0"/>
              <a:t> (</a:t>
            </a:r>
            <a:r>
              <a:rPr lang="en-US" altLang="zh-CN" dirty="0" err="1"/>
              <a:t>int</a:t>
            </a:r>
            <a:r>
              <a:rPr lang="en-US" altLang="zh-CN" dirty="0"/>
              <a:t>[] x)</a:t>
            </a:r>
            <a:endParaRPr lang="zh-CN" altLang="en-US" dirty="0"/>
          </a:p>
        </p:txBody>
      </p:sp>
      <p:sp>
        <p:nvSpPr>
          <p:cNvPr id="9" name="文本框 8"/>
          <p:cNvSpPr txBox="1"/>
          <p:nvPr/>
        </p:nvSpPr>
        <p:spPr>
          <a:xfrm>
            <a:off x="9243691" y="5383688"/>
            <a:ext cx="2859822"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ltLang="zh-CN" dirty="0"/>
              <a:t>public </a:t>
            </a:r>
            <a:r>
              <a:rPr lang="en-US" altLang="zh-CN" dirty="0" err="1"/>
              <a:t>IntSet</a:t>
            </a:r>
            <a:r>
              <a:rPr lang="en-US" altLang="zh-CN" dirty="0"/>
              <a:t> union (</a:t>
            </a:r>
            <a:r>
              <a:rPr lang="en-US" altLang="zh-CN" dirty="0" err="1"/>
              <a:t>IntSet</a:t>
            </a:r>
            <a:r>
              <a:rPr lang="en-US" altLang="zh-CN" dirty="0"/>
              <a:t> a)</a:t>
            </a:r>
            <a:endParaRPr lang="zh-CN" altLang="en-US" dirty="0"/>
          </a:p>
        </p:txBody>
      </p:sp>
      <p:sp>
        <p:nvSpPr>
          <p:cNvPr id="11" name="文本框 10"/>
          <p:cNvSpPr txBox="1"/>
          <p:nvPr/>
        </p:nvSpPr>
        <p:spPr>
          <a:xfrm>
            <a:off x="9047172" y="1581979"/>
            <a:ext cx="2355931" cy="193899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400" dirty="0"/>
              <a:t>把下面两个操作加入到</a:t>
            </a:r>
            <a:r>
              <a:rPr lang="en-US" altLang="zh-CN" sz="2400" dirty="0" err="1"/>
              <a:t>IntSet</a:t>
            </a:r>
            <a:r>
              <a:rPr lang="zh-CN" altLang="en-US" sz="2400" dirty="0"/>
              <a:t>中，请分析它们的所属类别，并写出它们的规格</a:t>
            </a:r>
          </a:p>
        </p:txBody>
      </p:sp>
      <p:sp>
        <p:nvSpPr>
          <p:cNvPr id="3" name="矩形 2"/>
          <p:cNvSpPr/>
          <p:nvPr/>
        </p:nvSpPr>
        <p:spPr>
          <a:xfrm>
            <a:off x="3829910" y="3173942"/>
            <a:ext cx="5209316" cy="461665"/>
          </a:xfrm>
          <a:prstGeom prst="rect">
            <a:avLst/>
          </a:prstGeom>
        </p:spPr>
        <p:txBody>
          <a:bodyPr wrap="square">
            <a:spAutoFit/>
          </a:bodyPr>
          <a:lstStyle/>
          <a:p>
            <a:r>
              <a:rPr lang="en-US" altLang="zh-CN" sz="1200" b="1" dirty="0">
                <a:solidFill>
                  <a:srgbClr val="003399"/>
                </a:solidFill>
                <a:latin typeface="Courier New" panose="02070309020205020404" pitchFamily="49" charset="0"/>
              </a:rPr>
              <a:t>/*@effects: </a:t>
            </a:r>
            <a:r>
              <a:rPr lang="en-US" altLang="zh-CN" sz="1200" b="1" dirty="0" err="1">
                <a:solidFill>
                  <a:srgbClr val="003399"/>
                </a:solidFill>
                <a:latin typeface="Courier New" panose="02070309020205020404" pitchFamily="49" charset="0"/>
              </a:rPr>
              <a:t>this.isIn</a:t>
            </a:r>
            <a:r>
              <a:rPr lang="en-US" altLang="zh-CN" sz="1200" b="1" dirty="0">
                <a:solidFill>
                  <a:srgbClr val="003399"/>
                </a:solidFill>
                <a:latin typeface="Courier New" panose="02070309020205020404" pitchFamily="49" charset="0"/>
              </a:rPr>
              <a:t>(x)==true</a:t>
            </a:r>
            <a:r>
              <a:rPr lang="zh-CN" altLang="en-US" sz="1200" b="1" dirty="0">
                <a:solidFill>
                  <a:srgbClr val="003399"/>
                </a:solidFill>
                <a:latin typeface="Courier New" panose="02070309020205020404" pitchFamily="49" charset="0"/>
              </a:rPr>
              <a:t> </a:t>
            </a:r>
            <a:r>
              <a:rPr lang="en-US" altLang="zh-CN" sz="1200" b="1" dirty="0">
                <a:solidFill>
                  <a:srgbClr val="003399"/>
                </a:solidFill>
                <a:latin typeface="Courier New" panose="02070309020205020404" pitchFamily="49" charset="0"/>
              </a:rPr>
              <a:t>&amp;&amp; \all </a:t>
            </a:r>
            <a:r>
              <a:rPr lang="en-US" altLang="zh-CN" sz="1200" b="1" dirty="0" err="1">
                <a:solidFill>
                  <a:srgbClr val="003399"/>
                </a:solidFill>
                <a:latin typeface="Courier New" panose="02070309020205020404" pitchFamily="49" charset="0"/>
              </a:rPr>
              <a:t>int</a:t>
            </a:r>
            <a:r>
              <a:rPr lang="en-US" altLang="zh-CN" sz="1200" b="1" dirty="0">
                <a:solidFill>
                  <a:srgbClr val="003399"/>
                </a:solidFill>
                <a:latin typeface="Courier New" panose="02070309020205020404" pitchFamily="49" charset="0"/>
              </a:rPr>
              <a:t> </a:t>
            </a:r>
            <a:r>
              <a:rPr lang="en-US" altLang="zh-CN" sz="1200" b="1" dirty="0" err="1">
                <a:solidFill>
                  <a:srgbClr val="003399"/>
                </a:solidFill>
                <a:latin typeface="Courier New" panose="02070309020205020404" pitchFamily="49" charset="0"/>
              </a:rPr>
              <a:t>i</a:t>
            </a:r>
            <a:r>
              <a:rPr lang="en-US" altLang="zh-CN" sz="1200" b="1" dirty="0">
                <a:solidFill>
                  <a:srgbClr val="003399"/>
                </a:solidFill>
                <a:latin typeface="Courier New" panose="02070309020205020404" pitchFamily="49" charset="0"/>
              </a:rPr>
              <a:t>; 0&lt;=</a:t>
            </a:r>
            <a:r>
              <a:rPr lang="en-US" altLang="zh-CN" sz="1200" b="1" dirty="0" err="1">
                <a:solidFill>
                  <a:srgbClr val="003399"/>
                </a:solidFill>
                <a:latin typeface="Courier New" panose="02070309020205020404" pitchFamily="49" charset="0"/>
              </a:rPr>
              <a:t>i</a:t>
            </a:r>
            <a:r>
              <a:rPr lang="en-US" altLang="zh-CN" sz="1200" b="1" dirty="0">
                <a:solidFill>
                  <a:srgbClr val="003399"/>
                </a:solidFill>
                <a:latin typeface="Courier New" panose="02070309020205020404" pitchFamily="49" charset="0"/>
              </a:rPr>
              <a:t>&lt;</a:t>
            </a:r>
          </a:p>
          <a:p>
            <a:r>
              <a:rPr lang="en-US" altLang="zh-CN" sz="1200" b="1" dirty="0">
                <a:solidFill>
                  <a:srgbClr val="003399"/>
                </a:solidFill>
                <a:latin typeface="Courier New" panose="02070309020205020404" pitchFamily="49" charset="0"/>
              </a:rPr>
              <a:t>\old(this).</a:t>
            </a:r>
            <a:r>
              <a:rPr lang="en-US" altLang="zh-CN" sz="1200" b="1" dirty="0" err="1">
                <a:solidFill>
                  <a:srgbClr val="003399"/>
                </a:solidFill>
                <a:latin typeface="Courier New" panose="02070309020205020404" pitchFamily="49" charset="0"/>
              </a:rPr>
              <a:t>size;this.isIn</a:t>
            </a:r>
            <a:r>
              <a:rPr lang="en-US" altLang="zh-CN" sz="1200" b="1" dirty="0">
                <a:solidFill>
                  <a:srgbClr val="003399"/>
                </a:solidFill>
                <a:latin typeface="Courier New" panose="02070309020205020404" pitchFamily="49" charset="0"/>
              </a:rPr>
              <a:t>(\old(this)[</a:t>
            </a:r>
            <a:r>
              <a:rPr lang="en-US" altLang="zh-CN" sz="1200" b="1" dirty="0" err="1">
                <a:solidFill>
                  <a:srgbClr val="003399"/>
                </a:solidFill>
                <a:latin typeface="Courier New" panose="02070309020205020404" pitchFamily="49" charset="0"/>
              </a:rPr>
              <a:t>i</a:t>
            </a:r>
            <a:r>
              <a:rPr lang="en-US" altLang="zh-CN" sz="1200" b="1" dirty="0">
                <a:solidFill>
                  <a:srgbClr val="003399"/>
                </a:solidFill>
                <a:latin typeface="Courier New" panose="02070309020205020404" pitchFamily="49" charset="0"/>
              </a:rPr>
              <a:t>])</a:t>
            </a:r>
            <a:r>
              <a:rPr lang="zh-CN" altLang="en-US" sz="1200" b="1" dirty="0">
                <a:solidFill>
                  <a:srgbClr val="003399"/>
                </a:solidFill>
                <a:latin typeface="Courier New" panose="02070309020205020404" pitchFamily="49" charset="0"/>
              </a:rPr>
              <a:t>*</a:t>
            </a:r>
            <a:r>
              <a:rPr lang="en-US" altLang="zh-CN" sz="1200" b="1" dirty="0">
                <a:solidFill>
                  <a:srgbClr val="003399"/>
                </a:solidFill>
                <a:latin typeface="Courier New" panose="02070309020205020404" pitchFamily="49" charset="0"/>
              </a:rPr>
              <a:t>/</a:t>
            </a:r>
            <a:endParaRPr lang="zh-CN" altLang="en-US" sz="1200" dirty="0"/>
          </a:p>
        </p:txBody>
      </p:sp>
      <p:sp>
        <p:nvSpPr>
          <p:cNvPr id="10" name="矩形 9"/>
          <p:cNvSpPr/>
          <p:nvPr/>
        </p:nvSpPr>
        <p:spPr>
          <a:xfrm>
            <a:off x="3940161" y="3893468"/>
            <a:ext cx="4554452" cy="461665"/>
          </a:xfrm>
          <a:prstGeom prst="rect">
            <a:avLst/>
          </a:prstGeom>
        </p:spPr>
        <p:txBody>
          <a:bodyPr wrap="none">
            <a:spAutoFit/>
          </a:bodyPr>
          <a:lstStyle/>
          <a:p>
            <a:r>
              <a:rPr lang="en-US" altLang="zh-CN" sz="1200" b="1" dirty="0">
                <a:solidFill>
                  <a:srgbClr val="003399"/>
                </a:solidFill>
                <a:latin typeface="Courier New" panose="02070309020205020404" pitchFamily="49" charset="0"/>
              </a:rPr>
              <a:t>/*@effects: \all </a:t>
            </a:r>
            <a:r>
              <a:rPr lang="en-US" altLang="zh-CN" sz="1200" b="1" dirty="0" err="1">
                <a:solidFill>
                  <a:srgbClr val="003399"/>
                </a:solidFill>
                <a:latin typeface="Courier New" panose="02070309020205020404" pitchFamily="49" charset="0"/>
              </a:rPr>
              <a:t>int</a:t>
            </a:r>
            <a:r>
              <a:rPr lang="en-US" altLang="zh-CN" sz="1200" b="1" dirty="0">
                <a:solidFill>
                  <a:srgbClr val="003399"/>
                </a:solidFill>
                <a:latin typeface="Courier New" panose="02070309020205020404" pitchFamily="49" charset="0"/>
              </a:rPr>
              <a:t> </a:t>
            </a:r>
            <a:r>
              <a:rPr lang="en-US" altLang="zh-CN" sz="1200" b="1" dirty="0" err="1">
                <a:solidFill>
                  <a:srgbClr val="003399"/>
                </a:solidFill>
                <a:latin typeface="Courier New" panose="02070309020205020404" pitchFamily="49" charset="0"/>
              </a:rPr>
              <a:t>i</a:t>
            </a:r>
            <a:r>
              <a:rPr lang="en-US" altLang="zh-CN" sz="1200" b="1" dirty="0">
                <a:solidFill>
                  <a:srgbClr val="003399"/>
                </a:solidFill>
                <a:latin typeface="Courier New" panose="02070309020205020404" pitchFamily="49" charset="0"/>
              </a:rPr>
              <a:t>; 0&lt;=</a:t>
            </a:r>
            <a:r>
              <a:rPr lang="en-US" altLang="zh-CN" sz="1200" b="1" dirty="0" err="1">
                <a:solidFill>
                  <a:srgbClr val="003399"/>
                </a:solidFill>
                <a:latin typeface="Courier New" panose="02070309020205020404" pitchFamily="49" charset="0"/>
              </a:rPr>
              <a:t>i</a:t>
            </a:r>
            <a:r>
              <a:rPr lang="en-US" altLang="zh-CN" sz="1200" b="1" dirty="0">
                <a:solidFill>
                  <a:srgbClr val="003399"/>
                </a:solidFill>
                <a:latin typeface="Courier New" panose="02070309020205020404" pitchFamily="49" charset="0"/>
              </a:rPr>
              <a:t>&lt;\old(this).size;</a:t>
            </a:r>
          </a:p>
          <a:p>
            <a:r>
              <a:rPr lang="en-US" altLang="zh-CN" sz="1200" b="1" dirty="0">
                <a:solidFill>
                  <a:srgbClr val="003399"/>
                </a:solidFill>
                <a:latin typeface="Courier New" panose="02070309020205020404" pitchFamily="49" charset="0"/>
              </a:rPr>
              <a:t>(\old(this)[</a:t>
            </a:r>
            <a:r>
              <a:rPr lang="en-US" altLang="zh-CN" sz="1200" b="1" dirty="0" err="1">
                <a:solidFill>
                  <a:srgbClr val="003399"/>
                </a:solidFill>
                <a:latin typeface="Courier New" panose="02070309020205020404" pitchFamily="49" charset="0"/>
              </a:rPr>
              <a:t>i</a:t>
            </a:r>
            <a:r>
              <a:rPr lang="en-US" altLang="zh-CN" sz="1200" b="1" dirty="0">
                <a:solidFill>
                  <a:srgbClr val="003399"/>
                </a:solidFill>
                <a:latin typeface="Courier New" panose="02070309020205020404" pitchFamily="49" charset="0"/>
              </a:rPr>
              <a:t>]!=x)==&gt;</a:t>
            </a:r>
            <a:r>
              <a:rPr lang="en-US" altLang="zh-CN" sz="1200" b="1" dirty="0" err="1">
                <a:solidFill>
                  <a:srgbClr val="003399"/>
                </a:solidFill>
                <a:latin typeface="Courier New" panose="02070309020205020404" pitchFamily="49" charset="0"/>
              </a:rPr>
              <a:t>this.isIn</a:t>
            </a:r>
            <a:r>
              <a:rPr lang="en-US" altLang="zh-CN" sz="1200" b="1" dirty="0">
                <a:solidFill>
                  <a:srgbClr val="003399"/>
                </a:solidFill>
                <a:latin typeface="Courier New" panose="02070309020205020404" pitchFamily="49" charset="0"/>
              </a:rPr>
              <a:t>(\old(this)[</a:t>
            </a:r>
            <a:r>
              <a:rPr lang="en-US" altLang="zh-CN" sz="1200" b="1" dirty="0" err="1">
                <a:solidFill>
                  <a:srgbClr val="003399"/>
                </a:solidFill>
                <a:latin typeface="Courier New" panose="02070309020205020404" pitchFamily="49" charset="0"/>
              </a:rPr>
              <a:t>i</a:t>
            </a:r>
            <a:r>
              <a:rPr lang="en-US" altLang="zh-CN" sz="1200" b="1" dirty="0">
                <a:solidFill>
                  <a:srgbClr val="003399"/>
                </a:solidFill>
                <a:latin typeface="Courier New" panose="02070309020205020404" pitchFamily="49" charset="0"/>
              </a:rPr>
              <a:t>])</a:t>
            </a:r>
            <a:r>
              <a:rPr lang="zh-CN" altLang="en-US" sz="1200" b="1" dirty="0">
                <a:solidFill>
                  <a:srgbClr val="003399"/>
                </a:solidFill>
                <a:latin typeface="Courier New" panose="02070309020205020404" pitchFamily="49" charset="0"/>
              </a:rPr>
              <a:t>*</a:t>
            </a:r>
            <a:r>
              <a:rPr lang="en-US" altLang="zh-CN" sz="1200" b="1" dirty="0">
                <a:solidFill>
                  <a:srgbClr val="003399"/>
                </a:solidFill>
                <a:latin typeface="Courier New" panose="02070309020205020404" pitchFamily="49" charset="0"/>
              </a:rPr>
              <a:t>/</a:t>
            </a:r>
            <a:endParaRPr lang="zh-CN" altLang="en-US" sz="1200" dirty="0"/>
          </a:p>
        </p:txBody>
      </p:sp>
      <p:sp>
        <p:nvSpPr>
          <p:cNvPr id="4" name="灯片编号占位符 3"/>
          <p:cNvSpPr>
            <a:spLocks noGrp="1"/>
          </p:cNvSpPr>
          <p:nvPr>
            <p:ph type="sldNum" sz="quarter" idx="12"/>
          </p:nvPr>
        </p:nvSpPr>
        <p:spPr/>
        <p:txBody>
          <a:bodyPr/>
          <a:lstStyle/>
          <a:p>
            <a:fld id="{6E49848B-62CB-4016-9E49-F992BEA93B78}" type="slidenum">
              <a:rPr lang="zh-CN" altLang="en-US" smtClean="0"/>
              <a:t>9</a:t>
            </a:fld>
            <a:endParaRPr lang="zh-CN" altLang="en-US" dirty="0"/>
          </a:p>
        </p:txBody>
      </p:sp>
    </p:spTree>
    <p:extLst>
      <p:ext uri="{BB962C8B-B14F-4D97-AF65-F5344CB8AC3E}">
        <p14:creationId xmlns:p14="http://schemas.microsoft.com/office/powerpoint/2010/main" val="362364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1" grpId="0" animBg="1"/>
      <p:bldP spid="3" grpId="0"/>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6255</Words>
  <Application>Microsoft Office PowerPoint</Application>
  <PresentationFormat>宽屏</PresentationFormat>
  <Paragraphs>661</Paragraphs>
  <Slides>38</Slides>
  <Notes>20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52" baseType="lpstr">
      <vt:lpstr>ZapfDingbats</vt:lpstr>
      <vt:lpstr>宋体</vt:lpstr>
      <vt:lpstr>Arial</vt:lpstr>
      <vt:lpstr>Calibri</vt:lpstr>
      <vt:lpstr>Calibri Light</vt:lpstr>
      <vt:lpstr>Cambria Math</vt:lpstr>
      <vt:lpstr>Comic Sans MS</vt:lpstr>
      <vt:lpstr>Consolas</vt:lpstr>
      <vt:lpstr>Courier New</vt:lpstr>
      <vt:lpstr>Symbol</vt:lpstr>
      <vt:lpstr>Times New Roman</vt:lpstr>
      <vt:lpstr>Wingdings</vt:lpstr>
      <vt:lpstr>Office 主题</vt:lpstr>
      <vt:lpstr>Microsoft Word 97 - 2003 Document</vt:lpstr>
      <vt:lpstr>第十讲：数据抽象</vt:lpstr>
      <vt:lpstr>内容提要</vt:lpstr>
      <vt:lpstr>数据抽象规格</vt:lpstr>
      <vt:lpstr>数据抽象规格</vt:lpstr>
      <vt:lpstr>数据抽象规格</vt:lpstr>
      <vt:lpstr>数据抽象规格</vt:lpstr>
      <vt:lpstr>数据抽象规格</vt:lpstr>
      <vt:lpstr>数据抽象规格</vt:lpstr>
      <vt:lpstr>整数集合规格</vt:lpstr>
      <vt:lpstr>整数集合规格</vt:lpstr>
      <vt:lpstr>多项式规格</vt:lpstr>
      <vt:lpstr>多项式规格</vt:lpstr>
      <vt:lpstr>如何使用数据抽象</vt:lpstr>
      <vt:lpstr>如何使用数据抽象</vt:lpstr>
      <vt:lpstr>数据抽象的实现</vt:lpstr>
      <vt:lpstr>数据抽象的实现</vt:lpstr>
      <vt:lpstr>数据抽象的实现</vt:lpstr>
      <vt:lpstr>数据抽象的实现</vt:lpstr>
      <vt:lpstr>数据抽象的实现</vt:lpstr>
      <vt:lpstr>数据抽象的实现</vt:lpstr>
      <vt:lpstr>数据抽象的实现</vt:lpstr>
      <vt:lpstr>数据抽象的实现</vt:lpstr>
      <vt:lpstr>数据抽象的实现</vt:lpstr>
      <vt:lpstr>抽象函数</vt:lpstr>
      <vt:lpstr>抽象函数</vt:lpstr>
      <vt:lpstr>抽象函数</vt:lpstr>
      <vt:lpstr>抽象函数</vt:lpstr>
      <vt:lpstr>抽象函数</vt:lpstr>
      <vt:lpstr>表示不变式</vt:lpstr>
      <vt:lpstr>表示不变式</vt:lpstr>
      <vt:lpstr>表示不变式</vt:lpstr>
      <vt:lpstr>表示不变式</vt:lpstr>
      <vt:lpstr>表示不变式的实现</vt:lpstr>
      <vt:lpstr>表示不变式的实现</vt:lpstr>
      <vt:lpstr>类的设计与实现策略</vt:lpstr>
      <vt:lpstr>类的设计与实现策略</vt:lpstr>
      <vt:lpstr>类规格实践中的困局</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数据抽象</dc:title>
  <dc:creator>Ji Wu</dc:creator>
  <cp:lastModifiedBy>Wu Ji</cp:lastModifiedBy>
  <cp:revision>1396</cp:revision>
  <dcterms:created xsi:type="dcterms:W3CDTF">2014-02-15T03:22:07Z</dcterms:created>
  <dcterms:modified xsi:type="dcterms:W3CDTF">2018-05-10T15:30:32Z</dcterms:modified>
</cp:coreProperties>
</file>