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24" r:id="rId2"/>
    <p:sldId id="326" r:id="rId3"/>
    <p:sldId id="332" r:id="rId4"/>
    <p:sldId id="327" r:id="rId5"/>
    <p:sldId id="328" r:id="rId6"/>
    <p:sldId id="323" r:id="rId7"/>
    <p:sldId id="325" r:id="rId8"/>
    <p:sldId id="334" r:id="rId9"/>
    <p:sldId id="256" r:id="rId10"/>
    <p:sldId id="257" r:id="rId11"/>
    <p:sldId id="331" r:id="rId12"/>
    <p:sldId id="330" r:id="rId13"/>
    <p:sldId id="263" r:id="rId14"/>
    <p:sldId id="300" r:id="rId15"/>
    <p:sldId id="322" r:id="rId16"/>
    <p:sldId id="301" r:id="rId17"/>
    <p:sldId id="303" r:id="rId18"/>
    <p:sldId id="302" r:id="rId19"/>
    <p:sldId id="304" r:id="rId20"/>
    <p:sldId id="305" r:id="rId21"/>
    <p:sldId id="306" r:id="rId22"/>
    <p:sldId id="307" r:id="rId23"/>
    <p:sldId id="329"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299" r:id="rId38"/>
    <p:sldId id="321" r:id="rId39"/>
    <p:sldId id="33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15" autoAdjust="0"/>
  </p:normalViewPr>
  <p:slideViewPr>
    <p:cSldViewPr snapToGrid="0">
      <p:cViewPr varScale="1">
        <p:scale>
          <a:sx n="58" d="100"/>
          <a:sy n="58" d="100"/>
        </p:scale>
        <p:origin x="78" y="82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53F97-6B3B-4037-910D-2BB0017B09B4}" type="datetimeFigureOut">
              <a:rPr lang="zh-CN" altLang="en-US" smtClean="0"/>
              <a:t>2018/3/15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E3B8F-3A14-4B36-B832-E9BBEF6E5B57}" type="slidenum">
              <a:rPr lang="zh-CN" altLang="en-US" smtClean="0"/>
              <a:t>‹#›</a:t>
            </a:fld>
            <a:endParaRPr lang="zh-CN" altLang="en-US"/>
          </a:p>
        </p:txBody>
      </p:sp>
    </p:spTree>
    <p:extLst>
      <p:ext uri="{BB962C8B-B14F-4D97-AF65-F5344CB8AC3E}">
        <p14:creationId xmlns:p14="http://schemas.microsoft.com/office/powerpoint/2010/main" val="61514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你可能会有各种各样的情绪：高兴、委屈、愤怒、痛苦、无所谓等等，最重要的是学会调整自己，可以发泄情绪，但是不应该就此沉沦或者变成杠精，天天去找老师和助教的麻烦，为了发泄情绪什么事情都不做，在学业上闹情绪和女生在谈恋爱中闹情绪是一样的，得不偿失。</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a:t>
            </a:fld>
            <a:endParaRPr lang="zh-CN" altLang="en-US"/>
          </a:p>
        </p:txBody>
      </p:sp>
    </p:spTree>
    <p:extLst>
      <p:ext uri="{BB962C8B-B14F-4D97-AF65-F5344CB8AC3E}">
        <p14:creationId xmlns:p14="http://schemas.microsoft.com/office/powerpoint/2010/main" val="452908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这节课我们将从以下几个方面展开……</a:t>
            </a:r>
          </a:p>
          <a:p>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10</a:t>
            </a:fld>
            <a:endParaRPr lang="zh-CN" altLang="en-US"/>
          </a:p>
        </p:txBody>
      </p:sp>
    </p:spTree>
    <p:extLst>
      <p:ext uri="{BB962C8B-B14F-4D97-AF65-F5344CB8AC3E}">
        <p14:creationId xmlns:p14="http://schemas.microsoft.com/office/powerpoint/2010/main" val="3344471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对象：</a:t>
            </a:r>
            <a:r>
              <a:rPr lang="en-US" altLang="zh-CN" sz="1200" kern="1200" dirty="0" smtClean="0">
                <a:solidFill>
                  <a:schemeClr val="tx1"/>
                </a:solidFill>
                <a:effectLst/>
                <a:latin typeface="+mn-lt"/>
                <a:ea typeface="+mn-ea"/>
                <a:cs typeface="+mn-cs"/>
              </a:rPr>
              <a:t>new</a:t>
            </a:r>
            <a:r>
              <a:rPr lang="zh-CN" altLang="zh-CN" sz="1200" kern="1200" dirty="0" smtClean="0">
                <a:solidFill>
                  <a:schemeClr val="tx1"/>
                </a:solidFill>
                <a:effectLst/>
                <a:latin typeface="+mn-lt"/>
                <a:ea typeface="+mn-ea"/>
                <a:cs typeface="+mn-cs"/>
              </a:rPr>
              <a:t>一个东西就实例化了一个对象，在</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语言中不涉及这个问题，对象和类是要分开来理解的。</a:t>
            </a:r>
          </a:p>
          <a:p>
            <a:r>
              <a:rPr lang="zh-CN" altLang="zh-CN" sz="1200" kern="1200" dirty="0" smtClean="0">
                <a:solidFill>
                  <a:schemeClr val="tx1"/>
                </a:solidFill>
                <a:effectLst/>
                <a:latin typeface="+mn-lt"/>
                <a:ea typeface="+mn-ea"/>
                <a:cs typeface="+mn-cs"/>
              </a:rPr>
              <a:t>对象属性：</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虚拟机用可见性进行推理，哪些可以操作，哪些不可以</a:t>
            </a:r>
          </a:p>
          <a:p>
            <a:r>
              <a:rPr lang="zh-CN" altLang="zh-CN" sz="1200" kern="1200" dirty="0" smtClean="0">
                <a:solidFill>
                  <a:schemeClr val="tx1"/>
                </a:solidFill>
                <a:effectLst/>
                <a:latin typeface="+mn-lt"/>
                <a:ea typeface="+mn-ea"/>
                <a:cs typeface="+mn-cs"/>
              </a:rPr>
              <a:t>对象方法：行为操作，比较好理解</a:t>
            </a:r>
          </a:p>
          <a:p>
            <a:r>
              <a:rPr lang="zh-CN" altLang="zh-CN" sz="1200" kern="1200" dirty="0" smtClean="0">
                <a:solidFill>
                  <a:schemeClr val="tx1"/>
                </a:solidFill>
                <a:effectLst/>
                <a:latin typeface="+mn-lt"/>
                <a:ea typeface="+mn-ea"/>
                <a:cs typeface="+mn-cs"/>
              </a:rPr>
              <a:t>对象引用：这是我们今天引出的一个概念，</a:t>
            </a:r>
            <a:r>
              <a:rPr lang="en-US" altLang="zh-CN" sz="1200" kern="1200" dirty="0" smtClean="0">
                <a:solidFill>
                  <a:schemeClr val="tx1"/>
                </a:solidFill>
                <a:effectLst/>
                <a:latin typeface="+mn-lt"/>
                <a:ea typeface="+mn-ea"/>
                <a:cs typeface="+mn-cs"/>
              </a:rPr>
              <a:t>A </a:t>
            </a:r>
            <a:r>
              <a:rPr lang="en-US" altLang="zh-CN" sz="1200" kern="1200" dirty="0" err="1" smtClean="0">
                <a:solidFill>
                  <a:schemeClr val="tx1"/>
                </a:solidFill>
                <a:effectLst/>
                <a:latin typeface="+mn-lt"/>
                <a:ea typeface="+mn-ea"/>
                <a:cs typeface="+mn-cs"/>
              </a:rPr>
              <a:t>a</a:t>
            </a:r>
            <a:r>
              <a:rPr lang="en-US" altLang="zh-CN" sz="1200" kern="1200" dirty="0" smtClean="0">
                <a:solidFill>
                  <a:schemeClr val="tx1"/>
                </a:solidFill>
                <a:effectLst/>
                <a:latin typeface="+mn-lt"/>
                <a:ea typeface="+mn-ea"/>
                <a:cs typeface="+mn-cs"/>
              </a:rPr>
              <a:t> = new A(); A</a:t>
            </a:r>
            <a:r>
              <a:rPr lang="zh-CN" altLang="zh-CN" sz="1200" kern="1200" dirty="0" smtClean="0">
                <a:solidFill>
                  <a:schemeClr val="tx1"/>
                </a:solidFill>
                <a:effectLst/>
                <a:latin typeface="+mn-lt"/>
                <a:ea typeface="+mn-ea"/>
                <a:cs typeface="+mn-cs"/>
              </a:rPr>
              <a:t>是一个类，没有引用，对象引用必然要有一个被引用的对象，对象引用和被引用的对象要分开，被引用对象只是内存中存在，对象引用是指程序中使用这个变量，这个变量有一个取值指向内存中的对象，对象的类型要匹配，不一定相同，这就是继承的特性了</a:t>
            </a:r>
          </a:p>
          <a:p>
            <a:r>
              <a:rPr lang="zh-CN" altLang="zh-CN" sz="1200" kern="1200" dirty="0" smtClean="0">
                <a:solidFill>
                  <a:schemeClr val="tx1"/>
                </a:solidFill>
                <a:effectLst/>
                <a:latin typeface="+mn-lt"/>
                <a:ea typeface="+mn-ea"/>
                <a:cs typeface="+mn-cs"/>
              </a:rPr>
              <a:t>对象访问：前提是有一个对象引用，</a:t>
            </a:r>
            <a:r>
              <a:rPr lang="en-US" altLang="zh-CN" sz="1200" kern="1200" dirty="0" err="1" smtClean="0">
                <a:solidFill>
                  <a:schemeClr val="tx1"/>
                </a:solidFill>
                <a:effectLst/>
                <a:latin typeface="+mn-lt"/>
                <a:ea typeface="+mn-ea"/>
                <a:cs typeface="+mn-cs"/>
              </a:rPr>
              <a:t>a.f</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空对象编译不报错，但是运行时会报错</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11</a:t>
            </a:fld>
            <a:endParaRPr lang="zh-CN" altLang="en-US"/>
          </a:p>
        </p:txBody>
      </p:sp>
    </p:spTree>
    <p:extLst>
      <p:ext uri="{BB962C8B-B14F-4D97-AF65-F5344CB8AC3E}">
        <p14:creationId xmlns:p14="http://schemas.microsoft.com/office/powerpoint/2010/main" val="176456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静态特性：三角形两边之和大于第三边，这些都是静态特性</a:t>
            </a:r>
          </a:p>
          <a:p>
            <a:r>
              <a:rPr lang="zh-CN" altLang="zh-CN" sz="1200" kern="1200" dirty="0" smtClean="0">
                <a:solidFill>
                  <a:schemeClr val="tx1"/>
                </a:solidFill>
                <a:effectLst/>
                <a:latin typeface="+mn-lt"/>
                <a:ea typeface="+mn-ea"/>
                <a:cs typeface="+mn-cs"/>
              </a:rPr>
              <a:t>动态特性：一部车的燃油消耗，大家可以自己举一些例子</a:t>
            </a:r>
          </a:p>
          <a:p>
            <a:r>
              <a:rPr lang="zh-CN" altLang="zh-CN" sz="1200" kern="1200" dirty="0" smtClean="0">
                <a:solidFill>
                  <a:schemeClr val="tx1"/>
                </a:solidFill>
                <a:effectLst/>
                <a:latin typeface="+mn-lt"/>
                <a:ea typeface="+mn-ea"/>
                <a:cs typeface="+mn-cs"/>
              </a:rPr>
              <a:t>对象的可变性：发生哪些变化，能不能发生变化。常量我们不会太关注，全局变量比较可怕，我们不知道什么时候变化，谁让他变化，变化会影响谁</a:t>
            </a:r>
          </a:p>
          <a:p>
            <a:endParaRPr 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12</a:t>
            </a:fld>
            <a:endParaRPr lang="zh-CN" altLang="en-US"/>
          </a:p>
        </p:txBody>
      </p:sp>
    </p:spTree>
    <p:extLst>
      <p:ext uri="{BB962C8B-B14F-4D97-AF65-F5344CB8AC3E}">
        <p14:creationId xmlns:p14="http://schemas.microsoft.com/office/powerpoint/2010/main" val="122622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变量的角度来说，我们可以按照能变和不能变区分两个，一个是可变对象，一个叫不可变对象。多项式对象就是一个不可变对象，虽然可以进行加减，但是是构造了另外一个对象，而对原来的对象没有改变。但是我们也可以看出，不可变对象因为要不断构造，就会使内存消耗过多。</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13</a:t>
            </a:fld>
            <a:endParaRPr lang="zh-CN" altLang="en-US"/>
          </a:p>
        </p:txBody>
      </p:sp>
    </p:spTree>
    <p:extLst>
      <p:ext uri="{BB962C8B-B14F-4D97-AF65-F5344CB8AC3E}">
        <p14:creationId xmlns:p14="http://schemas.microsoft.com/office/powerpoint/2010/main" val="1897701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对象引用和指针类似，我们可以想想</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当中没有指针，如何构造一棵二叉树？</a:t>
            </a:r>
          </a:p>
          <a:p>
            <a:r>
              <a:rPr lang="zh-CN" altLang="zh-CN" sz="1200" kern="1200" dirty="0" smtClean="0">
                <a:solidFill>
                  <a:schemeClr val="tx1"/>
                </a:solidFill>
                <a:effectLst/>
                <a:latin typeface="+mn-lt"/>
                <a:ea typeface="+mn-ea"/>
                <a:cs typeface="+mn-cs"/>
              </a:rPr>
              <a:t>对象共享：一个引用修改了，另一个引用不知道</a:t>
            </a:r>
          </a:p>
          <a:p>
            <a:r>
              <a:rPr lang="zh-CN" altLang="zh-CN" sz="1200" kern="1200" dirty="0" smtClean="0">
                <a:solidFill>
                  <a:schemeClr val="tx1"/>
                </a:solidFill>
                <a:effectLst/>
                <a:latin typeface="+mn-lt"/>
                <a:ea typeface="+mn-ea"/>
                <a:cs typeface="+mn-cs"/>
              </a:rPr>
              <a:t>只要有引用，就会产生共享，数组是一个非常典型的例子，避免共享要对所有对象进行值拷贝。</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14</a:t>
            </a:fld>
            <a:endParaRPr lang="zh-CN" altLang="en-US"/>
          </a:p>
        </p:txBody>
      </p:sp>
    </p:spTree>
    <p:extLst>
      <p:ext uri="{BB962C8B-B14F-4D97-AF65-F5344CB8AC3E}">
        <p14:creationId xmlns:p14="http://schemas.microsoft.com/office/powerpoint/2010/main" val="317095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一旦产生这种共享就会产生三个方面的问题：一是不受控制的访问，二是生命周期不可控，三是死锁的问题。</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15</a:t>
            </a:fld>
            <a:endParaRPr lang="zh-CN" altLang="en-US"/>
          </a:p>
        </p:txBody>
      </p:sp>
    </p:spTree>
    <p:extLst>
      <p:ext uri="{BB962C8B-B14F-4D97-AF65-F5344CB8AC3E}">
        <p14:creationId xmlns:p14="http://schemas.microsoft.com/office/powerpoint/2010/main" val="66241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那么如果我们不想共享怎么办呢，就是</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给你提供的一个</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方法。但是</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方法时</a:t>
            </a:r>
            <a:r>
              <a:rPr lang="en-US" altLang="zh-CN" sz="1200" kern="1200" dirty="0" smtClean="0">
                <a:solidFill>
                  <a:schemeClr val="tx1"/>
                </a:solidFill>
                <a:effectLst/>
                <a:latin typeface="+mn-lt"/>
                <a:ea typeface="+mn-ea"/>
                <a:cs typeface="+mn-cs"/>
              </a:rPr>
              <a:t>Object</a:t>
            </a:r>
            <a:r>
              <a:rPr lang="zh-CN" altLang="zh-CN" sz="1200" kern="1200" dirty="0" smtClean="0">
                <a:solidFill>
                  <a:schemeClr val="tx1"/>
                </a:solidFill>
                <a:effectLst/>
                <a:latin typeface="+mn-lt"/>
                <a:ea typeface="+mn-ea"/>
                <a:cs typeface="+mn-cs"/>
              </a:rPr>
              <a:t>类提供出来的，你要重写这个方法，那么我们看看怎么重写这个方法，还是多项式这个类，这么重写</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是不是可以……</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16</a:t>
            </a:fld>
            <a:endParaRPr lang="zh-CN" altLang="en-US"/>
          </a:p>
        </p:txBody>
      </p:sp>
    </p:spTree>
    <p:extLst>
      <p:ext uri="{BB962C8B-B14F-4D97-AF65-F5344CB8AC3E}">
        <p14:creationId xmlns:p14="http://schemas.microsoft.com/office/powerpoint/2010/main" val="216122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任何一个类都是一个</a:t>
            </a:r>
            <a:r>
              <a:rPr lang="en-US" altLang="zh-CN" sz="1200" kern="1200" dirty="0" smtClean="0">
                <a:solidFill>
                  <a:schemeClr val="tx1"/>
                </a:solidFill>
                <a:effectLst/>
                <a:latin typeface="+mn-lt"/>
                <a:ea typeface="+mn-ea"/>
                <a:cs typeface="+mn-cs"/>
              </a:rPr>
              <a:t>Object</a:t>
            </a:r>
            <a:r>
              <a:rPr lang="zh-CN" altLang="zh-CN" sz="1200" kern="1200" dirty="0" smtClean="0">
                <a:solidFill>
                  <a:schemeClr val="tx1"/>
                </a:solidFill>
                <a:effectLst/>
                <a:latin typeface="+mn-lt"/>
                <a:ea typeface="+mn-ea"/>
                <a:cs typeface="+mn-cs"/>
              </a:rPr>
              <a:t>，虚拟机如何管理对象，必须要有一个统一的管理手段</a:t>
            </a:r>
          </a:p>
          <a:p>
            <a:endParaRPr lang="en-US" altLang="zh-CN" dirty="0" smtClean="0">
              <a:sym typeface="Wingdings" panose="05000000000000000000" pitchFamily="2" charset="2"/>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17</a:t>
            </a:fld>
            <a:endParaRPr lang="zh-CN" altLang="en-US"/>
          </a:p>
        </p:txBody>
      </p:sp>
    </p:spTree>
    <p:extLst>
      <p:ext uri="{BB962C8B-B14F-4D97-AF65-F5344CB8AC3E}">
        <p14:creationId xmlns:p14="http://schemas.microsoft.com/office/powerpoint/2010/main" val="389982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关于对象同等的判断，一般有四个关系，这是递进的关系。对象相同是最强的关系，引用指向的是同一个对象，我们说对象相同。第二是对象的状态相同，也许你指向的是两个不同的对象，但是现在这两个对象的取值是一样的。第三是对象类型相同，如果两个对象状态相同，这两个对象的类型一定相同，如果类型不同，不可能看到相同的属性。如果对象类型相同就一定是相似，一个对象类型自己和自己相似的，和它的父类是相似的，除此以外就没有相似的关系。可变对象和不可变对象……</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18</a:t>
            </a:fld>
            <a:endParaRPr lang="zh-CN" altLang="en-US"/>
          </a:p>
        </p:txBody>
      </p:sp>
    </p:spTree>
    <p:extLst>
      <p:ext uri="{BB962C8B-B14F-4D97-AF65-F5344CB8AC3E}">
        <p14:creationId xmlns:p14="http://schemas.microsoft.com/office/powerpoint/2010/main" val="17128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那么我们简单做一个梳理，可变对象需要实现</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，否则就会出现下一层次的共享，每层只负责自己的</a:t>
            </a:r>
            <a:r>
              <a:rPr lang="en-US" altLang="zh-CN" sz="1200" kern="1200" dirty="0" smtClean="0">
                <a:solidFill>
                  <a:schemeClr val="tx1"/>
                </a:solidFill>
                <a:effectLst/>
                <a:latin typeface="+mn-lt"/>
                <a:ea typeface="+mn-ea"/>
                <a:cs typeface="+mn-cs"/>
              </a:rPr>
              <a:t>copy</a:t>
            </a:r>
            <a:r>
              <a:rPr lang="zh-CN" altLang="zh-CN" sz="1200" kern="1200" dirty="0" smtClean="0">
                <a:solidFill>
                  <a:schemeClr val="tx1"/>
                </a:solidFill>
                <a:effectLst/>
                <a:latin typeface="+mn-lt"/>
                <a:ea typeface="+mn-ea"/>
                <a:cs typeface="+mn-cs"/>
              </a:rPr>
              <a:t>，下层的调用下层的</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。那么</a:t>
            </a:r>
            <a:r>
              <a:rPr lang="en-US" altLang="zh-CN" sz="1200" kern="1200" dirty="0" smtClean="0">
                <a:solidFill>
                  <a:schemeClr val="tx1"/>
                </a:solidFill>
                <a:effectLst/>
                <a:latin typeface="+mn-lt"/>
                <a:ea typeface="+mn-ea"/>
                <a:cs typeface="+mn-cs"/>
              </a:rPr>
              <a:t>Poly</a:t>
            </a:r>
            <a:r>
              <a:rPr lang="zh-CN" altLang="zh-CN" sz="1200" kern="1200" dirty="0" smtClean="0">
                <a:solidFill>
                  <a:schemeClr val="tx1"/>
                </a:solidFill>
                <a:effectLst/>
                <a:latin typeface="+mn-lt"/>
                <a:ea typeface="+mn-ea"/>
                <a:cs typeface="+mn-cs"/>
              </a:rPr>
              <a:t>可以是可变的也可以是不可变的，大家可以用几分钟时间动笔写一写实现的</a:t>
            </a:r>
            <a:r>
              <a:rPr lang="en-US" altLang="zh-CN" sz="1200" kern="1200" dirty="0" smtClean="0">
                <a:solidFill>
                  <a:schemeClr val="tx1"/>
                </a:solidFill>
                <a:effectLst/>
                <a:latin typeface="+mn-lt"/>
                <a:ea typeface="+mn-ea"/>
                <a:cs typeface="+mn-cs"/>
              </a:rPr>
              <a:t>clone</a:t>
            </a:r>
            <a:r>
              <a:rPr lang="zh-CN" altLang="zh-CN" sz="1200" kern="1200" dirty="0" smtClean="0">
                <a:solidFill>
                  <a:schemeClr val="tx1"/>
                </a:solidFill>
                <a:effectLst/>
                <a:latin typeface="+mn-lt"/>
                <a:ea typeface="+mn-ea"/>
                <a:cs typeface="+mn-cs"/>
              </a:rPr>
              <a:t>方法和</a:t>
            </a:r>
            <a:r>
              <a:rPr lang="en-US" altLang="zh-CN" sz="1200" kern="1200" dirty="0" smtClean="0">
                <a:solidFill>
                  <a:schemeClr val="tx1"/>
                </a:solidFill>
                <a:effectLst/>
                <a:latin typeface="+mn-lt"/>
                <a:ea typeface="+mn-ea"/>
                <a:cs typeface="+mn-cs"/>
              </a:rPr>
              <a:t>equal</a:t>
            </a:r>
            <a:r>
              <a:rPr lang="zh-CN" altLang="zh-CN" sz="1200" kern="1200" dirty="0" smtClean="0">
                <a:solidFill>
                  <a:schemeClr val="tx1"/>
                </a:solidFill>
                <a:effectLst/>
                <a:latin typeface="+mn-lt"/>
                <a:ea typeface="+mn-ea"/>
                <a:cs typeface="+mn-cs"/>
              </a:rPr>
              <a:t>方法</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19</a:t>
            </a:fld>
            <a:endParaRPr lang="zh-CN" altLang="en-US"/>
          </a:p>
        </p:txBody>
      </p:sp>
    </p:spTree>
    <p:extLst>
      <p:ext uri="{BB962C8B-B14F-4D97-AF65-F5344CB8AC3E}">
        <p14:creationId xmlns:p14="http://schemas.microsoft.com/office/powerpoint/2010/main" val="375817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讲今天的内容之前，给大家一些重要的提示和说明，但是由于时间的问题，我们不可能在课上把一些细节的规则和规定讲清楚，所以大家要特别注意助教师兄师姐在群里给各位玩家提供的相关提示。第一，关于作业指导书……；第二，关于无效作业……，对于任何一位同学来说，不管作业做的如何，一定要让它有效，说白了就是能通过一个公共测试，要求并不是很高。</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2</a:t>
            </a:fld>
            <a:endParaRPr lang="zh-CN" altLang="en-US"/>
          </a:p>
        </p:txBody>
      </p:sp>
    </p:spTree>
    <p:extLst>
      <p:ext uri="{BB962C8B-B14F-4D97-AF65-F5344CB8AC3E}">
        <p14:creationId xmlns:p14="http://schemas.microsoft.com/office/powerpoint/2010/main" val="3587558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对于程序来说，状态是很朴素的，任何时刻都有一个特定的需求，这就是它的状态，所以说目前我们要求大家写的程序，没有任何一个是所谓“薛定谔的程序</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所以一定要定义状态，方法一定运行在状态上，结构就会很清晰，否则程序就会很糟糕。比如这个可伸缩的数组，我只关心两个状态，就是有序和无序，但怎么去定义有序和无序的状态呢？严格定义状态的边界条件，不管是内部状态还是外部状态，都必须唯一可以判定，在任何一个时刻，对象只能处于一种状态</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20</a:t>
            </a:fld>
            <a:endParaRPr lang="zh-CN" altLang="en-US"/>
          </a:p>
        </p:txBody>
      </p:sp>
    </p:spTree>
    <p:extLst>
      <p:ext uri="{BB962C8B-B14F-4D97-AF65-F5344CB8AC3E}">
        <p14:creationId xmlns:p14="http://schemas.microsoft.com/office/powerpoint/2010/main" val="548956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从状态的角度一个是内部状态，一个是外部状态，内部状态是展开了所谓细节，外部状态从关系从程序设计角度</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21</a:t>
            </a:fld>
            <a:endParaRPr lang="zh-CN" altLang="en-US"/>
          </a:p>
        </p:txBody>
      </p:sp>
    </p:spTree>
    <p:extLst>
      <p:ext uri="{BB962C8B-B14F-4D97-AF65-F5344CB8AC3E}">
        <p14:creationId xmlns:p14="http://schemas.microsoft.com/office/powerpoint/2010/main" val="1868109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内部状态若是不被关心的，外部状态不会改变，那么就可以看作是不可变的，用起来就会很放心，那么</a:t>
            </a:r>
            <a:r>
              <a:rPr lang="en-US" altLang="zh-CN" sz="1200" kern="1200" dirty="0" smtClean="0">
                <a:solidFill>
                  <a:schemeClr val="tx1"/>
                </a:solidFill>
                <a:effectLst/>
                <a:latin typeface="+mn-lt"/>
                <a:ea typeface="+mn-ea"/>
                <a:cs typeface="+mn-cs"/>
              </a:rPr>
              <a:t>sort</a:t>
            </a:r>
            <a:r>
              <a:rPr lang="zh-CN" altLang="zh-CN" sz="1200" kern="1200" dirty="0" smtClean="0">
                <a:solidFill>
                  <a:schemeClr val="tx1"/>
                </a:solidFill>
                <a:effectLst/>
                <a:latin typeface="+mn-lt"/>
                <a:ea typeface="+mn-ea"/>
                <a:cs typeface="+mn-cs"/>
              </a:rPr>
              <a:t>方法就不应该是</a:t>
            </a:r>
            <a:r>
              <a:rPr lang="en-US" altLang="zh-CN" sz="1200" kern="1200" dirty="0" smtClean="0">
                <a:solidFill>
                  <a:schemeClr val="tx1"/>
                </a:solidFill>
                <a:effectLst/>
                <a:latin typeface="+mn-lt"/>
                <a:ea typeface="+mn-ea"/>
                <a:cs typeface="+mn-cs"/>
              </a:rPr>
              <a:t>public</a:t>
            </a:r>
            <a:r>
              <a:rPr lang="zh-CN" altLang="zh-CN" sz="1200" kern="1200" dirty="0" smtClean="0">
                <a:solidFill>
                  <a:schemeClr val="tx1"/>
                </a:solidFill>
                <a:effectLst/>
                <a:latin typeface="+mn-lt"/>
                <a:ea typeface="+mn-ea"/>
                <a:cs typeface="+mn-cs"/>
              </a:rPr>
              <a:t>的，可视为不可变对象是一种近似处理，实质上仍然是可变对象。只不过程序不关心该对象的内部细节，且共享访问改变其内部元素也不会产生不可接受的效果。换句话说，程序只需了解该对象的外部状态，而不关心其内部属性的具体取值。对于</a:t>
            </a:r>
            <a:r>
              <a:rPr lang="en-US" altLang="zh-CN" sz="1200" kern="1200" dirty="0" err="1" smtClean="0">
                <a:solidFill>
                  <a:schemeClr val="tx1"/>
                </a:solidFill>
                <a:effectLst/>
                <a:latin typeface="+mn-lt"/>
                <a:ea typeface="+mn-ea"/>
                <a:cs typeface="+mn-cs"/>
              </a:rPr>
              <a:t>ScalabeArray</a:t>
            </a:r>
            <a:r>
              <a:rPr lang="zh-CN" altLang="zh-CN" sz="1200" kern="1200" dirty="0" smtClean="0">
                <a:solidFill>
                  <a:schemeClr val="tx1"/>
                </a:solidFill>
                <a:effectLst/>
                <a:latin typeface="+mn-lt"/>
                <a:ea typeface="+mn-ea"/>
                <a:cs typeface="+mn-cs"/>
              </a:rPr>
              <a:t>，如果程序既关心其序状态，也关心其管理的元素个数，则就不能处理为不可变对象。</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22</a:t>
            </a:fld>
            <a:endParaRPr lang="zh-CN" altLang="en-US"/>
          </a:p>
        </p:txBody>
      </p:sp>
    </p:spTree>
    <p:extLst>
      <p:ext uri="{BB962C8B-B14F-4D97-AF65-F5344CB8AC3E}">
        <p14:creationId xmlns:p14="http://schemas.microsoft.com/office/powerpoint/2010/main" val="471081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总体上说，</a:t>
            </a:r>
            <a:r>
              <a:rPr lang="en-US" altLang="zh-CN" sz="1200" kern="1200" dirty="0" smtClean="0">
                <a:solidFill>
                  <a:schemeClr val="tx1"/>
                </a:solidFill>
                <a:effectLst/>
                <a:latin typeface="+mn-lt"/>
                <a:ea typeface="+mn-ea"/>
                <a:cs typeface="+mn-cs"/>
              </a:rPr>
              <a:t>if</a:t>
            </a:r>
            <a:r>
              <a:rPr lang="zh-CN" altLang="zh-CN" sz="1200" kern="1200" dirty="0" smtClean="0">
                <a:solidFill>
                  <a:schemeClr val="tx1"/>
                </a:solidFill>
                <a:effectLst/>
                <a:latin typeface="+mn-lt"/>
                <a:ea typeface="+mn-ea"/>
                <a:cs typeface="+mn-cs"/>
              </a:rPr>
              <a:t>越少，程序越简单，程序的质量就越高。内部状态的变化与否，对于别的类没有关系，那么在程序设计中针对这个状态的操作就是无用的，但是如果是可扩展的框架，就应该有相关的方法。调用的角度，看到的是外部状态，看不到内部的细节，决定该采用什么逻辑动作加以处理。对于内部方法来说，我的属性取值处于什么状态，可靠地为别的类提供相应的方法和服务关注自己的内部状态和别的类的外部状态整合起来从设计的角度，要减少要考虑的因素，只选择关心的外部状态，内部状态也是一样，一定要考虑好为什么要存储这些数据</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23</a:t>
            </a:fld>
            <a:endParaRPr lang="zh-CN" altLang="en-US"/>
          </a:p>
        </p:txBody>
      </p:sp>
    </p:spTree>
    <p:extLst>
      <p:ext uri="{BB962C8B-B14F-4D97-AF65-F5344CB8AC3E}">
        <p14:creationId xmlns:p14="http://schemas.microsoft.com/office/powerpoint/2010/main" val="3406511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可见性没有可变性那么复杂，主要考虑的防控。除非是非常确定是</a:t>
            </a:r>
            <a:r>
              <a:rPr lang="en-US" altLang="zh-CN" sz="1200" kern="1200" dirty="0" smtClean="0">
                <a:solidFill>
                  <a:schemeClr val="tx1"/>
                </a:solidFill>
                <a:effectLst/>
                <a:latin typeface="+mn-lt"/>
                <a:ea typeface="+mn-ea"/>
                <a:cs typeface="+mn-cs"/>
              </a:rPr>
              <a:t>public</a:t>
            </a:r>
            <a:r>
              <a:rPr lang="zh-CN" altLang="zh-CN" sz="1200" kern="1200" dirty="0" smtClean="0">
                <a:solidFill>
                  <a:schemeClr val="tx1"/>
                </a:solidFill>
                <a:effectLst/>
                <a:latin typeface="+mn-lt"/>
                <a:ea typeface="+mn-ea"/>
                <a:cs typeface="+mn-cs"/>
              </a:rPr>
              <a:t>，否则就设成</a:t>
            </a:r>
            <a:r>
              <a:rPr lang="en-US" altLang="zh-CN" sz="1200" kern="1200" dirty="0" smtClean="0">
                <a:solidFill>
                  <a:schemeClr val="tx1"/>
                </a:solidFill>
                <a:effectLst/>
                <a:latin typeface="+mn-lt"/>
                <a:ea typeface="+mn-ea"/>
                <a:cs typeface="+mn-cs"/>
              </a:rPr>
              <a:t>private</a:t>
            </a:r>
            <a:r>
              <a:rPr lang="zh-CN" altLang="zh-CN" sz="1200" kern="1200" dirty="0" smtClean="0">
                <a:solidFill>
                  <a:schemeClr val="tx1"/>
                </a:solidFill>
                <a:effectLst/>
                <a:latin typeface="+mn-lt"/>
                <a:ea typeface="+mn-ea"/>
                <a:cs typeface="+mn-cs"/>
              </a:rPr>
              <a:t>，一定没有错。那么我们看一下定义，</a:t>
            </a:r>
            <a:r>
              <a:rPr lang="en-US" altLang="zh-CN" sz="1200" kern="1200" dirty="0" smtClean="0">
                <a:solidFill>
                  <a:schemeClr val="tx1"/>
                </a:solidFill>
                <a:effectLst/>
                <a:latin typeface="+mn-lt"/>
                <a:ea typeface="+mn-ea"/>
                <a:cs typeface="+mn-cs"/>
              </a:rPr>
              <a:t>private</a:t>
            </a:r>
            <a:r>
              <a:rPr lang="zh-CN" altLang="zh-CN" sz="1200" kern="1200" dirty="0" smtClean="0">
                <a:solidFill>
                  <a:schemeClr val="tx1"/>
                </a:solidFill>
                <a:effectLst/>
                <a:latin typeface="+mn-lt"/>
                <a:ea typeface="+mn-ea"/>
                <a:cs typeface="+mn-cs"/>
              </a:rPr>
              <a:t>是相同的对象就可以使用，大家想想什么是相同的对象。从修改的角度，</a:t>
            </a:r>
            <a:r>
              <a:rPr lang="en-US" altLang="zh-CN" sz="1200" kern="1200" dirty="0" smtClean="0">
                <a:solidFill>
                  <a:schemeClr val="tx1"/>
                </a:solidFill>
                <a:effectLst/>
                <a:latin typeface="+mn-lt"/>
                <a:ea typeface="+mn-ea"/>
                <a:cs typeface="+mn-cs"/>
              </a:rPr>
              <a:t>private</a:t>
            </a:r>
            <a:r>
              <a:rPr lang="zh-CN" altLang="zh-CN" sz="1200" kern="1200" dirty="0" smtClean="0">
                <a:solidFill>
                  <a:schemeClr val="tx1"/>
                </a:solidFill>
                <a:effectLst/>
                <a:latin typeface="+mn-lt"/>
                <a:ea typeface="+mn-ea"/>
                <a:cs typeface="+mn-cs"/>
              </a:rPr>
              <a:t>必须要个相同的类型，而</a:t>
            </a:r>
            <a:r>
              <a:rPr lang="en-US" altLang="zh-CN" sz="1200" kern="1200" dirty="0" smtClean="0">
                <a:solidFill>
                  <a:schemeClr val="tx1"/>
                </a:solidFill>
                <a:effectLst/>
                <a:latin typeface="+mn-lt"/>
                <a:ea typeface="+mn-ea"/>
                <a:cs typeface="+mn-cs"/>
              </a:rPr>
              <a:t>protected</a:t>
            </a:r>
            <a:r>
              <a:rPr lang="zh-CN" altLang="zh-CN" sz="1200" kern="1200" dirty="0" smtClean="0">
                <a:solidFill>
                  <a:schemeClr val="tx1"/>
                </a:solidFill>
                <a:effectLst/>
                <a:latin typeface="+mn-lt"/>
                <a:ea typeface="+mn-ea"/>
                <a:cs typeface="+mn-cs"/>
              </a:rPr>
              <a:t>是相似的类型就可以，这在逻辑上需要严格定义，哪些可以访问，哪些不可以访问。</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是做编译时检查种种原因都会造成</a:t>
            </a:r>
            <a:r>
              <a:rPr lang="en-US" altLang="zh-CN" sz="1200" kern="1200" dirty="0" smtClean="0">
                <a:solidFill>
                  <a:schemeClr val="tx1"/>
                </a:solidFill>
                <a:effectLst/>
                <a:latin typeface="+mn-lt"/>
                <a:ea typeface="+mn-ea"/>
                <a:cs typeface="+mn-cs"/>
              </a:rPr>
              <a:t>code</a:t>
            </a:r>
            <a:r>
              <a:rPr lang="zh-CN" altLang="zh-CN" sz="1200" kern="1200" dirty="0" smtClean="0">
                <a:solidFill>
                  <a:schemeClr val="tx1"/>
                </a:solidFill>
                <a:effectLst/>
                <a:latin typeface="+mn-lt"/>
                <a:ea typeface="+mn-ea"/>
                <a:cs typeface="+mn-cs"/>
              </a:rPr>
              <a:t>发生变化，但是改变一个类，只是内部改变，外面都不用改变，对于需求变化的适应能力要强，最怕的是编译能过，但是值的约定变了</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24</a:t>
            </a:fld>
            <a:endParaRPr lang="zh-CN" altLang="en-US"/>
          </a:p>
        </p:txBody>
      </p:sp>
    </p:spTree>
    <p:extLst>
      <p:ext uri="{BB962C8B-B14F-4D97-AF65-F5344CB8AC3E}">
        <p14:creationId xmlns:p14="http://schemas.microsoft.com/office/powerpoint/2010/main" val="3421947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两个原则，第一个原则，最主要的是逻辑从属，你打算让这个干什么，你要想让它干这个事，它就必须要有数据，它需要哪些数据才能把这个事干好，这就是应该有的属性。第二个原则，计算效率，有时候仅仅逻辑从属是很简单，但是在计算的时候比较罗嗦，有些属性我们希望说不要每次都去计算，我直接存在这个地方，可以让我的计算效率提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25</a:t>
            </a:fld>
            <a:endParaRPr lang="zh-CN" altLang="en-US"/>
          </a:p>
        </p:txBody>
      </p:sp>
    </p:spTree>
    <p:extLst>
      <p:ext uri="{BB962C8B-B14F-4D97-AF65-F5344CB8AC3E}">
        <p14:creationId xmlns:p14="http://schemas.microsoft.com/office/powerpoint/2010/main" val="311176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那么我们回来可以做一个检查……完整的意义在于能否实现软件需求。做这样一种判断或者分析决策的时候，关键在于说确定类的逻辑和状态边界。帖子</a:t>
            </a:r>
            <a:r>
              <a:rPr lang="en-US" altLang="zh-CN" sz="1200" kern="1200" dirty="0" smtClean="0">
                <a:solidFill>
                  <a:schemeClr val="tx1"/>
                </a:solidFill>
                <a:effectLst/>
                <a:latin typeface="+mn-lt"/>
                <a:ea typeface="+mn-ea"/>
                <a:cs typeface="+mn-cs"/>
              </a:rPr>
              <a:t>(Post)</a:t>
            </a:r>
            <a:r>
              <a:rPr lang="zh-CN" altLang="zh-CN" sz="1200" kern="1200" dirty="0" smtClean="0">
                <a:solidFill>
                  <a:schemeClr val="tx1"/>
                </a:solidFill>
                <a:effectLst/>
                <a:latin typeface="+mn-lt"/>
                <a:ea typeface="+mn-ea"/>
                <a:cs typeface="+mn-cs"/>
              </a:rPr>
              <a:t>类与通知消息类</a:t>
            </a:r>
            <a:r>
              <a:rPr lang="en-US" altLang="zh-CN" sz="1200" kern="1200" dirty="0" smtClean="0">
                <a:solidFill>
                  <a:schemeClr val="tx1"/>
                </a:solidFill>
                <a:effectLst/>
                <a:latin typeface="+mn-lt"/>
                <a:ea typeface="+mn-ea"/>
                <a:cs typeface="+mn-cs"/>
              </a:rPr>
              <a:t>(Message)</a:t>
            </a:r>
            <a:r>
              <a:rPr lang="zh-CN" altLang="zh-CN" sz="1200" kern="1200" dirty="0" smtClean="0">
                <a:solidFill>
                  <a:schemeClr val="tx1"/>
                </a:solidFill>
                <a:effectLst/>
                <a:latin typeface="+mn-lt"/>
                <a:ea typeface="+mn-ea"/>
                <a:cs typeface="+mn-cs"/>
              </a:rPr>
              <a:t>中都包含帖子的产生时间、帖子标题文本、帖子属性等数据（一旦帖子产生）不会随时间改变，</a:t>
            </a:r>
            <a:r>
              <a:rPr lang="en-US" altLang="zh-CN" sz="1200" kern="1200" dirty="0" smtClean="0">
                <a:solidFill>
                  <a:schemeClr val="tx1"/>
                </a:solidFill>
                <a:effectLst/>
                <a:latin typeface="+mn-lt"/>
                <a:ea typeface="+mn-ea"/>
                <a:cs typeface="+mn-cs"/>
              </a:rPr>
              <a:t>immutable data===</a:t>
            </a:r>
            <a:r>
              <a:rPr lang="zh-CN" altLang="zh-CN" sz="1200" kern="1200" dirty="0" smtClean="0">
                <a:solidFill>
                  <a:schemeClr val="tx1"/>
                </a:solidFill>
                <a:effectLst/>
                <a:latin typeface="+mn-lt"/>
                <a:ea typeface="+mn-ea"/>
                <a:cs typeface="+mn-cs"/>
              </a:rPr>
              <a:t>》冗余存储数据；出租车调度类与出租车类：都需要乘客请求信息，然而乘客信息在实时发生变化，</a:t>
            </a:r>
            <a:r>
              <a:rPr lang="en-US" altLang="zh-CN" sz="1200" kern="1200" dirty="0" smtClean="0">
                <a:solidFill>
                  <a:schemeClr val="tx1"/>
                </a:solidFill>
                <a:effectLst/>
                <a:latin typeface="+mn-lt"/>
                <a:ea typeface="+mn-ea"/>
                <a:cs typeface="+mn-cs"/>
              </a:rPr>
              <a:t>mutable data===</a:t>
            </a:r>
            <a:r>
              <a:rPr lang="zh-CN" altLang="zh-CN" sz="1200" kern="1200" dirty="0" smtClean="0">
                <a:solidFill>
                  <a:schemeClr val="tx1"/>
                </a:solidFill>
                <a:effectLst/>
                <a:latin typeface="+mn-lt"/>
                <a:ea typeface="+mn-ea"/>
                <a:cs typeface="+mn-cs"/>
              </a:rPr>
              <a:t>》共享数据方案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26</a:t>
            </a:fld>
            <a:endParaRPr lang="zh-CN" altLang="en-US"/>
          </a:p>
        </p:txBody>
      </p:sp>
    </p:spTree>
    <p:extLst>
      <p:ext uri="{BB962C8B-B14F-4D97-AF65-F5344CB8AC3E}">
        <p14:creationId xmlns:p14="http://schemas.microsoft.com/office/powerpoint/2010/main" val="306794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简单看一个例子，学生成绩管理系统，这四个问题中前三个是典型的功能问题。意味着我们要从功能角度来分析类的属性设计是否满足功能要求。第四个问题是关于设计的问题，关注设计简化。通过这四个问题可以发现这两个类的属性设计中存在的诸多问题。我们给大家一些时间设计一下</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27</a:t>
            </a:fld>
            <a:endParaRPr lang="zh-CN" altLang="en-US"/>
          </a:p>
        </p:txBody>
      </p:sp>
    </p:spTree>
    <p:extLst>
      <p:ext uri="{BB962C8B-B14F-4D97-AF65-F5344CB8AC3E}">
        <p14:creationId xmlns:p14="http://schemas.microsoft.com/office/powerpoint/2010/main" val="2748386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如何构建属性，要想到之前的原则，要找到思考的线索，不行可以动笔画一画，时间关系就不给大家太多的时间了，那么我们看看一般能想到的东西……那么课程的成绩存在哪儿呢？你存的是谁的成绩？这样的设计有没有什么问题。比如说现在还有一个类是老师，这时候课程成绩放在课程里是老师需要关心的么？又如何能看到哪些学生选了我的课呢？那么如果成绩不能放在课程里，放在学生里合适么？那你存的又是哪门课的成绩呢？这样的设计就有问题，两头不行中间凑。那么这个还能不能继续改进呢？比如是不是补考，补考成绩是不是一样？</a:t>
            </a:r>
            <a:endParaRPr lang="en-US" altLang="zh-CN" dirty="0" smtClean="0"/>
          </a:p>
        </p:txBody>
      </p:sp>
      <p:sp>
        <p:nvSpPr>
          <p:cNvPr id="4" name="灯片编号占位符 3"/>
          <p:cNvSpPr>
            <a:spLocks noGrp="1"/>
          </p:cNvSpPr>
          <p:nvPr>
            <p:ph type="sldNum" sz="quarter" idx="10"/>
          </p:nvPr>
        </p:nvSpPr>
        <p:spPr/>
        <p:txBody>
          <a:bodyPr/>
          <a:lstStyle/>
          <a:p>
            <a:fld id="{FF4E3B8F-3A14-4B36-B832-E9BBEF6E5B57}" type="slidenum">
              <a:rPr lang="zh-CN" altLang="en-US" smtClean="0"/>
              <a:t>28</a:t>
            </a:fld>
            <a:endParaRPr lang="zh-CN" altLang="en-US"/>
          </a:p>
        </p:txBody>
      </p:sp>
    </p:spTree>
    <p:extLst>
      <p:ext uri="{BB962C8B-B14F-4D97-AF65-F5344CB8AC3E}">
        <p14:creationId xmlns:p14="http://schemas.microsoft.com/office/powerpoint/2010/main" val="4163744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动态保持不变：线性方程组、待排序数组</a:t>
            </a:r>
          </a:p>
          <a:p>
            <a:r>
              <a:rPr lang="zh-CN" altLang="zh-CN" sz="1200" kern="1200" dirty="0" smtClean="0">
                <a:solidFill>
                  <a:schemeClr val="tx1"/>
                </a:solidFill>
                <a:effectLst/>
                <a:latin typeface="+mn-lt"/>
                <a:ea typeface="+mn-ea"/>
                <a:cs typeface="+mn-cs"/>
              </a:rPr>
              <a:t>动态保持变化：网络爬虫保存的</a:t>
            </a:r>
            <a:r>
              <a:rPr lang="en-US" altLang="zh-CN" sz="1200" kern="1200" dirty="0" err="1"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列表、电梯系统的乘客请求列表</a:t>
            </a:r>
          </a:p>
          <a:p>
            <a:r>
              <a:rPr lang="zh-CN" altLang="zh-CN" sz="1200" kern="1200" dirty="0" smtClean="0">
                <a:solidFill>
                  <a:schemeClr val="tx1"/>
                </a:solidFill>
                <a:effectLst/>
                <a:latin typeface="+mn-lt"/>
                <a:ea typeface="+mn-ea"/>
                <a:cs typeface="+mn-cs"/>
              </a:rPr>
              <a:t>在多项式中已经有过相关的概念。但是基本上用动态数组就可以完成</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29</a:t>
            </a:fld>
            <a:endParaRPr lang="zh-CN" altLang="en-US"/>
          </a:p>
        </p:txBody>
      </p:sp>
    </p:spTree>
    <p:extLst>
      <p:ext uri="{BB962C8B-B14F-4D97-AF65-F5344CB8AC3E}">
        <p14:creationId xmlns:p14="http://schemas.microsoft.com/office/powerpoint/2010/main" val="4186285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于是第一次作业，我们对一些规则进行了放宽，但这次放宽，不意味着永远会放宽，因为确实有些问题是由于同学们自己的疏忽造成的，这一次我们暂且认为是因为对规则不清晰造成的，但是已经做了一次作业，以后就不应该再出现类似的问题。</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3</a:t>
            </a:fld>
            <a:endParaRPr lang="zh-CN" altLang="en-US"/>
          </a:p>
        </p:txBody>
      </p:sp>
    </p:spTree>
    <p:extLst>
      <p:ext uri="{BB962C8B-B14F-4D97-AF65-F5344CB8AC3E}">
        <p14:creationId xmlns:p14="http://schemas.microsoft.com/office/powerpoint/2010/main" val="3487632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说完了属性我们看一看方法，一般而言是有三种方法，构造方法时，不要忘记少初始化一些属性，</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30</a:t>
            </a:fld>
            <a:endParaRPr lang="zh-CN" altLang="en-US"/>
          </a:p>
        </p:txBody>
      </p:sp>
    </p:spTree>
    <p:extLst>
      <p:ext uri="{BB962C8B-B14F-4D97-AF65-F5344CB8AC3E}">
        <p14:creationId xmlns:p14="http://schemas.microsoft.com/office/powerpoint/2010/main" val="3385459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构造方法一般有两类，上节课已经讲过了，尽量显示地声明构造方法</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31</a:t>
            </a:fld>
            <a:endParaRPr lang="zh-CN" altLang="en-US"/>
          </a:p>
        </p:txBody>
      </p:sp>
    </p:spTree>
    <p:extLst>
      <p:ext uri="{BB962C8B-B14F-4D97-AF65-F5344CB8AC3E}">
        <p14:creationId xmlns:p14="http://schemas.microsoft.com/office/powerpoint/2010/main" val="2198957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get</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set</a:t>
            </a:r>
            <a:r>
              <a:rPr lang="zh-CN" altLang="zh-CN" sz="1200" kern="1200" dirty="0" smtClean="0">
                <a:solidFill>
                  <a:schemeClr val="tx1"/>
                </a:solidFill>
                <a:effectLst/>
                <a:latin typeface="+mn-lt"/>
                <a:ea typeface="+mn-ea"/>
                <a:cs typeface="+mn-cs"/>
              </a:rPr>
              <a:t>方法容易导致无意识的共享，比如返回一个可变对象的引用，关键性状态不能向外暴露，通过返回不同的值是不可靠的方法，应该抛出异常</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32</a:t>
            </a:fld>
            <a:endParaRPr lang="zh-CN" altLang="en-US"/>
          </a:p>
        </p:txBody>
      </p:sp>
    </p:spTree>
    <p:extLst>
      <p:ext uri="{BB962C8B-B14F-4D97-AF65-F5344CB8AC3E}">
        <p14:creationId xmlns:p14="http://schemas.microsoft.com/office/powerpoint/2010/main" val="3811341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定义方法的原则，第一是启发式原则，也就是信息专家，你是自己的信息专家，别人要向你咨询信息，比如你叫什么，你今年多大，你有没有掉发等等，就是要看别的类需要了解什么，需要这个类做什么……</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33</a:t>
            </a:fld>
            <a:endParaRPr lang="zh-CN" altLang="en-US"/>
          </a:p>
        </p:txBody>
      </p:sp>
    </p:spTree>
    <p:extLst>
      <p:ext uri="{BB962C8B-B14F-4D97-AF65-F5344CB8AC3E}">
        <p14:creationId xmlns:p14="http://schemas.microsoft.com/office/powerpoint/2010/main" val="3562743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第二个原则是控制专家，就是把系统整体作为一个抽象对象来看待，系统需要响应的外部事件。思考系统事件有哪些，怎么去处理，按照什么逻辑来处理。谁做事谁负责，明确责任，否则就会出问题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34</a:t>
            </a:fld>
            <a:endParaRPr lang="zh-CN" altLang="en-US"/>
          </a:p>
        </p:txBody>
      </p:sp>
    </p:spTree>
    <p:extLst>
      <p:ext uri="{BB962C8B-B14F-4D97-AF65-F5344CB8AC3E}">
        <p14:creationId xmlns:p14="http://schemas.microsoft.com/office/powerpoint/2010/main" val="802265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我们举一个例子，比如登录成绩，那么输入参数后的效果是什么？条件是什么？但如果我是重修怎么办，登记的那次的成绩？是不是</a:t>
            </a:r>
            <a:r>
              <a:rPr lang="en-US" altLang="zh-CN" sz="1200" kern="1200" dirty="0" smtClean="0">
                <a:solidFill>
                  <a:schemeClr val="tx1"/>
                </a:solidFill>
                <a:effectLst/>
                <a:latin typeface="+mn-lt"/>
                <a:ea typeface="+mn-ea"/>
                <a:cs typeface="+mn-cs"/>
              </a:rPr>
              <a:t>student</a:t>
            </a:r>
            <a:r>
              <a:rPr lang="zh-CN" altLang="zh-CN" sz="1200" kern="1200" dirty="0" smtClean="0">
                <a:solidFill>
                  <a:schemeClr val="tx1"/>
                </a:solidFill>
                <a:effectLst/>
                <a:latin typeface="+mn-lt"/>
                <a:ea typeface="+mn-ea"/>
                <a:cs typeface="+mn-cs"/>
              </a:rPr>
              <a:t>这个类属性还不够？也就是在实现的过程中，你会发现各种需要修改的问题。</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35</a:t>
            </a:fld>
            <a:endParaRPr lang="zh-CN" altLang="en-US"/>
          </a:p>
        </p:txBody>
      </p:sp>
    </p:spTree>
    <p:extLst>
      <p:ext uri="{BB962C8B-B14F-4D97-AF65-F5344CB8AC3E}">
        <p14:creationId xmlns:p14="http://schemas.microsoft.com/office/powerpoint/2010/main" val="1423251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有两类</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程序，在我们这个课上主要用的是第一类，就是这种命令行的方式，这种界面的方式不能否认重要，但是这目前不是我们的训练重点，大概学习一下界面一些控件对象就可以了，我们有一次课会涉及到这个情况。</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FF4E3B8F-3A14-4B36-B832-E9BBEF6E5B57}" type="slidenum">
              <a:rPr lang="zh-CN" altLang="en-US" smtClean="0"/>
              <a:t>36</a:t>
            </a:fld>
            <a:endParaRPr lang="zh-CN" altLang="en-US"/>
          </a:p>
        </p:txBody>
      </p:sp>
    </p:spTree>
    <p:extLst>
      <p:ext uri="{BB962C8B-B14F-4D97-AF65-F5344CB8AC3E}">
        <p14:creationId xmlns:p14="http://schemas.microsoft.com/office/powerpoint/2010/main" val="215795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38</a:t>
            </a:fld>
            <a:endParaRPr lang="zh-CN" altLang="en-US"/>
          </a:p>
        </p:txBody>
      </p:sp>
    </p:spTree>
    <p:extLst>
      <p:ext uri="{BB962C8B-B14F-4D97-AF65-F5344CB8AC3E}">
        <p14:creationId xmlns:p14="http://schemas.microsoft.com/office/powerpoint/2010/main" val="233614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对于输入格式的问题，我们在知道书里面有针对性的考虑，甚至是一些有意的设置，我们会告诉你哪些是合法的输入，但是不规定“不合法</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输入，大家要去理解分类树，需要你自己去定义……而关于输入范围，很多情况我们在作业指导书中描述并不会很详细，比如说电梯的运行方向，我们说的是垂直电梯，就没有左右横向的分量，这都是你的常识。而对于错误的输入，你自己来设计，我们不会告诉你。另外就是一些形成共识的领域概念，以及数据结构的选择，数组和容器怎么选择……</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4</a:t>
            </a:fld>
            <a:endParaRPr lang="zh-CN" altLang="en-US"/>
          </a:p>
        </p:txBody>
      </p:sp>
    </p:spTree>
    <p:extLst>
      <p:ext uri="{BB962C8B-B14F-4D97-AF65-F5344CB8AC3E}">
        <p14:creationId xmlns:p14="http://schemas.microsoft.com/office/powerpoint/2010/main" val="409299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鲁棒性也叫做健壮性，可能有同学还不理解这个词的意思，其实就是乐百氏的另一个音译，那么如何分析输入呢，比如使用正则表达式进行处理，你如何去保证鲁棒性，就是发现错误要通知用户，程序不会崩溃，会有一个反馈。另外上节课已经讲了，返回值要具有意义，否则会出现意向不到的问题。再有就是异常处理，有些同学已经知道这个方法了，用</a:t>
            </a:r>
            <a:r>
              <a:rPr lang="en-US" altLang="zh-CN" sz="1200" kern="1200" dirty="0" smtClean="0">
                <a:solidFill>
                  <a:schemeClr val="tx1"/>
                </a:solidFill>
                <a:effectLst/>
                <a:latin typeface="+mn-lt"/>
                <a:ea typeface="+mn-ea"/>
                <a:cs typeface="+mn-cs"/>
              </a:rPr>
              <a:t>try-catch</a:t>
            </a:r>
            <a:r>
              <a:rPr lang="zh-CN" altLang="zh-CN" sz="1200" kern="1200" dirty="0" smtClean="0">
                <a:solidFill>
                  <a:schemeClr val="tx1"/>
                </a:solidFill>
                <a:effectLst/>
                <a:latin typeface="+mn-lt"/>
                <a:ea typeface="+mn-ea"/>
                <a:cs typeface="+mn-cs"/>
              </a:rPr>
              <a:t>即可处理……</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5</a:t>
            </a:fld>
            <a:endParaRPr lang="zh-CN" altLang="en-US"/>
          </a:p>
        </p:txBody>
      </p:sp>
    </p:spTree>
    <p:extLst>
      <p:ext uri="{BB962C8B-B14F-4D97-AF65-F5344CB8AC3E}">
        <p14:creationId xmlns:p14="http://schemas.microsoft.com/office/powerpoint/2010/main" val="2335089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第一次作业主要暴露出以下</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个问题：通过</a:t>
            </a:r>
            <a:r>
              <a:rPr lang="en-US" altLang="zh-CN" sz="1200" kern="1200" dirty="0" err="1" smtClean="0">
                <a:solidFill>
                  <a:schemeClr val="tx1"/>
                </a:solidFill>
                <a:effectLst/>
                <a:latin typeface="+mn-lt"/>
                <a:ea typeface="+mn-ea"/>
                <a:cs typeface="+mn-cs"/>
              </a:rPr>
              <a:t>mooc</a:t>
            </a:r>
            <a:r>
              <a:rPr lang="zh-CN" altLang="zh-CN" sz="1200" kern="1200" dirty="0" smtClean="0">
                <a:solidFill>
                  <a:schemeClr val="tx1"/>
                </a:solidFill>
                <a:effectLst/>
                <a:latin typeface="+mn-lt"/>
                <a:ea typeface="+mn-ea"/>
                <a:cs typeface="+mn-cs"/>
              </a:rPr>
              <a:t>尽量解决环境的问题，但是对于</a:t>
            </a:r>
            <a:r>
              <a:rPr lang="en-US" altLang="zh-CN" sz="1200" kern="1200" dirty="0" smtClean="0">
                <a:solidFill>
                  <a:schemeClr val="tx1"/>
                </a:solidFill>
                <a:effectLst/>
                <a:latin typeface="+mn-lt"/>
                <a:ea typeface="+mn-ea"/>
                <a:cs typeface="+mn-cs"/>
              </a:rPr>
              <a:t>Java</a:t>
            </a:r>
            <a:r>
              <a:rPr lang="zh-CN" altLang="zh-CN" sz="1200" kern="1200" dirty="0" smtClean="0">
                <a:solidFill>
                  <a:schemeClr val="tx1"/>
                </a:solidFill>
                <a:effectLst/>
                <a:latin typeface="+mn-lt"/>
                <a:ea typeface="+mn-ea"/>
                <a:cs typeface="+mn-cs"/>
              </a:rPr>
              <a:t>本身，还是要通过自学。对课程规则而言，大家遇到问题，不是去抱怨，可以跟助教联系，咨询他们，相信在后续的课程中大家会越来越熟悉。第三就是时间紧张，大家虽然有一些心理准备，但是真正做上</a:t>
            </a:r>
            <a:r>
              <a:rPr lang="en-US" altLang="zh-CN" sz="1200" kern="1200" dirty="0" smtClean="0">
                <a:solidFill>
                  <a:schemeClr val="tx1"/>
                </a:solidFill>
                <a:effectLst/>
                <a:latin typeface="+mn-lt"/>
                <a:ea typeface="+mn-ea"/>
                <a:cs typeface="+mn-cs"/>
              </a:rPr>
              <a:t>OO</a:t>
            </a:r>
            <a:r>
              <a:rPr lang="zh-CN" altLang="zh-CN" sz="1200" kern="1200" dirty="0" smtClean="0">
                <a:solidFill>
                  <a:schemeClr val="tx1"/>
                </a:solidFill>
                <a:effectLst/>
                <a:latin typeface="+mn-lt"/>
                <a:ea typeface="+mn-ea"/>
                <a:cs typeface="+mn-cs"/>
              </a:rPr>
              <a:t>作业还是有些压力，还希望大家通过第一次作业尽快调整自己的状态。</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6</a:t>
            </a:fld>
            <a:endParaRPr lang="zh-CN" altLang="en-US"/>
          </a:p>
        </p:txBody>
      </p:sp>
    </p:spTree>
    <p:extLst>
      <p:ext uri="{BB962C8B-B14F-4D97-AF65-F5344CB8AC3E}">
        <p14:creationId xmlns:p14="http://schemas.microsoft.com/office/powerpoint/2010/main" val="196515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关于测试，就是要发现</a:t>
            </a:r>
            <a:r>
              <a:rPr lang="en-US" altLang="zh-CN" sz="1200" kern="1200" dirty="0" smtClean="0">
                <a:solidFill>
                  <a:schemeClr val="tx1"/>
                </a:solidFill>
                <a:effectLst/>
                <a:latin typeface="+mn-lt"/>
                <a:ea typeface="+mn-ea"/>
                <a:cs typeface="+mn-cs"/>
              </a:rPr>
              <a:t>Bug</a:t>
            </a:r>
            <a:r>
              <a:rPr lang="zh-CN" altLang="zh-CN" sz="1200" kern="1200" dirty="0" smtClean="0">
                <a:solidFill>
                  <a:schemeClr val="tx1"/>
                </a:solidFill>
                <a:effectLst/>
                <a:latin typeface="+mn-lt"/>
                <a:ea typeface="+mn-ea"/>
                <a:cs typeface="+mn-cs"/>
              </a:rPr>
              <a:t>，要设计一种输入来找到不正确运行，这是一个核心</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7</a:t>
            </a:fld>
            <a:endParaRPr lang="zh-CN" altLang="en-US"/>
          </a:p>
        </p:txBody>
      </p:sp>
    </p:spTree>
    <p:extLst>
      <p:ext uri="{BB962C8B-B14F-4D97-AF65-F5344CB8AC3E}">
        <p14:creationId xmlns:p14="http://schemas.microsoft.com/office/powerpoint/2010/main" val="360047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对于高质量的程序有一些标志……从另一个角度上讲，相反的命题就是可能出现错误的标志。对于测试的设计，不是一种直观的冠绝，而是要有方法，可以问自己</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个问题……</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8</a:t>
            </a:fld>
            <a:endParaRPr lang="zh-CN" altLang="en-US"/>
          </a:p>
        </p:txBody>
      </p:sp>
    </p:spTree>
    <p:extLst>
      <p:ext uri="{BB962C8B-B14F-4D97-AF65-F5344CB8AC3E}">
        <p14:creationId xmlns:p14="http://schemas.microsoft.com/office/powerpoint/2010/main" val="1849644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刚才是对作业的一些提示和补充说明，那么开始今天的课程。这次可还是延续上一次课的内容，继续深入分析对象和对象化编程。首先我们回顾一下上节课讲的内容，我们将面向对象和面向过程进行了对比，但是我们只限于形式上，讲了一个面向对象的程序是个什么样子，但是我们看了形，还要看性质，要知道面向对象从性质上与面向过程的语言有什么区别，这就是这节课的主要内容。</a:t>
            </a:r>
          </a:p>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9</a:t>
            </a:fld>
            <a:endParaRPr lang="zh-CN" altLang="en-US"/>
          </a:p>
        </p:txBody>
      </p:sp>
    </p:spTree>
    <p:extLst>
      <p:ext uri="{BB962C8B-B14F-4D97-AF65-F5344CB8AC3E}">
        <p14:creationId xmlns:p14="http://schemas.microsoft.com/office/powerpoint/2010/main" val="409042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B94DA8-F4FC-4342-AB96-5672604F87A6}" type="datetime1">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384640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49F648-11DF-4410-9DC1-959A1DA38C18}" type="datetime1">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50816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B868B28-99C1-428E-BBE7-CC25F1946422}" type="datetime1">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345349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CDBB5E-F7D7-4CE8-8A2A-802CFBB0E4B8}" type="datetime1">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269698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4EF84E-7396-4501-982B-8BEE86995E41}" type="datetime1">
              <a:rPr lang="zh-CN" altLang="en-US" smtClean="0"/>
              <a:t>2018/3/15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305561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081536-356A-4002-A505-A262A4EE12BF}" type="datetime1">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65875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DB6B12-E22A-4093-8FD5-7283C34EC03E}" type="datetime1">
              <a:rPr lang="zh-CN" altLang="en-US" smtClean="0"/>
              <a:t>2018/3/15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424428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B6D7BF-D7BD-4E93-B599-356AA93ECCFD}" type="datetime1">
              <a:rPr lang="zh-CN" altLang="en-US" smtClean="0"/>
              <a:t>2018/3/15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175360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746AFE-9E5E-4A59-AC05-497F7E427654}" type="datetime1">
              <a:rPr lang="zh-CN" altLang="en-US" smtClean="0"/>
              <a:t>2018/3/15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153405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9B2FCC1-902A-42ED-AB91-257EF5CB7523}" type="datetime1">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33160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2BED2C-3B57-4BA0-9A9D-9E1726F86FC2}" type="datetime1">
              <a:rPr lang="zh-CN" altLang="en-US" smtClean="0"/>
              <a:t>2018/3/15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108550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BE3A6-99A8-49FE-85F9-203D94634D7F}" type="datetime1">
              <a:rPr lang="zh-CN" altLang="en-US" smtClean="0"/>
              <a:t>2018/3/15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7A81E-8226-4F9B-AE0B-F580D8772FF9}" type="slidenum">
              <a:rPr lang="zh-CN" altLang="en-US" smtClean="0"/>
              <a:t>‹#›</a:t>
            </a:fld>
            <a:endParaRPr lang="zh-CN" altLang="en-US"/>
          </a:p>
        </p:txBody>
      </p:sp>
    </p:spTree>
    <p:extLst>
      <p:ext uri="{BB962C8B-B14F-4D97-AF65-F5344CB8AC3E}">
        <p14:creationId xmlns:p14="http://schemas.microsoft.com/office/powerpoint/2010/main" val="80246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rying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02" y="3449945"/>
            <a:ext cx="2970685" cy="28667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djj.yolasite.com/resources/71283_max102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2153" y="4102449"/>
            <a:ext cx="2592474" cy="259247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a:stretch>
            <a:fillRect/>
          </a:stretch>
        </p:blipFill>
        <p:spPr>
          <a:xfrm>
            <a:off x="8726679" y="3275474"/>
            <a:ext cx="2728034" cy="3215654"/>
          </a:xfrm>
          <a:prstGeom prst="rect">
            <a:avLst/>
          </a:prstGeom>
        </p:spPr>
      </p:pic>
      <p:pic>
        <p:nvPicPr>
          <p:cNvPr id="1034" name="Picture 10" descr="https://encrypted-tbn2.gstatic.com/images?q=tbn:ANd9GcQlo1alk63IbVp6FfZGhTJzGPPd8HwruURJqsQXxlSdcof-Ccx15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91" y="385530"/>
            <a:ext cx="4337125" cy="242879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encrypted-tbn2.gstatic.com/images?q=tbn:ANd9GcTjp6gCqDncttCcNRSea4o16ux3ILY11TNNlPsJOGqzfOSMT-aYY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7856" y="111210"/>
            <a:ext cx="2819508" cy="29611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encrypted-tbn0.gstatic.com/images?q=tbn:ANd9GcRUe8J7pyfL1vOGnPwfrTiq4xjNXxwAlbXn1YaJUxaD98atByZ9v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2153" y="1099752"/>
            <a:ext cx="3892379" cy="278027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1BF7A81E-8226-4F9B-AE0B-F580D8772FF9}" type="slidenum">
              <a:rPr lang="zh-CN" altLang="en-US" smtClean="0"/>
              <a:t>1</a:t>
            </a:fld>
            <a:endParaRPr lang="zh-CN" altLang="en-US"/>
          </a:p>
        </p:txBody>
      </p:sp>
    </p:spTree>
    <p:extLst>
      <p:ext uri="{BB962C8B-B14F-4D97-AF65-F5344CB8AC3E}">
        <p14:creationId xmlns:p14="http://schemas.microsoft.com/office/powerpoint/2010/main" val="1600115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认识对象的特性</a:t>
            </a:r>
            <a:endParaRPr lang="en-US" altLang="zh-CN" dirty="0" smtClean="0"/>
          </a:p>
          <a:p>
            <a:r>
              <a:rPr lang="zh-CN" altLang="en-US" dirty="0" smtClean="0"/>
              <a:t>对象的可变性</a:t>
            </a:r>
            <a:endParaRPr lang="en-US" altLang="zh-CN" dirty="0" smtClean="0"/>
          </a:p>
          <a:p>
            <a:r>
              <a:rPr lang="zh-CN" altLang="en-US" dirty="0" smtClean="0"/>
              <a:t>类的属性与方法</a:t>
            </a:r>
            <a:endParaRPr lang="en-US" altLang="zh-CN" dirty="0" smtClean="0"/>
          </a:p>
          <a:p>
            <a:r>
              <a:rPr lang="zh-CN" altLang="en-US" dirty="0" smtClean="0"/>
              <a:t>两类</a:t>
            </a:r>
            <a:r>
              <a:rPr lang="en-US" altLang="zh-CN" dirty="0" smtClean="0"/>
              <a:t>Java</a:t>
            </a:r>
            <a:r>
              <a:rPr lang="zh-CN" altLang="en-US" dirty="0" smtClean="0"/>
              <a:t>程序</a:t>
            </a:r>
            <a:endParaRPr lang="en-US" altLang="zh-CN" dirty="0" smtClean="0"/>
          </a:p>
          <a:p>
            <a:r>
              <a:rPr lang="zh-CN" altLang="en-US" dirty="0" smtClean="0"/>
              <a:t>作业</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10</a:t>
            </a:fld>
            <a:endParaRPr lang="zh-CN" altLang="en-US"/>
          </a:p>
        </p:txBody>
      </p:sp>
    </p:spTree>
    <p:extLst>
      <p:ext uri="{BB962C8B-B14F-4D97-AF65-F5344CB8AC3E}">
        <p14:creationId xmlns:p14="http://schemas.microsoft.com/office/powerpoint/2010/main" val="396062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a:t>
            </a:r>
            <a:r>
              <a:rPr lang="zh-CN" altLang="en-US" dirty="0" smtClean="0"/>
              <a:t>个基础术语</a:t>
            </a:r>
            <a:endParaRPr lang="zh-CN" altLang="en-US" dirty="0"/>
          </a:p>
        </p:txBody>
      </p:sp>
      <p:sp>
        <p:nvSpPr>
          <p:cNvPr id="3" name="内容占位符 2"/>
          <p:cNvSpPr>
            <a:spLocks noGrp="1"/>
          </p:cNvSpPr>
          <p:nvPr>
            <p:ph idx="1"/>
          </p:nvPr>
        </p:nvSpPr>
        <p:spPr>
          <a:xfrm>
            <a:off x="838200" y="1589809"/>
            <a:ext cx="10515600" cy="5008418"/>
          </a:xfrm>
        </p:spPr>
        <p:txBody>
          <a:bodyPr>
            <a:normAutofit fontScale="85000" lnSpcReduction="20000"/>
          </a:bodyPr>
          <a:lstStyle/>
          <a:p>
            <a:pPr>
              <a:lnSpc>
                <a:spcPct val="100000"/>
              </a:lnSpc>
            </a:pPr>
            <a:r>
              <a:rPr lang="zh-CN" altLang="en-US" dirty="0" smtClean="0"/>
              <a:t>对象</a:t>
            </a:r>
            <a:endParaRPr lang="en-US" altLang="zh-CN" dirty="0" smtClean="0"/>
          </a:p>
          <a:p>
            <a:pPr lvl="1">
              <a:lnSpc>
                <a:spcPct val="100000"/>
              </a:lnSpc>
            </a:pPr>
            <a:r>
              <a:rPr lang="zh-CN" altLang="en-US" dirty="0" smtClean="0"/>
              <a:t>存储在内存</a:t>
            </a:r>
            <a:r>
              <a:rPr lang="zh-CN" altLang="en-US" dirty="0"/>
              <a:t>中</a:t>
            </a:r>
            <a:r>
              <a:rPr lang="zh-CN" altLang="en-US" dirty="0" smtClean="0"/>
              <a:t>的一个数据结构。任意时刻都拥有确定的取值。该数据结构由相应的类定义。</a:t>
            </a:r>
            <a:endParaRPr lang="en-US" altLang="zh-CN" dirty="0" smtClean="0"/>
          </a:p>
          <a:p>
            <a:pPr>
              <a:lnSpc>
                <a:spcPct val="100000"/>
              </a:lnSpc>
            </a:pPr>
            <a:r>
              <a:rPr lang="zh-CN" altLang="en-US" dirty="0" smtClean="0"/>
              <a:t>对象属性</a:t>
            </a:r>
            <a:endParaRPr lang="en-US" altLang="zh-CN" dirty="0" smtClean="0"/>
          </a:p>
          <a:p>
            <a:pPr lvl="1">
              <a:lnSpc>
                <a:spcPct val="100000"/>
              </a:lnSpc>
            </a:pPr>
            <a:r>
              <a:rPr lang="zh-CN" altLang="en-US" dirty="0" smtClean="0"/>
              <a:t>对象组成成分，有类型和具体取值。可以是简单类型，或者复杂类型（类）。</a:t>
            </a:r>
            <a:endParaRPr lang="en-US" altLang="zh-CN" dirty="0" smtClean="0"/>
          </a:p>
          <a:p>
            <a:pPr lvl="1">
              <a:lnSpc>
                <a:spcPct val="100000"/>
              </a:lnSpc>
            </a:pPr>
            <a:r>
              <a:rPr lang="zh-CN" altLang="en-US" dirty="0" smtClean="0"/>
              <a:t>对象属性具有可见性设定，用来确定能够访问该属性的对象集合。</a:t>
            </a:r>
            <a:endParaRPr lang="en-US" altLang="zh-CN" dirty="0" smtClean="0"/>
          </a:p>
          <a:p>
            <a:pPr>
              <a:lnSpc>
                <a:spcPct val="100000"/>
              </a:lnSpc>
            </a:pPr>
            <a:r>
              <a:rPr lang="zh-CN" altLang="en-US" dirty="0" smtClean="0"/>
              <a:t>对象方法</a:t>
            </a:r>
            <a:endParaRPr lang="en-US" altLang="zh-CN" dirty="0" smtClean="0"/>
          </a:p>
          <a:p>
            <a:pPr lvl="1">
              <a:lnSpc>
                <a:spcPct val="100000"/>
              </a:lnSpc>
            </a:pPr>
            <a:r>
              <a:rPr lang="zh-CN" altLang="en-US" dirty="0" smtClean="0"/>
              <a:t>对象的行为操作，由相应类定义。</a:t>
            </a:r>
          </a:p>
          <a:p>
            <a:pPr>
              <a:lnSpc>
                <a:spcPct val="100000"/>
              </a:lnSpc>
            </a:pPr>
            <a:r>
              <a:rPr lang="zh-CN" altLang="en-US" dirty="0" smtClean="0"/>
              <a:t>对象引用</a:t>
            </a:r>
            <a:r>
              <a:rPr lang="en-US" altLang="zh-CN" dirty="0" smtClean="0"/>
              <a:t>(object reference)</a:t>
            </a:r>
          </a:p>
          <a:p>
            <a:pPr lvl="1">
              <a:lnSpc>
                <a:spcPct val="100000"/>
              </a:lnSpc>
            </a:pPr>
            <a:r>
              <a:rPr lang="zh-CN" altLang="en-US" dirty="0"/>
              <a:t>由</a:t>
            </a:r>
            <a:r>
              <a:rPr lang="zh-CN" altLang="en-US" dirty="0" smtClean="0"/>
              <a:t>相应类定义的变量</a:t>
            </a:r>
            <a:r>
              <a:rPr lang="zh-CN" altLang="en-US" u="sng" dirty="0" smtClean="0"/>
              <a:t>指向</a:t>
            </a:r>
            <a:r>
              <a:rPr lang="zh-CN" altLang="en-US" dirty="0" smtClean="0"/>
              <a:t>内存中某个</a:t>
            </a:r>
            <a:r>
              <a:rPr lang="zh-CN" altLang="en-US" u="sng" dirty="0" smtClean="0"/>
              <a:t>类型相匹配</a:t>
            </a:r>
            <a:r>
              <a:rPr lang="zh-CN" altLang="en-US" dirty="0" smtClean="0"/>
              <a:t>的实际对象的结果。</a:t>
            </a:r>
            <a:endParaRPr lang="en-US" altLang="zh-CN" dirty="0" smtClean="0"/>
          </a:p>
          <a:p>
            <a:pPr lvl="1">
              <a:lnSpc>
                <a:spcPct val="100000"/>
              </a:lnSpc>
            </a:pPr>
            <a:r>
              <a:rPr lang="zh-CN" altLang="en-US" dirty="0"/>
              <a:t>要</a:t>
            </a:r>
            <a:r>
              <a:rPr lang="zh-CN" altLang="en-US" dirty="0" smtClean="0"/>
              <a:t>与被引用的对象</a:t>
            </a:r>
            <a:r>
              <a:rPr lang="en-US" altLang="zh-CN" dirty="0" smtClean="0"/>
              <a:t>(referred object)</a:t>
            </a:r>
            <a:r>
              <a:rPr lang="zh-CN" altLang="en-US" dirty="0" smtClean="0"/>
              <a:t>加以区分</a:t>
            </a:r>
            <a:endParaRPr lang="en-US" altLang="zh-CN" dirty="0" smtClean="0"/>
          </a:p>
          <a:p>
            <a:pPr>
              <a:lnSpc>
                <a:spcPct val="100000"/>
              </a:lnSpc>
            </a:pPr>
            <a:r>
              <a:rPr lang="zh-CN" altLang="en-US" dirty="0" smtClean="0"/>
              <a:t>对象访问</a:t>
            </a:r>
            <a:endParaRPr lang="en-US" altLang="zh-CN" dirty="0" smtClean="0"/>
          </a:p>
          <a:p>
            <a:pPr lvl="1">
              <a:lnSpc>
                <a:spcPct val="100000"/>
              </a:lnSpc>
            </a:pPr>
            <a:r>
              <a:rPr lang="zh-CN" altLang="en-US" dirty="0" smtClean="0"/>
              <a:t>通过对象引用来使用一个对象的行为。根据可见性设定，可以访问对象属性或者对象方法。</a:t>
            </a:r>
            <a:endParaRPr lang="en-US" altLang="zh-CN"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11</a:t>
            </a:fld>
            <a:endParaRPr lang="zh-CN" altLang="en-US"/>
          </a:p>
        </p:txBody>
      </p:sp>
    </p:spTree>
    <p:extLst>
      <p:ext uri="{BB962C8B-B14F-4D97-AF65-F5344CB8AC3E}">
        <p14:creationId xmlns:p14="http://schemas.microsoft.com/office/powerpoint/2010/main" val="1442529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认识对象的特性</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对象是运行时的存在，具备</a:t>
            </a:r>
            <a:r>
              <a:rPr lang="zh-CN" altLang="en-US" dirty="0"/>
              <a:t>多种</a:t>
            </a:r>
            <a:r>
              <a:rPr lang="zh-CN" altLang="en-US" dirty="0" smtClean="0"/>
              <a:t>特性</a:t>
            </a:r>
            <a:endParaRPr lang="en-US" altLang="zh-CN" dirty="0" smtClean="0"/>
          </a:p>
          <a:p>
            <a:pPr lvl="1"/>
            <a:r>
              <a:rPr lang="zh-CN" altLang="en-US" dirty="0" smtClean="0"/>
              <a:t>静态特性：由相应类所定义的特性，运行时保持不变</a:t>
            </a:r>
            <a:endParaRPr lang="en-US" altLang="zh-CN" dirty="0" smtClean="0"/>
          </a:p>
          <a:p>
            <a:pPr lvl="1"/>
            <a:r>
              <a:rPr lang="zh-CN" altLang="en-US" dirty="0" smtClean="0"/>
              <a:t>动态特性：对象运行时获得、且可能会动态变化的特性</a:t>
            </a:r>
            <a:endParaRPr lang="en-US" altLang="zh-CN" dirty="0" smtClean="0"/>
          </a:p>
          <a:p>
            <a:r>
              <a:rPr lang="zh-CN" altLang="en-US" dirty="0" smtClean="0"/>
              <a:t>静态特性</a:t>
            </a:r>
            <a:endParaRPr lang="en-US" altLang="zh-CN" dirty="0" smtClean="0"/>
          </a:p>
          <a:p>
            <a:pPr lvl="1"/>
            <a:r>
              <a:rPr lang="zh-CN" altLang="en-US" dirty="0" smtClean="0"/>
              <a:t>“任何</a:t>
            </a:r>
            <a:r>
              <a:rPr lang="zh-CN" altLang="en-US" u="sng" dirty="0" smtClean="0"/>
              <a:t>三角形对象</a:t>
            </a:r>
            <a:r>
              <a:rPr lang="zh-CN" altLang="en-US" dirty="0"/>
              <a:t>的</a:t>
            </a:r>
            <a:r>
              <a:rPr lang="zh-CN" altLang="en-US" dirty="0" smtClean="0"/>
              <a:t>三个顶点都不会在一条直线上”</a:t>
            </a:r>
            <a:endParaRPr lang="en-US" altLang="zh-CN" dirty="0" smtClean="0"/>
          </a:p>
          <a:p>
            <a:pPr lvl="1"/>
            <a:r>
              <a:rPr lang="zh-CN" altLang="en-US" dirty="0" smtClean="0"/>
              <a:t>“任何</a:t>
            </a:r>
            <a:r>
              <a:rPr lang="zh-CN" altLang="en-US" u="sng" dirty="0" smtClean="0"/>
              <a:t>储蓄账户对象</a:t>
            </a:r>
            <a:r>
              <a:rPr lang="zh-CN" altLang="en-US" dirty="0" smtClean="0"/>
              <a:t>的余额必须不会小于</a:t>
            </a:r>
            <a:r>
              <a:rPr lang="en-US" altLang="zh-CN" dirty="0" smtClean="0"/>
              <a:t>0</a:t>
            </a:r>
            <a:r>
              <a:rPr lang="zh-CN" altLang="en-US" dirty="0" smtClean="0"/>
              <a:t>”</a:t>
            </a:r>
            <a:endParaRPr lang="en-US" altLang="zh-CN" dirty="0" smtClean="0"/>
          </a:p>
          <a:p>
            <a:r>
              <a:rPr lang="zh-CN" altLang="en-US" dirty="0" smtClean="0"/>
              <a:t>动态特性</a:t>
            </a:r>
            <a:endParaRPr lang="en-US" altLang="zh-CN" dirty="0" smtClean="0"/>
          </a:p>
          <a:p>
            <a:pPr lvl="1"/>
            <a:r>
              <a:rPr lang="zh-CN" altLang="en-US" dirty="0" smtClean="0"/>
              <a:t>“</a:t>
            </a:r>
            <a:r>
              <a:rPr lang="zh-CN" altLang="en-US" u="sng" dirty="0" smtClean="0"/>
              <a:t>一部车</a:t>
            </a:r>
            <a:r>
              <a:rPr lang="zh-CN" altLang="en-US" dirty="0" smtClean="0"/>
              <a:t>的燃油消耗由行驶里程和行驶速度决定”</a:t>
            </a:r>
            <a:endParaRPr lang="en-US" altLang="zh-CN" dirty="0" smtClean="0"/>
          </a:p>
          <a:p>
            <a:pPr lvl="1"/>
            <a:r>
              <a:rPr lang="zh-CN" altLang="en-US" dirty="0" smtClean="0"/>
              <a:t>“一个</a:t>
            </a:r>
            <a:r>
              <a:rPr lang="zh-CN" altLang="en-US" u="sng" dirty="0" smtClean="0"/>
              <a:t>程序</a:t>
            </a:r>
            <a:r>
              <a:rPr lang="zh-CN" altLang="en-US" dirty="0" smtClean="0"/>
              <a:t>运行时使用的内存随输入发生变化”</a:t>
            </a:r>
            <a:endParaRPr lang="en-US" altLang="zh-CN" dirty="0" smtClean="0"/>
          </a:p>
          <a:p>
            <a:r>
              <a:rPr lang="zh-CN" altLang="en-US" dirty="0" smtClean="0"/>
              <a:t>对象特性本质上是关于对象属性取值或关系的特性</a:t>
            </a:r>
            <a:endParaRPr lang="en-US" altLang="zh-CN" dirty="0" smtClean="0"/>
          </a:p>
          <a:p>
            <a:pPr lvl="1"/>
            <a:r>
              <a:rPr lang="zh-CN" altLang="en-US" dirty="0" smtClean="0"/>
              <a:t>对象可变性是一个关于对象属性是否会发生变化的特性</a:t>
            </a:r>
            <a:endParaRPr 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12</a:t>
            </a:fld>
            <a:endParaRPr lang="zh-CN" altLang="en-US"/>
          </a:p>
        </p:txBody>
      </p:sp>
    </p:spTree>
    <p:extLst>
      <p:ext uri="{BB962C8B-B14F-4D97-AF65-F5344CB8AC3E}">
        <p14:creationId xmlns:p14="http://schemas.microsoft.com/office/powerpoint/2010/main" val="1531594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对象的可变性</a:t>
            </a:r>
            <a:endParaRPr lang="zh-CN" altLang="en-US" dirty="0"/>
          </a:p>
        </p:txBody>
      </p:sp>
      <p:sp>
        <p:nvSpPr>
          <p:cNvPr id="3" name="内容占位符 2"/>
          <p:cNvSpPr>
            <a:spLocks noGrp="1"/>
          </p:cNvSpPr>
          <p:nvPr>
            <p:ph idx="1"/>
          </p:nvPr>
        </p:nvSpPr>
        <p:spPr>
          <a:xfrm>
            <a:off x="838200" y="1825625"/>
            <a:ext cx="7380249" cy="4351338"/>
          </a:xfrm>
        </p:spPr>
        <p:txBody>
          <a:bodyPr>
            <a:normAutofit/>
          </a:bodyPr>
          <a:lstStyle/>
          <a:p>
            <a:r>
              <a:rPr lang="zh-CN" altLang="en-US" dirty="0" smtClean="0"/>
              <a:t>可变对象</a:t>
            </a:r>
            <a:r>
              <a:rPr lang="en-US" altLang="zh-CN" dirty="0" smtClean="0"/>
              <a:t>(mutable object)</a:t>
            </a:r>
          </a:p>
          <a:p>
            <a:pPr lvl="1"/>
            <a:r>
              <a:rPr lang="zh-CN" altLang="en-US" dirty="0" smtClean="0"/>
              <a:t>状态可发生外部能够观察到的变化</a:t>
            </a:r>
            <a:endParaRPr lang="en-US" altLang="zh-CN" dirty="0" smtClean="0"/>
          </a:p>
          <a:p>
            <a:r>
              <a:rPr lang="zh-CN" altLang="en-US" dirty="0"/>
              <a:t>不可变</a:t>
            </a:r>
            <a:r>
              <a:rPr lang="zh-CN" altLang="en-US" dirty="0" smtClean="0"/>
              <a:t>对象</a:t>
            </a:r>
            <a:r>
              <a:rPr lang="en-US" altLang="zh-CN" dirty="0" smtClean="0"/>
              <a:t>(immutable object)</a:t>
            </a:r>
          </a:p>
          <a:p>
            <a:pPr lvl="1"/>
            <a:r>
              <a:rPr lang="zh-CN" altLang="en-US" dirty="0" smtClean="0"/>
              <a:t>对象的属性不可以被改变</a:t>
            </a:r>
            <a:endParaRPr lang="en-US" altLang="zh-CN" dirty="0" smtClean="0"/>
          </a:p>
          <a:p>
            <a:pPr lvl="1"/>
            <a:r>
              <a:rPr lang="zh-CN" altLang="en-US" dirty="0" smtClean="0"/>
              <a:t>或者对象的属性可以被改变，但是外部观察不到相应状态的变化</a:t>
            </a:r>
            <a:endParaRPr lang="en-US" altLang="zh-CN" dirty="0" smtClean="0"/>
          </a:p>
          <a:p>
            <a:pPr lvl="1"/>
            <a:r>
              <a:rPr lang="zh-CN" altLang="en-US" dirty="0" smtClean="0"/>
              <a:t>典型代表：常量字符串对象</a:t>
            </a:r>
            <a:endParaRPr lang="en-US" altLang="zh-CN" dirty="0" smtClean="0"/>
          </a:p>
          <a:p>
            <a:r>
              <a:rPr lang="zh-CN" altLang="en-US" dirty="0" smtClean="0"/>
              <a:t>使用不可变对象能够降低逻辑复杂度，易于发现问题</a:t>
            </a:r>
            <a:endParaRPr lang="en-US" altLang="zh-CN" dirty="0" smtClean="0"/>
          </a:p>
          <a:p>
            <a:pPr lvl="1"/>
            <a:r>
              <a:rPr lang="zh-CN" altLang="en-US" dirty="0" smtClean="0"/>
              <a:t>可能会导致内存消耗多</a:t>
            </a:r>
            <a:endParaRPr lang="zh-CN" altLang="en-US" dirty="0"/>
          </a:p>
        </p:txBody>
      </p:sp>
      <p:sp>
        <p:nvSpPr>
          <p:cNvPr id="4" name="文本框 3"/>
          <p:cNvSpPr txBox="1"/>
          <p:nvPr/>
        </p:nvSpPr>
        <p:spPr>
          <a:xfrm>
            <a:off x="8331489" y="2124124"/>
            <a:ext cx="3366884" cy="34163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smtClean="0"/>
              <a:t>public class Poly{</a:t>
            </a:r>
          </a:p>
          <a:p>
            <a:r>
              <a:rPr lang="en-US" altLang="zh-CN" dirty="0"/>
              <a:t> </a:t>
            </a:r>
            <a:r>
              <a:rPr lang="en-US" altLang="zh-CN" dirty="0" smtClean="0"/>
              <a:t>    private </a:t>
            </a:r>
            <a:r>
              <a:rPr lang="en-US" altLang="zh-CN" dirty="0" err="1" smtClean="0"/>
              <a:t>int</a:t>
            </a:r>
            <a:r>
              <a:rPr lang="en-US" altLang="zh-CN" dirty="0" smtClean="0"/>
              <a:t>[] terms;</a:t>
            </a:r>
          </a:p>
          <a:p>
            <a:r>
              <a:rPr lang="en-US" altLang="zh-CN" dirty="0"/>
              <a:t> </a:t>
            </a:r>
            <a:r>
              <a:rPr lang="en-US" altLang="zh-CN" dirty="0" smtClean="0"/>
              <a:t>    private </a:t>
            </a:r>
            <a:r>
              <a:rPr lang="en-US" altLang="zh-CN" dirty="0" err="1" smtClean="0"/>
              <a:t>int</a:t>
            </a:r>
            <a:r>
              <a:rPr lang="en-US" altLang="zh-CN" dirty="0" smtClean="0"/>
              <a:t> </a:t>
            </a:r>
            <a:r>
              <a:rPr lang="en-US" altLang="zh-CN" dirty="0" err="1" smtClean="0"/>
              <a:t>deg</a:t>
            </a:r>
            <a:r>
              <a:rPr lang="en-US" altLang="zh-CN" dirty="0" smtClean="0"/>
              <a:t>;</a:t>
            </a:r>
          </a:p>
          <a:p>
            <a:r>
              <a:rPr lang="en-US" altLang="zh-CN" dirty="0"/>
              <a:t> </a:t>
            </a:r>
            <a:r>
              <a:rPr lang="en-US" altLang="zh-CN" dirty="0" smtClean="0"/>
              <a:t>    public Poly(</a:t>
            </a:r>
            <a:r>
              <a:rPr lang="en-US" altLang="zh-CN" dirty="0" err="1" smtClean="0"/>
              <a:t>int</a:t>
            </a:r>
            <a:r>
              <a:rPr lang="en-US" altLang="zh-CN" dirty="0" smtClean="0"/>
              <a:t> </a:t>
            </a:r>
            <a:r>
              <a:rPr lang="en-US" altLang="zh-CN" dirty="0" err="1" smtClean="0"/>
              <a:t>deg</a:t>
            </a:r>
            <a:r>
              <a:rPr lang="en-US" altLang="zh-CN" dirty="0" smtClean="0"/>
              <a:t>) {…}</a:t>
            </a:r>
          </a:p>
          <a:p>
            <a:r>
              <a:rPr lang="en-US" altLang="zh-CN" dirty="0"/>
              <a:t> </a:t>
            </a:r>
            <a:r>
              <a:rPr lang="en-US" altLang="zh-CN" dirty="0" smtClean="0"/>
              <a:t>    public Poly(</a:t>
            </a:r>
            <a:r>
              <a:rPr lang="en-US" altLang="zh-CN" dirty="0" err="1" smtClean="0"/>
              <a:t>int</a:t>
            </a:r>
            <a:r>
              <a:rPr lang="en-US" altLang="zh-CN" dirty="0" smtClean="0"/>
              <a:t> c, </a:t>
            </a:r>
            <a:r>
              <a:rPr lang="en-US" altLang="zh-CN" dirty="0" err="1" smtClean="0"/>
              <a:t>int</a:t>
            </a:r>
            <a:r>
              <a:rPr lang="en-US" altLang="zh-CN" dirty="0" smtClean="0"/>
              <a:t> n){…}</a:t>
            </a:r>
          </a:p>
          <a:p>
            <a:endParaRPr lang="en-US" altLang="zh-CN" dirty="0" smtClean="0"/>
          </a:p>
          <a:p>
            <a:r>
              <a:rPr lang="en-US" altLang="zh-CN" dirty="0" smtClean="0"/>
              <a:t>     public </a:t>
            </a:r>
            <a:r>
              <a:rPr lang="en-US" altLang="zh-CN" dirty="0" err="1" smtClean="0"/>
              <a:t>int</a:t>
            </a:r>
            <a:r>
              <a:rPr lang="en-US" altLang="zh-CN" dirty="0" smtClean="0"/>
              <a:t> degree(){return </a:t>
            </a:r>
            <a:r>
              <a:rPr lang="en-US" altLang="zh-CN" dirty="0" err="1" smtClean="0"/>
              <a:t>deg</a:t>
            </a:r>
            <a:r>
              <a:rPr lang="en-US" altLang="zh-CN" dirty="0" smtClean="0"/>
              <a:t>;}</a:t>
            </a:r>
          </a:p>
          <a:p>
            <a:r>
              <a:rPr lang="en-US" altLang="zh-CN" dirty="0"/>
              <a:t> </a:t>
            </a:r>
            <a:r>
              <a:rPr lang="en-US" altLang="zh-CN" dirty="0" smtClean="0"/>
              <a:t>    public </a:t>
            </a:r>
            <a:r>
              <a:rPr lang="en-US" altLang="zh-CN" dirty="0" err="1" smtClean="0"/>
              <a:t>int</a:t>
            </a:r>
            <a:r>
              <a:rPr lang="en-US" altLang="zh-CN" dirty="0" smtClean="0"/>
              <a:t> </a:t>
            </a:r>
            <a:r>
              <a:rPr lang="en-US" altLang="zh-CN" dirty="0" err="1" smtClean="0"/>
              <a:t>coeff</a:t>
            </a:r>
            <a:r>
              <a:rPr lang="en-US" altLang="zh-CN" dirty="0" smtClean="0"/>
              <a:t>(</a:t>
            </a:r>
            <a:r>
              <a:rPr lang="en-US" altLang="zh-CN" dirty="0" err="1" smtClean="0"/>
              <a:t>int</a:t>
            </a:r>
            <a:r>
              <a:rPr lang="en-US" altLang="zh-CN" dirty="0" smtClean="0"/>
              <a:t> d){…}</a:t>
            </a:r>
          </a:p>
          <a:p>
            <a:endParaRPr lang="en-US" altLang="zh-CN" dirty="0" smtClean="0"/>
          </a:p>
          <a:p>
            <a:r>
              <a:rPr lang="en-US" altLang="zh-CN" dirty="0"/>
              <a:t> </a:t>
            </a:r>
            <a:r>
              <a:rPr lang="en-US" altLang="zh-CN" dirty="0" smtClean="0"/>
              <a:t>    public Poly add(Poly q){…}</a:t>
            </a:r>
          </a:p>
          <a:p>
            <a:r>
              <a:rPr lang="en-US" altLang="zh-CN" dirty="0"/>
              <a:t> </a:t>
            </a:r>
            <a:r>
              <a:rPr lang="en-US" altLang="zh-CN" dirty="0" smtClean="0"/>
              <a:t>    public Poly sub(Poly q){…}</a:t>
            </a:r>
          </a:p>
          <a:p>
            <a:r>
              <a:rPr lang="en-US" altLang="zh-CN" dirty="0"/>
              <a:t>}</a:t>
            </a:r>
            <a:endParaRPr lang="zh-CN" altLang="en-US" dirty="0"/>
          </a:p>
        </p:txBody>
      </p:sp>
      <p:sp>
        <p:nvSpPr>
          <p:cNvPr id="5" name="文本框 4"/>
          <p:cNvSpPr txBox="1"/>
          <p:nvPr/>
        </p:nvSpPr>
        <p:spPr>
          <a:xfrm>
            <a:off x="8664497" y="5765181"/>
            <a:ext cx="3040384" cy="369332"/>
          </a:xfrm>
          <a:prstGeom prst="rect">
            <a:avLst/>
          </a:prstGeom>
          <a:noFill/>
        </p:spPr>
        <p:txBody>
          <a:bodyPr wrap="none" rtlCol="0">
            <a:spAutoFit/>
          </a:bodyPr>
          <a:lstStyle/>
          <a:p>
            <a:r>
              <a:rPr lang="en-US" altLang="zh-CN" dirty="0" smtClean="0"/>
              <a:t>mutable or immutable object?</a:t>
            </a:r>
            <a:endParaRPr lang="zh-CN" altLang="en-US" dirty="0"/>
          </a:p>
        </p:txBody>
      </p:sp>
      <p:sp>
        <p:nvSpPr>
          <p:cNvPr id="6" name="矩形 5"/>
          <p:cNvSpPr/>
          <p:nvPr/>
        </p:nvSpPr>
        <p:spPr>
          <a:xfrm>
            <a:off x="5475249" y="1234343"/>
            <a:ext cx="3646448" cy="568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可变对象中可能包括不可变数据</a:t>
            </a:r>
            <a:endParaRPr lang="zh-CN" altLang="en-US" dirty="0"/>
          </a:p>
        </p:txBody>
      </p:sp>
      <p:sp>
        <p:nvSpPr>
          <p:cNvPr id="7" name="灯片编号占位符 6"/>
          <p:cNvSpPr>
            <a:spLocks noGrp="1"/>
          </p:cNvSpPr>
          <p:nvPr>
            <p:ph type="sldNum" sz="quarter" idx="12"/>
          </p:nvPr>
        </p:nvSpPr>
        <p:spPr/>
        <p:txBody>
          <a:bodyPr/>
          <a:lstStyle/>
          <a:p>
            <a:fld id="{1BF7A81E-8226-4F9B-AE0B-F580D8772FF9}" type="slidenum">
              <a:rPr lang="zh-CN" altLang="en-US" smtClean="0"/>
              <a:t>13</a:t>
            </a:fld>
            <a:endParaRPr lang="zh-CN" altLang="en-US"/>
          </a:p>
        </p:txBody>
      </p:sp>
    </p:spTree>
    <p:extLst>
      <p:ext uri="{BB962C8B-B14F-4D97-AF65-F5344CB8AC3E}">
        <p14:creationId xmlns:p14="http://schemas.microsoft.com/office/powerpoint/2010/main" val="69683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对象可变性</a:t>
            </a:r>
            <a:endParaRPr lang="zh-CN" altLang="en-US" dirty="0"/>
          </a:p>
        </p:txBody>
      </p:sp>
      <p:sp>
        <p:nvSpPr>
          <p:cNvPr id="3" name="内容占位符 2"/>
          <p:cNvSpPr>
            <a:spLocks noGrp="1"/>
          </p:cNvSpPr>
          <p:nvPr>
            <p:ph idx="1"/>
          </p:nvPr>
        </p:nvSpPr>
        <p:spPr/>
        <p:txBody>
          <a:bodyPr>
            <a:normAutofit/>
          </a:bodyPr>
          <a:lstStyle/>
          <a:p>
            <a:r>
              <a:rPr lang="zh-CN" altLang="en-US" dirty="0" smtClean="0"/>
              <a:t>在不引起歧义情况下，</a:t>
            </a:r>
            <a:r>
              <a:rPr lang="zh-CN" altLang="en-US" dirty="0"/>
              <a:t>有时也</a:t>
            </a:r>
            <a:r>
              <a:rPr lang="zh-CN" altLang="en-US" dirty="0" smtClean="0"/>
              <a:t>可</a:t>
            </a:r>
            <a:r>
              <a:rPr lang="zh-CN" altLang="en-US" dirty="0"/>
              <a:t>称</a:t>
            </a:r>
            <a:r>
              <a:rPr lang="zh-CN" altLang="en-US" dirty="0" smtClean="0"/>
              <a:t>“对象引用” 为</a:t>
            </a:r>
            <a:r>
              <a:rPr lang="zh-CN" altLang="en-US" dirty="0"/>
              <a:t>“</a:t>
            </a:r>
            <a:r>
              <a:rPr lang="en-US" altLang="zh-CN" dirty="0" smtClean="0"/>
              <a:t>*</a:t>
            </a:r>
            <a:r>
              <a:rPr lang="zh-CN" altLang="en-US" dirty="0" smtClean="0"/>
              <a:t>*对象</a:t>
            </a:r>
            <a:r>
              <a:rPr lang="zh-CN" altLang="en-US" dirty="0"/>
              <a:t>”</a:t>
            </a:r>
            <a:endParaRPr lang="en-US" altLang="zh-CN" dirty="0" smtClean="0"/>
          </a:p>
          <a:p>
            <a:pPr lvl="1"/>
            <a:r>
              <a:rPr lang="en-US" altLang="zh-CN" dirty="0" smtClean="0"/>
              <a:t>Array a;</a:t>
            </a:r>
          </a:p>
          <a:p>
            <a:pPr lvl="1"/>
            <a:r>
              <a:rPr lang="en-US" altLang="zh-CN" dirty="0" smtClean="0"/>
              <a:t>if(a[</a:t>
            </a:r>
            <a:r>
              <a:rPr lang="en-US" altLang="zh-CN" dirty="0" err="1" smtClean="0"/>
              <a:t>i</a:t>
            </a:r>
            <a:r>
              <a:rPr lang="en-US" altLang="zh-CN" dirty="0" smtClean="0"/>
              <a:t>] ==0)…</a:t>
            </a:r>
          </a:p>
          <a:p>
            <a:pPr lvl="1"/>
            <a:r>
              <a:rPr lang="en-US" altLang="zh-CN" dirty="0" smtClean="0"/>
              <a:t>a[</a:t>
            </a:r>
            <a:r>
              <a:rPr lang="en-US" altLang="zh-CN" dirty="0" err="1" smtClean="0"/>
              <a:t>i</a:t>
            </a:r>
            <a:r>
              <a:rPr lang="en-US" altLang="zh-CN" dirty="0" smtClean="0"/>
              <a:t>] = 1;</a:t>
            </a:r>
          </a:p>
          <a:p>
            <a:r>
              <a:rPr lang="zh-CN" altLang="en-US" dirty="0" smtClean="0"/>
              <a:t>多个对象引用可指向一个相同对象</a:t>
            </a:r>
            <a:endParaRPr lang="en-US" altLang="zh-CN" dirty="0" smtClean="0"/>
          </a:p>
          <a:p>
            <a:pPr lvl="1"/>
            <a:r>
              <a:rPr lang="en-US" altLang="zh-CN" dirty="0" smtClean="0"/>
              <a:t>Array b = a;</a:t>
            </a:r>
          </a:p>
          <a:p>
            <a:r>
              <a:rPr lang="zh-CN" altLang="en-US" dirty="0"/>
              <a:t>多</a:t>
            </a:r>
            <a:r>
              <a:rPr lang="zh-CN" altLang="en-US" dirty="0" smtClean="0"/>
              <a:t>个指向同一对象的引用实际产生了对象共享</a:t>
            </a:r>
            <a:endParaRPr lang="en-US" altLang="zh-CN" dirty="0" smtClean="0"/>
          </a:p>
          <a:p>
            <a:pPr lvl="1"/>
            <a:r>
              <a:rPr lang="zh-CN" altLang="en-US" dirty="0" smtClean="0"/>
              <a:t>如果被引用对象不可变，共享不会产生</a:t>
            </a:r>
            <a:r>
              <a:rPr lang="zh-CN" altLang="en-US" dirty="0"/>
              <a:t>风险</a:t>
            </a:r>
            <a:endParaRPr lang="en-US" altLang="zh-CN" dirty="0" smtClean="0"/>
          </a:p>
          <a:p>
            <a:pPr lvl="1"/>
            <a:r>
              <a:rPr lang="zh-CN" altLang="en-US" dirty="0" smtClean="0"/>
              <a:t>如果被引用对象可变，共享有可能产生</a:t>
            </a:r>
            <a:r>
              <a:rPr lang="zh-CN" altLang="en-US" dirty="0"/>
              <a:t>不可</a:t>
            </a:r>
            <a:r>
              <a:rPr lang="zh-CN" altLang="en-US" dirty="0" smtClean="0"/>
              <a:t>预期的效果</a:t>
            </a:r>
            <a:endParaRPr lang="en-US" altLang="zh-CN" dirty="0" smtClean="0"/>
          </a:p>
          <a:p>
            <a:pPr lvl="2"/>
            <a:r>
              <a:rPr lang="en-US" altLang="zh-CN" dirty="0" smtClean="0"/>
              <a:t>b[</a:t>
            </a:r>
            <a:r>
              <a:rPr lang="en-US" altLang="zh-CN" dirty="0"/>
              <a:t>3</a:t>
            </a:r>
            <a:r>
              <a:rPr lang="en-US" altLang="zh-CN" dirty="0" smtClean="0"/>
              <a:t>] = 9;</a:t>
            </a:r>
            <a:endParaRPr lang="zh-CN" altLang="en-US" dirty="0"/>
          </a:p>
        </p:txBody>
      </p:sp>
      <p:sp>
        <p:nvSpPr>
          <p:cNvPr id="4" name="矩形 3"/>
          <p:cNvSpPr/>
          <p:nvPr/>
        </p:nvSpPr>
        <p:spPr>
          <a:xfrm>
            <a:off x="7829934" y="2939590"/>
            <a:ext cx="858644" cy="4906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dirty="0" smtClean="0"/>
              <a:t>a</a:t>
            </a:r>
            <a:endParaRPr lang="zh-CN" altLang="en-US" sz="2800" dirty="0"/>
          </a:p>
        </p:txBody>
      </p:sp>
      <p:sp>
        <p:nvSpPr>
          <p:cNvPr id="5" name="矩形 4"/>
          <p:cNvSpPr/>
          <p:nvPr/>
        </p:nvSpPr>
        <p:spPr>
          <a:xfrm>
            <a:off x="9492396"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1</a:t>
            </a:r>
            <a:endParaRPr lang="zh-CN" altLang="en-US" sz="2800" dirty="0"/>
          </a:p>
        </p:txBody>
      </p:sp>
      <p:sp>
        <p:nvSpPr>
          <p:cNvPr id="6" name="矩形 5"/>
          <p:cNvSpPr/>
          <p:nvPr/>
        </p:nvSpPr>
        <p:spPr>
          <a:xfrm>
            <a:off x="9756307"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2</a:t>
            </a:r>
            <a:endParaRPr lang="zh-CN" altLang="en-US" sz="2800" dirty="0"/>
          </a:p>
        </p:txBody>
      </p:sp>
      <p:sp>
        <p:nvSpPr>
          <p:cNvPr id="7" name="矩形 6"/>
          <p:cNvSpPr/>
          <p:nvPr/>
        </p:nvSpPr>
        <p:spPr>
          <a:xfrm>
            <a:off x="10023939"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0</a:t>
            </a:r>
            <a:endParaRPr lang="zh-CN" altLang="en-US" sz="2800" dirty="0"/>
          </a:p>
        </p:txBody>
      </p:sp>
      <p:sp>
        <p:nvSpPr>
          <p:cNvPr id="8" name="矩形 7"/>
          <p:cNvSpPr/>
          <p:nvPr/>
        </p:nvSpPr>
        <p:spPr>
          <a:xfrm>
            <a:off x="10291566"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6</a:t>
            </a:r>
            <a:endParaRPr lang="zh-CN" altLang="en-US" sz="2800" dirty="0"/>
          </a:p>
        </p:txBody>
      </p:sp>
      <p:sp>
        <p:nvSpPr>
          <p:cNvPr id="9" name="矩形 8"/>
          <p:cNvSpPr/>
          <p:nvPr/>
        </p:nvSpPr>
        <p:spPr>
          <a:xfrm>
            <a:off x="10566628"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7</a:t>
            </a:r>
            <a:endParaRPr lang="zh-CN" altLang="en-US" sz="2800" dirty="0"/>
          </a:p>
        </p:txBody>
      </p:sp>
      <p:sp>
        <p:nvSpPr>
          <p:cNvPr id="10" name="矩形 9"/>
          <p:cNvSpPr/>
          <p:nvPr/>
        </p:nvSpPr>
        <p:spPr>
          <a:xfrm>
            <a:off x="10834260" y="2935187"/>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smtClean="0"/>
              <a:t>3</a:t>
            </a:r>
            <a:endParaRPr lang="zh-CN" altLang="en-US" sz="2800" dirty="0"/>
          </a:p>
        </p:txBody>
      </p:sp>
      <p:cxnSp>
        <p:nvCxnSpPr>
          <p:cNvPr id="12" name="直接箭头连接符 11"/>
          <p:cNvCxnSpPr>
            <a:stCxn id="4" idx="3"/>
            <a:endCxn id="5" idx="1"/>
          </p:cNvCxnSpPr>
          <p:nvPr/>
        </p:nvCxnSpPr>
        <p:spPr>
          <a:xfrm flipV="1">
            <a:off x="8688578" y="3180514"/>
            <a:ext cx="803818" cy="44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矩形 12"/>
          <p:cNvSpPr/>
          <p:nvPr/>
        </p:nvSpPr>
        <p:spPr>
          <a:xfrm>
            <a:off x="7826219" y="3812557"/>
            <a:ext cx="858644" cy="4906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800" dirty="0"/>
              <a:t>b</a:t>
            </a:r>
            <a:endParaRPr lang="zh-CN" altLang="en-US" sz="2800" dirty="0"/>
          </a:p>
        </p:txBody>
      </p:sp>
      <p:cxnSp>
        <p:nvCxnSpPr>
          <p:cNvPr id="14" name="直接箭头连接符 13"/>
          <p:cNvCxnSpPr>
            <a:stCxn id="13" idx="3"/>
            <a:endCxn id="5" idx="1"/>
          </p:cNvCxnSpPr>
          <p:nvPr/>
        </p:nvCxnSpPr>
        <p:spPr>
          <a:xfrm flipV="1">
            <a:off x="8684863" y="3180514"/>
            <a:ext cx="807533" cy="87737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灯片编号占位符 10"/>
          <p:cNvSpPr>
            <a:spLocks noGrp="1"/>
          </p:cNvSpPr>
          <p:nvPr>
            <p:ph type="sldNum" sz="quarter" idx="12"/>
          </p:nvPr>
        </p:nvSpPr>
        <p:spPr/>
        <p:txBody>
          <a:bodyPr/>
          <a:lstStyle/>
          <a:p>
            <a:fld id="{1BF7A81E-8226-4F9B-AE0B-F580D8772FF9}" type="slidenum">
              <a:rPr lang="zh-CN" altLang="en-US" smtClean="0"/>
              <a:t>14</a:t>
            </a:fld>
            <a:endParaRPr lang="zh-CN" altLang="en-US"/>
          </a:p>
        </p:txBody>
      </p:sp>
      <p:sp>
        <p:nvSpPr>
          <p:cNvPr id="15" name="文本框 14"/>
          <p:cNvSpPr txBox="1"/>
          <p:nvPr/>
        </p:nvSpPr>
        <p:spPr>
          <a:xfrm>
            <a:off x="7393478" y="2435321"/>
            <a:ext cx="1724126" cy="369332"/>
          </a:xfrm>
          <a:prstGeom prst="rect">
            <a:avLst/>
          </a:prstGeom>
          <a:noFill/>
        </p:spPr>
        <p:txBody>
          <a:bodyPr wrap="none" rtlCol="0">
            <a:spAutoFit/>
          </a:bodyPr>
          <a:lstStyle/>
          <a:p>
            <a:r>
              <a:rPr lang="en-US" altLang="zh-CN" dirty="0" smtClean="0"/>
              <a:t>object reference</a:t>
            </a:r>
            <a:endParaRPr lang="zh-CN" altLang="en-US" dirty="0"/>
          </a:p>
        </p:txBody>
      </p:sp>
      <p:sp>
        <p:nvSpPr>
          <p:cNvPr id="16" name="文本框 15"/>
          <p:cNvSpPr txBox="1"/>
          <p:nvPr/>
        </p:nvSpPr>
        <p:spPr>
          <a:xfrm>
            <a:off x="9502767" y="2430918"/>
            <a:ext cx="1591077" cy="369332"/>
          </a:xfrm>
          <a:prstGeom prst="rect">
            <a:avLst/>
          </a:prstGeom>
          <a:noFill/>
        </p:spPr>
        <p:txBody>
          <a:bodyPr wrap="none" rtlCol="0">
            <a:spAutoFit/>
          </a:bodyPr>
          <a:lstStyle/>
          <a:p>
            <a:r>
              <a:rPr lang="en-US" altLang="zh-CN" dirty="0" smtClean="0"/>
              <a:t>referred object</a:t>
            </a:r>
            <a:endParaRPr lang="zh-CN" altLang="en-US" dirty="0"/>
          </a:p>
        </p:txBody>
      </p:sp>
    </p:spTree>
    <p:extLst>
      <p:ext uri="{BB962C8B-B14F-4D97-AF65-F5344CB8AC3E}">
        <p14:creationId xmlns:p14="http://schemas.microsoft.com/office/powerpoint/2010/main" val="74736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对象可变性</a:t>
            </a:r>
            <a:endParaRPr lang="zh-CN" altLang="en-US" dirty="0"/>
          </a:p>
        </p:txBody>
      </p:sp>
      <p:sp>
        <p:nvSpPr>
          <p:cNvPr id="3" name="内容占位符 2"/>
          <p:cNvSpPr>
            <a:spLocks noGrp="1"/>
          </p:cNvSpPr>
          <p:nvPr>
            <p:ph idx="1"/>
          </p:nvPr>
        </p:nvSpPr>
        <p:spPr>
          <a:xfrm>
            <a:off x="838200" y="1825624"/>
            <a:ext cx="10515600" cy="4107585"/>
          </a:xfrm>
        </p:spPr>
        <p:txBody>
          <a:bodyPr>
            <a:normAutofit/>
          </a:bodyPr>
          <a:lstStyle/>
          <a:p>
            <a:r>
              <a:rPr lang="zh-CN" altLang="en-US" dirty="0" smtClean="0"/>
              <a:t>共享访问</a:t>
            </a:r>
            <a:r>
              <a:rPr lang="zh-CN" altLang="en-US" u="sng" dirty="0" smtClean="0"/>
              <a:t>可变对象</a:t>
            </a:r>
            <a:r>
              <a:rPr lang="zh-CN" altLang="en-US" dirty="0" smtClean="0"/>
              <a:t>可能产生的风险</a:t>
            </a:r>
            <a:endParaRPr lang="en-US" altLang="zh-CN" dirty="0" smtClean="0"/>
          </a:p>
          <a:p>
            <a:pPr lvl="1"/>
            <a:r>
              <a:rPr lang="zh-CN" altLang="en-US" dirty="0" smtClean="0"/>
              <a:t>一个对象所管理的对象被外部某对象不受控制的访问</a:t>
            </a:r>
            <a:endParaRPr lang="en-US" altLang="zh-CN" dirty="0" smtClean="0"/>
          </a:p>
          <a:p>
            <a:pPr lvl="2"/>
            <a:r>
              <a:rPr lang="zh-CN" altLang="en-US" dirty="0" smtClean="0"/>
              <a:t>如账户管理对象如果把账户对象暴露给外部，可能会破坏账户对象的关键信息</a:t>
            </a:r>
            <a:endParaRPr lang="en-US" altLang="zh-CN" dirty="0" smtClean="0"/>
          </a:p>
          <a:p>
            <a:pPr lvl="1"/>
            <a:r>
              <a:rPr lang="zh-CN" altLang="en-US" dirty="0"/>
              <a:t>一</a:t>
            </a:r>
            <a:r>
              <a:rPr lang="zh-CN" altLang="en-US" dirty="0" smtClean="0"/>
              <a:t>个临时对象被共享，导致其生命期结束时间不确定</a:t>
            </a:r>
            <a:endParaRPr lang="en-US" altLang="zh-CN" dirty="0" smtClean="0"/>
          </a:p>
          <a:p>
            <a:pPr lvl="2"/>
            <a:r>
              <a:rPr lang="en-US" altLang="zh-CN" dirty="0" smtClean="0"/>
              <a:t>Java</a:t>
            </a:r>
            <a:r>
              <a:rPr lang="zh-CN" altLang="en-US" dirty="0" smtClean="0"/>
              <a:t>程序中，一个方法构造的</a:t>
            </a:r>
            <a:r>
              <a:rPr lang="zh-CN" altLang="en-US" dirty="0"/>
              <a:t>临时</a:t>
            </a:r>
            <a:r>
              <a:rPr lang="zh-CN" altLang="en-US" dirty="0" smtClean="0"/>
              <a:t>对象</a:t>
            </a:r>
            <a:r>
              <a:rPr lang="zh-CN" altLang="en-US" dirty="0"/>
              <a:t>在</a:t>
            </a:r>
            <a:r>
              <a:rPr lang="zh-CN" altLang="en-US" dirty="0" smtClean="0"/>
              <a:t>方法执行结束后其生命就结束。一旦与外部对象产生共享，其生命期结束时间就不确定</a:t>
            </a:r>
            <a:endParaRPr lang="en-US" altLang="zh-CN" dirty="0" smtClean="0"/>
          </a:p>
          <a:p>
            <a:pPr lvl="1"/>
            <a:r>
              <a:rPr lang="zh-CN" altLang="en-US" dirty="0"/>
              <a:t>如果被多个线程共享访问，运行时可能会出现莫名</a:t>
            </a:r>
            <a:r>
              <a:rPr lang="zh-CN" altLang="en-US" dirty="0" smtClean="0"/>
              <a:t>错误</a:t>
            </a:r>
            <a:endParaRPr lang="en-US" altLang="zh-CN" dirty="0" smtClean="0"/>
          </a:p>
          <a:p>
            <a:pPr lvl="2"/>
            <a:r>
              <a:rPr lang="zh-CN" altLang="en-US" dirty="0" smtClean="0"/>
              <a:t>如多个储户线程同时访问（存、取）一个账户对象，会导致账户余额发生莫名其妙的变化。</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15</a:t>
            </a:fld>
            <a:endParaRPr lang="zh-CN" altLang="en-US"/>
          </a:p>
        </p:txBody>
      </p:sp>
    </p:spTree>
    <p:extLst>
      <p:ext uri="{BB962C8B-B14F-4D97-AF65-F5344CB8AC3E}">
        <p14:creationId xmlns:p14="http://schemas.microsoft.com/office/powerpoint/2010/main" val="1538020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对象共享与对象复制</a:t>
            </a:r>
            <a:endParaRPr lang="zh-CN" altLang="en-US" dirty="0"/>
          </a:p>
        </p:txBody>
      </p:sp>
      <p:sp>
        <p:nvSpPr>
          <p:cNvPr id="3" name="内容占位符 2"/>
          <p:cNvSpPr>
            <a:spLocks noGrp="1"/>
          </p:cNvSpPr>
          <p:nvPr>
            <p:ph idx="1"/>
          </p:nvPr>
        </p:nvSpPr>
        <p:spPr>
          <a:xfrm>
            <a:off x="838200" y="1825625"/>
            <a:ext cx="10515600" cy="2530083"/>
          </a:xfrm>
        </p:spPr>
        <p:txBody>
          <a:bodyPr/>
          <a:lstStyle/>
          <a:p>
            <a:r>
              <a:rPr lang="zh-CN" altLang="en-US" dirty="0" smtClean="0"/>
              <a:t>对象引用</a:t>
            </a:r>
            <a:r>
              <a:rPr lang="zh-CN" altLang="en-US" dirty="0"/>
              <a:t>复制</a:t>
            </a:r>
            <a:r>
              <a:rPr lang="zh-CN" altLang="en-US" dirty="0" smtClean="0"/>
              <a:t>即产生共享</a:t>
            </a:r>
            <a:endParaRPr lang="en-US" altLang="zh-CN" dirty="0" smtClean="0"/>
          </a:p>
          <a:p>
            <a:r>
              <a:rPr lang="zh-CN" altLang="en-US" dirty="0" smtClean="0"/>
              <a:t>如果想要复制对象，而不是共享</a:t>
            </a:r>
            <a:endParaRPr lang="en-US" altLang="zh-CN" dirty="0" smtClean="0"/>
          </a:p>
          <a:p>
            <a:pPr lvl="1"/>
            <a:r>
              <a:rPr lang="zh-CN" altLang="en-US" dirty="0" smtClean="0"/>
              <a:t>使用对象的</a:t>
            </a:r>
            <a:r>
              <a:rPr lang="en-US" altLang="zh-CN" dirty="0" smtClean="0"/>
              <a:t>clone</a:t>
            </a:r>
            <a:r>
              <a:rPr lang="zh-CN" altLang="en-US" dirty="0" smtClean="0"/>
              <a:t>方法产生新的对象</a:t>
            </a:r>
            <a:endParaRPr lang="en-US" altLang="zh-CN" dirty="0" smtClean="0"/>
          </a:p>
          <a:p>
            <a:pPr lvl="1"/>
            <a:r>
              <a:rPr lang="zh-CN" altLang="en-US" dirty="0" smtClean="0"/>
              <a:t>或者，</a:t>
            </a:r>
            <a:r>
              <a:rPr lang="en-US" altLang="zh-CN" dirty="0" smtClean="0"/>
              <a:t>new</a:t>
            </a:r>
            <a:r>
              <a:rPr lang="zh-CN" altLang="en-US" dirty="0" smtClean="0"/>
              <a:t>一个新对象，拷贝对象的属性值（要求对象的属性值外部可访问）</a:t>
            </a:r>
            <a:endParaRPr lang="zh-CN" altLang="en-US" dirty="0"/>
          </a:p>
        </p:txBody>
      </p:sp>
      <p:sp>
        <p:nvSpPr>
          <p:cNvPr id="4" name="文本框 3"/>
          <p:cNvSpPr txBox="1"/>
          <p:nvPr/>
        </p:nvSpPr>
        <p:spPr>
          <a:xfrm>
            <a:off x="1823375" y="4191620"/>
            <a:ext cx="2868799"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smtClean="0"/>
              <a:t>public class Poly{</a:t>
            </a:r>
          </a:p>
          <a:p>
            <a:r>
              <a:rPr lang="en-US" altLang="zh-CN" sz="2400" dirty="0"/>
              <a:t> </a:t>
            </a:r>
            <a:r>
              <a:rPr lang="en-US" altLang="zh-CN" sz="2400" dirty="0" smtClean="0"/>
              <a:t>    private </a:t>
            </a:r>
            <a:r>
              <a:rPr lang="en-US" altLang="zh-CN" sz="2400" dirty="0" err="1" smtClean="0"/>
              <a:t>int</a:t>
            </a:r>
            <a:r>
              <a:rPr lang="en-US" altLang="zh-CN" sz="2400" dirty="0" smtClean="0"/>
              <a:t>[] terms;</a:t>
            </a:r>
          </a:p>
          <a:p>
            <a:r>
              <a:rPr lang="en-US" altLang="zh-CN" sz="2400" dirty="0"/>
              <a:t> </a:t>
            </a:r>
            <a:r>
              <a:rPr lang="en-US" altLang="zh-CN" sz="2400" dirty="0" smtClean="0"/>
              <a:t>    private </a:t>
            </a:r>
            <a:r>
              <a:rPr lang="en-US" altLang="zh-CN" sz="2400" dirty="0" err="1" smtClean="0"/>
              <a:t>int</a:t>
            </a:r>
            <a:r>
              <a:rPr lang="en-US" altLang="zh-CN" sz="2400" dirty="0" smtClean="0"/>
              <a:t> </a:t>
            </a:r>
            <a:r>
              <a:rPr lang="en-US" altLang="zh-CN" sz="2400" dirty="0" err="1" smtClean="0"/>
              <a:t>deg</a:t>
            </a:r>
            <a:r>
              <a:rPr lang="en-US" altLang="zh-CN" sz="2400" dirty="0" smtClean="0"/>
              <a:t>;</a:t>
            </a:r>
          </a:p>
          <a:p>
            <a:r>
              <a:rPr lang="en-US" altLang="zh-CN" sz="2400" dirty="0"/>
              <a:t> </a:t>
            </a:r>
            <a:r>
              <a:rPr lang="en-US" altLang="zh-CN" sz="2400" dirty="0" smtClean="0"/>
              <a:t>    …</a:t>
            </a:r>
          </a:p>
          <a:p>
            <a:r>
              <a:rPr lang="en-US" altLang="zh-CN" sz="2400" dirty="0" smtClean="0"/>
              <a:t>}</a:t>
            </a:r>
            <a:endParaRPr lang="zh-CN" altLang="en-US" sz="2400" dirty="0"/>
          </a:p>
        </p:txBody>
      </p:sp>
      <p:sp>
        <p:nvSpPr>
          <p:cNvPr id="5" name="文本框 4"/>
          <p:cNvSpPr txBox="1"/>
          <p:nvPr/>
        </p:nvSpPr>
        <p:spPr>
          <a:xfrm>
            <a:off x="6344282" y="3638882"/>
            <a:ext cx="4134246" cy="30839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altLang="zh-CN" sz="2400" dirty="0" smtClean="0"/>
              <a:t>public class Poly{</a:t>
            </a:r>
          </a:p>
          <a:p>
            <a:pPr>
              <a:lnSpc>
                <a:spcPct val="90000"/>
              </a:lnSpc>
            </a:pPr>
            <a:r>
              <a:rPr lang="en-US" altLang="zh-CN" sz="2400" dirty="0"/>
              <a:t> </a:t>
            </a:r>
            <a:r>
              <a:rPr lang="en-US" altLang="zh-CN" sz="2400" dirty="0" smtClean="0"/>
              <a:t>    private </a:t>
            </a:r>
            <a:r>
              <a:rPr lang="en-US" altLang="zh-CN" sz="2400" dirty="0" err="1" smtClean="0"/>
              <a:t>int</a:t>
            </a:r>
            <a:r>
              <a:rPr lang="en-US" altLang="zh-CN" sz="2400" dirty="0" smtClean="0"/>
              <a:t>[] terms;</a:t>
            </a:r>
          </a:p>
          <a:p>
            <a:pPr>
              <a:lnSpc>
                <a:spcPct val="90000"/>
              </a:lnSpc>
            </a:pPr>
            <a:r>
              <a:rPr lang="en-US" altLang="zh-CN" sz="2400" dirty="0"/>
              <a:t> </a:t>
            </a:r>
            <a:r>
              <a:rPr lang="en-US" altLang="zh-CN" sz="2400" dirty="0" smtClean="0"/>
              <a:t>    private </a:t>
            </a:r>
            <a:r>
              <a:rPr lang="en-US" altLang="zh-CN" sz="2400" dirty="0" err="1" smtClean="0"/>
              <a:t>int</a:t>
            </a:r>
            <a:r>
              <a:rPr lang="en-US" altLang="zh-CN" sz="2400" dirty="0" smtClean="0"/>
              <a:t> </a:t>
            </a:r>
            <a:r>
              <a:rPr lang="en-US" altLang="zh-CN" sz="2400" dirty="0" err="1" smtClean="0"/>
              <a:t>deg</a:t>
            </a:r>
            <a:r>
              <a:rPr lang="en-US" altLang="zh-CN" sz="2400" dirty="0" smtClean="0"/>
              <a:t>;</a:t>
            </a:r>
          </a:p>
          <a:p>
            <a:pPr>
              <a:lnSpc>
                <a:spcPct val="90000"/>
              </a:lnSpc>
            </a:pPr>
            <a:r>
              <a:rPr lang="en-US" altLang="zh-CN" sz="2400" dirty="0"/>
              <a:t> </a:t>
            </a:r>
            <a:r>
              <a:rPr lang="en-US" altLang="zh-CN" sz="2400" dirty="0" smtClean="0"/>
              <a:t>    public Poly clone(){</a:t>
            </a:r>
          </a:p>
          <a:p>
            <a:pPr>
              <a:lnSpc>
                <a:spcPct val="90000"/>
              </a:lnSpc>
            </a:pPr>
            <a:r>
              <a:rPr lang="en-US" altLang="zh-CN" sz="2400" dirty="0"/>
              <a:t> </a:t>
            </a:r>
            <a:r>
              <a:rPr lang="en-US" altLang="zh-CN" sz="2400" dirty="0" smtClean="0"/>
              <a:t>          Poly p = new Poly();</a:t>
            </a:r>
          </a:p>
          <a:p>
            <a:pPr>
              <a:lnSpc>
                <a:spcPct val="90000"/>
              </a:lnSpc>
            </a:pPr>
            <a:r>
              <a:rPr lang="en-US" altLang="zh-CN" sz="2400" dirty="0"/>
              <a:t> </a:t>
            </a:r>
            <a:r>
              <a:rPr lang="en-US" altLang="zh-CN" sz="2400" dirty="0" smtClean="0"/>
              <a:t>          </a:t>
            </a:r>
            <a:r>
              <a:rPr lang="en-US" altLang="zh-CN" sz="2400" dirty="0" err="1" smtClean="0"/>
              <a:t>p.terms</a:t>
            </a:r>
            <a:r>
              <a:rPr lang="en-US" altLang="zh-CN" sz="2400" dirty="0" smtClean="0"/>
              <a:t> = </a:t>
            </a:r>
            <a:r>
              <a:rPr lang="en-US" altLang="zh-CN" sz="2400" dirty="0" err="1" smtClean="0"/>
              <a:t>this.terms</a:t>
            </a:r>
            <a:r>
              <a:rPr lang="en-US" altLang="zh-CN" sz="2400" dirty="0" smtClean="0"/>
              <a:t>;</a:t>
            </a:r>
          </a:p>
          <a:p>
            <a:pPr>
              <a:lnSpc>
                <a:spcPct val="90000"/>
              </a:lnSpc>
            </a:pPr>
            <a:r>
              <a:rPr lang="en-US" altLang="zh-CN" sz="2400" dirty="0"/>
              <a:t> </a:t>
            </a:r>
            <a:r>
              <a:rPr lang="en-US" altLang="zh-CN" sz="2400" dirty="0" smtClean="0"/>
              <a:t>          </a:t>
            </a:r>
            <a:r>
              <a:rPr lang="en-US" altLang="zh-CN" sz="2400" dirty="0" err="1" smtClean="0"/>
              <a:t>p.deg</a:t>
            </a:r>
            <a:r>
              <a:rPr lang="en-US" altLang="zh-CN" sz="2400" dirty="0" smtClean="0"/>
              <a:t> = </a:t>
            </a:r>
            <a:r>
              <a:rPr lang="en-US" altLang="zh-CN" sz="2400" dirty="0" err="1" smtClean="0"/>
              <a:t>this.deg</a:t>
            </a:r>
            <a:r>
              <a:rPr lang="en-US" altLang="zh-CN" sz="2400" dirty="0" smtClean="0"/>
              <a:t>;</a:t>
            </a:r>
          </a:p>
          <a:p>
            <a:pPr>
              <a:lnSpc>
                <a:spcPct val="90000"/>
              </a:lnSpc>
            </a:pPr>
            <a:r>
              <a:rPr lang="en-US" altLang="zh-CN" sz="2400" dirty="0"/>
              <a:t> </a:t>
            </a:r>
            <a:r>
              <a:rPr lang="en-US" altLang="zh-CN" sz="2400" dirty="0" smtClean="0"/>
              <a:t>          return p;     }</a:t>
            </a:r>
          </a:p>
          <a:p>
            <a:pPr>
              <a:lnSpc>
                <a:spcPct val="90000"/>
              </a:lnSpc>
            </a:pPr>
            <a:r>
              <a:rPr lang="en-US" altLang="zh-CN" sz="2400" dirty="0" smtClean="0"/>
              <a:t>}</a:t>
            </a:r>
            <a:endParaRPr lang="zh-CN" altLang="en-US" sz="2400" dirty="0"/>
          </a:p>
        </p:txBody>
      </p:sp>
      <p:sp>
        <p:nvSpPr>
          <p:cNvPr id="6" name="右箭头 5"/>
          <p:cNvSpPr/>
          <p:nvPr/>
        </p:nvSpPr>
        <p:spPr>
          <a:xfrm>
            <a:off x="5084956" y="5051502"/>
            <a:ext cx="836342" cy="31223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7" name="矩形 6"/>
          <p:cNvSpPr/>
          <p:nvPr/>
        </p:nvSpPr>
        <p:spPr>
          <a:xfrm>
            <a:off x="5232173" y="4355708"/>
            <a:ext cx="505267" cy="923330"/>
          </a:xfrm>
          <a:prstGeom prst="rect">
            <a:avLst/>
          </a:prstGeom>
          <a:noFill/>
        </p:spPr>
        <p:txBody>
          <a:bodyPr wrap="none" lIns="91440" tIns="45720" rIns="91440" bIns="45720">
            <a:spAutoFit/>
          </a:bodyPr>
          <a:lstStyle/>
          <a:p>
            <a:pPr algn="ctr"/>
            <a:r>
              <a:rPr lang="en-US" altLang="zh-CN" sz="5400" b="1" dirty="0" smtClean="0">
                <a:ln w="22225">
                  <a:solidFill>
                    <a:schemeClr val="accent2"/>
                  </a:solidFill>
                  <a:prstDash val="solid"/>
                </a:ln>
                <a:solidFill>
                  <a:schemeClr val="accent2">
                    <a:lumMod val="40000"/>
                    <a:lumOff val="60000"/>
                  </a:schemeClr>
                </a:solidFill>
              </a:rPr>
              <a:t>?</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8" name="灯片编号占位符 7"/>
          <p:cNvSpPr>
            <a:spLocks noGrp="1"/>
          </p:cNvSpPr>
          <p:nvPr>
            <p:ph type="sldNum" sz="quarter" idx="12"/>
          </p:nvPr>
        </p:nvSpPr>
        <p:spPr/>
        <p:txBody>
          <a:bodyPr/>
          <a:lstStyle/>
          <a:p>
            <a:fld id="{1BF7A81E-8226-4F9B-AE0B-F580D8772FF9}" type="slidenum">
              <a:rPr lang="zh-CN" altLang="en-US" smtClean="0"/>
              <a:t>16</a:t>
            </a:fld>
            <a:endParaRPr lang="zh-CN" altLang="en-US"/>
          </a:p>
        </p:txBody>
      </p:sp>
    </p:spTree>
    <p:extLst>
      <p:ext uri="{BB962C8B-B14F-4D97-AF65-F5344CB8AC3E}">
        <p14:creationId xmlns:p14="http://schemas.microsoft.com/office/powerpoint/2010/main" val="2967204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根对象</a:t>
            </a:r>
            <a:endParaRPr lang="zh-CN" altLang="en-US" dirty="0"/>
          </a:p>
        </p:txBody>
      </p:sp>
      <p:sp>
        <p:nvSpPr>
          <p:cNvPr id="3" name="内容占位符 2"/>
          <p:cNvSpPr>
            <a:spLocks noGrp="1"/>
          </p:cNvSpPr>
          <p:nvPr>
            <p:ph idx="1"/>
          </p:nvPr>
        </p:nvSpPr>
        <p:spPr>
          <a:xfrm>
            <a:off x="838200" y="1825625"/>
            <a:ext cx="10515600" cy="2573655"/>
          </a:xfrm>
        </p:spPr>
        <p:txBody>
          <a:bodyPr/>
          <a:lstStyle/>
          <a:p>
            <a:r>
              <a:rPr lang="en-US" altLang="zh-CN" dirty="0" smtClean="0"/>
              <a:t>Java</a:t>
            </a:r>
            <a:r>
              <a:rPr lang="zh-CN" altLang="en-US" dirty="0"/>
              <a:t>语言</a:t>
            </a:r>
            <a:r>
              <a:rPr lang="zh-CN" altLang="en-US" dirty="0" smtClean="0"/>
              <a:t>预定义了一个根</a:t>
            </a:r>
            <a:r>
              <a:rPr lang="zh-CN" altLang="en-US" dirty="0"/>
              <a:t>类</a:t>
            </a:r>
            <a:r>
              <a:rPr lang="en-US" altLang="zh-CN" dirty="0" smtClean="0"/>
              <a:t>Object</a:t>
            </a:r>
            <a:r>
              <a:rPr lang="zh-CN" altLang="en-US" dirty="0" smtClean="0"/>
              <a:t>，除了原子数据类型</a:t>
            </a:r>
            <a:r>
              <a:rPr lang="en-US" altLang="zh-CN" dirty="0" smtClean="0"/>
              <a:t>(primitive type)</a:t>
            </a:r>
            <a:r>
              <a:rPr lang="zh-CN" altLang="en-US" dirty="0" smtClean="0"/>
              <a:t>，任何类</a:t>
            </a:r>
            <a:r>
              <a:rPr lang="en-US" altLang="zh-CN" dirty="0" smtClean="0"/>
              <a:t>(</a:t>
            </a:r>
            <a:r>
              <a:rPr lang="zh-CN" altLang="en-US" dirty="0" smtClean="0"/>
              <a:t>包括用户定义的类</a:t>
            </a:r>
            <a:r>
              <a:rPr lang="en-US" altLang="zh-CN" dirty="0" smtClean="0"/>
              <a:t>)</a:t>
            </a:r>
            <a:r>
              <a:rPr lang="zh-CN" altLang="en-US" dirty="0" smtClean="0"/>
              <a:t>都默认是</a:t>
            </a:r>
            <a:r>
              <a:rPr lang="en-US" altLang="zh-CN" dirty="0" smtClean="0"/>
              <a:t>Object</a:t>
            </a:r>
            <a:r>
              <a:rPr lang="zh-CN" altLang="en-US" dirty="0" smtClean="0"/>
              <a:t>的子类</a:t>
            </a:r>
            <a:endParaRPr lang="en-US" altLang="zh-CN" dirty="0" smtClean="0"/>
          </a:p>
          <a:p>
            <a:r>
              <a:rPr lang="en-US" altLang="zh-CN" dirty="0" smtClean="0"/>
              <a:t>Object</a:t>
            </a:r>
            <a:r>
              <a:rPr lang="zh-CN" altLang="en-US" dirty="0" smtClean="0"/>
              <a:t>提供了三个方法</a:t>
            </a:r>
            <a:endParaRPr lang="en-US" altLang="zh-CN" dirty="0" smtClean="0"/>
          </a:p>
          <a:p>
            <a:pPr lvl="1"/>
            <a:r>
              <a:rPr lang="en-US" altLang="zh-CN" dirty="0" err="1" smtClean="0"/>
              <a:t>boolean</a:t>
            </a:r>
            <a:r>
              <a:rPr lang="en-US" altLang="zh-CN" dirty="0" smtClean="0"/>
              <a:t> equals(Object o)</a:t>
            </a:r>
          </a:p>
          <a:p>
            <a:pPr lvl="1"/>
            <a:r>
              <a:rPr lang="en-US" altLang="zh-CN" dirty="0" smtClean="0"/>
              <a:t>Object clone()</a:t>
            </a:r>
          </a:p>
          <a:p>
            <a:pPr lvl="1"/>
            <a:r>
              <a:rPr lang="en-US" altLang="zh-CN" dirty="0" smtClean="0"/>
              <a:t>String </a:t>
            </a:r>
            <a:r>
              <a:rPr lang="en-US" altLang="zh-CN" dirty="0" err="1" smtClean="0"/>
              <a:t>toString</a:t>
            </a:r>
            <a:r>
              <a:rPr lang="en-US" altLang="zh-CN" dirty="0" smtClean="0"/>
              <a:t>()</a:t>
            </a:r>
            <a:endParaRPr lang="zh-CN" altLang="en-US" dirty="0"/>
          </a:p>
        </p:txBody>
      </p:sp>
      <p:sp>
        <p:nvSpPr>
          <p:cNvPr id="4" name="矩形 3"/>
          <p:cNvSpPr/>
          <p:nvPr/>
        </p:nvSpPr>
        <p:spPr>
          <a:xfrm>
            <a:off x="5697220" y="3529012"/>
            <a:ext cx="5534660" cy="79248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3600" dirty="0" smtClean="0"/>
              <a:t>为什么要做这个设计？</a:t>
            </a:r>
            <a:endParaRPr lang="zh-CN" altLang="en-US" sz="3600" dirty="0"/>
          </a:p>
        </p:txBody>
      </p:sp>
      <p:sp>
        <p:nvSpPr>
          <p:cNvPr id="5" name="矩形 4"/>
          <p:cNvSpPr/>
          <p:nvPr/>
        </p:nvSpPr>
        <p:spPr>
          <a:xfrm>
            <a:off x="5819139" y="4489112"/>
            <a:ext cx="5880491" cy="830997"/>
          </a:xfrm>
          <a:prstGeom prst="rect">
            <a:avLst/>
          </a:prstGeom>
        </p:spPr>
        <p:txBody>
          <a:bodyPr wrap="square">
            <a:spAutoFit/>
          </a:bodyPr>
          <a:lstStyle/>
          <a:p>
            <a:r>
              <a:rPr lang="en-US" altLang="zh-CN" sz="2400" dirty="0">
                <a:sym typeface="Wingdings" panose="05000000000000000000" pitchFamily="2" charset="2"/>
              </a:rPr>
              <a:t>(1)</a:t>
            </a:r>
            <a:r>
              <a:rPr lang="zh-CN" altLang="en-US" sz="2400" dirty="0">
                <a:sym typeface="Wingdings" panose="05000000000000000000" pitchFamily="2" charset="2"/>
              </a:rPr>
              <a:t>需要一个统一的类型</a:t>
            </a:r>
            <a:r>
              <a:rPr lang="zh-CN" altLang="en-US" sz="2400" dirty="0" smtClean="0">
                <a:sym typeface="Wingdings" panose="05000000000000000000" pitchFamily="2" charset="2"/>
              </a:rPr>
              <a:t>体系</a:t>
            </a:r>
            <a:r>
              <a:rPr lang="en-US" altLang="zh-CN" sz="2400" dirty="0" smtClean="0">
                <a:sym typeface="Wingdings" panose="05000000000000000000" pitchFamily="2" charset="2"/>
              </a:rPr>
              <a:t>(</a:t>
            </a:r>
            <a:r>
              <a:rPr lang="zh-CN" altLang="en-US" sz="2400" dirty="0" smtClean="0">
                <a:sym typeface="Wingdings" panose="05000000000000000000" pitchFamily="2" charset="2"/>
              </a:rPr>
              <a:t>概括能力</a:t>
            </a:r>
            <a:r>
              <a:rPr lang="en-US" altLang="zh-CN" sz="2400" dirty="0" smtClean="0">
                <a:sym typeface="Wingdings" panose="05000000000000000000" pitchFamily="2" charset="2"/>
              </a:rPr>
              <a:t>)</a:t>
            </a:r>
            <a:endParaRPr lang="en-US" altLang="zh-CN" sz="2400" dirty="0">
              <a:sym typeface="Wingdings" panose="05000000000000000000" pitchFamily="2" charset="2"/>
            </a:endParaRPr>
          </a:p>
          <a:p>
            <a:r>
              <a:rPr lang="en-US" altLang="zh-CN" sz="2400" dirty="0">
                <a:sym typeface="Wingdings" panose="05000000000000000000" pitchFamily="2" charset="2"/>
              </a:rPr>
              <a:t>(2)</a:t>
            </a:r>
            <a:r>
              <a:rPr lang="zh-CN" altLang="en-US" sz="2400" dirty="0">
                <a:sym typeface="Wingdings" panose="05000000000000000000" pitchFamily="2" charset="2"/>
              </a:rPr>
              <a:t>需要在运行时处理所有对象的</a:t>
            </a:r>
            <a:r>
              <a:rPr lang="zh-CN" altLang="en-US" sz="2400" dirty="0" smtClean="0">
                <a:sym typeface="Wingdings" panose="05000000000000000000" pitchFamily="2" charset="2"/>
              </a:rPr>
              <a:t>能力</a:t>
            </a:r>
            <a:endParaRPr lang="en-US" altLang="zh-CN" sz="2400" dirty="0">
              <a:sym typeface="Wingdings" panose="05000000000000000000" pitchFamily="2" charset="2"/>
            </a:endParaRPr>
          </a:p>
        </p:txBody>
      </p:sp>
      <p:sp>
        <p:nvSpPr>
          <p:cNvPr id="6" name="灯片编号占位符 5"/>
          <p:cNvSpPr>
            <a:spLocks noGrp="1"/>
          </p:cNvSpPr>
          <p:nvPr>
            <p:ph type="sldNum" sz="quarter" idx="12"/>
          </p:nvPr>
        </p:nvSpPr>
        <p:spPr/>
        <p:txBody>
          <a:bodyPr/>
          <a:lstStyle/>
          <a:p>
            <a:fld id="{1BF7A81E-8226-4F9B-AE0B-F580D8772FF9}" type="slidenum">
              <a:rPr lang="zh-CN" altLang="en-US" smtClean="0"/>
              <a:t>17</a:t>
            </a:fld>
            <a:endParaRPr lang="zh-CN" altLang="en-US"/>
          </a:p>
        </p:txBody>
      </p:sp>
    </p:spTree>
    <p:extLst>
      <p:ext uri="{BB962C8B-B14F-4D97-AF65-F5344CB8AC3E}">
        <p14:creationId xmlns:p14="http://schemas.microsoft.com/office/powerpoint/2010/main" val="342054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对象等同判断</a:t>
            </a:r>
            <a:endParaRPr lang="zh-CN" altLang="en-US" dirty="0"/>
          </a:p>
        </p:txBody>
      </p:sp>
      <p:sp>
        <p:nvSpPr>
          <p:cNvPr id="3" name="内容占位符 2"/>
          <p:cNvSpPr>
            <a:spLocks noGrp="1"/>
          </p:cNvSpPr>
          <p:nvPr>
            <p:ph idx="1"/>
          </p:nvPr>
        </p:nvSpPr>
        <p:spPr/>
        <p:txBody>
          <a:bodyPr/>
          <a:lstStyle/>
          <a:p>
            <a:r>
              <a:rPr lang="zh-CN" altLang="en-US" dirty="0" smtClean="0"/>
              <a:t>很多时候程序需要判断两个对象的关系</a:t>
            </a:r>
            <a:endParaRPr lang="en-US" altLang="zh-CN" dirty="0" smtClean="0"/>
          </a:p>
          <a:p>
            <a:pPr lvl="1"/>
            <a:r>
              <a:rPr lang="zh-CN" altLang="en-US" i="1" dirty="0" smtClean="0"/>
              <a:t>类型是否相似</a:t>
            </a:r>
          </a:p>
          <a:p>
            <a:pPr lvl="1"/>
            <a:r>
              <a:rPr lang="zh-CN" altLang="en-US" i="1" dirty="0" smtClean="0"/>
              <a:t>类型是否相同</a:t>
            </a:r>
            <a:endParaRPr lang="en-US" altLang="zh-CN" i="1" dirty="0" smtClean="0"/>
          </a:p>
          <a:p>
            <a:pPr lvl="1"/>
            <a:r>
              <a:rPr lang="zh-CN" altLang="en-US" dirty="0" smtClean="0"/>
              <a:t>状态是否相同</a:t>
            </a:r>
            <a:endParaRPr lang="en-US" altLang="zh-CN" dirty="0" smtClean="0"/>
          </a:p>
          <a:p>
            <a:pPr lvl="1"/>
            <a:r>
              <a:rPr lang="zh-CN" altLang="en-US" dirty="0" smtClean="0"/>
              <a:t>对象是否相同</a:t>
            </a:r>
            <a:endParaRPr lang="en-US" altLang="zh-CN" dirty="0" smtClean="0"/>
          </a:p>
          <a:p>
            <a:r>
              <a:rPr lang="zh-CN" altLang="en-US" dirty="0" smtClean="0"/>
              <a:t>如果一个对象是</a:t>
            </a:r>
            <a:r>
              <a:rPr lang="zh-CN" altLang="en-US" u="sng" dirty="0" smtClean="0">
                <a:solidFill>
                  <a:srgbClr val="FF0000"/>
                </a:solidFill>
              </a:rPr>
              <a:t>可变对象</a:t>
            </a:r>
            <a:r>
              <a:rPr lang="zh-CN" altLang="en-US" dirty="0" smtClean="0"/>
              <a:t>，按照</a:t>
            </a:r>
            <a:r>
              <a:rPr lang="en-US" altLang="zh-CN" dirty="0" smtClean="0"/>
              <a:t>Java</a:t>
            </a:r>
            <a:r>
              <a:rPr lang="zh-CN" altLang="en-US" dirty="0" smtClean="0"/>
              <a:t>的</a:t>
            </a:r>
            <a:r>
              <a:rPr lang="en-US" altLang="zh-CN" dirty="0" smtClean="0"/>
              <a:t>Object</a:t>
            </a:r>
            <a:r>
              <a:rPr lang="zh-CN" altLang="en-US" dirty="0" smtClean="0"/>
              <a:t>类要求，两个对象是相同对象（即共享），才相等。可变对象可以</a:t>
            </a:r>
            <a:r>
              <a:rPr lang="zh-CN" altLang="en-US" dirty="0"/>
              <a:t>直接使用</a:t>
            </a:r>
            <a:r>
              <a:rPr lang="en-US" altLang="zh-CN" dirty="0" smtClean="0"/>
              <a:t>Object</a:t>
            </a:r>
            <a:r>
              <a:rPr lang="zh-CN" altLang="en-US" dirty="0" smtClean="0"/>
              <a:t>的</a:t>
            </a:r>
            <a:r>
              <a:rPr lang="en-US" altLang="zh-CN" dirty="0" smtClean="0"/>
              <a:t>equals</a:t>
            </a:r>
            <a:r>
              <a:rPr lang="zh-CN" altLang="en-US" dirty="0" smtClean="0"/>
              <a:t>方法来进行自己所需的判断</a:t>
            </a:r>
            <a:endParaRPr lang="en-US" altLang="zh-CN" dirty="0" smtClean="0"/>
          </a:p>
          <a:p>
            <a:r>
              <a:rPr lang="zh-CN" altLang="en-US" dirty="0" smtClean="0"/>
              <a:t>如果一个对象是</a:t>
            </a:r>
            <a:r>
              <a:rPr lang="zh-CN" altLang="en-US" u="sng" dirty="0" smtClean="0">
                <a:solidFill>
                  <a:srgbClr val="FF0000"/>
                </a:solidFill>
              </a:rPr>
              <a:t>不可变对象</a:t>
            </a:r>
            <a:r>
              <a:rPr lang="zh-CN" altLang="en-US" dirty="0" smtClean="0"/>
              <a:t>，只要两个对象状态相同，就应该认为是相同对象，这时需新实现</a:t>
            </a:r>
            <a:r>
              <a:rPr lang="en-US" altLang="zh-CN" dirty="0" smtClean="0"/>
              <a:t>equals</a:t>
            </a:r>
            <a:r>
              <a:rPr lang="zh-CN" altLang="en-US" dirty="0" smtClean="0"/>
              <a:t>方法</a:t>
            </a:r>
            <a:endParaRPr lang="en-US" altLang="zh-CN" dirty="0" smtClean="0"/>
          </a:p>
        </p:txBody>
      </p:sp>
      <p:sp>
        <p:nvSpPr>
          <p:cNvPr id="4" name="文本框 3"/>
          <p:cNvSpPr txBox="1"/>
          <p:nvPr/>
        </p:nvSpPr>
        <p:spPr>
          <a:xfrm>
            <a:off x="3876712" y="2885450"/>
            <a:ext cx="7970452" cy="461665"/>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zh-CN" altLang="en-US" sz="2400" dirty="0" smtClean="0"/>
              <a:t>对象相同 </a:t>
            </a:r>
            <a:r>
              <a:rPr lang="en-US" altLang="zh-CN" sz="2400" dirty="0" smtClean="0">
                <a:sym typeface="Wingdings" panose="05000000000000000000" pitchFamily="2" charset="2"/>
              </a:rPr>
              <a:t></a:t>
            </a:r>
            <a:r>
              <a:rPr lang="zh-CN" altLang="en-US" sz="2400" dirty="0" smtClean="0"/>
              <a:t>对象状态相同</a:t>
            </a:r>
            <a:r>
              <a:rPr lang="en-US" altLang="zh-CN" sz="2400" dirty="0" smtClean="0">
                <a:sym typeface="Wingdings" panose="05000000000000000000" pitchFamily="2" charset="2"/>
              </a:rPr>
              <a:t></a:t>
            </a:r>
            <a:r>
              <a:rPr lang="zh-CN" altLang="en-US" sz="2400" dirty="0" smtClean="0"/>
              <a:t>对象类型相同</a:t>
            </a:r>
            <a:r>
              <a:rPr lang="en-US" altLang="zh-CN" sz="2400" dirty="0" smtClean="0">
                <a:sym typeface="Wingdings" panose="05000000000000000000" pitchFamily="2" charset="2"/>
              </a:rPr>
              <a:t></a:t>
            </a:r>
            <a:r>
              <a:rPr lang="zh-CN" altLang="en-US" sz="2400" dirty="0" smtClean="0"/>
              <a:t>对象类型相似</a:t>
            </a:r>
            <a:endParaRPr lang="zh-CN" altLang="en-US" sz="2400" dirty="0"/>
          </a:p>
        </p:txBody>
      </p:sp>
      <p:sp>
        <p:nvSpPr>
          <p:cNvPr id="5" name="灯片编号占位符 4"/>
          <p:cNvSpPr>
            <a:spLocks noGrp="1"/>
          </p:cNvSpPr>
          <p:nvPr>
            <p:ph type="sldNum" sz="quarter" idx="12"/>
          </p:nvPr>
        </p:nvSpPr>
        <p:spPr/>
        <p:txBody>
          <a:bodyPr/>
          <a:lstStyle/>
          <a:p>
            <a:fld id="{1BF7A81E-8226-4F9B-AE0B-F580D8772FF9}" type="slidenum">
              <a:rPr lang="zh-CN" altLang="en-US" smtClean="0"/>
              <a:t>18</a:t>
            </a:fld>
            <a:endParaRPr lang="zh-CN" altLang="en-US"/>
          </a:p>
        </p:txBody>
      </p:sp>
    </p:spTree>
    <p:extLst>
      <p:ext uri="{BB962C8B-B14F-4D97-AF65-F5344CB8AC3E}">
        <p14:creationId xmlns:p14="http://schemas.microsoft.com/office/powerpoint/2010/main" val="2170398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a:t>
            </a:r>
            <a:r>
              <a:rPr lang="en-US" altLang="zh-CN" dirty="0" smtClean="0"/>
              <a:t>Object</a:t>
            </a:r>
            <a:r>
              <a:rPr lang="zh-CN" altLang="en-US" dirty="0" smtClean="0"/>
              <a:t>方法的实现</a:t>
            </a:r>
            <a:endParaRPr lang="zh-CN" altLang="en-US" dirty="0"/>
          </a:p>
        </p:txBody>
      </p:sp>
      <p:sp>
        <p:nvSpPr>
          <p:cNvPr id="3" name="内容占位符 2"/>
          <p:cNvSpPr>
            <a:spLocks noGrp="1"/>
          </p:cNvSpPr>
          <p:nvPr>
            <p:ph idx="1"/>
          </p:nvPr>
        </p:nvSpPr>
        <p:spPr/>
        <p:txBody>
          <a:bodyPr/>
          <a:lstStyle/>
          <a:p>
            <a:r>
              <a:rPr lang="zh-CN" altLang="en-US" dirty="0" smtClean="0"/>
              <a:t>可变对象</a:t>
            </a:r>
            <a:endParaRPr lang="en-US" altLang="zh-CN" dirty="0" smtClean="0"/>
          </a:p>
          <a:p>
            <a:pPr lvl="1"/>
            <a:r>
              <a:rPr lang="zh-CN" altLang="en-US" dirty="0"/>
              <a:t>需要</a:t>
            </a:r>
            <a:r>
              <a:rPr lang="zh-CN" altLang="en-US" dirty="0" smtClean="0"/>
              <a:t>实现</a:t>
            </a:r>
            <a:r>
              <a:rPr lang="en-US" altLang="zh-CN" dirty="0" smtClean="0"/>
              <a:t>clone</a:t>
            </a:r>
          </a:p>
          <a:p>
            <a:pPr lvl="1"/>
            <a:r>
              <a:rPr lang="zh-CN" altLang="en-US" dirty="0" smtClean="0"/>
              <a:t>需要实现</a:t>
            </a:r>
            <a:r>
              <a:rPr lang="en-US" altLang="zh-CN" dirty="0" err="1" smtClean="0"/>
              <a:t>toString</a:t>
            </a:r>
            <a:endParaRPr lang="en-US" altLang="zh-CN" dirty="0" smtClean="0"/>
          </a:p>
          <a:p>
            <a:r>
              <a:rPr lang="zh-CN" altLang="en-US" dirty="0"/>
              <a:t>不</a:t>
            </a:r>
            <a:r>
              <a:rPr lang="zh-CN" altLang="en-US" dirty="0" smtClean="0"/>
              <a:t>可变对象</a:t>
            </a:r>
            <a:endParaRPr lang="en-US" altLang="zh-CN" dirty="0" smtClean="0"/>
          </a:p>
          <a:p>
            <a:pPr lvl="1"/>
            <a:r>
              <a:rPr lang="zh-CN" altLang="en-US" dirty="0" smtClean="0"/>
              <a:t>需要实现</a:t>
            </a:r>
            <a:r>
              <a:rPr lang="en-US" altLang="zh-CN" dirty="0" smtClean="0"/>
              <a:t>equals</a:t>
            </a:r>
          </a:p>
          <a:p>
            <a:pPr lvl="1"/>
            <a:r>
              <a:rPr lang="zh-CN" altLang="en-US" dirty="0" smtClean="0"/>
              <a:t>需要实现</a:t>
            </a:r>
            <a:r>
              <a:rPr lang="en-US" altLang="zh-CN" dirty="0" err="1" smtClean="0"/>
              <a:t>toString</a:t>
            </a:r>
            <a:endParaRPr lang="zh-CN" altLang="en-US" dirty="0"/>
          </a:p>
        </p:txBody>
      </p:sp>
      <p:sp>
        <p:nvSpPr>
          <p:cNvPr id="4" name="文本框 3"/>
          <p:cNvSpPr txBox="1"/>
          <p:nvPr/>
        </p:nvSpPr>
        <p:spPr>
          <a:xfrm>
            <a:off x="5487434" y="1821775"/>
            <a:ext cx="5432655" cy="26776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altLang="zh-CN" sz="2800" dirty="0" smtClean="0"/>
              <a:t>public class Poly{</a:t>
            </a:r>
          </a:p>
          <a:p>
            <a:r>
              <a:rPr lang="en-US" altLang="zh-CN" sz="2800" dirty="0"/>
              <a:t> </a:t>
            </a:r>
            <a:r>
              <a:rPr lang="en-US" altLang="zh-CN" sz="2800" dirty="0" smtClean="0"/>
              <a:t>    private </a:t>
            </a:r>
            <a:r>
              <a:rPr lang="en-US" altLang="zh-CN" sz="2800" dirty="0" err="1" smtClean="0"/>
              <a:t>int</a:t>
            </a:r>
            <a:r>
              <a:rPr lang="en-US" altLang="zh-CN" sz="2800" dirty="0" smtClean="0"/>
              <a:t>[] terms;</a:t>
            </a:r>
          </a:p>
          <a:p>
            <a:r>
              <a:rPr lang="en-US" altLang="zh-CN" sz="2800" dirty="0"/>
              <a:t> </a:t>
            </a:r>
            <a:r>
              <a:rPr lang="en-US" altLang="zh-CN" sz="2800" dirty="0" smtClean="0"/>
              <a:t>    private </a:t>
            </a:r>
            <a:r>
              <a:rPr lang="en-US" altLang="zh-CN" sz="2800" dirty="0" err="1" smtClean="0"/>
              <a:t>int</a:t>
            </a:r>
            <a:r>
              <a:rPr lang="en-US" altLang="zh-CN" sz="2800" dirty="0" smtClean="0"/>
              <a:t> </a:t>
            </a:r>
            <a:r>
              <a:rPr lang="en-US" altLang="zh-CN" sz="2800" dirty="0" err="1" smtClean="0"/>
              <a:t>deg</a:t>
            </a:r>
            <a:r>
              <a:rPr lang="en-US" altLang="zh-CN" sz="2800" dirty="0" smtClean="0"/>
              <a:t>;</a:t>
            </a:r>
          </a:p>
          <a:p>
            <a:r>
              <a:rPr lang="en-US" altLang="zh-CN" sz="2800" dirty="0"/>
              <a:t> </a:t>
            </a:r>
            <a:r>
              <a:rPr lang="en-US" altLang="zh-CN" sz="2800" dirty="0" smtClean="0"/>
              <a:t>    </a:t>
            </a:r>
          </a:p>
          <a:p>
            <a:r>
              <a:rPr lang="en-US" altLang="zh-CN" sz="2800" dirty="0"/>
              <a:t> </a:t>
            </a:r>
            <a:r>
              <a:rPr lang="en-US" altLang="zh-CN" sz="2800" dirty="0" smtClean="0"/>
              <a:t>    //method definitions…</a:t>
            </a:r>
          </a:p>
          <a:p>
            <a:r>
              <a:rPr lang="en-US" altLang="zh-CN" sz="2800" dirty="0" smtClean="0"/>
              <a:t>}</a:t>
            </a:r>
            <a:endParaRPr lang="zh-CN" altLang="en-US" sz="2800" dirty="0"/>
          </a:p>
        </p:txBody>
      </p:sp>
      <p:sp>
        <p:nvSpPr>
          <p:cNvPr id="5" name="矩形 4"/>
          <p:cNvSpPr/>
          <p:nvPr/>
        </p:nvSpPr>
        <p:spPr>
          <a:xfrm>
            <a:off x="4794738" y="4630517"/>
            <a:ext cx="6818048" cy="168138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3200" dirty="0" smtClean="0"/>
              <a:t>Poly</a:t>
            </a:r>
            <a:r>
              <a:rPr lang="zh-CN" altLang="en-US" sz="3200" dirty="0" smtClean="0"/>
              <a:t>对象可以是可变对象</a:t>
            </a:r>
            <a:endParaRPr lang="en-US" altLang="zh-CN" sz="3200" dirty="0" smtClean="0"/>
          </a:p>
          <a:p>
            <a:pPr algn="ctr"/>
            <a:r>
              <a:rPr lang="zh-CN" altLang="en-US" sz="3200" dirty="0"/>
              <a:t>也可以</a:t>
            </a:r>
            <a:r>
              <a:rPr lang="zh-CN" altLang="en-US" sz="3200" dirty="0" smtClean="0"/>
              <a:t>是不可变对象</a:t>
            </a:r>
            <a:endParaRPr lang="en-US" altLang="zh-CN" sz="3200" dirty="0" smtClean="0"/>
          </a:p>
          <a:p>
            <a:pPr algn="ctr"/>
            <a:r>
              <a:rPr lang="zh-CN" altLang="en-US" sz="3200" dirty="0" smtClean="0"/>
              <a:t>请用</a:t>
            </a:r>
            <a:r>
              <a:rPr lang="en-US" altLang="zh-CN" sz="3200" dirty="0" smtClean="0"/>
              <a:t>10</a:t>
            </a:r>
            <a:r>
              <a:rPr lang="zh-CN" altLang="en-US" sz="3200" dirty="0" smtClean="0"/>
              <a:t>分钟分别给出相应的片段代码</a:t>
            </a:r>
            <a:endParaRPr lang="zh-CN" altLang="en-US" sz="3200" dirty="0"/>
          </a:p>
        </p:txBody>
      </p:sp>
      <p:sp>
        <p:nvSpPr>
          <p:cNvPr id="6" name="矩形 5"/>
          <p:cNvSpPr/>
          <p:nvPr/>
        </p:nvSpPr>
        <p:spPr>
          <a:xfrm>
            <a:off x="579214" y="5271153"/>
            <a:ext cx="3320845" cy="400110"/>
          </a:xfrm>
          <a:prstGeom prst="rect">
            <a:avLst/>
          </a:prstGeom>
        </p:spPr>
        <p:txBody>
          <a:bodyPr wrap="none">
            <a:spAutoFit/>
          </a:bodyPr>
          <a:lstStyle/>
          <a:p>
            <a:r>
              <a:rPr lang="en-US" altLang="zh-CN" sz="2000" dirty="0" err="1" smtClean="0"/>
              <a:t>toString</a:t>
            </a:r>
            <a:r>
              <a:rPr lang="zh-CN" altLang="en-US" sz="2000" dirty="0" smtClean="0"/>
              <a:t>：输出多项式的内容</a:t>
            </a:r>
            <a:endParaRPr lang="zh-CN" altLang="en-US" sz="2000" dirty="0"/>
          </a:p>
        </p:txBody>
      </p:sp>
      <p:sp>
        <p:nvSpPr>
          <p:cNvPr id="7" name="灯片编号占位符 6"/>
          <p:cNvSpPr>
            <a:spLocks noGrp="1"/>
          </p:cNvSpPr>
          <p:nvPr>
            <p:ph type="sldNum" sz="quarter" idx="12"/>
          </p:nvPr>
        </p:nvSpPr>
        <p:spPr/>
        <p:txBody>
          <a:bodyPr/>
          <a:lstStyle/>
          <a:p>
            <a:fld id="{1BF7A81E-8226-4F9B-AE0B-F580D8772FF9}" type="slidenum">
              <a:rPr lang="zh-CN" altLang="en-US" smtClean="0"/>
              <a:t>19</a:t>
            </a:fld>
            <a:endParaRPr lang="zh-CN" altLang="en-US"/>
          </a:p>
        </p:txBody>
      </p:sp>
    </p:spTree>
    <p:extLst>
      <p:ext uri="{BB962C8B-B14F-4D97-AF65-F5344CB8AC3E}">
        <p14:creationId xmlns:p14="http://schemas.microsoft.com/office/powerpoint/2010/main" val="1694728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Critical Remarks</a:t>
            </a:r>
            <a:endParaRPr lang="zh-CN" altLang="en-US" dirty="0"/>
          </a:p>
        </p:txBody>
      </p:sp>
      <p:sp>
        <p:nvSpPr>
          <p:cNvPr id="3" name="内容占位符 2"/>
          <p:cNvSpPr>
            <a:spLocks noGrp="1"/>
          </p:cNvSpPr>
          <p:nvPr>
            <p:ph idx="1"/>
          </p:nvPr>
        </p:nvSpPr>
        <p:spPr>
          <a:xfrm>
            <a:off x="838200" y="1825625"/>
            <a:ext cx="10515600" cy="5206942"/>
          </a:xfrm>
        </p:spPr>
        <p:txBody>
          <a:bodyPr>
            <a:normAutofit/>
          </a:bodyPr>
          <a:lstStyle/>
          <a:p>
            <a:r>
              <a:rPr lang="zh-CN" altLang="en-US" dirty="0" smtClean="0"/>
              <a:t>关于作业指导书</a:t>
            </a:r>
            <a:endParaRPr lang="en-US" altLang="zh-CN" dirty="0" smtClean="0"/>
          </a:p>
          <a:p>
            <a:pPr lvl="1"/>
            <a:r>
              <a:rPr lang="zh-CN" altLang="en-US" dirty="0" smtClean="0"/>
              <a:t>对应软件需求</a:t>
            </a:r>
            <a:r>
              <a:rPr lang="zh-CN" altLang="en-US" dirty="0"/>
              <a:t>。</a:t>
            </a:r>
            <a:r>
              <a:rPr lang="zh-CN" altLang="en-US" dirty="0" smtClean="0"/>
              <a:t>从根本上来说，使用自然语言无法做到</a:t>
            </a:r>
            <a:r>
              <a:rPr lang="en-US" altLang="zh-CN" dirty="0" smtClean="0"/>
              <a:t>100%</a:t>
            </a:r>
            <a:r>
              <a:rPr lang="zh-CN" altLang="en-US" dirty="0" smtClean="0"/>
              <a:t>的准确和无歧义</a:t>
            </a:r>
            <a:r>
              <a:rPr lang="zh-CN" altLang="en-US" dirty="0"/>
              <a:t>，</a:t>
            </a:r>
            <a:r>
              <a:rPr lang="zh-CN" altLang="en-US" dirty="0" smtClean="0"/>
              <a:t>必须要加以限制和约束，每份指导书经过了老师和助教们多个版本的修订。</a:t>
            </a:r>
            <a:endParaRPr lang="en-US" altLang="zh-CN" dirty="0" smtClean="0"/>
          </a:p>
          <a:p>
            <a:pPr lvl="1"/>
            <a:r>
              <a:rPr lang="zh-CN" altLang="en-US" dirty="0" smtClean="0"/>
              <a:t>不可避免仍然存在问题，也没必要处处都去质疑和求证，遵照自己的理解去做，理解需求本身就是一个训练</a:t>
            </a:r>
            <a:r>
              <a:rPr lang="zh-CN" altLang="en-US" dirty="0" smtClean="0"/>
              <a:t>。</a:t>
            </a:r>
            <a:endParaRPr lang="en-US" altLang="zh-CN" dirty="0" smtClean="0"/>
          </a:p>
          <a:p>
            <a:pPr lvl="1"/>
            <a:r>
              <a:rPr lang="zh-CN" altLang="en-US" dirty="0" smtClean="0"/>
              <a:t>很多指导书提及的问题仍被反复提问，或者应该自己定义的内容仍向助教询问，依赖是一个态度问题</a:t>
            </a:r>
            <a:endParaRPr lang="en-US" altLang="zh-CN" dirty="0" smtClean="0"/>
          </a:p>
          <a:p>
            <a:r>
              <a:rPr lang="zh-CN" altLang="en-US" dirty="0" smtClean="0"/>
              <a:t>关于无效作业</a:t>
            </a:r>
            <a:endParaRPr lang="en-US" altLang="zh-CN" dirty="0" smtClean="0"/>
          </a:p>
          <a:p>
            <a:pPr lvl="1"/>
            <a:r>
              <a:rPr lang="zh-CN" altLang="en-US" dirty="0" smtClean="0"/>
              <a:t>不能进入测评环节，意味无效作业提交者除了被判一次无效外颗粒无收</a:t>
            </a:r>
            <a:endParaRPr lang="en-US" altLang="zh-CN" dirty="0" smtClean="0"/>
          </a:p>
          <a:p>
            <a:pPr lvl="1"/>
            <a:r>
              <a:rPr lang="zh-CN" altLang="en-US" dirty="0" smtClean="0"/>
              <a:t>由于第一次作业大家还不熟悉，对一些条件有所放宽</a:t>
            </a:r>
            <a:endParaRPr lang="en-US" altLang="zh-CN" dirty="0" smtClean="0"/>
          </a:p>
          <a:p>
            <a:pPr lvl="1"/>
            <a:r>
              <a:rPr lang="zh-CN" altLang="en-US" dirty="0" smtClean="0"/>
              <a:t>具体规则</a:t>
            </a:r>
            <a:r>
              <a:rPr lang="zh-CN" altLang="en-US" dirty="0"/>
              <a:t>详</a:t>
            </a:r>
            <a:r>
              <a:rPr lang="zh-CN" altLang="en-US" dirty="0" smtClean="0"/>
              <a:t>见第一次课件以及助教在群中的通知</a:t>
            </a:r>
            <a:endParaRPr lang="en-US" altLang="zh-CN"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2</a:t>
            </a:fld>
            <a:endParaRPr lang="zh-CN" altLang="en-US"/>
          </a:p>
        </p:txBody>
      </p:sp>
    </p:spTree>
    <p:extLst>
      <p:ext uri="{BB962C8B-B14F-4D97-AF65-F5344CB8AC3E}">
        <p14:creationId xmlns:p14="http://schemas.microsoft.com/office/powerpoint/2010/main" val="57897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属性与方法</a:t>
            </a:r>
            <a:endParaRPr lang="zh-CN" altLang="en-US" dirty="0"/>
          </a:p>
        </p:txBody>
      </p:sp>
      <p:sp>
        <p:nvSpPr>
          <p:cNvPr id="3" name="内容占位符 2"/>
          <p:cNvSpPr>
            <a:spLocks noGrp="1"/>
          </p:cNvSpPr>
          <p:nvPr>
            <p:ph idx="1"/>
          </p:nvPr>
        </p:nvSpPr>
        <p:spPr/>
        <p:txBody>
          <a:bodyPr/>
          <a:lstStyle/>
          <a:p>
            <a:r>
              <a:rPr lang="zh-CN" altLang="en-US" dirty="0" smtClean="0"/>
              <a:t>属性与方法构成了类的实现细节</a:t>
            </a:r>
            <a:endParaRPr lang="en-US" altLang="zh-CN" dirty="0" smtClean="0"/>
          </a:p>
          <a:p>
            <a:pPr lvl="1"/>
            <a:r>
              <a:rPr lang="zh-CN" altLang="en-US" dirty="0" smtClean="0"/>
              <a:t>属性定义对象状态</a:t>
            </a:r>
            <a:endParaRPr lang="en-US" altLang="zh-CN" dirty="0" smtClean="0"/>
          </a:p>
          <a:p>
            <a:pPr lvl="1"/>
            <a:r>
              <a:rPr lang="zh-CN" altLang="en-US" dirty="0" smtClean="0"/>
              <a:t>方法定义对象作用于其状态上的行为</a:t>
            </a:r>
            <a:endParaRPr lang="zh-CN" altLang="en-US" dirty="0"/>
          </a:p>
        </p:txBody>
      </p:sp>
      <p:sp>
        <p:nvSpPr>
          <p:cNvPr id="4" name="文本框 3"/>
          <p:cNvSpPr txBox="1"/>
          <p:nvPr/>
        </p:nvSpPr>
        <p:spPr>
          <a:xfrm>
            <a:off x="838200" y="3461273"/>
            <a:ext cx="4333302" cy="16312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sz="2000" dirty="0" smtClean="0"/>
              <a:t>public class </a:t>
            </a:r>
            <a:r>
              <a:rPr lang="en-US" altLang="zh-CN" sz="2000" dirty="0" err="1" smtClean="0"/>
              <a:t>ScalableArray</a:t>
            </a:r>
            <a:r>
              <a:rPr lang="en-US" altLang="zh-CN" sz="2000" dirty="0" smtClean="0"/>
              <a:t>{</a:t>
            </a:r>
          </a:p>
          <a:p>
            <a:r>
              <a:rPr lang="en-US" altLang="zh-CN" sz="2000" dirty="0"/>
              <a:t> </a:t>
            </a:r>
            <a:r>
              <a:rPr lang="en-US" altLang="zh-CN" sz="2000" dirty="0" smtClean="0"/>
              <a:t>    private Vector </a:t>
            </a:r>
            <a:r>
              <a:rPr lang="en-US" altLang="zh-CN" sz="2000" dirty="0" err="1" smtClean="0"/>
              <a:t>els</a:t>
            </a:r>
            <a:r>
              <a:rPr lang="en-US" altLang="zh-CN" sz="2000" dirty="0" smtClean="0"/>
              <a:t>;</a:t>
            </a:r>
          </a:p>
          <a:p>
            <a:r>
              <a:rPr lang="en-US" altLang="zh-CN" sz="2000" dirty="0" smtClean="0"/>
              <a:t>     public void append(</a:t>
            </a:r>
            <a:r>
              <a:rPr lang="en-US" altLang="zh-CN" sz="2000" dirty="0" err="1" smtClean="0"/>
              <a:t>int</a:t>
            </a:r>
            <a:r>
              <a:rPr lang="en-US" altLang="zh-CN" sz="2000" dirty="0" smtClean="0"/>
              <a:t> e){</a:t>
            </a:r>
            <a:r>
              <a:rPr lang="en-US" altLang="zh-CN" sz="2000" dirty="0" err="1" smtClean="0"/>
              <a:t>els.add</a:t>
            </a:r>
            <a:r>
              <a:rPr lang="en-US" altLang="zh-CN" sz="2000" dirty="0" smtClean="0"/>
              <a:t>(e);}</a:t>
            </a:r>
          </a:p>
          <a:p>
            <a:r>
              <a:rPr lang="en-US" altLang="zh-CN" sz="2000" dirty="0"/>
              <a:t> </a:t>
            </a:r>
            <a:r>
              <a:rPr lang="en-US" altLang="zh-CN" sz="2000" dirty="0" smtClean="0"/>
              <a:t>    public void sort(){…}</a:t>
            </a:r>
          </a:p>
          <a:p>
            <a:r>
              <a:rPr lang="en-US" altLang="zh-CN" sz="2000" dirty="0" smtClean="0"/>
              <a:t>}</a:t>
            </a:r>
            <a:endParaRPr lang="zh-CN" altLang="en-US" sz="2000" dirty="0"/>
          </a:p>
        </p:txBody>
      </p:sp>
      <p:sp>
        <p:nvSpPr>
          <p:cNvPr id="5" name="椭圆 4"/>
          <p:cNvSpPr/>
          <p:nvPr/>
        </p:nvSpPr>
        <p:spPr>
          <a:xfrm>
            <a:off x="6414063" y="3735659"/>
            <a:ext cx="1873404" cy="1116757"/>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smtClean="0"/>
              <a:t>unsorted</a:t>
            </a:r>
            <a:endParaRPr lang="zh-CN" altLang="en-US" dirty="0"/>
          </a:p>
        </p:txBody>
      </p:sp>
      <p:sp>
        <p:nvSpPr>
          <p:cNvPr id="7" name="椭圆 6"/>
          <p:cNvSpPr/>
          <p:nvPr/>
        </p:nvSpPr>
        <p:spPr>
          <a:xfrm>
            <a:off x="9856073" y="3735659"/>
            <a:ext cx="1873404" cy="1116757"/>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smtClean="0"/>
              <a:t>sorted</a:t>
            </a:r>
            <a:endParaRPr lang="zh-CN" altLang="en-US" dirty="0"/>
          </a:p>
        </p:txBody>
      </p:sp>
      <p:sp>
        <p:nvSpPr>
          <p:cNvPr id="8" name="椭圆 7"/>
          <p:cNvSpPr/>
          <p:nvPr/>
        </p:nvSpPr>
        <p:spPr>
          <a:xfrm>
            <a:off x="10601346" y="2207100"/>
            <a:ext cx="382859" cy="367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a:stCxn id="8" idx="4"/>
            <a:endCxn id="7" idx="0"/>
          </p:cNvCxnSpPr>
          <p:nvPr/>
        </p:nvCxnSpPr>
        <p:spPr>
          <a:xfrm flipH="1">
            <a:off x="10792775" y="2575090"/>
            <a:ext cx="1" cy="11605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7" idx="2"/>
          </p:cNvCxnSpPr>
          <p:nvPr/>
        </p:nvCxnSpPr>
        <p:spPr>
          <a:xfrm>
            <a:off x="8287467" y="4294038"/>
            <a:ext cx="15686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7" idx="4"/>
            <a:endCxn id="5" idx="4"/>
          </p:cNvCxnSpPr>
          <p:nvPr/>
        </p:nvCxnSpPr>
        <p:spPr>
          <a:xfrm rot="5400000">
            <a:off x="9071770" y="3131411"/>
            <a:ext cx="12700" cy="3442010"/>
          </a:xfrm>
          <a:prstGeom prst="bentConnector3">
            <a:avLst>
              <a:gd name="adj1" fmla="val 4392000"/>
            </a:avLst>
          </a:prstGeom>
          <a:ln>
            <a:tailEnd type="triangle"/>
          </a:ln>
        </p:spPr>
        <p:style>
          <a:lnRef idx="2">
            <a:schemeClr val="dk1"/>
          </a:lnRef>
          <a:fillRef idx="0">
            <a:schemeClr val="dk1"/>
          </a:fillRef>
          <a:effectRef idx="1">
            <a:schemeClr val="dk1"/>
          </a:effectRef>
          <a:fontRef idx="minor">
            <a:schemeClr val="tx1"/>
          </a:fontRef>
        </p:style>
      </p:cxnSp>
      <p:sp>
        <p:nvSpPr>
          <p:cNvPr id="17" name="文本框 16"/>
          <p:cNvSpPr txBox="1"/>
          <p:nvPr/>
        </p:nvSpPr>
        <p:spPr>
          <a:xfrm>
            <a:off x="8811575" y="4293223"/>
            <a:ext cx="553357" cy="369332"/>
          </a:xfrm>
          <a:prstGeom prst="rect">
            <a:avLst/>
          </a:prstGeom>
          <a:noFill/>
        </p:spPr>
        <p:txBody>
          <a:bodyPr wrap="none" rtlCol="0">
            <a:spAutoFit/>
          </a:bodyPr>
          <a:lstStyle/>
          <a:p>
            <a:r>
              <a:rPr lang="en-US" altLang="zh-CN" dirty="0" smtClean="0"/>
              <a:t>sort</a:t>
            </a:r>
            <a:endParaRPr lang="zh-CN" altLang="en-US" dirty="0"/>
          </a:p>
        </p:txBody>
      </p:sp>
      <p:sp>
        <p:nvSpPr>
          <p:cNvPr id="19" name="文本框 18"/>
          <p:cNvSpPr txBox="1"/>
          <p:nvPr/>
        </p:nvSpPr>
        <p:spPr>
          <a:xfrm>
            <a:off x="8712499" y="5411030"/>
            <a:ext cx="1154483" cy="369332"/>
          </a:xfrm>
          <a:prstGeom prst="rect">
            <a:avLst/>
          </a:prstGeom>
          <a:noFill/>
        </p:spPr>
        <p:txBody>
          <a:bodyPr wrap="none" rtlCol="0">
            <a:spAutoFit/>
          </a:bodyPr>
          <a:lstStyle/>
          <a:p>
            <a:r>
              <a:rPr lang="en-US" altLang="zh-CN" dirty="0"/>
              <a:t>a</a:t>
            </a:r>
            <a:r>
              <a:rPr lang="en-US" altLang="zh-CN" dirty="0" smtClean="0"/>
              <a:t>ppend(e)</a:t>
            </a:r>
            <a:endParaRPr lang="zh-CN" altLang="en-US" dirty="0"/>
          </a:p>
        </p:txBody>
      </p:sp>
      <p:sp>
        <p:nvSpPr>
          <p:cNvPr id="6" name="矩形 5"/>
          <p:cNvSpPr/>
          <p:nvPr/>
        </p:nvSpPr>
        <p:spPr>
          <a:xfrm>
            <a:off x="307988" y="5448101"/>
            <a:ext cx="5931893" cy="10156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CN" sz="2000" dirty="0"/>
              <a:t>(1)</a:t>
            </a:r>
            <a:r>
              <a:rPr lang="zh-CN" altLang="en-US" sz="2000" dirty="0"/>
              <a:t>该类隐藏了哪些状态？</a:t>
            </a:r>
            <a:endParaRPr lang="en-US" altLang="zh-CN" sz="2000" dirty="0"/>
          </a:p>
          <a:p>
            <a:r>
              <a:rPr lang="en-US" altLang="zh-CN" sz="2000" dirty="0" smtClean="0"/>
              <a:t>(</a:t>
            </a:r>
            <a:r>
              <a:rPr lang="en-US" altLang="zh-CN" sz="2000" dirty="0"/>
              <a:t>2)append</a:t>
            </a:r>
            <a:r>
              <a:rPr lang="zh-CN" altLang="en-US" sz="2000" dirty="0"/>
              <a:t>是否一定会改变状态</a:t>
            </a:r>
            <a:r>
              <a:rPr lang="zh-CN" altLang="en-US" sz="2000" dirty="0" smtClean="0"/>
              <a:t>？</a:t>
            </a:r>
            <a:endParaRPr lang="en-US" altLang="zh-CN" sz="2000" dirty="0" smtClean="0"/>
          </a:p>
          <a:p>
            <a:r>
              <a:rPr lang="en-US" altLang="zh-CN" sz="2000" dirty="0" smtClean="0"/>
              <a:t>(3)</a:t>
            </a:r>
            <a:r>
              <a:rPr lang="zh-CN" altLang="en-US" sz="2000" dirty="0" smtClean="0"/>
              <a:t>如果</a:t>
            </a:r>
            <a:r>
              <a:rPr lang="en-US" altLang="zh-CN" sz="2000" dirty="0" smtClean="0"/>
              <a:t>append</a:t>
            </a:r>
            <a:r>
              <a:rPr lang="zh-CN" altLang="en-US" sz="2000" dirty="0" smtClean="0"/>
              <a:t>不改变状态，这个状态图如何调整？</a:t>
            </a:r>
            <a:endParaRPr lang="zh-CN" altLang="en-US" sz="2000" dirty="0"/>
          </a:p>
        </p:txBody>
      </p:sp>
      <p:sp>
        <p:nvSpPr>
          <p:cNvPr id="9" name="灯片编号占位符 8"/>
          <p:cNvSpPr>
            <a:spLocks noGrp="1"/>
          </p:cNvSpPr>
          <p:nvPr>
            <p:ph type="sldNum" sz="quarter" idx="12"/>
          </p:nvPr>
        </p:nvSpPr>
        <p:spPr/>
        <p:txBody>
          <a:bodyPr/>
          <a:lstStyle/>
          <a:p>
            <a:fld id="{1BF7A81E-8226-4F9B-AE0B-F580D8772FF9}" type="slidenum">
              <a:rPr lang="zh-CN" altLang="en-US" smtClean="0"/>
              <a:t>20</a:t>
            </a:fld>
            <a:endParaRPr lang="zh-CN" altLang="en-US"/>
          </a:p>
        </p:txBody>
      </p:sp>
    </p:spTree>
    <p:extLst>
      <p:ext uri="{BB962C8B-B14F-4D97-AF65-F5344CB8AC3E}">
        <p14:creationId xmlns:p14="http://schemas.microsoft.com/office/powerpoint/2010/main" val="239280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属性与方法</a:t>
            </a:r>
            <a:endParaRPr lang="zh-CN" altLang="en-US" dirty="0"/>
          </a:p>
        </p:txBody>
      </p:sp>
      <p:sp>
        <p:nvSpPr>
          <p:cNvPr id="3" name="内容占位符 2"/>
          <p:cNvSpPr>
            <a:spLocks noGrp="1"/>
          </p:cNvSpPr>
          <p:nvPr>
            <p:ph idx="1"/>
          </p:nvPr>
        </p:nvSpPr>
        <p:spPr/>
        <p:txBody>
          <a:bodyPr/>
          <a:lstStyle/>
          <a:p>
            <a:r>
              <a:rPr lang="zh-CN" altLang="en-US" dirty="0" smtClean="0"/>
              <a:t>状态</a:t>
            </a:r>
            <a:endParaRPr lang="en-US" altLang="zh-CN" dirty="0" smtClean="0"/>
          </a:p>
          <a:p>
            <a:pPr lvl="1"/>
            <a:r>
              <a:rPr lang="zh-CN" altLang="en-US" dirty="0" smtClean="0"/>
              <a:t>内部状态 </a:t>
            </a:r>
            <a:r>
              <a:rPr lang="en-US" altLang="zh-CN" dirty="0" smtClean="0"/>
              <a:t>(</a:t>
            </a:r>
            <a:r>
              <a:rPr lang="en-US" altLang="zh-CN" dirty="0"/>
              <a:t>memory </a:t>
            </a:r>
            <a:r>
              <a:rPr lang="en-US" altLang="zh-CN" dirty="0">
                <a:sym typeface="Wingdings" panose="05000000000000000000" pitchFamily="2" charset="2"/>
              </a:rPr>
              <a:t> state</a:t>
            </a:r>
            <a:r>
              <a:rPr lang="en-US" altLang="zh-CN" dirty="0"/>
              <a:t>)</a:t>
            </a:r>
            <a:endParaRPr lang="en-US" altLang="zh-CN" dirty="0" smtClean="0"/>
          </a:p>
          <a:p>
            <a:pPr lvl="2"/>
            <a:r>
              <a:rPr lang="zh-CN" altLang="en-US" dirty="0" smtClean="0"/>
              <a:t>向量</a:t>
            </a:r>
            <a:r>
              <a:rPr lang="en-US" altLang="zh-CN" dirty="0" err="1" smtClean="0"/>
              <a:t>els</a:t>
            </a:r>
            <a:r>
              <a:rPr lang="zh-CN" altLang="en-US" dirty="0" smtClean="0"/>
              <a:t>中的所有元素</a:t>
            </a:r>
            <a:endParaRPr lang="en-US" altLang="zh-CN" dirty="0" smtClean="0"/>
          </a:p>
          <a:p>
            <a:pPr lvl="2"/>
            <a:r>
              <a:rPr lang="en-US" altLang="zh-CN" dirty="0" err="1"/>
              <a:t>e</a:t>
            </a:r>
            <a:r>
              <a:rPr lang="en-US" altLang="zh-CN" dirty="0" err="1" smtClean="0"/>
              <a:t>ls</a:t>
            </a:r>
            <a:r>
              <a:rPr lang="zh-CN" altLang="en-US" dirty="0" smtClean="0"/>
              <a:t>中元素的顺序关系</a:t>
            </a:r>
            <a:endParaRPr lang="en-US" altLang="zh-CN" dirty="0" smtClean="0"/>
          </a:p>
          <a:p>
            <a:pPr lvl="1"/>
            <a:r>
              <a:rPr lang="zh-CN" altLang="en-US" dirty="0" smtClean="0"/>
              <a:t>外部状态 </a:t>
            </a:r>
            <a:r>
              <a:rPr lang="en-US" altLang="zh-CN" dirty="0" smtClean="0"/>
              <a:t>(internal state </a:t>
            </a:r>
            <a:r>
              <a:rPr lang="en-US" altLang="zh-CN" dirty="0" smtClean="0">
                <a:sym typeface="Wingdings" panose="05000000000000000000" pitchFamily="2" charset="2"/>
              </a:rPr>
              <a:t> external state</a:t>
            </a:r>
            <a:r>
              <a:rPr lang="en-US" altLang="zh-CN" dirty="0" smtClean="0"/>
              <a:t>)</a:t>
            </a:r>
          </a:p>
          <a:p>
            <a:pPr lvl="2"/>
            <a:r>
              <a:rPr lang="en-US" altLang="zh-CN" dirty="0" smtClean="0"/>
              <a:t>unsorted</a:t>
            </a:r>
            <a:r>
              <a:rPr lang="zh-CN" altLang="en-US" dirty="0" smtClean="0"/>
              <a:t>：存在</a:t>
            </a:r>
            <a:r>
              <a:rPr lang="en-US" altLang="zh-CN" dirty="0" err="1" smtClean="0"/>
              <a:t>i</a:t>
            </a:r>
            <a:r>
              <a:rPr lang="en-US" altLang="zh-CN" dirty="0" smtClean="0"/>
              <a:t>&lt;j&lt;k, (</a:t>
            </a:r>
            <a:r>
              <a:rPr lang="en-US" altLang="zh-CN" dirty="0" err="1" smtClean="0"/>
              <a:t>els</a:t>
            </a:r>
            <a:r>
              <a:rPr lang="en-US" altLang="zh-CN" dirty="0" smtClean="0"/>
              <a:t>[</a:t>
            </a:r>
            <a:r>
              <a:rPr lang="en-US" altLang="zh-CN" dirty="0" err="1" smtClean="0"/>
              <a:t>i</a:t>
            </a:r>
            <a:r>
              <a:rPr lang="en-US" altLang="zh-CN" dirty="0" smtClean="0"/>
              <a:t>] - </a:t>
            </a:r>
            <a:r>
              <a:rPr lang="en-US" altLang="zh-CN" dirty="0" err="1" smtClean="0"/>
              <a:t>els</a:t>
            </a:r>
            <a:r>
              <a:rPr lang="en-US" altLang="zh-CN" dirty="0"/>
              <a:t>[j])*(</a:t>
            </a:r>
            <a:r>
              <a:rPr lang="en-US" altLang="zh-CN" dirty="0" err="1" smtClean="0"/>
              <a:t>els</a:t>
            </a:r>
            <a:r>
              <a:rPr lang="en-US" altLang="zh-CN" dirty="0" smtClean="0"/>
              <a:t>[j] </a:t>
            </a:r>
            <a:r>
              <a:rPr lang="en-US" altLang="zh-CN" dirty="0"/>
              <a:t>- </a:t>
            </a:r>
            <a:r>
              <a:rPr lang="en-US" altLang="zh-CN" dirty="0" err="1" smtClean="0"/>
              <a:t>els</a:t>
            </a:r>
            <a:r>
              <a:rPr lang="en-US" altLang="zh-CN" dirty="0" smtClean="0"/>
              <a:t>[k]) &lt;0</a:t>
            </a:r>
          </a:p>
          <a:p>
            <a:pPr lvl="2"/>
            <a:r>
              <a:rPr lang="en-US" altLang="zh-CN" dirty="0" smtClean="0"/>
              <a:t>sorted: </a:t>
            </a:r>
            <a:r>
              <a:rPr lang="zh-CN" altLang="en-US" dirty="0" smtClean="0"/>
              <a:t>任意</a:t>
            </a:r>
            <a:r>
              <a:rPr lang="en-US" altLang="zh-CN" dirty="0" err="1" smtClean="0"/>
              <a:t>i</a:t>
            </a:r>
            <a:r>
              <a:rPr lang="en-US" altLang="zh-CN" dirty="0" smtClean="0"/>
              <a:t>&lt;j&lt;k, </a:t>
            </a:r>
            <a:r>
              <a:rPr lang="en-US" altLang="zh-CN" dirty="0"/>
              <a:t>(</a:t>
            </a:r>
            <a:r>
              <a:rPr lang="en-US" altLang="zh-CN" dirty="0" err="1"/>
              <a:t>els</a:t>
            </a:r>
            <a:r>
              <a:rPr lang="en-US" altLang="zh-CN" dirty="0"/>
              <a:t>[</a:t>
            </a:r>
            <a:r>
              <a:rPr lang="en-US" altLang="zh-CN" dirty="0" err="1"/>
              <a:t>i</a:t>
            </a:r>
            <a:r>
              <a:rPr lang="en-US" altLang="zh-CN" dirty="0"/>
              <a:t>] - </a:t>
            </a:r>
            <a:r>
              <a:rPr lang="en-US" altLang="zh-CN" dirty="0" err="1"/>
              <a:t>els</a:t>
            </a:r>
            <a:r>
              <a:rPr lang="en-US" altLang="zh-CN" dirty="0"/>
              <a:t>[j])*(</a:t>
            </a:r>
            <a:r>
              <a:rPr lang="en-US" altLang="zh-CN" dirty="0" err="1"/>
              <a:t>els</a:t>
            </a:r>
            <a:r>
              <a:rPr lang="en-US" altLang="zh-CN" dirty="0"/>
              <a:t>[j] - </a:t>
            </a:r>
            <a:r>
              <a:rPr lang="en-US" altLang="zh-CN" dirty="0" err="1"/>
              <a:t>els</a:t>
            </a:r>
            <a:r>
              <a:rPr lang="en-US" altLang="zh-CN" dirty="0"/>
              <a:t>[k]) </a:t>
            </a:r>
            <a:r>
              <a:rPr lang="en-US" altLang="zh-CN" dirty="0" smtClean="0"/>
              <a:t>&gt;= 0</a:t>
            </a:r>
            <a:endParaRPr lang="zh-CN" altLang="en-US" dirty="0"/>
          </a:p>
        </p:txBody>
      </p:sp>
      <p:sp>
        <p:nvSpPr>
          <p:cNvPr id="4" name="文本框 3"/>
          <p:cNvSpPr txBox="1"/>
          <p:nvPr/>
        </p:nvSpPr>
        <p:spPr>
          <a:xfrm>
            <a:off x="7830015" y="2203265"/>
            <a:ext cx="3928255" cy="1477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a:t>
            </a:r>
            <a:r>
              <a:rPr lang="en-US" altLang="zh-CN" dirty="0" err="1" smtClean="0"/>
              <a:t>ScalableArray</a:t>
            </a:r>
            <a:r>
              <a:rPr lang="en-US" altLang="zh-CN" dirty="0" smtClean="0"/>
              <a:t>{</a:t>
            </a:r>
          </a:p>
          <a:p>
            <a:r>
              <a:rPr lang="en-US" altLang="zh-CN" dirty="0"/>
              <a:t> </a:t>
            </a:r>
            <a:r>
              <a:rPr lang="en-US" altLang="zh-CN" dirty="0" smtClean="0"/>
              <a:t>    private Vector </a:t>
            </a:r>
            <a:r>
              <a:rPr lang="en-US" altLang="zh-CN" dirty="0" err="1" smtClean="0"/>
              <a:t>els</a:t>
            </a:r>
            <a:r>
              <a:rPr lang="en-US" altLang="zh-CN" dirty="0" smtClean="0"/>
              <a:t>;</a:t>
            </a:r>
          </a:p>
          <a:p>
            <a:r>
              <a:rPr lang="en-US" altLang="zh-CN" dirty="0" smtClean="0"/>
              <a:t>     public void append(</a:t>
            </a:r>
            <a:r>
              <a:rPr lang="en-US" altLang="zh-CN" dirty="0" err="1" smtClean="0"/>
              <a:t>int</a:t>
            </a:r>
            <a:r>
              <a:rPr lang="en-US" altLang="zh-CN" dirty="0" smtClean="0"/>
              <a:t> e){</a:t>
            </a:r>
            <a:r>
              <a:rPr lang="en-US" altLang="zh-CN" dirty="0" err="1" smtClean="0"/>
              <a:t>els.add</a:t>
            </a:r>
            <a:r>
              <a:rPr lang="en-US" altLang="zh-CN" dirty="0" smtClean="0"/>
              <a:t>(e);}</a:t>
            </a:r>
          </a:p>
          <a:p>
            <a:r>
              <a:rPr lang="en-US" altLang="zh-CN" dirty="0"/>
              <a:t> </a:t>
            </a:r>
            <a:r>
              <a:rPr lang="en-US" altLang="zh-CN" dirty="0" smtClean="0"/>
              <a:t>    public void sort(){…}</a:t>
            </a:r>
          </a:p>
          <a:p>
            <a:r>
              <a:rPr lang="en-US" altLang="zh-CN" dirty="0" smtClean="0"/>
              <a:t>}</a:t>
            </a:r>
            <a:endParaRPr lang="zh-CN" altLang="en-US" dirty="0"/>
          </a:p>
        </p:txBody>
      </p:sp>
      <p:sp>
        <p:nvSpPr>
          <p:cNvPr id="5" name="椭圆 4"/>
          <p:cNvSpPr/>
          <p:nvPr/>
        </p:nvSpPr>
        <p:spPr>
          <a:xfrm>
            <a:off x="4505090" y="5022807"/>
            <a:ext cx="1873404" cy="1176452"/>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smtClean="0"/>
              <a:t>unsorted</a:t>
            </a:r>
            <a:endParaRPr lang="zh-CN" altLang="en-US" dirty="0"/>
          </a:p>
        </p:txBody>
      </p:sp>
      <p:sp>
        <p:nvSpPr>
          <p:cNvPr id="6" name="矩形 5"/>
          <p:cNvSpPr/>
          <p:nvPr/>
        </p:nvSpPr>
        <p:spPr>
          <a:xfrm>
            <a:off x="2175419"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a:t>
            </a:r>
            <a:endParaRPr lang="zh-CN" altLang="en-US" dirty="0"/>
          </a:p>
        </p:txBody>
      </p:sp>
      <p:sp>
        <p:nvSpPr>
          <p:cNvPr id="7" name="矩形 6"/>
          <p:cNvSpPr/>
          <p:nvPr/>
        </p:nvSpPr>
        <p:spPr>
          <a:xfrm>
            <a:off x="2439330"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a:t>
            </a:r>
            <a:endParaRPr lang="zh-CN" altLang="en-US" dirty="0"/>
          </a:p>
        </p:txBody>
      </p:sp>
      <p:sp>
        <p:nvSpPr>
          <p:cNvPr id="8" name="矩形 7"/>
          <p:cNvSpPr/>
          <p:nvPr/>
        </p:nvSpPr>
        <p:spPr>
          <a:xfrm>
            <a:off x="2706962"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0</a:t>
            </a:r>
            <a:endParaRPr lang="zh-CN" altLang="en-US" dirty="0"/>
          </a:p>
        </p:txBody>
      </p:sp>
      <p:sp>
        <p:nvSpPr>
          <p:cNvPr id="9" name="矩形 8"/>
          <p:cNvSpPr/>
          <p:nvPr/>
        </p:nvSpPr>
        <p:spPr>
          <a:xfrm>
            <a:off x="2974589"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6</a:t>
            </a:r>
            <a:endParaRPr lang="zh-CN" altLang="en-US" dirty="0"/>
          </a:p>
        </p:txBody>
      </p:sp>
      <p:sp>
        <p:nvSpPr>
          <p:cNvPr id="10" name="矩形 9"/>
          <p:cNvSpPr/>
          <p:nvPr/>
        </p:nvSpPr>
        <p:spPr>
          <a:xfrm>
            <a:off x="3249651"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7</a:t>
            </a:r>
            <a:endParaRPr lang="zh-CN" altLang="en-US" dirty="0"/>
          </a:p>
        </p:txBody>
      </p:sp>
      <p:sp>
        <p:nvSpPr>
          <p:cNvPr id="11" name="矩形 10"/>
          <p:cNvSpPr/>
          <p:nvPr/>
        </p:nvSpPr>
        <p:spPr>
          <a:xfrm>
            <a:off x="3517283" y="4701811"/>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3</a:t>
            </a:r>
            <a:endParaRPr lang="zh-CN" altLang="en-US" dirty="0"/>
          </a:p>
        </p:txBody>
      </p:sp>
      <p:sp>
        <p:nvSpPr>
          <p:cNvPr id="12" name="矩形 11"/>
          <p:cNvSpPr/>
          <p:nvPr/>
        </p:nvSpPr>
        <p:spPr>
          <a:xfrm>
            <a:off x="2171703"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a:t>
            </a:r>
            <a:endParaRPr lang="zh-CN" altLang="en-US" dirty="0"/>
          </a:p>
        </p:txBody>
      </p:sp>
      <p:sp>
        <p:nvSpPr>
          <p:cNvPr id="13" name="矩形 12"/>
          <p:cNvSpPr/>
          <p:nvPr/>
        </p:nvSpPr>
        <p:spPr>
          <a:xfrm>
            <a:off x="2435614"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a:t>
            </a:r>
            <a:endParaRPr lang="zh-CN" altLang="en-US" dirty="0"/>
          </a:p>
        </p:txBody>
      </p:sp>
      <p:sp>
        <p:nvSpPr>
          <p:cNvPr id="14" name="矩形 13"/>
          <p:cNvSpPr/>
          <p:nvPr/>
        </p:nvSpPr>
        <p:spPr>
          <a:xfrm>
            <a:off x="2703246"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0</a:t>
            </a:r>
            <a:endParaRPr lang="zh-CN" altLang="en-US" dirty="0"/>
          </a:p>
        </p:txBody>
      </p:sp>
      <p:sp>
        <p:nvSpPr>
          <p:cNvPr id="15" name="矩形 14"/>
          <p:cNvSpPr/>
          <p:nvPr/>
        </p:nvSpPr>
        <p:spPr>
          <a:xfrm>
            <a:off x="2970873"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6</a:t>
            </a:r>
            <a:endParaRPr lang="zh-CN" altLang="en-US" dirty="0"/>
          </a:p>
        </p:txBody>
      </p:sp>
      <p:sp>
        <p:nvSpPr>
          <p:cNvPr id="18" name="矩形 17"/>
          <p:cNvSpPr/>
          <p:nvPr/>
        </p:nvSpPr>
        <p:spPr>
          <a:xfrm>
            <a:off x="2171705" y="6054826"/>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a:t>
            </a:r>
            <a:endParaRPr lang="zh-CN" altLang="en-US" dirty="0"/>
          </a:p>
        </p:txBody>
      </p:sp>
      <p:sp>
        <p:nvSpPr>
          <p:cNvPr id="19" name="矩形 18"/>
          <p:cNvSpPr/>
          <p:nvPr/>
        </p:nvSpPr>
        <p:spPr>
          <a:xfrm>
            <a:off x="2435616" y="6054826"/>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a:t>
            </a:r>
            <a:endParaRPr lang="zh-CN" altLang="en-US" dirty="0"/>
          </a:p>
        </p:txBody>
      </p:sp>
      <p:sp>
        <p:nvSpPr>
          <p:cNvPr id="20" name="矩形 19"/>
          <p:cNvSpPr/>
          <p:nvPr/>
        </p:nvSpPr>
        <p:spPr>
          <a:xfrm>
            <a:off x="2703248" y="6054826"/>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4</a:t>
            </a:r>
            <a:endParaRPr lang="zh-CN" altLang="en-US" dirty="0"/>
          </a:p>
        </p:txBody>
      </p:sp>
      <p:sp>
        <p:nvSpPr>
          <p:cNvPr id="21" name="矩形 20"/>
          <p:cNvSpPr/>
          <p:nvPr/>
        </p:nvSpPr>
        <p:spPr>
          <a:xfrm>
            <a:off x="2970875" y="6054826"/>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6</a:t>
            </a:r>
            <a:endParaRPr lang="zh-CN" altLang="en-US" dirty="0"/>
          </a:p>
        </p:txBody>
      </p:sp>
      <p:sp>
        <p:nvSpPr>
          <p:cNvPr id="22" name="矩形 21"/>
          <p:cNvSpPr/>
          <p:nvPr/>
        </p:nvSpPr>
        <p:spPr>
          <a:xfrm>
            <a:off x="3245937" y="6054826"/>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5</a:t>
            </a:r>
            <a:endParaRPr lang="zh-CN" altLang="en-US" dirty="0"/>
          </a:p>
        </p:txBody>
      </p:sp>
      <p:sp>
        <p:nvSpPr>
          <p:cNvPr id="24" name="右大括号 23"/>
          <p:cNvSpPr/>
          <p:nvPr/>
        </p:nvSpPr>
        <p:spPr>
          <a:xfrm>
            <a:off x="3916869" y="4861932"/>
            <a:ext cx="454409" cy="1516566"/>
          </a:xfrm>
          <a:prstGeom prst="rightBrace">
            <a:avLst>
              <a:gd name="adj1" fmla="val 37781"/>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椭圆 24"/>
          <p:cNvSpPr/>
          <p:nvPr/>
        </p:nvSpPr>
        <p:spPr>
          <a:xfrm>
            <a:off x="6512306" y="5026522"/>
            <a:ext cx="1873404" cy="1176452"/>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dirty="0" smtClean="0"/>
              <a:t>sorted</a:t>
            </a:r>
            <a:endParaRPr lang="zh-CN" altLang="en-US" dirty="0"/>
          </a:p>
        </p:txBody>
      </p:sp>
      <p:sp>
        <p:nvSpPr>
          <p:cNvPr id="26" name="矩形 25"/>
          <p:cNvSpPr/>
          <p:nvPr/>
        </p:nvSpPr>
        <p:spPr>
          <a:xfrm>
            <a:off x="9044563"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0</a:t>
            </a:r>
            <a:endParaRPr lang="zh-CN" altLang="en-US" dirty="0"/>
          </a:p>
        </p:txBody>
      </p:sp>
      <p:sp>
        <p:nvSpPr>
          <p:cNvPr id="27" name="矩形 26"/>
          <p:cNvSpPr/>
          <p:nvPr/>
        </p:nvSpPr>
        <p:spPr>
          <a:xfrm>
            <a:off x="9308474"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endParaRPr lang="zh-CN" altLang="en-US" dirty="0"/>
          </a:p>
        </p:txBody>
      </p:sp>
      <p:sp>
        <p:nvSpPr>
          <p:cNvPr id="28" name="矩形 27"/>
          <p:cNvSpPr/>
          <p:nvPr/>
        </p:nvSpPr>
        <p:spPr>
          <a:xfrm>
            <a:off x="9576106"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a:t>
            </a:r>
            <a:endParaRPr lang="zh-CN" altLang="en-US" dirty="0"/>
          </a:p>
        </p:txBody>
      </p:sp>
      <p:sp>
        <p:nvSpPr>
          <p:cNvPr id="29" name="矩形 28"/>
          <p:cNvSpPr/>
          <p:nvPr/>
        </p:nvSpPr>
        <p:spPr>
          <a:xfrm>
            <a:off x="9843733"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3</a:t>
            </a:r>
            <a:endParaRPr lang="zh-CN" altLang="en-US" dirty="0"/>
          </a:p>
        </p:txBody>
      </p:sp>
      <p:sp>
        <p:nvSpPr>
          <p:cNvPr id="30" name="矩形 29"/>
          <p:cNvSpPr/>
          <p:nvPr/>
        </p:nvSpPr>
        <p:spPr>
          <a:xfrm>
            <a:off x="10118795"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6</a:t>
            </a:r>
            <a:endParaRPr lang="zh-CN" altLang="en-US" dirty="0"/>
          </a:p>
        </p:txBody>
      </p:sp>
      <p:sp>
        <p:nvSpPr>
          <p:cNvPr id="31" name="矩形 30"/>
          <p:cNvSpPr/>
          <p:nvPr/>
        </p:nvSpPr>
        <p:spPr>
          <a:xfrm>
            <a:off x="10386427" y="4705815"/>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7</a:t>
            </a:r>
            <a:endParaRPr lang="zh-CN" altLang="en-US" dirty="0"/>
          </a:p>
        </p:txBody>
      </p:sp>
      <p:sp>
        <p:nvSpPr>
          <p:cNvPr id="32" name="矩形 31"/>
          <p:cNvSpPr/>
          <p:nvPr/>
        </p:nvSpPr>
        <p:spPr>
          <a:xfrm>
            <a:off x="9040847"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0</a:t>
            </a:r>
            <a:endParaRPr lang="zh-CN" altLang="en-US" dirty="0"/>
          </a:p>
        </p:txBody>
      </p:sp>
      <p:sp>
        <p:nvSpPr>
          <p:cNvPr id="33" name="矩形 32"/>
          <p:cNvSpPr/>
          <p:nvPr/>
        </p:nvSpPr>
        <p:spPr>
          <a:xfrm>
            <a:off x="9304758"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1</a:t>
            </a:r>
            <a:endParaRPr lang="zh-CN" altLang="en-US" dirty="0"/>
          </a:p>
        </p:txBody>
      </p:sp>
      <p:sp>
        <p:nvSpPr>
          <p:cNvPr id="34" name="矩形 33"/>
          <p:cNvSpPr/>
          <p:nvPr/>
        </p:nvSpPr>
        <p:spPr>
          <a:xfrm>
            <a:off x="9572390"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a:t>
            </a:r>
            <a:endParaRPr lang="zh-CN" altLang="en-US" dirty="0"/>
          </a:p>
        </p:txBody>
      </p:sp>
      <p:sp>
        <p:nvSpPr>
          <p:cNvPr id="35" name="矩形 34"/>
          <p:cNvSpPr/>
          <p:nvPr/>
        </p:nvSpPr>
        <p:spPr>
          <a:xfrm>
            <a:off x="9840017" y="5395328"/>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6</a:t>
            </a:r>
            <a:endParaRPr lang="zh-CN" altLang="en-US" dirty="0"/>
          </a:p>
        </p:txBody>
      </p:sp>
      <p:sp>
        <p:nvSpPr>
          <p:cNvPr id="36" name="矩形 35"/>
          <p:cNvSpPr/>
          <p:nvPr/>
        </p:nvSpPr>
        <p:spPr>
          <a:xfrm>
            <a:off x="9040849"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1</a:t>
            </a:r>
            <a:endParaRPr lang="zh-CN" altLang="en-US" dirty="0"/>
          </a:p>
        </p:txBody>
      </p:sp>
      <p:sp>
        <p:nvSpPr>
          <p:cNvPr id="37" name="矩形 36"/>
          <p:cNvSpPr/>
          <p:nvPr/>
        </p:nvSpPr>
        <p:spPr>
          <a:xfrm>
            <a:off x="9304760"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2</a:t>
            </a:r>
            <a:endParaRPr lang="zh-CN" altLang="en-US" dirty="0"/>
          </a:p>
        </p:txBody>
      </p:sp>
      <p:sp>
        <p:nvSpPr>
          <p:cNvPr id="38" name="矩形 37"/>
          <p:cNvSpPr/>
          <p:nvPr/>
        </p:nvSpPr>
        <p:spPr>
          <a:xfrm>
            <a:off x="9572392"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3</a:t>
            </a:r>
            <a:endParaRPr lang="zh-CN" altLang="en-US" dirty="0"/>
          </a:p>
        </p:txBody>
      </p:sp>
      <p:sp>
        <p:nvSpPr>
          <p:cNvPr id="39" name="矩形 38"/>
          <p:cNvSpPr/>
          <p:nvPr/>
        </p:nvSpPr>
        <p:spPr>
          <a:xfrm>
            <a:off x="9840019"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4</a:t>
            </a:r>
            <a:endParaRPr lang="zh-CN" altLang="en-US" dirty="0"/>
          </a:p>
        </p:txBody>
      </p:sp>
      <p:sp>
        <p:nvSpPr>
          <p:cNvPr id="40" name="矩形 39"/>
          <p:cNvSpPr/>
          <p:nvPr/>
        </p:nvSpPr>
        <p:spPr>
          <a:xfrm>
            <a:off x="10115081"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5</a:t>
            </a:r>
            <a:endParaRPr lang="zh-CN" altLang="en-US" dirty="0"/>
          </a:p>
        </p:txBody>
      </p:sp>
      <p:sp>
        <p:nvSpPr>
          <p:cNvPr id="41" name="矩形 40"/>
          <p:cNvSpPr/>
          <p:nvPr/>
        </p:nvSpPr>
        <p:spPr>
          <a:xfrm>
            <a:off x="10382713" y="6055112"/>
            <a:ext cx="255547" cy="490654"/>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6</a:t>
            </a:r>
            <a:endParaRPr lang="zh-CN" altLang="en-US" dirty="0"/>
          </a:p>
        </p:txBody>
      </p:sp>
      <p:sp>
        <p:nvSpPr>
          <p:cNvPr id="42" name="右大括号 41"/>
          <p:cNvSpPr/>
          <p:nvPr/>
        </p:nvSpPr>
        <p:spPr>
          <a:xfrm flipH="1">
            <a:off x="8527421" y="4861932"/>
            <a:ext cx="424213" cy="1516566"/>
          </a:xfrm>
          <a:prstGeom prst="rightBrace">
            <a:avLst>
              <a:gd name="adj1" fmla="val 53021"/>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灯片编号占位符 15"/>
          <p:cNvSpPr>
            <a:spLocks noGrp="1"/>
          </p:cNvSpPr>
          <p:nvPr>
            <p:ph type="sldNum" sz="quarter" idx="12"/>
          </p:nvPr>
        </p:nvSpPr>
        <p:spPr/>
        <p:txBody>
          <a:bodyPr/>
          <a:lstStyle/>
          <a:p>
            <a:fld id="{1BF7A81E-8226-4F9B-AE0B-F580D8772FF9}" type="slidenum">
              <a:rPr lang="zh-CN" altLang="en-US" smtClean="0"/>
              <a:t>21</a:t>
            </a:fld>
            <a:endParaRPr lang="zh-CN" altLang="en-US"/>
          </a:p>
        </p:txBody>
      </p:sp>
      <p:cxnSp>
        <p:nvCxnSpPr>
          <p:cNvPr id="23" name="曲线连接符 22"/>
          <p:cNvCxnSpPr>
            <a:stCxn id="5" idx="0"/>
            <a:endCxn id="25" idx="0"/>
          </p:cNvCxnSpPr>
          <p:nvPr/>
        </p:nvCxnSpPr>
        <p:spPr>
          <a:xfrm rot="16200000" flipH="1">
            <a:off x="6443542" y="4021056"/>
            <a:ext cx="3715" cy="2007216"/>
          </a:xfrm>
          <a:prstGeom prst="curvedConnector3">
            <a:avLst>
              <a:gd name="adj1" fmla="val -11732544"/>
            </a:avLst>
          </a:prstGeom>
          <a:ln>
            <a:tailEnd type="triangle"/>
          </a:ln>
        </p:spPr>
        <p:style>
          <a:lnRef idx="3">
            <a:schemeClr val="dk1"/>
          </a:lnRef>
          <a:fillRef idx="0">
            <a:schemeClr val="dk1"/>
          </a:fillRef>
          <a:effectRef idx="2">
            <a:schemeClr val="dk1"/>
          </a:effectRef>
          <a:fontRef idx="minor">
            <a:schemeClr val="tx1"/>
          </a:fontRef>
        </p:style>
      </p:cxnSp>
      <p:sp>
        <p:nvSpPr>
          <p:cNvPr id="44" name="文本框 43"/>
          <p:cNvSpPr txBox="1"/>
          <p:nvPr/>
        </p:nvSpPr>
        <p:spPr>
          <a:xfrm>
            <a:off x="6181344" y="4531123"/>
            <a:ext cx="553357" cy="369332"/>
          </a:xfrm>
          <a:prstGeom prst="rect">
            <a:avLst/>
          </a:prstGeom>
          <a:noFill/>
        </p:spPr>
        <p:txBody>
          <a:bodyPr wrap="none" rtlCol="0">
            <a:spAutoFit/>
          </a:bodyPr>
          <a:lstStyle/>
          <a:p>
            <a:r>
              <a:rPr lang="en-US" altLang="zh-CN" dirty="0" smtClean="0"/>
              <a:t>sort</a:t>
            </a:r>
            <a:endParaRPr lang="zh-CN" altLang="en-US" dirty="0"/>
          </a:p>
        </p:txBody>
      </p:sp>
    </p:spTree>
    <p:extLst>
      <p:ext uri="{BB962C8B-B14F-4D97-AF65-F5344CB8AC3E}">
        <p14:creationId xmlns:p14="http://schemas.microsoft.com/office/powerpoint/2010/main" val="2296132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属性</a:t>
            </a:r>
            <a:r>
              <a:rPr lang="zh-CN" altLang="en-US" dirty="0"/>
              <a:t>与方法</a:t>
            </a:r>
          </a:p>
        </p:txBody>
      </p:sp>
      <p:sp>
        <p:nvSpPr>
          <p:cNvPr id="3" name="内容占位符 2"/>
          <p:cNvSpPr>
            <a:spLocks noGrp="1"/>
          </p:cNvSpPr>
          <p:nvPr>
            <p:ph idx="1"/>
          </p:nvPr>
        </p:nvSpPr>
        <p:spPr/>
        <p:txBody>
          <a:bodyPr/>
          <a:lstStyle/>
          <a:p>
            <a:r>
              <a:rPr lang="zh-CN" altLang="en-US" dirty="0" smtClean="0"/>
              <a:t>如果一个对象确保其外部状态始终保持不变，</a:t>
            </a:r>
            <a:r>
              <a:rPr lang="zh-CN" altLang="en-US" u="sng" dirty="0" smtClean="0"/>
              <a:t>则可视为</a:t>
            </a:r>
            <a:r>
              <a:rPr lang="en-US" altLang="zh-CN" u="sng" dirty="0" smtClean="0"/>
              <a:t>immutable object</a:t>
            </a:r>
          </a:p>
          <a:p>
            <a:r>
              <a:rPr lang="zh-CN" altLang="en-US" dirty="0" smtClean="0"/>
              <a:t>例如，如果要求</a:t>
            </a:r>
            <a:r>
              <a:rPr lang="en-US" altLang="zh-CN" dirty="0" err="1"/>
              <a:t>Scal</a:t>
            </a:r>
            <a:r>
              <a:rPr lang="en-US" altLang="zh-CN" dirty="0" err="1" smtClean="0"/>
              <a:t>ableArray</a:t>
            </a:r>
            <a:r>
              <a:rPr lang="zh-CN" altLang="en-US" dirty="0" smtClean="0"/>
              <a:t>始终处于</a:t>
            </a:r>
            <a:r>
              <a:rPr lang="en-US" altLang="zh-CN" dirty="0" smtClean="0"/>
              <a:t>Sorted</a:t>
            </a:r>
            <a:r>
              <a:rPr lang="zh-CN" altLang="en-US" dirty="0" smtClean="0"/>
              <a:t>状态</a:t>
            </a:r>
            <a:endParaRPr lang="en-US" altLang="zh-CN" dirty="0" smtClean="0"/>
          </a:p>
          <a:p>
            <a:pPr lvl="1"/>
            <a:r>
              <a:rPr lang="zh-CN" altLang="en-US" dirty="0"/>
              <a:t>该</a:t>
            </a:r>
            <a:r>
              <a:rPr lang="zh-CN" altLang="en-US" dirty="0" smtClean="0"/>
              <a:t>类的行为如何调整？</a:t>
            </a:r>
            <a:endParaRPr lang="zh-CN" altLang="en-US" dirty="0"/>
          </a:p>
        </p:txBody>
      </p:sp>
      <p:sp>
        <p:nvSpPr>
          <p:cNvPr id="4" name="文本框 3"/>
          <p:cNvSpPr txBox="1"/>
          <p:nvPr/>
        </p:nvSpPr>
        <p:spPr>
          <a:xfrm>
            <a:off x="2956928" y="3898251"/>
            <a:ext cx="3928255" cy="1477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a:t>
            </a:r>
            <a:r>
              <a:rPr lang="en-US" altLang="zh-CN" dirty="0" err="1" smtClean="0"/>
              <a:t>ScalableArray</a:t>
            </a:r>
            <a:r>
              <a:rPr lang="en-US" altLang="zh-CN" dirty="0" smtClean="0"/>
              <a:t>{</a:t>
            </a:r>
          </a:p>
          <a:p>
            <a:r>
              <a:rPr lang="en-US" altLang="zh-CN" dirty="0"/>
              <a:t> </a:t>
            </a:r>
            <a:r>
              <a:rPr lang="en-US" altLang="zh-CN" dirty="0" smtClean="0"/>
              <a:t>    private Vector </a:t>
            </a:r>
            <a:r>
              <a:rPr lang="en-US" altLang="zh-CN" dirty="0" err="1" smtClean="0"/>
              <a:t>els</a:t>
            </a:r>
            <a:r>
              <a:rPr lang="en-US" altLang="zh-CN" dirty="0" smtClean="0"/>
              <a:t>;</a:t>
            </a:r>
          </a:p>
          <a:p>
            <a:r>
              <a:rPr lang="en-US" altLang="zh-CN" dirty="0" smtClean="0"/>
              <a:t>     public void append(</a:t>
            </a:r>
            <a:r>
              <a:rPr lang="en-US" altLang="zh-CN" dirty="0" err="1" smtClean="0"/>
              <a:t>int</a:t>
            </a:r>
            <a:r>
              <a:rPr lang="en-US" altLang="zh-CN" dirty="0" smtClean="0"/>
              <a:t> e){</a:t>
            </a:r>
            <a:r>
              <a:rPr lang="en-US" altLang="zh-CN" dirty="0" err="1" smtClean="0"/>
              <a:t>els.add</a:t>
            </a:r>
            <a:r>
              <a:rPr lang="en-US" altLang="zh-CN" dirty="0" smtClean="0"/>
              <a:t>(e);}</a:t>
            </a:r>
          </a:p>
          <a:p>
            <a:r>
              <a:rPr lang="en-US" altLang="zh-CN" dirty="0"/>
              <a:t> </a:t>
            </a:r>
            <a:r>
              <a:rPr lang="en-US" altLang="zh-CN" dirty="0" smtClean="0"/>
              <a:t>    public void sort(){…}</a:t>
            </a:r>
          </a:p>
          <a:p>
            <a:r>
              <a:rPr lang="en-US" altLang="zh-CN" dirty="0" smtClean="0"/>
              <a:t>}</a:t>
            </a:r>
            <a:endParaRPr lang="zh-CN" altLang="en-US" dirty="0"/>
          </a:p>
        </p:txBody>
      </p:sp>
      <p:sp>
        <p:nvSpPr>
          <p:cNvPr id="5" name="右箭头 4"/>
          <p:cNvSpPr/>
          <p:nvPr/>
        </p:nvSpPr>
        <p:spPr>
          <a:xfrm>
            <a:off x="7185363" y="4480797"/>
            <a:ext cx="836342" cy="31223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6" name="矩形 5"/>
          <p:cNvSpPr/>
          <p:nvPr/>
        </p:nvSpPr>
        <p:spPr>
          <a:xfrm>
            <a:off x="8220698" y="3974528"/>
            <a:ext cx="499553" cy="1323439"/>
          </a:xfrm>
          <a:prstGeom prst="rect">
            <a:avLst/>
          </a:prstGeom>
          <a:noFill/>
        </p:spPr>
        <p:txBody>
          <a:bodyPr wrap="square" lIns="91440" tIns="45720" rIns="91440" bIns="45720">
            <a:spAutoFit/>
          </a:bodyPr>
          <a:lstStyle/>
          <a:p>
            <a:pPr algn="ctr"/>
            <a:r>
              <a:rPr lang="en-US" altLang="zh-CN" sz="8000" b="1" dirty="0" smtClean="0">
                <a:ln w="22225">
                  <a:solidFill>
                    <a:schemeClr val="accent2"/>
                  </a:solidFill>
                  <a:prstDash val="solid"/>
                </a:ln>
                <a:solidFill>
                  <a:schemeClr val="accent2">
                    <a:lumMod val="40000"/>
                    <a:lumOff val="60000"/>
                  </a:schemeClr>
                </a:solidFill>
              </a:rPr>
              <a:t>?</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7" name="灯片编号占位符 6"/>
          <p:cNvSpPr>
            <a:spLocks noGrp="1"/>
          </p:cNvSpPr>
          <p:nvPr>
            <p:ph type="sldNum" sz="quarter" idx="12"/>
          </p:nvPr>
        </p:nvSpPr>
        <p:spPr/>
        <p:txBody>
          <a:bodyPr/>
          <a:lstStyle/>
          <a:p>
            <a:fld id="{1BF7A81E-8226-4F9B-AE0B-F580D8772FF9}" type="slidenum">
              <a:rPr lang="zh-CN" altLang="en-US" smtClean="0"/>
              <a:t>22</a:t>
            </a:fld>
            <a:endParaRPr lang="zh-CN" altLang="en-US"/>
          </a:p>
        </p:txBody>
      </p:sp>
    </p:spTree>
    <p:extLst>
      <p:ext uri="{BB962C8B-B14F-4D97-AF65-F5344CB8AC3E}">
        <p14:creationId xmlns:p14="http://schemas.microsoft.com/office/powerpoint/2010/main" val="7621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对象属性与方法</a:t>
            </a:r>
          </a:p>
        </p:txBody>
      </p:sp>
      <p:sp>
        <p:nvSpPr>
          <p:cNvPr id="3" name="内容占位符 2"/>
          <p:cNvSpPr>
            <a:spLocks noGrp="1"/>
          </p:cNvSpPr>
          <p:nvPr>
            <p:ph idx="1"/>
          </p:nvPr>
        </p:nvSpPr>
        <p:spPr>
          <a:xfrm>
            <a:off x="838200" y="1825625"/>
            <a:ext cx="10515600" cy="3336477"/>
          </a:xfrm>
        </p:spPr>
        <p:txBody>
          <a:bodyPr>
            <a:normAutofit lnSpcReduction="10000"/>
          </a:bodyPr>
          <a:lstStyle/>
          <a:p>
            <a:r>
              <a:rPr lang="zh-CN" altLang="en-US" dirty="0" smtClean="0"/>
              <a:t>定义对象的状态</a:t>
            </a:r>
            <a:endParaRPr lang="en-US" altLang="zh-CN" dirty="0" smtClean="0"/>
          </a:p>
          <a:p>
            <a:pPr lvl="1"/>
            <a:r>
              <a:rPr lang="zh-CN" altLang="en-US" dirty="0" smtClean="0"/>
              <a:t>外部状态</a:t>
            </a:r>
            <a:r>
              <a:rPr lang="zh-CN" altLang="en-US" dirty="0"/>
              <a:t>影响</a:t>
            </a:r>
            <a:r>
              <a:rPr lang="zh-CN" altLang="en-US" dirty="0" smtClean="0"/>
              <a:t>对象交互行为</a:t>
            </a:r>
            <a:endParaRPr lang="en-US" altLang="zh-CN" dirty="0" smtClean="0"/>
          </a:p>
          <a:p>
            <a:pPr lvl="1"/>
            <a:r>
              <a:rPr lang="zh-CN" altLang="en-US" dirty="0" smtClean="0"/>
              <a:t>内部状态</a:t>
            </a:r>
            <a:r>
              <a:rPr lang="zh-CN" altLang="en-US" dirty="0"/>
              <a:t>影响</a:t>
            </a:r>
            <a:r>
              <a:rPr lang="zh-CN" altLang="en-US" dirty="0" smtClean="0"/>
              <a:t>对象的计算处理</a:t>
            </a:r>
            <a:r>
              <a:rPr lang="zh-CN" altLang="en-US" dirty="0"/>
              <a:t>行为</a:t>
            </a:r>
            <a:endParaRPr lang="en-US" altLang="zh-CN" dirty="0" smtClean="0"/>
          </a:p>
          <a:p>
            <a:r>
              <a:rPr lang="zh-CN" altLang="en-US" dirty="0" smtClean="0"/>
              <a:t>依据需求中描述的问题域特征来定义状态</a:t>
            </a:r>
            <a:endParaRPr lang="en-US" altLang="zh-CN" dirty="0" smtClean="0"/>
          </a:p>
          <a:p>
            <a:pPr lvl="1"/>
            <a:r>
              <a:rPr lang="zh-CN" altLang="en-US" dirty="0" smtClean="0"/>
              <a:t>电梯</a:t>
            </a:r>
            <a:endParaRPr lang="en-US" altLang="zh-CN" dirty="0"/>
          </a:p>
          <a:p>
            <a:pPr lvl="1"/>
            <a:r>
              <a:rPr lang="zh-CN" altLang="en-US" dirty="0" smtClean="0"/>
              <a:t>图书馆的书</a:t>
            </a:r>
            <a:endParaRPr lang="en-US" altLang="zh-CN" dirty="0" smtClean="0"/>
          </a:p>
          <a:p>
            <a:pPr lvl="1"/>
            <a:r>
              <a:rPr lang="zh-CN" altLang="en-US" dirty="0" smtClean="0"/>
              <a:t>手机联系人</a:t>
            </a:r>
            <a:endParaRPr lang="en-US" altLang="zh-CN" dirty="0" smtClean="0"/>
          </a:p>
          <a:p>
            <a:r>
              <a:rPr lang="zh-CN" altLang="en-US" dirty="0" smtClean="0"/>
              <a:t>对象状态可用于定义属性和相应的方法</a:t>
            </a:r>
            <a:endParaRPr lang="en-US" altLang="zh-CN" dirty="0" smtClean="0"/>
          </a:p>
        </p:txBody>
      </p:sp>
      <p:sp>
        <p:nvSpPr>
          <p:cNvPr id="4" name="椭圆 3"/>
          <p:cNvSpPr/>
          <p:nvPr/>
        </p:nvSpPr>
        <p:spPr>
          <a:xfrm>
            <a:off x="1639866" y="5162102"/>
            <a:ext cx="1604375" cy="1149798"/>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t>问题域状态</a:t>
            </a:r>
            <a:endParaRPr lang="zh-CN" altLang="en-US" dirty="0"/>
          </a:p>
        </p:txBody>
      </p:sp>
      <p:sp>
        <p:nvSpPr>
          <p:cNvPr id="5" name="椭圆 4"/>
          <p:cNvSpPr/>
          <p:nvPr/>
        </p:nvSpPr>
        <p:spPr>
          <a:xfrm>
            <a:off x="3959268" y="5162102"/>
            <a:ext cx="1604375" cy="1149798"/>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t>内部状态表示</a:t>
            </a:r>
            <a:endParaRPr lang="zh-CN" altLang="en-US" dirty="0"/>
          </a:p>
        </p:txBody>
      </p:sp>
      <p:sp>
        <p:nvSpPr>
          <p:cNvPr id="6" name="椭圆 5"/>
          <p:cNvSpPr/>
          <p:nvPr/>
        </p:nvSpPr>
        <p:spPr>
          <a:xfrm>
            <a:off x="6239005" y="5162102"/>
            <a:ext cx="1604375" cy="1149798"/>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t>属性实现</a:t>
            </a:r>
            <a:endParaRPr lang="zh-CN" altLang="en-US" dirty="0"/>
          </a:p>
        </p:txBody>
      </p:sp>
      <p:sp>
        <p:nvSpPr>
          <p:cNvPr id="7" name="椭圆 6"/>
          <p:cNvSpPr/>
          <p:nvPr/>
        </p:nvSpPr>
        <p:spPr>
          <a:xfrm>
            <a:off x="8518742" y="5162102"/>
            <a:ext cx="1604375" cy="1149798"/>
          </a:xfrm>
          <a:prstGeom prst="ellipse">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smtClean="0"/>
              <a:t>状态处理行为</a:t>
            </a:r>
            <a:endParaRPr lang="zh-CN" altLang="en-US" dirty="0"/>
          </a:p>
        </p:txBody>
      </p:sp>
      <p:cxnSp>
        <p:nvCxnSpPr>
          <p:cNvPr id="8" name="直接箭头连接符 7"/>
          <p:cNvCxnSpPr>
            <a:stCxn id="4" idx="6"/>
            <a:endCxn id="5" idx="2"/>
          </p:cNvCxnSpPr>
          <p:nvPr/>
        </p:nvCxnSpPr>
        <p:spPr>
          <a:xfrm>
            <a:off x="3244241" y="5737001"/>
            <a:ext cx="7150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5" idx="6"/>
            <a:endCxn id="6" idx="2"/>
          </p:cNvCxnSpPr>
          <p:nvPr/>
        </p:nvCxnSpPr>
        <p:spPr>
          <a:xfrm>
            <a:off x="5563643" y="5737001"/>
            <a:ext cx="6753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6" idx="6"/>
            <a:endCxn id="7" idx="2"/>
          </p:cNvCxnSpPr>
          <p:nvPr/>
        </p:nvCxnSpPr>
        <p:spPr>
          <a:xfrm>
            <a:off x="7843380" y="5737001"/>
            <a:ext cx="6753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灯片编号占位符 8"/>
          <p:cNvSpPr>
            <a:spLocks noGrp="1"/>
          </p:cNvSpPr>
          <p:nvPr>
            <p:ph type="sldNum" sz="quarter" idx="12"/>
          </p:nvPr>
        </p:nvSpPr>
        <p:spPr/>
        <p:txBody>
          <a:bodyPr/>
          <a:lstStyle/>
          <a:p>
            <a:fld id="{1BF7A81E-8226-4F9B-AE0B-F580D8772FF9}" type="slidenum">
              <a:rPr lang="zh-CN" altLang="en-US" smtClean="0"/>
              <a:t>23</a:t>
            </a:fld>
            <a:endParaRPr lang="zh-CN" altLang="en-US"/>
          </a:p>
        </p:txBody>
      </p:sp>
    </p:spTree>
    <p:extLst>
      <p:ext uri="{BB962C8B-B14F-4D97-AF65-F5344CB8AC3E}">
        <p14:creationId xmlns:p14="http://schemas.microsoft.com/office/powerpoint/2010/main" val="2914264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smtClean="0"/>
              <a:t>可见性</a:t>
            </a:r>
            <a:r>
              <a:rPr lang="en-US" altLang="zh-CN" dirty="0" smtClean="0"/>
              <a:t>(visibility)</a:t>
            </a:r>
          </a:p>
          <a:p>
            <a:pPr lvl="1"/>
            <a:r>
              <a:rPr lang="zh-CN" altLang="en-US" dirty="0" smtClean="0"/>
              <a:t>用于访问控制</a:t>
            </a:r>
            <a:endParaRPr lang="en-US" altLang="zh-CN" dirty="0" smtClean="0"/>
          </a:p>
          <a:p>
            <a:pPr lvl="1"/>
            <a:r>
              <a:rPr lang="en-US" altLang="zh-CN" dirty="0" smtClean="0"/>
              <a:t>OO</a:t>
            </a:r>
            <a:r>
              <a:rPr lang="zh-CN" altLang="en-US" dirty="0" smtClean="0"/>
              <a:t>基本准则：隐藏尽可能多的细节</a:t>
            </a:r>
            <a:endParaRPr lang="en-US" altLang="zh-CN" dirty="0" smtClean="0"/>
          </a:p>
          <a:p>
            <a:pPr lvl="1"/>
            <a:r>
              <a:rPr lang="en-US" altLang="zh-CN" dirty="0" smtClean="0"/>
              <a:t>private: </a:t>
            </a:r>
            <a:r>
              <a:rPr lang="zh-CN" altLang="en-US" dirty="0" smtClean="0"/>
              <a:t>仅限相同类的对象内部访问（</a:t>
            </a:r>
            <a:r>
              <a:rPr lang="zh-CN" altLang="en-US" b="1" dirty="0" smtClean="0">
                <a:solidFill>
                  <a:srgbClr val="FF0000"/>
                </a:solidFill>
              </a:rPr>
              <a:t>可跨对象访问</a:t>
            </a:r>
            <a:r>
              <a:rPr lang="zh-CN" altLang="en-US" dirty="0" smtClean="0"/>
              <a:t>）</a:t>
            </a:r>
            <a:endParaRPr lang="en-US" altLang="zh-CN" dirty="0" smtClean="0"/>
          </a:p>
          <a:p>
            <a:pPr lvl="1"/>
            <a:r>
              <a:rPr lang="en-US" altLang="zh-CN" dirty="0" smtClean="0"/>
              <a:t>public: </a:t>
            </a:r>
            <a:r>
              <a:rPr lang="zh-CN" altLang="en-US" dirty="0" smtClean="0"/>
              <a:t>对外部完全公开（</a:t>
            </a:r>
            <a:r>
              <a:rPr lang="zh-CN" altLang="en-US" b="1" dirty="0" smtClean="0">
                <a:solidFill>
                  <a:srgbClr val="FF0000"/>
                </a:solidFill>
              </a:rPr>
              <a:t>任意对象可访问</a:t>
            </a:r>
            <a:r>
              <a:rPr lang="zh-CN" altLang="en-US" dirty="0" smtClean="0"/>
              <a:t>）</a:t>
            </a:r>
            <a:endParaRPr lang="en-US" altLang="zh-CN" dirty="0" smtClean="0"/>
          </a:p>
          <a:p>
            <a:pPr lvl="1"/>
            <a:r>
              <a:rPr lang="en-US" altLang="zh-CN" dirty="0" smtClean="0"/>
              <a:t>protected: </a:t>
            </a:r>
            <a:r>
              <a:rPr lang="zh-CN" altLang="en-US" dirty="0" smtClean="0"/>
              <a:t>仅对当前对象和子类对象公开</a:t>
            </a:r>
            <a:endParaRPr lang="en-US" altLang="zh-CN" dirty="0" smtClean="0"/>
          </a:p>
          <a:p>
            <a:r>
              <a:rPr lang="zh-CN" altLang="en-US" dirty="0" smtClean="0"/>
              <a:t>属性与方法的修改影响</a:t>
            </a:r>
            <a:r>
              <a:rPr lang="en-US" altLang="zh-CN" dirty="0" smtClean="0"/>
              <a:t>(change impact)</a:t>
            </a:r>
          </a:p>
          <a:p>
            <a:pPr lvl="1"/>
            <a:r>
              <a:rPr lang="zh-CN" altLang="en-US" dirty="0" smtClean="0"/>
              <a:t>应尽量保持</a:t>
            </a:r>
            <a:r>
              <a:rPr lang="en-US" altLang="zh-CN" dirty="0" smtClean="0"/>
              <a:t>private</a:t>
            </a:r>
            <a:r>
              <a:rPr lang="zh-CN" altLang="en-US" dirty="0" smtClean="0"/>
              <a:t>，对其修改外部类不可见</a:t>
            </a:r>
            <a:endParaRPr lang="en-US" altLang="zh-CN" dirty="0" smtClean="0"/>
          </a:p>
          <a:p>
            <a:pPr lvl="1"/>
            <a:r>
              <a:rPr lang="en-US" altLang="zh-CN" dirty="0" smtClean="0"/>
              <a:t>protected</a:t>
            </a:r>
            <a:r>
              <a:rPr lang="zh-CN" altLang="en-US" dirty="0" smtClean="0"/>
              <a:t>：对其修改后需要修改子类实现</a:t>
            </a:r>
            <a:endParaRPr lang="en-US" altLang="zh-CN" dirty="0" smtClean="0"/>
          </a:p>
          <a:p>
            <a:pPr lvl="1"/>
            <a:r>
              <a:rPr lang="en-US" altLang="zh-CN" dirty="0" smtClean="0"/>
              <a:t>public</a:t>
            </a:r>
            <a:r>
              <a:rPr lang="zh-CN" altLang="en-US" dirty="0" smtClean="0"/>
              <a:t>：对其修改需要对任何使用相应对象的实现进行修改</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24</a:t>
            </a:fld>
            <a:endParaRPr lang="zh-CN" altLang="en-US"/>
          </a:p>
        </p:txBody>
      </p:sp>
    </p:spTree>
    <p:extLst>
      <p:ext uri="{BB962C8B-B14F-4D97-AF65-F5344CB8AC3E}">
        <p14:creationId xmlns:p14="http://schemas.microsoft.com/office/powerpoint/2010/main" val="400586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如何识别属性</a:t>
            </a:r>
            <a:endParaRPr lang="en-US" altLang="zh-CN" sz="3200" dirty="0" smtClean="0"/>
          </a:p>
          <a:p>
            <a:pPr lvl="1"/>
            <a:r>
              <a:rPr lang="zh-CN" altLang="en-US" sz="2800" dirty="0" smtClean="0"/>
              <a:t>原则</a:t>
            </a:r>
            <a:r>
              <a:rPr lang="en-US" altLang="zh-CN" sz="2800" dirty="0" smtClean="0"/>
              <a:t>1</a:t>
            </a:r>
            <a:r>
              <a:rPr lang="zh-CN" altLang="en-US" sz="2800" dirty="0" smtClean="0"/>
              <a:t>：逻辑从属</a:t>
            </a:r>
            <a:endParaRPr lang="en-US" altLang="zh-CN" sz="2800" dirty="0" smtClean="0"/>
          </a:p>
          <a:p>
            <a:pPr lvl="2"/>
            <a:r>
              <a:rPr lang="zh-CN" altLang="en-US" sz="2400" dirty="0" smtClean="0"/>
              <a:t>类的属性应该是能够在问题域层次可见的属性（能够表示问题域层次的状态）</a:t>
            </a:r>
            <a:endParaRPr lang="en-US" altLang="zh-CN" sz="2400" dirty="0" smtClean="0"/>
          </a:p>
          <a:p>
            <a:pPr lvl="3"/>
            <a:r>
              <a:rPr lang="zh-CN" altLang="en-US" sz="2200" dirty="0"/>
              <a:t>电梯类、集合类、学生类、三角形类</a:t>
            </a:r>
            <a:endParaRPr lang="en-US" altLang="zh-CN" sz="2200" dirty="0"/>
          </a:p>
          <a:p>
            <a:pPr lvl="1"/>
            <a:r>
              <a:rPr lang="zh-CN" altLang="en-US" sz="2800" dirty="0" smtClean="0"/>
              <a:t>原则</a:t>
            </a:r>
            <a:r>
              <a:rPr lang="en-US" altLang="zh-CN" sz="2800" dirty="0" smtClean="0"/>
              <a:t>2</a:t>
            </a:r>
            <a:r>
              <a:rPr lang="zh-CN" altLang="en-US" sz="2800" dirty="0" smtClean="0"/>
              <a:t>：计算效率</a:t>
            </a:r>
            <a:endParaRPr lang="en-US" altLang="zh-CN" sz="2800" dirty="0" smtClean="0"/>
          </a:p>
          <a:p>
            <a:pPr lvl="2"/>
            <a:r>
              <a:rPr lang="zh-CN" altLang="en-US" sz="2400" dirty="0" smtClean="0"/>
              <a:t>用于提高某些方法计算效率的属性，常常是推导属性</a:t>
            </a:r>
            <a:r>
              <a:rPr lang="en-US" altLang="zh-CN" sz="2400" dirty="0" smtClean="0"/>
              <a:t>(derived)</a:t>
            </a:r>
          </a:p>
          <a:p>
            <a:pPr lvl="3"/>
            <a:r>
              <a:rPr lang="zh-CN" altLang="en-US" sz="2000" dirty="0" smtClean="0"/>
              <a:t>数组长度、数组最大值、最小值</a:t>
            </a:r>
            <a:endParaRPr lang="en-US" altLang="zh-CN" sz="2000" dirty="0" smtClean="0"/>
          </a:p>
          <a:p>
            <a:pPr lvl="3"/>
            <a:r>
              <a:rPr lang="zh-CN" altLang="en-US" sz="2000" dirty="0" smtClean="0"/>
              <a:t>三角形类别、集合是否为空</a:t>
            </a:r>
            <a:endParaRPr lang="en-US" altLang="zh-CN" sz="2000" dirty="0" smtClean="0"/>
          </a:p>
          <a:p>
            <a:pPr lvl="3"/>
            <a:r>
              <a:rPr lang="zh-CN" altLang="en-US" sz="2000" dirty="0" smtClean="0"/>
              <a:t>学生已修学分总数</a:t>
            </a:r>
            <a:endParaRPr lang="zh-CN" altLang="en-US" sz="2000"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25</a:t>
            </a:fld>
            <a:endParaRPr lang="zh-CN" altLang="en-US"/>
          </a:p>
        </p:txBody>
      </p:sp>
    </p:spTree>
    <p:extLst>
      <p:ext uri="{BB962C8B-B14F-4D97-AF65-F5344CB8AC3E}">
        <p14:creationId xmlns:p14="http://schemas.microsoft.com/office/powerpoint/2010/main" val="3393049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smtClean="0"/>
              <a:t>针对给定类的每个属性</a:t>
            </a:r>
            <a:endParaRPr lang="en-US" altLang="zh-CN" dirty="0" smtClean="0"/>
          </a:p>
          <a:p>
            <a:pPr lvl="1"/>
            <a:r>
              <a:rPr lang="zh-CN" altLang="en-US" dirty="0" smtClean="0"/>
              <a:t>如果去掉，该类所要存储和管理的数据是否</a:t>
            </a:r>
            <a:r>
              <a:rPr lang="zh-CN" altLang="en-US" u="sng" dirty="0" smtClean="0">
                <a:solidFill>
                  <a:srgbClr val="FF0000"/>
                </a:solidFill>
              </a:rPr>
              <a:t>完整</a:t>
            </a:r>
            <a:r>
              <a:rPr lang="zh-CN" altLang="en-US" dirty="0" smtClean="0"/>
              <a:t>？</a:t>
            </a:r>
            <a:endParaRPr lang="en-US" altLang="zh-CN" dirty="0" smtClean="0"/>
          </a:p>
          <a:p>
            <a:pPr lvl="1"/>
            <a:r>
              <a:rPr lang="zh-CN" altLang="en-US" dirty="0" smtClean="0"/>
              <a:t>如果去掉，该类的行为受到什么影响？</a:t>
            </a:r>
            <a:endParaRPr lang="en-US" altLang="zh-CN" dirty="0" smtClean="0"/>
          </a:p>
          <a:p>
            <a:r>
              <a:rPr lang="zh-CN" altLang="en-US" dirty="0" smtClean="0"/>
              <a:t>关键</a:t>
            </a:r>
            <a:endParaRPr lang="en-US" altLang="zh-CN" dirty="0" smtClean="0"/>
          </a:p>
          <a:p>
            <a:pPr lvl="1"/>
            <a:r>
              <a:rPr lang="zh-CN" altLang="en-US" dirty="0" smtClean="0"/>
              <a:t>确定类的逻辑</a:t>
            </a:r>
            <a:r>
              <a:rPr lang="en-US" altLang="zh-CN" dirty="0" smtClean="0"/>
              <a:t>/</a:t>
            </a:r>
            <a:r>
              <a:rPr lang="zh-CN" altLang="en-US" dirty="0" smtClean="0"/>
              <a:t>状态边界 </a:t>
            </a:r>
            <a:r>
              <a:rPr lang="en-US" altLang="zh-CN" dirty="0" smtClean="0">
                <a:sym typeface="Wingdings" panose="05000000000000000000" pitchFamily="2" charset="2"/>
              </a:rPr>
              <a:t> </a:t>
            </a:r>
            <a:r>
              <a:rPr lang="zh-CN" altLang="en-US" dirty="0" smtClean="0">
                <a:sym typeface="Wingdings" panose="05000000000000000000" pitchFamily="2" charset="2"/>
              </a:rPr>
              <a:t>数据边界</a:t>
            </a:r>
            <a:endParaRPr lang="en-US" altLang="zh-CN" dirty="0" smtClean="0">
              <a:sym typeface="Wingdings" panose="05000000000000000000" pitchFamily="2" charset="2"/>
            </a:endParaRPr>
          </a:p>
          <a:p>
            <a:pPr lvl="1"/>
            <a:r>
              <a:rPr lang="zh-CN" altLang="en-US" dirty="0" smtClean="0"/>
              <a:t>实践中，很容易把应该属于其他类的属性放到当前类中</a:t>
            </a:r>
            <a:endParaRPr lang="en-US" altLang="zh-CN" dirty="0" smtClean="0"/>
          </a:p>
          <a:p>
            <a:pPr lvl="2"/>
            <a:r>
              <a:rPr lang="zh-CN" altLang="en-US" dirty="0" smtClean="0"/>
              <a:t>如图书馆系统的读者类</a:t>
            </a:r>
            <a:endParaRPr lang="en-US" altLang="zh-CN" dirty="0" smtClean="0"/>
          </a:p>
          <a:p>
            <a:pPr lvl="1"/>
            <a:r>
              <a:rPr lang="zh-CN" altLang="en-US" dirty="0" smtClean="0"/>
              <a:t>如果多个类在逻辑上涉及相同的数据怎么办？</a:t>
            </a:r>
            <a:endParaRPr lang="en-US" altLang="zh-CN" dirty="0" smtClean="0"/>
          </a:p>
          <a:p>
            <a:pPr lvl="2"/>
            <a:r>
              <a:rPr lang="zh-CN" altLang="en-US" dirty="0" smtClean="0"/>
              <a:t>网络论坛系统，帖子</a:t>
            </a:r>
            <a:r>
              <a:rPr lang="en-US" altLang="zh-CN" dirty="0" smtClean="0"/>
              <a:t>(Post)</a:t>
            </a:r>
            <a:r>
              <a:rPr lang="zh-CN" altLang="en-US" dirty="0" smtClean="0"/>
              <a:t>类与帖子阅读或回复通知消息类</a:t>
            </a:r>
            <a:r>
              <a:rPr lang="en-US" altLang="zh-CN" dirty="0" smtClean="0"/>
              <a:t>(Message)</a:t>
            </a:r>
          </a:p>
          <a:p>
            <a:pPr lvl="2"/>
            <a:r>
              <a:rPr lang="zh-CN" altLang="en-US" dirty="0" smtClean="0"/>
              <a:t>网络叫车系统</a:t>
            </a:r>
            <a:r>
              <a:rPr lang="en-US" altLang="zh-CN" dirty="0" smtClean="0"/>
              <a:t>(“</a:t>
            </a:r>
            <a:r>
              <a:rPr lang="zh-CN" altLang="en-US" dirty="0" smtClean="0"/>
              <a:t>嘀嘀</a:t>
            </a:r>
            <a:r>
              <a:rPr lang="en-US" altLang="zh-CN" dirty="0" smtClean="0"/>
              <a:t>”)</a:t>
            </a:r>
            <a:r>
              <a:rPr lang="zh-CN" altLang="en-US" dirty="0" smtClean="0"/>
              <a:t>，出租车调度类与出租车类</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26</a:t>
            </a:fld>
            <a:endParaRPr lang="zh-CN" altLang="en-US"/>
          </a:p>
        </p:txBody>
      </p:sp>
    </p:spTree>
    <p:extLst>
      <p:ext uri="{BB962C8B-B14F-4D97-AF65-F5344CB8AC3E}">
        <p14:creationId xmlns:p14="http://schemas.microsoft.com/office/powerpoint/2010/main" val="2089387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a:xfrm>
            <a:off x="838200" y="1825625"/>
            <a:ext cx="10515600" cy="1294093"/>
          </a:xfrm>
        </p:spPr>
        <p:txBody>
          <a:bodyPr/>
          <a:lstStyle/>
          <a:p>
            <a:r>
              <a:rPr lang="en-US" altLang="zh-CN" dirty="0" smtClean="0"/>
              <a:t>Case study</a:t>
            </a:r>
          </a:p>
          <a:p>
            <a:pPr lvl="1"/>
            <a:r>
              <a:rPr lang="zh-CN" altLang="en-US" dirty="0" smtClean="0"/>
              <a:t>学生成绩管理系统，功能包括选课、填报成绩、查询成绩、统计学分。</a:t>
            </a:r>
            <a:endParaRPr lang="en-US" altLang="zh-CN" dirty="0" smtClean="0"/>
          </a:p>
          <a:p>
            <a:pPr lvl="1"/>
            <a:r>
              <a:rPr lang="zh-CN" altLang="en-US" dirty="0"/>
              <a:t>请</a:t>
            </a:r>
            <a:r>
              <a:rPr lang="zh-CN" altLang="en-US" dirty="0" smtClean="0"/>
              <a:t>大家使用</a:t>
            </a:r>
            <a:r>
              <a:rPr lang="en-US" altLang="zh-CN" dirty="0" smtClean="0"/>
              <a:t>10</a:t>
            </a:r>
            <a:r>
              <a:rPr lang="zh-CN" altLang="en-US" dirty="0" smtClean="0"/>
              <a:t>分钟时间来整理</a:t>
            </a:r>
            <a:r>
              <a:rPr lang="en-US" altLang="zh-CN" dirty="0" smtClean="0"/>
              <a:t>Student, Course</a:t>
            </a:r>
            <a:r>
              <a:rPr lang="zh-CN" altLang="en-US" dirty="0" smtClean="0"/>
              <a:t>这两个类的属性</a:t>
            </a:r>
            <a:endParaRPr lang="zh-CN" altLang="en-US" dirty="0"/>
          </a:p>
        </p:txBody>
      </p:sp>
      <p:sp>
        <p:nvSpPr>
          <p:cNvPr id="4" name="文本框 3"/>
          <p:cNvSpPr txBox="1"/>
          <p:nvPr/>
        </p:nvSpPr>
        <p:spPr>
          <a:xfrm>
            <a:off x="626321" y="3797890"/>
            <a:ext cx="276813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Student {</a:t>
            </a:r>
          </a:p>
          <a:p>
            <a:r>
              <a:rPr lang="en-US" altLang="zh-CN" dirty="0"/>
              <a:t> </a:t>
            </a:r>
            <a:r>
              <a:rPr lang="en-US" altLang="zh-CN" dirty="0" smtClean="0"/>
              <a:t>    </a:t>
            </a:r>
            <a:r>
              <a:rPr lang="en-US" altLang="zh-CN" dirty="0" smtClean="0">
                <a:solidFill>
                  <a:schemeClr val="accent1">
                    <a:lumMod val="75000"/>
                  </a:schemeClr>
                </a:solidFill>
              </a:rPr>
              <a:t>private String </a:t>
            </a:r>
            <a:r>
              <a:rPr lang="en-US" altLang="zh-CN" dirty="0" err="1" smtClean="0">
                <a:solidFill>
                  <a:schemeClr val="accent1">
                    <a:lumMod val="75000"/>
                  </a:schemeClr>
                </a:solidFill>
              </a:rPr>
              <a:t>stuID</a:t>
            </a:r>
            <a:r>
              <a:rPr lang="en-US" altLang="zh-CN" dirty="0" smtClean="0">
                <a:solidFill>
                  <a:schemeClr val="accent1">
                    <a:lumMod val="75000"/>
                  </a:schemeClr>
                </a:solidFill>
              </a:rPr>
              <a:t>;</a:t>
            </a:r>
          </a:p>
          <a:p>
            <a:r>
              <a:rPr lang="en-US" altLang="zh-CN" dirty="0" smtClean="0">
                <a:solidFill>
                  <a:schemeClr val="accent1">
                    <a:lumMod val="75000"/>
                  </a:schemeClr>
                </a:solidFill>
              </a:rPr>
              <a:t>     private String </a:t>
            </a:r>
            <a:r>
              <a:rPr lang="en-US" altLang="zh-CN" dirty="0" err="1" smtClean="0">
                <a:solidFill>
                  <a:schemeClr val="accent1">
                    <a:lumMod val="75000"/>
                  </a:schemeClr>
                </a:solidFill>
              </a:rPr>
              <a:t>stuName</a:t>
            </a:r>
            <a:r>
              <a:rPr lang="en-US" altLang="zh-CN" dirty="0" smtClean="0">
                <a:solidFill>
                  <a:schemeClr val="accent1">
                    <a:lumMod val="75000"/>
                  </a:schemeClr>
                </a:solidFill>
              </a:rPr>
              <a:t>;</a:t>
            </a:r>
          </a:p>
          <a:p>
            <a:r>
              <a:rPr lang="en-US" altLang="zh-CN" dirty="0" smtClean="0">
                <a:solidFill>
                  <a:schemeClr val="accent1">
                    <a:lumMod val="75000"/>
                  </a:schemeClr>
                </a:solidFill>
              </a:rPr>
              <a:t>     private </a:t>
            </a:r>
            <a:r>
              <a:rPr lang="en-US" altLang="zh-CN" dirty="0" err="1" smtClean="0">
                <a:solidFill>
                  <a:schemeClr val="accent1">
                    <a:lumMod val="75000"/>
                  </a:schemeClr>
                </a:solidFill>
              </a:rPr>
              <a:t>StuKind</a:t>
            </a:r>
            <a:r>
              <a:rPr lang="en-US" altLang="zh-CN" dirty="0" smtClean="0">
                <a:solidFill>
                  <a:schemeClr val="accent1">
                    <a:lumMod val="75000"/>
                  </a:schemeClr>
                </a:solidFill>
              </a:rPr>
              <a:t> kind;</a:t>
            </a:r>
          </a:p>
          <a:p>
            <a:r>
              <a:rPr lang="en-US" altLang="zh-CN" dirty="0">
                <a:solidFill>
                  <a:schemeClr val="accent1">
                    <a:lumMod val="75000"/>
                  </a:schemeClr>
                </a:solidFill>
              </a:rPr>
              <a:t> </a:t>
            </a:r>
            <a:r>
              <a:rPr lang="en-US" altLang="zh-CN" dirty="0" smtClean="0">
                <a:solidFill>
                  <a:schemeClr val="accent1">
                    <a:lumMod val="75000"/>
                  </a:schemeClr>
                </a:solidFill>
              </a:rPr>
              <a:t>    private float </a:t>
            </a:r>
            <a:r>
              <a:rPr lang="en-US" altLang="zh-CN" dirty="0" err="1" smtClean="0">
                <a:solidFill>
                  <a:schemeClr val="accent1">
                    <a:lumMod val="75000"/>
                  </a:schemeClr>
                </a:solidFill>
              </a:rPr>
              <a:t>totalcredits</a:t>
            </a:r>
            <a:r>
              <a:rPr lang="en-US" altLang="zh-CN" dirty="0" smtClean="0">
                <a:solidFill>
                  <a:schemeClr val="accent1">
                    <a:lumMod val="75000"/>
                  </a:schemeClr>
                </a:solidFill>
              </a:rPr>
              <a:t>;</a:t>
            </a:r>
          </a:p>
          <a:p>
            <a:r>
              <a:rPr lang="en-US" altLang="zh-CN" dirty="0">
                <a:solidFill>
                  <a:schemeClr val="accent1">
                    <a:lumMod val="75000"/>
                  </a:schemeClr>
                </a:solidFill>
              </a:rPr>
              <a:t> </a:t>
            </a:r>
            <a:r>
              <a:rPr lang="en-US" altLang="zh-CN" dirty="0" smtClean="0">
                <a:solidFill>
                  <a:schemeClr val="accent1">
                    <a:lumMod val="75000"/>
                  </a:schemeClr>
                </a:solidFill>
              </a:rPr>
              <a:t>    private Course list[];</a:t>
            </a:r>
          </a:p>
          <a:p>
            <a:r>
              <a:rPr lang="en-US" altLang="zh-CN" dirty="0" smtClean="0"/>
              <a:t>}</a:t>
            </a:r>
            <a:endParaRPr lang="zh-CN" altLang="en-US" dirty="0"/>
          </a:p>
        </p:txBody>
      </p:sp>
      <p:sp>
        <p:nvSpPr>
          <p:cNvPr id="5" name="文本框 4"/>
          <p:cNvSpPr txBox="1"/>
          <p:nvPr/>
        </p:nvSpPr>
        <p:spPr>
          <a:xfrm>
            <a:off x="8473063" y="3797890"/>
            <a:ext cx="299845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Course{</a:t>
            </a:r>
          </a:p>
          <a:p>
            <a:r>
              <a:rPr lang="en-US" altLang="zh-CN" dirty="0"/>
              <a:t> </a:t>
            </a:r>
            <a:r>
              <a:rPr lang="en-US" altLang="zh-CN" dirty="0" smtClean="0"/>
              <a:t>    </a:t>
            </a:r>
            <a:r>
              <a:rPr lang="en-US" altLang="zh-CN" dirty="0" smtClean="0">
                <a:solidFill>
                  <a:schemeClr val="accent1">
                    <a:lumMod val="75000"/>
                  </a:schemeClr>
                </a:solidFill>
              </a:rPr>
              <a:t>private String </a:t>
            </a:r>
            <a:r>
              <a:rPr lang="en-US" altLang="zh-CN" dirty="0" err="1" smtClean="0">
                <a:solidFill>
                  <a:schemeClr val="accent1">
                    <a:lumMod val="75000"/>
                  </a:schemeClr>
                </a:solidFill>
              </a:rPr>
              <a:t>courseID</a:t>
            </a:r>
            <a:r>
              <a:rPr lang="en-US" altLang="zh-CN" dirty="0" smtClean="0">
                <a:solidFill>
                  <a:schemeClr val="accent1">
                    <a:lumMod val="75000"/>
                  </a:schemeClr>
                </a:solidFill>
              </a:rPr>
              <a:t>;</a:t>
            </a:r>
          </a:p>
          <a:p>
            <a:r>
              <a:rPr lang="en-US" altLang="zh-CN" dirty="0" smtClean="0">
                <a:solidFill>
                  <a:schemeClr val="accent1">
                    <a:lumMod val="75000"/>
                  </a:schemeClr>
                </a:solidFill>
              </a:rPr>
              <a:t>     private String </a:t>
            </a:r>
            <a:r>
              <a:rPr lang="en-US" altLang="zh-CN" dirty="0" err="1" smtClean="0">
                <a:solidFill>
                  <a:schemeClr val="accent1">
                    <a:lumMod val="75000"/>
                  </a:schemeClr>
                </a:solidFill>
              </a:rPr>
              <a:t>courseName</a:t>
            </a:r>
            <a:r>
              <a:rPr lang="en-US" altLang="zh-CN" dirty="0" smtClean="0">
                <a:solidFill>
                  <a:schemeClr val="accent1">
                    <a:lumMod val="75000"/>
                  </a:schemeClr>
                </a:solidFill>
              </a:rPr>
              <a:t>;</a:t>
            </a:r>
          </a:p>
          <a:p>
            <a:r>
              <a:rPr lang="en-US" altLang="zh-CN" dirty="0" smtClean="0">
                <a:solidFill>
                  <a:schemeClr val="accent1">
                    <a:lumMod val="75000"/>
                  </a:schemeClr>
                </a:solidFill>
              </a:rPr>
              <a:t>     private </a:t>
            </a:r>
            <a:r>
              <a:rPr lang="en-US" altLang="zh-CN" dirty="0" err="1" smtClean="0">
                <a:solidFill>
                  <a:schemeClr val="accent1">
                    <a:lumMod val="75000"/>
                  </a:schemeClr>
                </a:solidFill>
              </a:rPr>
              <a:t>CourseKind</a:t>
            </a:r>
            <a:r>
              <a:rPr lang="en-US" altLang="zh-CN" dirty="0" smtClean="0">
                <a:solidFill>
                  <a:schemeClr val="accent1">
                    <a:lumMod val="75000"/>
                  </a:schemeClr>
                </a:solidFill>
              </a:rPr>
              <a:t> kind;</a:t>
            </a:r>
          </a:p>
          <a:p>
            <a:r>
              <a:rPr lang="en-US" altLang="zh-CN" dirty="0">
                <a:solidFill>
                  <a:schemeClr val="accent1">
                    <a:lumMod val="75000"/>
                  </a:schemeClr>
                </a:solidFill>
              </a:rPr>
              <a:t> </a:t>
            </a:r>
            <a:r>
              <a:rPr lang="en-US" altLang="zh-CN" dirty="0" smtClean="0">
                <a:solidFill>
                  <a:schemeClr val="accent1">
                    <a:lumMod val="75000"/>
                  </a:schemeClr>
                </a:solidFill>
              </a:rPr>
              <a:t>    private float credit; //</a:t>
            </a:r>
            <a:r>
              <a:rPr lang="zh-CN" altLang="en-US" dirty="0" smtClean="0">
                <a:solidFill>
                  <a:schemeClr val="accent1">
                    <a:lumMod val="75000"/>
                  </a:schemeClr>
                </a:solidFill>
              </a:rPr>
              <a:t>学分</a:t>
            </a:r>
            <a:endParaRPr lang="en-US" altLang="zh-CN" dirty="0" smtClean="0">
              <a:solidFill>
                <a:schemeClr val="accent1">
                  <a:lumMod val="75000"/>
                </a:schemeClr>
              </a:solidFill>
            </a:endParaRPr>
          </a:p>
          <a:p>
            <a:r>
              <a:rPr lang="en-US" altLang="zh-CN" dirty="0">
                <a:solidFill>
                  <a:schemeClr val="accent1">
                    <a:lumMod val="75000"/>
                  </a:schemeClr>
                </a:solidFill>
              </a:rPr>
              <a:t> </a:t>
            </a:r>
            <a:r>
              <a:rPr lang="en-US" altLang="zh-CN" dirty="0" smtClean="0">
                <a:solidFill>
                  <a:schemeClr val="accent1">
                    <a:lumMod val="75000"/>
                  </a:schemeClr>
                </a:solidFill>
              </a:rPr>
              <a:t>    private float mark; //</a:t>
            </a:r>
            <a:r>
              <a:rPr lang="zh-CN" altLang="en-US" dirty="0" smtClean="0">
                <a:solidFill>
                  <a:schemeClr val="accent1">
                    <a:lumMod val="75000"/>
                  </a:schemeClr>
                </a:solidFill>
              </a:rPr>
              <a:t>成绩</a:t>
            </a:r>
            <a:endParaRPr lang="en-US" altLang="zh-CN" dirty="0" smtClean="0">
              <a:solidFill>
                <a:schemeClr val="accent1">
                  <a:lumMod val="75000"/>
                </a:schemeClr>
              </a:solidFill>
            </a:endParaRPr>
          </a:p>
          <a:p>
            <a:r>
              <a:rPr lang="en-US" altLang="zh-CN" dirty="0" smtClean="0">
                <a:solidFill>
                  <a:schemeClr val="bg1"/>
                </a:solidFill>
              </a:rPr>
              <a:t>}</a:t>
            </a:r>
            <a:endParaRPr lang="zh-CN" altLang="en-US" dirty="0">
              <a:solidFill>
                <a:schemeClr val="bg1"/>
              </a:solidFill>
            </a:endParaRPr>
          </a:p>
        </p:txBody>
      </p:sp>
      <p:sp>
        <p:nvSpPr>
          <p:cNvPr id="6" name="矩形 5"/>
          <p:cNvSpPr/>
          <p:nvPr/>
        </p:nvSpPr>
        <p:spPr>
          <a:xfrm>
            <a:off x="4164136" y="4007653"/>
            <a:ext cx="3561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zh-CN" altLang="en-US" dirty="0" smtClean="0"/>
              <a:t>如何</a:t>
            </a:r>
            <a:r>
              <a:rPr lang="zh-CN" altLang="en-US" dirty="0"/>
              <a:t>了解哪些同学选了某门课</a:t>
            </a:r>
            <a:r>
              <a:rPr lang="zh-CN" altLang="en-US" dirty="0" smtClean="0"/>
              <a:t>？</a:t>
            </a:r>
            <a:endParaRPr lang="en-US" altLang="zh-CN" dirty="0"/>
          </a:p>
        </p:txBody>
      </p:sp>
      <p:sp>
        <p:nvSpPr>
          <p:cNvPr id="7" name="矩形 6"/>
          <p:cNvSpPr/>
          <p:nvPr/>
        </p:nvSpPr>
        <p:spPr>
          <a:xfrm>
            <a:off x="4086801" y="4444220"/>
            <a:ext cx="371587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zh-CN" altLang="en-US" dirty="0" smtClean="0"/>
              <a:t>如何</a:t>
            </a:r>
            <a:r>
              <a:rPr lang="zh-CN" altLang="en-US" dirty="0"/>
              <a:t>描述一个同学重修某门课</a:t>
            </a:r>
            <a:r>
              <a:rPr lang="zh-CN" altLang="en-US" dirty="0" smtClean="0"/>
              <a:t>？</a:t>
            </a:r>
            <a:endParaRPr lang="en-US" altLang="zh-CN" dirty="0"/>
          </a:p>
        </p:txBody>
      </p:sp>
      <p:sp>
        <p:nvSpPr>
          <p:cNvPr id="8" name="矩形 7"/>
          <p:cNvSpPr/>
          <p:nvPr/>
        </p:nvSpPr>
        <p:spPr>
          <a:xfrm>
            <a:off x="3619531" y="4877296"/>
            <a:ext cx="465041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zh-CN" altLang="en-US" dirty="0" smtClean="0"/>
              <a:t>是否</a:t>
            </a:r>
            <a:r>
              <a:rPr lang="zh-CN" altLang="en-US" dirty="0"/>
              <a:t>需要了解一个同学什么时间修了某门课</a:t>
            </a:r>
            <a:r>
              <a:rPr lang="zh-CN" altLang="en-US" dirty="0" smtClean="0"/>
              <a:t>？</a:t>
            </a:r>
            <a:endParaRPr lang="en-US" altLang="zh-CN" dirty="0"/>
          </a:p>
        </p:txBody>
      </p:sp>
      <p:sp>
        <p:nvSpPr>
          <p:cNvPr id="9" name="矩形 8"/>
          <p:cNvSpPr/>
          <p:nvPr/>
        </p:nvSpPr>
        <p:spPr>
          <a:xfrm>
            <a:off x="4107919" y="5310374"/>
            <a:ext cx="3673634"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zh-CN" altLang="en-US" dirty="0" smtClean="0"/>
              <a:t>成绩</a:t>
            </a:r>
            <a:r>
              <a:rPr lang="zh-CN" altLang="en-US" dirty="0"/>
              <a:t>作为</a:t>
            </a:r>
            <a:r>
              <a:rPr lang="en-US" altLang="zh-CN" dirty="0"/>
              <a:t>Course</a:t>
            </a:r>
            <a:r>
              <a:rPr lang="zh-CN" altLang="en-US" dirty="0"/>
              <a:t>的属性是否合适？</a:t>
            </a:r>
          </a:p>
        </p:txBody>
      </p:sp>
      <p:sp>
        <p:nvSpPr>
          <p:cNvPr id="10" name="灯片编号占位符 9"/>
          <p:cNvSpPr>
            <a:spLocks noGrp="1"/>
          </p:cNvSpPr>
          <p:nvPr>
            <p:ph type="sldNum" sz="quarter" idx="12"/>
          </p:nvPr>
        </p:nvSpPr>
        <p:spPr/>
        <p:txBody>
          <a:bodyPr/>
          <a:lstStyle/>
          <a:p>
            <a:fld id="{1BF7A81E-8226-4F9B-AE0B-F580D8772FF9}" type="slidenum">
              <a:rPr lang="zh-CN" altLang="en-US" smtClean="0"/>
              <a:t>27</a:t>
            </a:fld>
            <a:endParaRPr lang="zh-CN" altLang="en-US"/>
          </a:p>
        </p:txBody>
      </p:sp>
    </p:spTree>
    <p:extLst>
      <p:ext uri="{BB962C8B-B14F-4D97-AF65-F5344CB8AC3E}">
        <p14:creationId xmlns:p14="http://schemas.microsoft.com/office/powerpoint/2010/main" val="202033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1" end="1"/>
                                            </p:txEl>
                                          </p:spTgt>
                                        </p:tgtEl>
                                        <p:attrNameLst>
                                          <p:attrName>style.color</p:attrName>
                                        </p:attrNameLst>
                                      </p:cBhvr>
                                      <p:to>
                                        <a:srgbClr val="FFFFFF"/>
                                      </p:to>
                                    </p:animClr>
                                  </p:childTnLst>
                                </p:cTn>
                              </p:par>
                              <p:par>
                                <p:cTn id="7" presetID="3" presetClass="emph" presetSubtype="2" fill="hold" nodeType="withEffect">
                                  <p:stCondLst>
                                    <p:cond delay="0"/>
                                  </p:stCondLst>
                                  <p:childTnLst>
                                    <p:animClr clrSpc="rgb" dir="cw">
                                      <p:cBhvr override="childStyle">
                                        <p:cTn id="8" dur="2000" fill="hold"/>
                                        <p:tgtEl>
                                          <p:spTgt spid="4">
                                            <p:txEl>
                                              <p:pRg st="2" end="2"/>
                                            </p:txEl>
                                          </p:spTgt>
                                        </p:tgtEl>
                                        <p:attrNameLst>
                                          <p:attrName>style.color</p:attrName>
                                        </p:attrNameLst>
                                      </p:cBhvr>
                                      <p:to>
                                        <a:srgbClr val="FFFFFF"/>
                                      </p:to>
                                    </p:animClr>
                                  </p:childTnLst>
                                </p:cTn>
                              </p:par>
                              <p:par>
                                <p:cTn id="9" presetID="3" presetClass="emph" presetSubtype="2" fill="hold" nodeType="withEffect">
                                  <p:stCondLst>
                                    <p:cond delay="0"/>
                                  </p:stCondLst>
                                  <p:childTnLst>
                                    <p:animClr clrSpc="rgb" dir="cw">
                                      <p:cBhvr override="childStyle">
                                        <p:cTn id="10" dur="2000" fill="hold"/>
                                        <p:tgtEl>
                                          <p:spTgt spid="4">
                                            <p:txEl>
                                              <p:pRg st="3" end="3"/>
                                            </p:txEl>
                                          </p:spTgt>
                                        </p:tgtEl>
                                        <p:attrNameLst>
                                          <p:attrName>style.color</p:attrName>
                                        </p:attrNameLst>
                                      </p:cBhvr>
                                      <p:to>
                                        <a:srgbClr val="FFFFFF"/>
                                      </p:to>
                                    </p:animClr>
                                  </p:childTnLst>
                                </p:cTn>
                              </p:par>
                              <p:par>
                                <p:cTn id="11" presetID="3" presetClass="emph" presetSubtype="2" fill="hold" nodeType="withEffect">
                                  <p:stCondLst>
                                    <p:cond delay="0"/>
                                  </p:stCondLst>
                                  <p:childTnLst>
                                    <p:animClr clrSpc="rgb" dir="cw">
                                      <p:cBhvr override="childStyle">
                                        <p:cTn id="12" dur="2000" fill="hold"/>
                                        <p:tgtEl>
                                          <p:spTgt spid="4">
                                            <p:txEl>
                                              <p:pRg st="4" end="4"/>
                                            </p:txEl>
                                          </p:spTgt>
                                        </p:tgtEl>
                                        <p:attrNameLst>
                                          <p:attrName>style.color</p:attrName>
                                        </p:attrNameLst>
                                      </p:cBhvr>
                                      <p:to>
                                        <a:srgbClr val="FFFFFF"/>
                                      </p:to>
                                    </p:animClr>
                                  </p:childTnLst>
                                </p:cTn>
                              </p:par>
                              <p:par>
                                <p:cTn id="13" presetID="3" presetClass="emph" presetSubtype="2" fill="hold" nodeType="withEffect">
                                  <p:stCondLst>
                                    <p:cond delay="0"/>
                                  </p:stCondLst>
                                  <p:childTnLst>
                                    <p:animClr clrSpc="rgb" dir="cw">
                                      <p:cBhvr override="childStyle">
                                        <p:cTn id="14" dur="2000" fill="hold"/>
                                        <p:tgtEl>
                                          <p:spTgt spid="4">
                                            <p:txEl>
                                              <p:pRg st="5" end="5"/>
                                            </p:txEl>
                                          </p:spTgt>
                                        </p:tgtEl>
                                        <p:attrNameLst>
                                          <p:attrName>style.color</p:attrName>
                                        </p:attrNameLst>
                                      </p:cBhvr>
                                      <p:to>
                                        <a:srgbClr val="FFFF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1" end="1"/>
                                            </p:txEl>
                                          </p:spTgt>
                                        </p:tgtEl>
                                        <p:attrNameLst>
                                          <p:attrName>style.color</p:attrName>
                                        </p:attrNameLst>
                                      </p:cBhvr>
                                      <p:to>
                                        <a:srgbClr val="FFFFFF"/>
                                      </p:to>
                                    </p:animClr>
                                  </p:childTnLst>
                                </p:cTn>
                              </p:par>
                              <p:par>
                                <p:cTn id="19" presetID="3" presetClass="emph" presetSubtype="2" fill="hold" nodeType="withEffect">
                                  <p:stCondLst>
                                    <p:cond delay="0"/>
                                  </p:stCondLst>
                                  <p:childTnLst>
                                    <p:animClr clrSpc="rgb" dir="cw">
                                      <p:cBhvr override="childStyle">
                                        <p:cTn id="20" dur="2000" fill="hold"/>
                                        <p:tgtEl>
                                          <p:spTgt spid="5">
                                            <p:txEl>
                                              <p:pRg st="2" end="2"/>
                                            </p:txEl>
                                          </p:spTgt>
                                        </p:tgtEl>
                                        <p:attrNameLst>
                                          <p:attrName>style.color</p:attrName>
                                        </p:attrNameLst>
                                      </p:cBhvr>
                                      <p:to>
                                        <a:srgbClr val="FFFFFF"/>
                                      </p:to>
                                    </p:animClr>
                                  </p:childTnLst>
                                </p:cTn>
                              </p:par>
                              <p:par>
                                <p:cTn id="21" presetID="3" presetClass="emph" presetSubtype="2" fill="hold" nodeType="withEffect">
                                  <p:stCondLst>
                                    <p:cond delay="0"/>
                                  </p:stCondLst>
                                  <p:childTnLst>
                                    <p:animClr clrSpc="rgb" dir="cw">
                                      <p:cBhvr override="childStyle">
                                        <p:cTn id="22" dur="2000" fill="hold"/>
                                        <p:tgtEl>
                                          <p:spTgt spid="5">
                                            <p:txEl>
                                              <p:pRg st="3" end="3"/>
                                            </p:txEl>
                                          </p:spTgt>
                                        </p:tgtEl>
                                        <p:attrNameLst>
                                          <p:attrName>style.color</p:attrName>
                                        </p:attrNameLst>
                                      </p:cBhvr>
                                      <p:to>
                                        <a:srgbClr val="FFFFFF"/>
                                      </p:to>
                                    </p:animClr>
                                  </p:childTnLst>
                                </p:cTn>
                              </p:par>
                              <p:par>
                                <p:cTn id="23" presetID="3" presetClass="emph" presetSubtype="2" fill="hold" nodeType="withEffect">
                                  <p:stCondLst>
                                    <p:cond delay="0"/>
                                  </p:stCondLst>
                                  <p:childTnLst>
                                    <p:animClr clrSpc="rgb" dir="cw">
                                      <p:cBhvr override="childStyle">
                                        <p:cTn id="24" dur="2000" fill="hold"/>
                                        <p:tgtEl>
                                          <p:spTgt spid="5">
                                            <p:txEl>
                                              <p:pRg st="4" end="4"/>
                                            </p:txEl>
                                          </p:spTgt>
                                        </p:tgtEl>
                                        <p:attrNameLst>
                                          <p:attrName>style.color</p:attrName>
                                        </p:attrNameLst>
                                      </p:cBhvr>
                                      <p:to>
                                        <a:srgbClr val="FFFFFF"/>
                                      </p:to>
                                    </p:animClr>
                                  </p:childTnLst>
                                </p:cTn>
                              </p:par>
                              <p:par>
                                <p:cTn id="25" presetID="3" presetClass="emph" presetSubtype="2" fill="hold" nodeType="withEffect">
                                  <p:stCondLst>
                                    <p:cond delay="0"/>
                                  </p:stCondLst>
                                  <p:childTnLst>
                                    <p:animClr clrSpc="rgb" dir="cw">
                                      <p:cBhvr override="childStyle">
                                        <p:cTn id="26" dur="2000" fill="hold"/>
                                        <p:tgtEl>
                                          <p:spTgt spid="5">
                                            <p:txEl>
                                              <p:pRg st="5" end="5"/>
                                            </p:txEl>
                                          </p:spTgt>
                                        </p:tgtEl>
                                        <p:attrNameLst>
                                          <p:attrName>style.color</p:attrName>
                                        </p:attrNameLst>
                                      </p:cBhvr>
                                      <p:to>
                                        <a:srgbClr val="FFFFFF"/>
                                      </p:to>
                                    </p:animClr>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en-US" altLang="zh-CN" dirty="0" smtClean="0"/>
              <a:t>Case study</a:t>
            </a:r>
          </a:p>
          <a:p>
            <a:pPr lvl="1"/>
            <a:r>
              <a:rPr lang="zh-CN" altLang="en-US" dirty="0" smtClean="0"/>
              <a:t>学生成绩管理系统，功能包括选课、填报成绩、查询成绩、统计学分。</a:t>
            </a:r>
            <a:endParaRPr lang="en-US" altLang="zh-CN" dirty="0" smtClean="0"/>
          </a:p>
          <a:p>
            <a:pPr lvl="1"/>
            <a:r>
              <a:rPr lang="zh-CN" altLang="en-US" dirty="0"/>
              <a:t>请</a:t>
            </a:r>
            <a:r>
              <a:rPr lang="zh-CN" altLang="en-US" dirty="0" smtClean="0"/>
              <a:t>大家使用</a:t>
            </a:r>
            <a:r>
              <a:rPr lang="en-US" altLang="zh-CN" dirty="0" smtClean="0"/>
              <a:t>10</a:t>
            </a:r>
            <a:r>
              <a:rPr lang="zh-CN" altLang="en-US" dirty="0" smtClean="0"/>
              <a:t>分钟时间来整理</a:t>
            </a:r>
            <a:r>
              <a:rPr lang="en-US" altLang="zh-CN" dirty="0" smtClean="0"/>
              <a:t>Student, Course</a:t>
            </a:r>
            <a:r>
              <a:rPr lang="zh-CN" altLang="en-US" dirty="0" smtClean="0"/>
              <a:t>这两个类的属性</a:t>
            </a:r>
            <a:endParaRPr lang="zh-CN" altLang="en-US" dirty="0"/>
          </a:p>
        </p:txBody>
      </p:sp>
      <p:sp>
        <p:nvSpPr>
          <p:cNvPr id="4" name="文本框 3"/>
          <p:cNvSpPr txBox="1"/>
          <p:nvPr/>
        </p:nvSpPr>
        <p:spPr>
          <a:xfrm>
            <a:off x="626321" y="3448709"/>
            <a:ext cx="3191771"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Student {</a:t>
            </a:r>
          </a:p>
          <a:p>
            <a:r>
              <a:rPr lang="en-US" altLang="zh-CN" dirty="0"/>
              <a:t> </a:t>
            </a:r>
            <a:r>
              <a:rPr lang="en-US" altLang="zh-CN" dirty="0" smtClean="0"/>
              <a:t>    private String </a:t>
            </a:r>
            <a:r>
              <a:rPr lang="en-US" altLang="zh-CN" dirty="0" err="1" smtClean="0"/>
              <a:t>stuID</a:t>
            </a:r>
            <a:r>
              <a:rPr lang="en-US" altLang="zh-CN" dirty="0" smtClean="0"/>
              <a:t>;</a:t>
            </a:r>
          </a:p>
          <a:p>
            <a:r>
              <a:rPr lang="en-US" altLang="zh-CN" dirty="0" smtClean="0"/>
              <a:t>     private String </a:t>
            </a:r>
            <a:r>
              <a:rPr lang="en-US" altLang="zh-CN" dirty="0" err="1" smtClean="0"/>
              <a:t>stuName</a:t>
            </a:r>
            <a:r>
              <a:rPr lang="en-US" altLang="zh-CN" dirty="0" smtClean="0"/>
              <a:t>;</a:t>
            </a:r>
          </a:p>
          <a:p>
            <a:r>
              <a:rPr lang="en-US" altLang="zh-CN" dirty="0" smtClean="0"/>
              <a:t>     private </a:t>
            </a:r>
            <a:r>
              <a:rPr lang="en-US" altLang="zh-CN" dirty="0" err="1" smtClean="0"/>
              <a:t>StuKind</a:t>
            </a:r>
            <a:r>
              <a:rPr lang="en-US" altLang="zh-CN" dirty="0" smtClean="0"/>
              <a:t> kind;</a:t>
            </a:r>
          </a:p>
          <a:p>
            <a:r>
              <a:rPr lang="en-US" altLang="zh-CN" dirty="0"/>
              <a:t> </a:t>
            </a:r>
            <a:r>
              <a:rPr lang="en-US" altLang="zh-CN" dirty="0" smtClean="0"/>
              <a:t>    private float </a:t>
            </a:r>
            <a:r>
              <a:rPr lang="en-US" altLang="zh-CN" dirty="0" err="1" smtClean="0"/>
              <a:t>totalcredits</a:t>
            </a:r>
            <a:r>
              <a:rPr lang="en-US" altLang="zh-CN" dirty="0" smtClean="0"/>
              <a:t>;</a:t>
            </a:r>
          </a:p>
          <a:p>
            <a:r>
              <a:rPr lang="en-US" altLang="zh-CN" dirty="0"/>
              <a:t> </a:t>
            </a:r>
            <a:r>
              <a:rPr lang="en-US" altLang="zh-CN" dirty="0" smtClean="0"/>
              <a:t>    private </a:t>
            </a:r>
            <a:r>
              <a:rPr lang="en-US" altLang="zh-CN" dirty="0" err="1" smtClean="0">
                <a:solidFill>
                  <a:srgbClr val="FFFF00"/>
                </a:solidFill>
              </a:rPr>
              <a:t>CourseSelection</a:t>
            </a:r>
            <a:r>
              <a:rPr lang="en-US" altLang="zh-CN" dirty="0" smtClean="0"/>
              <a:t> list[];</a:t>
            </a:r>
          </a:p>
          <a:p>
            <a:r>
              <a:rPr lang="en-US" altLang="zh-CN" dirty="0" smtClean="0"/>
              <a:t>}</a:t>
            </a:r>
            <a:endParaRPr lang="zh-CN" altLang="en-US" dirty="0"/>
          </a:p>
        </p:txBody>
      </p:sp>
      <p:sp>
        <p:nvSpPr>
          <p:cNvPr id="5" name="文本框 4"/>
          <p:cNvSpPr txBox="1"/>
          <p:nvPr/>
        </p:nvSpPr>
        <p:spPr>
          <a:xfrm>
            <a:off x="8473063" y="3448709"/>
            <a:ext cx="2998450" cy="20313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Course{</a:t>
            </a:r>
          </a:p>
          <a:p>
            <a:r>
              <a:rPr lang="en-US" altLang="zh-CN" dirty="0"/>
              <a:t> </a:t>
            </a:r>
            <a:r>
              <a:rPr lang="en-US" altLang="zh-CN" dirty="0" smtClean="0"/>
              <a:t>    private String </a:t>
            </a:r>
            <a:r>
              <a:rPr lang="en-US" altLang="zh-CN" dirty="0" err="1" smtClean="0"/>
              <a:t>courseID</a:t>
            </a:r>
            <a:r>
              <a:rPr lang="en-US" altLang="zh-CN" dirty="0" smtClean="0"/>
              <a:t>;</a:t>
            </a:r>
          </a:p>
          <a:p>
            <a:r>
              <a:rPr lang="en-US" altLang="zh-CN" dirty="0" smtClean="0"/>
              <a:t>     private String </a:t>
            </a:r>
            <a:r>
              <a:rPr lang="en-US" altLang="zh-CN" dirty="0" err="1" smtClean="0"/>
              <a:t>courseName</a:t>
            </a:r>
            <a:r>
              <a:rPr lang="en-US" altLang="zh-CN" dirty="0" smtClean="0"/>
              <a:t>;</a:t>
            </a:r>
          </a:p>
          <a:p>
            <a:r>
              <a:rPr lang="en-US" altLang="zh-CN" dirty="0" smtClean="0"/>
              <a:t>     private </a:t>
            </a:r>
            <a:r>
              <a:rPr lang="en-US" altLang="zh-CN" dirty="0" err="1" smtClean="0"/>
              <a:t>CourseKind</a:t>
            </a:r>
            <a:r>
              <a:rPr lang="en-US" altLang="zh-CN" dirty="0" smtClean="0"/>
              <a:t> kind;</a:t>
            </a:r>
          </a:p>
          <a:p>
            <a:r>
              <a:rPr lang="en-US" altLang="zh-CN" dirty="0"/>
              <a:t> </a:t>
            </a:r>
            <a:r>
              <a:rPr lang="en-US" altLang="zh-CN" dirty="0" smtClean="0"/>
              <a:t>    private float credit; //</a:t>
            </a:r>
            <a:r>
              <a:rPr lang="zh-CN" altLang="en-US" dirty="0" smtClean="0"/>
              <a:t>学分</a:t>
            </a:r>
            <a:endParaRPr lang="en-US" altLang="zh-CN" dirty="0" smtClean="0"/>
          </a:p>
          <a:p>
            <a:r>
              <a:rPr lang="en-US" altLang="zh-CN" dirty="0" smtClean="0">
                <a:solidFill>
                  <a:schemeClr val="bg2">
                    <a:lumMod val="75000"/>
                  </a:schemeClr>
                </a:solidFill>
              </a:rPr>
              <a:t>     private float mark; //</a:t>
            </a:r>
            <a:r>
              <a:rPr lang="zh-CN" altLang="en-US" dirty="0" smtClean="0">
                <a:solidFill>
                  <a:schemeClr val="bg2">
                    <a:lumMod val="75000"/>
                  </a:schemeClr>
                </a:solidFill>
              </a:rPr>
              <a:t>成绩</a:t>
            </a:r>
            <a:endParaRPr lang="en-US" altLang="zh-CN" dirty="0" smtClean="0">
              <a:solidFill>
                <a:schemeClr val="bg2">
                  <a:lumMod val="75000"/>
                </a:schemeClr>
              </a:solidFill>
            </a:endParaRPr>
          </a:p>
          <a:p>
            <a:r>
              <a:rPr lang="en-US" altLang="zh-CN" dirty="0" smtClean="0"/>
              <a:t>}</a:t>
            </a:r>
            <a:endParaRPr lang="zh-CN" altLang="en-US" dirty="0"/>
          </a:p>
        </p:txBody>
      </p:sp>
      <p:sp>
        <p:nvSpPr>
          <p:cNvPr id="6" name="文本框 5"/>
          <p:cNvSpPr txBox="1"/>
          <p:nvPr/>
        </p:nvSpPr>
        <p:spPr>
          <a:xfrm>
            <a:off x="4340561" y="3310209"/>
            <a:ext cx="3630802" cy="23083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a:t>
            </a:r>
            <a:r>
              <a:rPr lang="en-US" altLang="zh-CN" dirty="0" err="1" smtClean="0"/>
              <a:t>CourseSelection</a:t>
            </a:r>
            <a:r>
              <a:rPr lang="en-US" altLang="zh-CN" dirty="0" smtClean="0"/>
              <a:t>{</a:t>
            </a:r>
          </a:p>
          <a:p>
            <a:r>
              <a:rPr lang="en-US" altLang="zh-CN" dirty="0" smtClean="0"/>
              <a:t>     private Student </a:t>
            </a:r>
            <a:r>
              <a:rPr lang="en-US" altLang="zh-CN" dirty="0" err="1" smtClean="0"/>
              <a:t>student</a:t>
            </a:r>
            <a:r>
              <a:rPr lang="en-US" altLang="zh-CN" dirty="0" smtClean="0"/>
              <a:t>;</a:t>
            </a:r>
          </a:p>
          <a:p>
            <a:r>
              <a:rPr lang="en-US" altLang="zh-CN" dirty="0"/>
              <a:t> </a:t>
            </a:r>
            <a:r>
              <a:rPr lang="en-US" altLang="zh-CN" dirty="0" smtClean="0"/>
              <a:t>    private Course </a:t>
            </a:r>
            <a:r>
              <a:rPr lang="en-US" altLang="zh-CN" dirty="0" err="1" smtClean="0"/>
              <a:t>course</a:t>
            </a:r>
            <a:r>
              <a:rPr lang="en-US" altLang="zh-CN" dirty="0" smtClean="0"/>
              <a:t>;</a:t>
            </a:r>
          </a:p>
          <a:p>
            <a:r>
              <a:rPr lang="en-US" altLang="zh-CN" dirty="0"/>
              <a:t> </a:t>
            </a:r>
            <a:r>
              <a:rPr lang="en-US" altLang="zh-CN" dirty="0" smtClean="0"/>
              <a:t>    private Semester </a:t>
            </a:r>
            <a:r>
              <a:rPr lang="en-US" altLang="zh-CN" dirty="0" err="1" smtClean="0"/>
              <a:t>sem</a:t>
            </a:r>
            <a:r>
              <a:rPr lang="en-US" altLang="zh-CN" dirty="0" smtClean="0"/>
              <a:t>;</a:t>
            </a:r>
          </a:p>
          <a:p>
            <a:r>
              <a:rPr lang="en-US" altLang="zh-CN" dirty="0"/>
              <a:t> </a:t>
            </a:r>
            <a:r>
              <a:rPr lang="en-US" altLang="zh-CN" dirty="0" smtClean="0"/>
              <a:t>    private </a:t>
            </a:r>
            <a:r>
              <a:rPr lang="en-US" altLang="zh-CN" dirty="0" err="1" smtClean="0"/>
              <a:t>boolean</a:t>
            </a:r>
            <a:r>
              <a:rPr lang="en-US" altLang="zh-CN" dirty="0" smtClean="0"/>
              <a:t> reselection;</a:t>
            </a:r>
          </a:p>
          <a:p>
            <a:r>
              <a:rPr lang="en-US" altLang="zh-CN" dirty="0"/>
              <a:t> </a:t>
            </a:r>
            <a:r>
              <a:rPr lang="en-US" altLang="zh-CN" dirty="0" smtClean="0"/>
              <a:t>    private float mark; //</a:t>
            </a:r>
            <a:r>
              <a:rPr lang="zh-CN" altLang="en-US" dirty="0" smtClean="0"/>
              <a:t>成绩</a:t>
            </a:r>
            <a:endParaRPr lang="en-US" altLang="zh-CN" dirty="0" smtClean="0"/>
          </a:p>
          <a:p>
            <a:r>
              <a:rPr lang="en-US" altLang="zh-CN" dirty="0"/>
              <a:t> </a:t>
            </a:r>
            <a:r>
              <a:rPr lang="en-US" altLang="zh-CN" dirty="0" smtClean="0"/>
              <a:t>    private float credit; //</a:t>
            </a:r>
            <a:r>
              <a:rPr lang="zh-CN" altLang="en-US" dirty="0" smtClean="0"/>
              <a:t>获得的学分</a:t>
            </a:r>
            <a:endParaRPr lang="en-US" altLang="zh-CN" dirty="0" smtClean="0"/>
          </a:p>
          <a:p>
            <a:r>
              <a:rPr lang="en-US" altLang="zh-CN" dirty="0" smtClean="0"/>
              <a:t>}</a:t>
            </a:r>
            <a:endParaRPr lang="zh-CN" altLang="en-US" dirty="0"/>
          </a:p>
        </p:txBody>
      </p:sp>
      <p:cxnSp>
        <p:nvCxnSpPr>
          <p:cNvPr id="8" name="直接连接符 7"/>
          <p:cNvCxnSpPr>
            <a:stCxn id="4" idx="3"/>
            <a:endCxn id="6" idx="1"/>
          </p:cNvCxnSpPr>
          <p:nvPr/>
        </p:nvCxnSpPr>
        <p:spPr>
          <a:xfrm flipV="1">
            <a:off x="3818092" y="4464371"/>
            <a:ext cx="522469" cy="1"/>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a:stCxn id="6" idx="3"/>
            <a:endCxn id="5" idx="1"/>
          </p:cNvCxnSpPr>
          <p:nvPr/>
        </p:nvCxnSpPr>
        <p:spPr>
          <a:xfrm>
            <a:off x="7971363" y="4464371"/>
            <a:ext cx="501700" cy="1"/>
          </a:xfrm>
          <a:prstGeom prst="line">
            <a:avLst/>
          </a:prstGeom>
        </p:spPr>
        <p:style>
          <a:lnRef idx="3">
            <a:schemeClr val="dk1"/>
          </a:lnRef>
          <a:fillRef idx="0">
            <a:schemeClr val="dk1"/>
          </a:fillRef>
          <a:effectRef idx="2">
            <a:schemeClr val="dk1"/>
          </a:effectRef>
          <a:fontRef idx="minor">
            <a:schemeClr val="tx1"/>
          </a:fontRef>
        </p:style>
      </p:cxnSp>
      <p:sp>
        <p:nvSpPr>
          <p:cNvPr id="7" name="矩形 6"/>
          <p:cNvSpPr/>
          <p:nvPr/>
        </p:nvSpPr>
        <p:spPr>
          <a:xfrm>
            <a:off x="632605" y="5942568"/>
            <a:ext cx="318548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dirty="0"/>
              <a:t>学生如何查看有哪些课可选？</a:t>
            </a:r>
          </a:p>
        </p:txBody>
      </p:sp>
      <p:sp>
        <p:nvSpPr>
          <p:cNvPr id="10" name="矩形 9"/>
          <p:cNvSpPr/>
          <p:nvPr/>
        </p:nvSpPr>
        <p:spPr>
          <a:xfrm>
            <a:off x="4221245" y="5835145"/>
            <a:ext cx="371252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altLang="zh-CN" dirty="0" err="1" smtClean="0"/>
              <a:t>CourseSelection</a:t>
            </a:r>
            <a:r>
              <a:rPr lang="en-US" altLang="zh-CN" dirty="0" smtClean="0"/>
              <a:t> list</a:t>
            </a:r>
            <a:r>
              <a:rPr lang="zh-CN" altLang="en-US" dirty="0" smtClean="0"/>
              <a:t>定义为</a:t>
            </a:r>
            <a:r>
              <a:rPr lang="en-US" altLang="zh-CN" dirty="0" smtClean="0"/>
              <a:t>Array</a:t>
            </a:r>
            <a:r>
              <a:rPr lang="zh-CN" altLang="en-US" dirty="0" smtClean="0"/>
              <a:t>还是</a:t>
            </a:r>
            <a:r>
              <a:rPr lang="en-US" altLang="zh-CN" dirty="0" smtClean="0"/>
              <a:t>Vector</a:t>
            </a:r>
            <a:r>
              <a:rPr lang="zh-CN" altLang="en-US" dirty="0" smtClean="0"/>
              <a:t>？</a:t>
            </a:r>
            <a:endParaRPr lang="zh-CN" altLang="en-US" dirty="0"/>
          </a:p>
        </p:txBody>
      </p:sp>
      <p:sp>
        <p:nvSpPr>
          <p:cNvPr id="11" name="矩形 10"/>
          <p:cNvSpPr/>
          <p:nvPr/>
        </p:nvSpPr>
        <p:spPr>
          <a:xfrm>
            <a:off x="8086579" y="5934856"/>
            <a:ext cx="377141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dirty="0" err="1" smtClean="0"/>
              <a:t>CourseSelection</a:t>
            </a:r>
            <a:r>
              <a:rPr lang="zh-CN" altLang="en-US" dirty="0" smtClean="0"/>
              <a:t>是否需要保存学分？</a:t>
            </a:r>
            <a:endParaRPr lang="zh-CN" altLang="en-US" dirty="0"/>
          </a:p>
        </p:txBody>
      </p:sp>
      <p:sp>
        <p:nvSpPr>
          <p:cNvPr id="12" name="灯片编号占位符 11"/>
          <p:cNvSpPr>
            <a:spLocks noGrp="1"/>
          </p:cNvSpPr>
          <p:nvPr>
            <p:ph type="sldNum" sz="quarter" idx="12"/>
          </p:nvPr>
        </p:nvSpPr>
        <p:spPr/>
        <p:txBody>
          <a:bodyPr/>
          <a:lstStyle/>
          <a:p>
            <a:fld id="{1BF7A81E-8226-4F9B-AE0B-F580D8772FF9}" type="slidenum">
              <a:rPr lang="zh-CN" altLang="en-US" smtClean="0"/>
              <a:t>28</a:t>
            </a:fld>
            <a:endParaRPr lang="zh-CN" altLang="en-US"/>
          </a:p>
        </p:txBody>
      </p:sp>
    </p:spTree>
    <p:extLst>
      <p:ext uri="{BB962C8B-B14F-4D97-AF65-F5344CB8AC3E}">
        <p14:creationId xmlns:p14="http://schemas.microsoft.com/office/powerpoint/2010/main" val="261742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a:t>集合</a:t>
            </a:r>
            <a:r>
              <a:rPr lang="zh-CN" altLang="en-US" dirty="0" smtClean="0"/>
              <a:t>类属性</a:t>
            </a:r>
            <a:endParaRPr lang="en-US" altLang="zh-CN" dirty="0" smtClean="0"/>
          </a:p>
          <a:p>
            <a:pPr lvl="1"/>
            <a:r>
              <a:rPr lang="zh-CN" altLang="en-US" dirty="0" smtClean="0"/>
              <a:t>某些属性需要存储多于一个相关的元素或对象（如</a:t>
            </a:r>
            <a:r>
              <a:rPr lang="en-US" altLang="zh-CN" dirty="0" err="1" smtClean="0"/>
              <a:t>CourseSelection</a:t>
            </a:r>
            <a:r>
              <a:rPr lang="en-US" altLang="zh-CN" dirty="0" smtClean="0"/>
              <a:t> list[]</a:t>
            </a:r>
            <a:r>
              <a:rPr lang="zh-CN" altLang="en-US" dirty="0" smtClean="0"/>
              <a:t>）</a:t>
            </a:r>
            <a:endParaRPr lang="en-US" altLang="zh-CN" dirty="0" smtClean="0"/>
          </a:p>
          <a:p>
            <a:pPr lvl="1"/>
            <a:r>
              <a:rPr lang="zh-CN" altLang="en-US" dirty="0" smtClean="0"/>
              <a:t>规模已知（如</a:t>
            </a:r>
            <a:r>
              <a:rPr lang="en-US" altLang="zh-CN" dirty="0" smtClean="0"/>
              <a:t>100</a:t>
            </a:r>
            <a:r>
              <a:rPr lang="zh-CN" altLang="en-US" dirty="0" smtClean="0"/>
              <a:t>*</a:t>
            </a:r>
            <a:r>
              <a:rPr lang="en-US" altLang="zh-CN" dirty="0" smtClean="0"/>
              <a:t>100</a:t>
            </a:r>
            <a:r>
              <a:rPr lang="zh-CN" altLang="en-US" dirty="0" smtClean="0"/>
              <a:t>的图片）</a:t>
            </a:r>
            <a:endParaRPr lang="en-US" altLang="zh-CN" dirty="0" smtClean="0"/>
          </a:p>
          <a:p>
            <a:pPr lvl="2"/>
            <a:r>
              <a:rPr lang="zh-CN" altLang="en-US" dirty="0" smtClean="0"/>
              <a:t>使用静态定长数组</a:t>
            </a:r>
            <a:endParaRPr lang="en-US" altLang="zh-CN" dirty="0" smtClean="0"/>
          </a:p>
          <a:p>
            <a:pPr lvl="1"/>
            <a:r>
              <a:rPr lang="zh-CN" altLang="en-US" dirty="0" smtClean="0"/>
              <a:t>规模动态时确定，且保持不变</a:t>
            </a:r>
            <a:endParaRPr lang="en-US" altLang="zh-CN" dirty="0" smtClean="0"/>
          </a:p>
          <a:p>
            <a:pPr lvl="2"/>
            <a:r>
              <a:rPr lang="zh-CN" altLang="en-US" dirty="0" smtClean="0"/>
              <a:t>使用动态数组，运行时申请内存</a:t>
            </a:r>
            <a:endParaRPr lang="en-US" altLang="zh-CN" dirty="0" smtClean="0"/>
          </a:p>
          <a:p>
            <a:pPr lvl="1"/>
            <a:r>
              <a:rPr lang="zh-CN" altLang="en-US" dirty="0" smtClean="0"/>
              <a:t>规模动态时确定，且动态变化</a:t>
            </a:r>
            <a:endParaRPr lang="en-US" altLang="zh-CN" dirty="0" smtClean="0"/>
          </a:p>
          <a:p>
            <a:pPr lvl="2"/>
            <a:r>
              <a:rPr lang="zh-CN" altLang="en-US" dirty="0" smtClean="0"/>
              <a:t>使用</a:t>
            </a:r>
            <a:r>
              <a:rPr lang="en-US" altLang="zh-CN" dirty="0" smtClean="0"/>
              <a:t>Vector</a:t>
            </a:r>
            <a:r>
              <a:rPr lang="zh-CN" altLang="en-US" dirty="0" smtClean="0"/>
              <a:t>、</a:t>
            </a:r>
            <a:r>
              <a:rPr lang="en-US" altLang="zh-CN" dirty="0" smtClean="0"/>
              <a:t>List</a:t>
            </a:r>
            <a:r>
              <a:rPr lang="zh-CN" altLang="en-US" dirty="0" smtClean="0"/>
              <a:t>等具有伸缩性的集合</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29</a:t>
            </a:fld>
            <a:endParaRPr lang="zh-CN" altLang="en-US"/>
          </a:p>
        </p:txBody>
      </p:sp>
    </p:spTree>
    <p:extLst>
      <p:ext uri="{BB962C8B-B14F-4D97-AF65-F5344CB8AC3E}">
        <p14:creationId xmlns:p14="http://schemas.microsoft.com/office/powerpoint/2010/main" val="342566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Critical Remarks</a:t>
            </a:r>
            <a:endParaRPr lang="zh-CN" altLang="en-US" dirty="0"/>
          </a:p>
        </p:txBody>
      </p:sp>
      <p:sp>
        <p:nvSpPr>
          <p:cNvPr id="3" name="内容占位符 2"/>
          <p:cNvSpPr>
            <a:spLocks noGrp="1"/>
          </p:cNvSpPr>
          <p:nvPr>
            <p:ph idx="1"/>
          </p:nvPr>
        </p:nvSpPr>
        <p:spPr/>
        <p:txBody>
          <a:bodyPr>
            <a:normAutofit/>
          </a:bodyPr>
          <a:lstStyle/>
          <a:p>
            <a:r>
              <a:rPr lang="zh-CN" altLang="en-US" dirty="0" smtClean="0"/>
              <a:t>关于作业本身</a:t>
            </a:r>
            <a:endParaRPr lang="en-US" altLang="zh-CN" dirty="0" smtClean="0"/>
          </a:p>
          <a:p>
            <a:pPr lvl="1"/>
            <a:r>
              <a:rPr lang="zh-CN" altLang="en-US" dirty="0" smtClean="0"/>
              <a:t>助教</a:t>
            </a:r>
            <a:r>
              <a:rPr lang="zh-CN" altLang="zh-CN" dirty="0"/>
              <a:t>回答的问题如果没有说可自己定义，表示这个内容以助教的回答为准，不要理解为可以自己</a:t>
            </a:r>
            <a:r>
              <a:rPr lang="zh-CN" altLang="zh-CN" dirty="0" smtClean="0"/>
              <a:t>定义</a:t>
            </a:r>
            <a:endParaRPr lang="en-US" altLang="zh-CN" dirty="0" smtClean="0"/>
          </a:p>
          <a:p>
            <a:pPr lvl="1"/>
            <a:r>
              <a:rPr lang="zh-CN" altLang="zh-CN" dirty="0"/>
              <a:t>要求提交的文件包括</a:t>
            </a:r>
            <a:r>
              <a:rPr lang="en-US" altLang="zh-CN" dirty="0"/>
              <a:t>C</a:t>
            </a:r>
            <a:r>
              <a:rPr lang="zh-CN" altLang="zh-CN" dirty="0" smtClean="0"/>
              <a:t>文件</a:t>
            </a:r>
            <a:r>
              <a:rPr lang="zh-CN" altLang="en-US" dirty="0" smtClean="0"/>
              <a:t>、</a:t>
            </a:r>
            <a:r>
              <a:rPr lang="en-US" altLang="zh-CN" dirty="0" smtClean="0"/>
              <a:t>C readme</a:t>
            </a:r>
            <a:r>
              <a:rPr lang="zh-CN" altLang="en-US" dirty="0" smtClean="0"/>
              <a:t>、</a:t>
            </a:r>
            <a:r>
              <a:rPr lang="en-US" altLang="zh-CN" dirty="0" smtClean="0"/>
              <a:t>Java</a:t>
            </a:r>
            <a:r>
              <a:rPr lang="zh-CN" altLang="zh-CN" dirty="0" smtClean="0"/>
              <a:t>文件</a:t>
            </a:r>
            <a:r>
              <a:rPr lang="zh-CN" altLang="en-US" dirty="0" smtClean="0"/>
              <a:t>、</a:t>
            </a:r>
            <a:r>
              <a:rPr lang="en-US" altLang="zh-CN" dirty="0" smtClean="0"/>
              <a:t>Java </a:t>
            </a:r>
            <a:r>
              <a:rPr lang="en-US" altLang="zh-CN" dirty="0"/>
              <a:t>readme</a:t>
            </a:r>
            <a:r>
              <a:rPr lang="zh-CN" altLang="zh-CN" dirty="0" smtClean="0"/>
              <a:t>，</a:t>
            </a:r>
            <a:r>
              <a:rPr lang="zh-CN" altLang="en-US" dirty="0" smtClean="0"/>
              <a:t>以后还有更复杂的要求，</a:t>
            </a:r>
            <a:r>
              <a:rPr lang="zh-CN" altLang="zh-CN" dirty="0" smtClean="0"/>
              <a:t>请</a:t>
            </a:r>
            <a:r>
              <a:rPr lang="zh-CN" altLang="zh-CN" dirty="0"/>
              <a:t>看清每次作业要求，不要漏</a:t>
            </a:r>
            <a:r>
              <a:rPr lang="zh-CN" altLang="zh-CN" dirty="0" smtClean="0"/>
              <a:t>交不交</a:t>
            </a:r>
            <a:endParaRPr lang="en-US" altLang="zh-CN" dirty="0" smtClean="0"/>
          </a:p>
          <a:p>
            <a:pPr lvl="1"/>
            <a:r>
              <a:rPr lang="en-US" altLang="zh-CN" dirty="0"/>
              <a:t>Readme</a:t>
            </a:r>
            <a:r>
              <a:rPr lang="zh-CN" altLang="zh-CN" dirty="0"/>
              <a:t>中应该规定超出指导书外的部分自己定义的内容，如果没有进行规定，测试者有权按自己的标准进行扣</a:t>
            </a:r>
            <a:r>
              <a:rPr lang="zh-CN" altLang="zh-CN" dirty="0" smtClean="0"/>
              <a:t>分</a:t>
            </a:r>
            <a:endParaRPr lang="en-US" altLang="zh-CN" dirty="0" smtClean="0"/>
          </a:p>
          <a:p>
            <a:pPr lvl="1"/>
            <a:r>
              <a:rPr lang="zh-CN" altLang="zh-CN" dirty="0"/>
              <a:t>文件夹命名不要使用自己的名字和学号，</a:t>
            </a:r>
            <a:r>
              <a:rPr lang="en-US" altLang="zh-CN" dirty="0"/>
              <a:t>commit message</a:t>
            </a:r>
            <a:r>
              <a:rPr lang="zh-CN" altLang="zh-CN" dirty="0"/>
              <a:t>也不要出现个人</a:t>
            </a:r>
            <a:r>
              <a:rPr lang="zh-CN" altLang="zh-CN" dirty="0" smtClean="0"/>
              <a:t>信息</a:t>
            </a:r>
            <a:endParaRPr lang="en-US" altLang="zh-CN" dirty="0" smtClean="0"/>
          </a:p>
          <a:p>
            <a:pPr lvl="1"/>
            <a:r>
              <a:rPr lang="zh-CN" altLang="zh-CN" dirty="0"/>
              <a:t>换变量名，把可以写在一行的输出拆开分在两行写并不会影响查重</a:t>
            </a:r>
            <a:r>
              <a:rPr lang="zh-CN" altLang="zh-CN" dirty="0" smtClean="0"/>
              <a:t>结果</a:t>
            </a:r>
            <a:r>
              <a:rPr lang="zh-CN" altLang="en-US" dirty="0" smtClean="0"/>
              <a:t>，</a:t>
            </a:r>
            <a:r>
              <a:rPr lang="zh-CN" altLang="en-US" b="1" dirty="0" smtClean="0">
                <a:solidFill>
                  <a:srgbClr val="FF0000"/>
                </a:solidFill>
              </a:rPr>
              <a:t>抄袭是最为不能忍受的行为！</a:t>
            </a:r>
            <a:endParaRPr lang="en-US" altLang="zh-CN" b="1" dirty="0" smtClean="0">
              <a:solidFill>
                <a:srgbClr val="FF0000"/>
              </a:solidFill>
            </a:endParaRPr>
          </a:p>
        </p:txBody>
      </p:sp>
      <p:sp>
        <p:nvSpPr>
          <p:cNvPr id="4" name="灯片编号占位符 3"/>
          <p:cNvSpPr>
            <a:spLocks noGrp="1"/>
          </p:cNvSpPr>
          <p:nvPr>
            <p:ph type="sldNum" sz="quarter" idx="12"/>
          </p:nvPr>
        </p:nvSpPr>
        <p:spPr/>
        <p:txBody>
          <a:bodyPr/>
          <a:lstStyle/>
          <a:p>
            <a:fld id="{1BF7A81E-8226-4F9B-AE0B-F580D8772FF9}" type="slidenum">
              <a:rPr lang="zh-CN" altLang="en-US" smtClean="0"/>
              <a:t>3</a:t>
            </a:fld>
            <a:endParaRPr lang="zh-CN" altLang="en-US"/>
          </a:p>
        </p:txBody>
      </p:sp>
    </p:spTree>
    <p:extLst>
      <p:ext uri="{BB962C8B-B14F-4D97-AF65-F5344CB8AC3E}">
        <p14:creationId xmlns:p14="http://schemas.microsoft.com/office/powerpoint/2010/main" val="3462763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一般而言，方法包括如下三种</a:t>
            </a:r>
            <a:endParaRPr lang="en-US" altLang="zh-CN" sz="3200" dirty="0" smtClean="0"/>
          </a:p>
          <a:p>
            <a:pPr lvl="1"/>
            <a:r>
              <a:rPr lang="zh-CN" altLang="en-US" sz="2800" dirty="0" smtClean="0"/>
              <a:t>构造方法</a:t>
            </a:r>
            <a:endParaRPr lang="en-US" altLang="zh-CN" sz="2800" dirty="0" smtClean="0"/>
          </a:p>
          <a:p>
            <a:pPr lvl="2"/>
            <a:r>
              <a:rPr lang="zh-CN" altLang="en-US" sz="2400" dirty="0" smtClean="0"/>
              <a:t>设置属性的初始值</a:t>
            </a:r>
            <a:endParaRPr lang="en-US" altLang="zh-CN" sz="2400" dirty="0" smtClean="0"/>
          </a:p>
          <a:p>
            <a:pPr lvl="1"/>
            <a:r>
              <a:rPr lang="zh-CN" altLang="en-US" sz="2800" dirty="0" smtClean="0"/>
              <a:t>状态查询方法</a:t>
            </a:r>
            <a:endParaRPr lang="en-US" altLang="zh-CN" sz="2800" dirty="0" smtClean="0"/>
          </a:p>
          <a:p>
            <a:pPr lvl="2"/>
            <a:r>
              <a:rPr lang="zh-CN" altLang="en-US" sz="2400" dirty="0" smtClean="0"/>
              <a:t>返回内部状态（即</a:t>
            </a:r>
            <a:r>
              <a:rPr lang="zh-CN" altLang="en-US" sz="2400" b="1" dirty="0" smtClean="0">
                <a:solidFill>
                  <a:srgbClr val="FF0000"/>
                </a:solidFill>
              </a:rPr>
              <a:t>属性值</a:t>
            </a:r>
            <a:r>
              <a:rPr lang="zh-CN" altLang="en-US" sz="2400" b="1" dirty="0" smtClean="0"/>
              <a:t>）</a:t>
            </a:r>
            <a:endParaRPr lang="en-US" altLang="zh-CN" sz="2400" b="1" dirty="0" smtClean="0"/>
          </a:p>
          <a:p>
            <a:pPr lvl="2"/>
            <a:r>
              <a:rPr lang="zh-CN" altLang="en-US" sz="2400" dirty="0" smtClean="0"/>
              <a:t>返回外部状态（执行内部状态到外部状态的转化）</a:t>
            </a:r>
            <a:endParaRPr lang="en-US" altLang="zh-CN" sz="2400" dirty="0" smtClean="0"/>
          </a:p>
          <a:p>
            <a:pPr lvl="1"/>
            <a:r>
              <a:rPr lang="zh-CN" altLang="en-US" sz="2800" dirty="0" smtClean="0"/>
              <a:t>状态改变方法</a:t>
            </a:r>
            <a:endParaRPr lang="en-US" altLang="zh-CN" sz="2800" dirty="0" smtClean="0"/>
          </a:p>
          <a:p>
            <a:pPr lvl="2"/>
            <a:r>
              <a:rPr lang="zh-CN" altLang="en-US" sz="2400" dirty="0" smtClean="0"/>
              <a:t>针对功能要求改变内部状态</a:t>
            </a:r>
            <a:endParaRPr lang="en-US" altLang="zh-CN" sz="2400"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30</a:t>
            </a:fld>
            <a:endParaRPr lang="zh-CN" altLang="en-US"/>
          </a:p>
        </p:txBody>
      </p:sp>
    </p:spTree>
    <p:extLst>
      <p:ext uri="{BB962C8B-B14F-4D97-AF65-F5344CB8AC3E}">
        <p14:creationId xmlns:p14="http://schemas.microsoft.com/office/powerpoint/2010/main" val="561125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a:xfrm>
            <a:off x="838200" y="1825624"/>
            <a:ext cx="4127695" cy="4530725"/>
          </a:xfrm>
        </p:spPr>
        <p:txBody>
          <a:bodyPr/>
          <a:lstStyle/>
          <a:p>
            <a:pPr>
              <a:lnSpc>
                <a:spcPct val="100000"/>
              </a:lnSpc>
            </a:pPr>
            <a:r>
              <a:rPr lang="zh-CN" altLang="en-US" dirty="0" smtClean="0"/>
              <a:t>构造方法</a:t>
            </a:r>
            <a:endParaRPr lang="en-US" altLang="zh-CN" dirty="0" smtClean="0"/>
          </a:p>
          <a:p>
            <a:pPr lvl="1">
              <a:lnSpc>
                <a:spcPct val="100000"/>
              </a:lnSpc>
            </a:pPr>
            <a:r>
              <a:rPr lang="zh-CN" altLang="en-US" dirty="0" smtClean="0"/>
              <a:t>缺省构造方法，不需要输入任何参数</a:t>
            </a:r>
            <a:endParaRPr lang="en-US" altLang="zh-CN" dirty="0" smtClean="0"/>
          </a:p>
          <a:p>
            <a:pPr lvl="2">
              <a:lnSpc>
                <a:spcPct val="100000"/>
              </a:lnSpc>
            </a:pPr>
            <a:r>
              <a:rPr lang="zh-CN" altLang="en-US" dirty="0" smtClean="0"/>
              <a:t>把原子类型变量设置为</a:t>
            </a:r>
            <a:r>
              <a:rPr lang="zh-CN" altLang="en-US" dirty="0"/>
              <a:t>默认</a:t>
            </a:r>
            <a:r>
              <a:rPr lang="zh-CN" altLang="en-US" dirty="0" smtClean="0"/>
              <a:t>初值，如</a:t>
            </a:r>
            <a:r>
              <a:rPr lang="en-US" altLang="zh-CN" dirty="0" smtClean="0"/>
              <a:t>0</a:t>
            </a:r>
            <a:r>
              <a:rPr lang="zh-CN" altLang="en-US" dirty="0" smtClean="0"/>
              <a:t>，</a:t>
            </a:r>
            <a:r>
              <a:rPr lang="en-US" altLang="zh-CN" dirty="0" smtClean="0"/>
              <a:t>false</a:t>
            </a:r>
            <a:r>
              <a:rPr lang="zh-CN" altLang="en-US" dirty="0" smtClean="0"/>
              <a:t>等</a:t>
            </a:r>
            <a:endParaRPr lang="en-US" altLang="zh-CN" dirty="0" smtClean="0"/>
          </a:p>
          <a:p>
            <a:pPr lvl="2">
              <a:lnSpc>
                <a:spcPct val="100000"/>
              </a:lnSpc>
            </a:pPr>
            <a:r>
              <a:rPr lang="zh-CN" altLang="en-US" dirty="0" smtClean="0"/>
              <a:t>设置对象变量（如果无法构造，则设为</a:t>
            </a:r>
            <a:r>
              <a:rPr lang="en-US" altLang="zh-CN" dirty="0" smtClean="0"/>
              <a:t>null</a:t>
            </a:r>
            <a:r>
              <a:rPr lang="zh-CN" altLang="en-US" dirty="0" smtClean="0"/>
              <a:t>）</a:t>
            </a:r>
            <a:endParaRPr lang="en-US" altLang="zh-CN" dirty="0" smtClean="0"/>
          </a:p>
          <a:p>
            <a:pPr lvl="2">
              <a:lnSpc>
                <a:spcPct val="100000"/>
              </a:lnSpc>
            </a:pPr>
            <a:r>
              <a:rPr lang="zh-CN" altLang="en-US" dirty="0" smtClean="0"/>
              <a:t>设置容器类变量（</a:t>
            </a:r>
            <a:r>
              <a:rPr lang="zh-CN" altLang="en-US" dirty="0"/>
              <a:t>一般</a:t>
            </a:r>
            <a:r>
              <a:rPr lang="zh-CN" altLang="en-US" dirty="0" smtClean="0"/>
              <a:t>初始化为</a:t>
            </a:r>
            <a:r>
              <a:rPr lang="en-US" altLang="zh-CN" dirty="0" smtClean="0"/>
              <a:t>empty</a:t>
            </a:r>
            <a:r>
              <a:rPr lang="zh-CN" altLang="en-US" dirty="0" smtClean="0"/>
              <a:t>状态）</a:t>
            </a:r>
            <a:endParaRPr lang="en-US" altLang="zh-CN" dirty="0" smtClean="0"/>
          </a:p>
          <a:p>
            <a:pPr lvl="1">
              <a:lnSpc>
                <a:spcPct val="100000"/>
              </a:lnSpc>
            </a:pPr>
            <a:r>
              <a:rPr lang="zh-CN" altLang="en-US" dirty="0" smtClean="0"/>
              <a:t>针对多种情况的构造方法，需要相关参数</a:t>
            </a:r>
            <a:endParaRPr lang="zh-CN" altLang="en-US" dirty="0"/>
          </a:p>
        </p:txBody>
      </p:sp>
      <p:pic>
        <p:nvPicPr>
          <p:cNvPr id="4" name="图片 3"/>
          <p:cNvPicPr>
            <a:picLocks noChangeAspect="1"/>
          </p:cNvPicPr>
          <p:nvPr/>
        </p:nvPicPr>
        <p:blipFill rotWithShape="1">
          <a:blip r:embed="rId3"/>
          <a:srcRect l="4085"/>
          <a:stretch/>
        </p:blipFill>
        <p:spPr>
          <a:xfrm>
            <a:off x="5004581" y="3515995"/>
            <a:ext cx="7183902" cy="2552911"/>
          </a:xfrm>
          <a:prstGeom prst="rect">
            <a:avLst/>
          </a:prstGeom>
        </p:spPr>
      </p:pic>
      <p:sp>
        <p:nvSpPr>
          <p:cNvPr id="5" name="灯片编号占位符 4"/>
          <p:cNvSpPr>
            <a:spLocks noGrp="1"/>
          </p:cNvSpPr>
          <p:nvPr>
            <p:ph type="sldNum" sz="quarter" idx="12"/>
          </p:nvPr>
        </p:nvSpPr>
        <p:spPr/>
        <p:txBody>
          <a:bodyPr/>
          <a:lstStyle/>
          <a:p>
            <a:fld id="{1BF7A81E-8226-4F9B-AE0B-F580D8772FF9}" type="slidenum">
              <a:rPr lang="zh-CN" altLang="en-US" smtClean="0"/>
              <a:t>31</a:t>
            </a:fld>
            <a:endParaRPr lang="zh-CN" altLang="en-US"/>
          </a:p>
        </p:txBody>
      </p:sp>
      <p:sp>
        <p:nvSpPr>
          <p:cNvPr id="6" name="文本框 5"/>
          <p:cNvSpPr txBox="1"/>
          <p:nvPr/>
        </p:nvSpPr>
        <p:spPr>
          <a:xfrm>
            <a:off x="6349763" y="2375544"/>
            <a:ext cx="4493538" cy="523220"/>
          </a:xfrm>
          <a:prstGeom prst="rect">
            <a:avLst/>
          </a:prstGeom>
          <a:noFill/>
        </p:spPr>
        <p:txBody>
          <a:bodyPr wrap="none" rtlCol="0">
            <a:spAutoFit/>
          </a:bodyPr>
          <a:lstStyle/>
          <a:p>
            <a:r>
              <a:rPr lang="zh-CN" altLang="en-US" sz="2800" dirty="0" smtClean="0"/>
              <a:t>构造方法什么时候被调用？</a:t>
            </a:r>
            <a:endParaRPr lang="zh-CN" altLang="en-US" sz="2800" dirty="0"/>
          </a:p>
        </p:txBody>
      </p:sp>
    </p:spTree>
    <p:extLst>
      <p:ext uri="{BB962C8B-B14F-4D97-AF65-F5344CB8AC3E}">
        <p14:creationId xmlns:p14="http://schemas.microsoft.com/office/powerpoint/2010/main" val="3675812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smtClean="0"/>
              <a:t>状态查询方法</a:t>
            </a:r>
            <a:endParaRPr lang="en-US" altLang="zh-CN" dirty="0" smtClean="0"/>
          </a:p>
          <a:p>
            <a:pPr lvl="1"/>
            <a:r>
              <a:rPr lang="zh-CN" altLang="en-US" dirty="0" smtClean="0"/>
              <a:t>盲目为每个属性添加一个</a:t>
            </a:r>
            <a:r>
              <a:rPr lang="en-US" altLang="zh-CN" dirty="0" smtClean="0"/>
              <a:t>get</a:t>
            </a:r>
            <a:r>
              <a:rPr lang="zh-CN" altLang="en-US" dirty="0" smtClean="0"/>
              <a:t>和</a:t>
            </a:r>
            <a:r>
              <a:rPr lang="en-US" altLang="zh-CN" dirty="0" smtClean="0"/>
              <a:t>set</a:t>
            </a:r>
            <a:r>
              <a:rPr lang="zh-CN" altLang="en-US" dirty="0" smtClean="0"/>
              <a:t>方法是没有意义的</a:t>
            </a:r>
            <a:endParaRPr lang="en-US" altLang="zh-CN" dirty="0" smtClean="0"/>
          </a:p>
          <a:p>
            <a:pPr lvl="1"/>
            <a:r>
              <a:rPr lang="zh-CN" altLang="en-US" dirty="0" smtClean="0"/>
              <a:t>这类方法容易导致对象共享</a:t>
            </a:r>
            <a:endParaRPr lang="en-US" altLang="zh-CN" dirty="0" smtClean="0"/>
          </a:p>
          <a:p>
            <a:pPr lvl="2"/>
            <a:r>
              <a:rPr lang="zh-CN" altLang="en-US" dirty="0" smtClean="0"/>
              <a:t>无意识的共享</a:t>
            </a:r>
            <a:endParaRPr lang="en-US" altLang="zh-CN" dirty="0" smtClean="0"/>
          </a:p>
          <a:p>
            <a:pPr lvl="1"/>
            <a:r>
              <a:rPr lang="zh-CN" altLang="en-US" dirty="0" smtClean="0"/>
              <a:t>有些属性的取值不能允许外部访问</a:t>
            </a:r>
            <a:endParaRPr lang="en-US" altLang="zh-CN" dirty="0" smtClean="0"/>
          </a:p>
          <a:p>
            <a:pPr lvl="2"/>
            <a:r>
              <a:rPr lang="zh-CN" altLang="en-US" dirty="0" smtClean="0"/>
              <a:t>账户对象的密码属性</a:t>
            </a:r>
            <a:endParaRPr lang="en-US" altLang="zh-CN" dirty="0" smtClean="0"/>
          </a:p>
          <a:p>
            <a:pPr lvl="1"/>
            <a:r>
              <a:rPr lang="zh-CN" altLang="en-US" dirty="0" smtClean="0"/>
              <a:t>有些属性不能允许外部设置</a:t>
            </a:r>
            <a:endParaRPr lang="en-US" altLang="zh-CN" dirty="0" smtClean="0"/>
          </a:p>
          <a:p>
            <a:pPr lvl="2"/>
            <a:r>
              <a:rPr lang="zh-CN" altLang="en-US" dirty="0" smtClean="0"/>
              <a:t>如电梯运行方向属性</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32</a:t>
            </a:fld>
            <a:endParaRPr lang="zh-CN" altLang="en-US"/>
          </a:p>
        </p:txBody>
      </p:sp>
    </p:spTree>
    <p:extLst>
      <p:ext uri="{BB962C8B-B14F-4D97-AF65-F5344CB8AC3E}">
        <p14:creationId xmlns:p14="http://schemas.microsoft.com/office/powerpoint/2010/main" val="991969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smtClean="0"/>
              <a:t>状态查询方法</a:t>
            </a:r>
            <a:r>
              <a:rPr lang="en-US" altLang="zh-CN" dirty="0" smtClean="0"/>
              <a:t>+</a:t>
            </a:r>
            <a:r>
              <a:rPr lang="zh-CN" altLang="en-US" dirty="0" smtClean="0"/>
              <a:t>状态改变方法</a:t>
            </a:r>
            <a:endParaRPr lang="en-US" altLang="zh-CN" dirty="0" smtClean="0"/>
          </a:p>
          <a:p>
            <a:pPr lvl="1"/>
            <a:r>
              <a:rPr lang="zh-CN" altLang="en-US" dirty="0" smtClean="0"/>
              <a:t>启发式规则</a:t>
            </a:r>
            <a:r>
              <a:rPr lang="en-US" altLang="zh-CN" dirty="0" smtClean="0"/>
              <a:t>1</a:t>
            </a:r>
            <a:r>
              <a:rPr lang="zh-CN" altLang="en-US" dirty="0" smtClean="0"/>
              <a:t>：信息专家</a:t>
            </a:r>
            <a:endParaRPr lang="en-US" altLang="zh-CN" dirty="0" smtClean="0"/>
          </a:p>
          <a:p>
            <a:pPr lvl="2"/>
            <a:r>
              <a:rPr lang="zh-CN" altLang="en-US" dirty="0" smtClean="0"/>
              <a:t>拥有相应属性的类就是相关信息的专家</a:t>
            </a:r>
            <a:endParaRPr lang="en-US" altLang="zh-CN" dirty="0" smtClean="0"/>
          </a:p>
          <a:p>
            <a:pPr lvl="2"/>
            <a:r>
              <a:rPr lang="zh-CN" altLang="en-US" dirty="0" smtClean="0"/>
              <a:t>其他类需要向这个“专家”咨询什么？</a:t>
            </a:r>
            <a:endParaRPr lang="en-US" altLang="zh-CN" dirty="0" smtClean="0"/>
          </a:p>
          <a:p>
            <a:pPr lvl="2"/>
            <a:r>
              <a:rPr lang="zh-CN" altLang="en-US" dirty="0" smtClean="0"/>
              <a:t>“专家”需要对外界请求做哪些状态更新？</a:t>
            </a:r>
            <a:endParaRPr lang="en-US" altLang="zh-CN" dirty="0" smtClean="0"/>
          </a:p>
          <a:p>
            <a:pPr lvl="2"/>
            <a:r>
              <a:rPr lang="zh-CN" altLang="en-US" dirty="0" smtClean="0"/>
              <a:t>例：学生成绩管理系统中的</a:t>
            </a:r>
            <a:r>
              <a:rPr lang="en-US" altLang="zh-CN" dirty="0" smtClean="0"/>
              <a:t>Student</a:t>
            </a:r>
            <a:r>
              <a:rPr lang="zh-CN" altLang="en-US" dirty="0" smtClean="0"/>
              <a:t>类</a:t>
            </a:r>
            <a:endParaRPr lang="zh-CN" altLang="en-US" dirty="0"/>
          </a:p>
        </p:txBody>
      </p:sp>
      <p:sp>
        <p:nvSpPr>
          <p:cNvPr id="4" name="矩形 3"/>
          <p:cNvSpPr/>
          <p:nvPr/>
        </p:nvSpPr>
        <p:spPr>
          <a:xfrm>
            <a:off x="736980" y="4422637"/>
            <a:ext cx="4534829"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其他类需要了解</a:t>
            </a:r>
            <a:endParaRPr lang="en-US" altLang="zh-CN" dirty="0"/>
          </a:p>
          <a:p>
            <a:r>
              <a:rPr lang="en-US" altLang="zh-CN" dirty="0"/>
              <a:t>(1)</a:t>
            </a:r>
            <a:r>
              <a:rPr lang="zh-CN" altLang="en-US" dirty="0"/>
              <a:t>一个学生是否选了某门课</a:t>
            </a:r>
            <a:endParaRPr lang="en-US" altLang="zh-CN" dirty="0"/>
          </a:p>
          <a:p>
            <a:r>
              <a:rPr lang="en-US" altLang="zh-CN" dirty="0"/>
              <a:t>(2)</a:t>
            </a:r>
            <a:r>
              <a:rPr lang="zh-CN" altLang="en-US" dirty="0"/>
              <a:t>一个学生的类别（本科生、研究生、</a:t>
            </a:r>
            <a:r>
              <a:rPr lang="en-US" altLang="zh-CN" dirty="0"/>
              <a:t>…</a:t>
            </a:r>
            <a:r>
              <a:rPr lang="zh-CN" altLang="en-US" dirty="0"/>
              <a:t>）</a:t>
            </a:r>
            <a:endParaRPr lang="en-US" altLang="zh-CN" dirty="0"/>
          </a:p>
          <a:p>
            <a:r>
              <a:rPr lang="en-US" altLang="zh-CN" dirty="0"/>
              <a:t>(3</a:t>
            </a:r>
            <a:r>
              <a:rPr lang="en-US" altLang="zh-CN" dirty="0" smtClean="0"/>
              <a:t>)</a:t>
            </a:r>
            <a:r>
              <a:rPr lang="zh-CN" altLang="en-US" dirty="0" smtClean="0"/>
              <a:t>学生</a:t>
            </a:r>
            <a:r>
              <a:rPr lang="zh-CN" altLang="en-US" dirty="0"/>
              <a:t>的姓名</a:t>
            </a:r>
            <a:endParaRPr lang="en-US" altLang="zh-CN" dirty="0"/>
          </a:p>
          <a:p>
            <a:r>
              <a:rPr lang="en-US" altLang="zh-CN" dirty="0"/>
              <a:t>(4</a:t>
            </a:r>
            <a:r>
              <a:rPr lang="en-US" altLang="zh-CN" dirty="0" smtClean="0"/>
              <a:t>)</a:t>
            </a:r>
            <a:r>
              <a:rPr lang="zh-CN" altLang="en-US" dirty="0" smtClean="0"/>
              <a:t>学生</a:t>
            </a:r>
            <a:r>
              <a:rPr lang="zh-CN" altLang="en-US" dirty="0"/>
              <a:t>总的学分</a:t>
            </a:r>
            <a:endParaRPr lang="en-US" altLang="zh-CN" dirty="0"/>
          </a:p>
          <a:p>
            <a:r>
              <a:rPr lang="en-US" altLang="zh-CN" dirty="0"/>
              <a:t>(5</a:t>
            </a:r>
            <a:r>
              <a:rPr lang="en-US" altLang="zh-CN" dirty="0" smtClean="0"/>
              <a:t>)</a:t>
            </a:r>
            <a:r>
              <a:rPr lang="zh-CN" altLang="en-US" dirty="0" smtClean="0"/>
              <a:t>学生</a:t>
            </a:r>
            <a:r>
              <a:rPr lang="zh-CN" altLang="en-US" dirty="0"/>
              <a:t>选的某门课的成绩</a:t>
            </a:r>
          </a:p>
        </p:txBody>
      </p:sp>
      <p:sp>
        <p:nvSpPr>
          <p:cNvPr id="5" name="文本框 4"/>
          <p:cNvSpPr txBox="1"/>
          <p:nvPr/>
        </p:nvSpPr>
        <p:spPr>
          <a:xfrm>
            <a:off x="6451115" y="3868639"/>
            <a:ext cx="5080493" cy="2862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Student {</a:t>
            </a:r>
          </a:p>
          <a:p>
            <a:r>
              <a:rPr lang="en-US" altLang="zh-CN" dirty="0"/>
              <a:t> </a:t>
            </a:r>
            <a:r>
              <a:rPr lang="en-US" altLang="zh-CN" dirty="0" smtClean="0"/>
              <a:t>     public </a:t>
            </a:r>
            <a:r>
              <a:rPr lang="en-US" altLang="zh-CN" dirty="0" err="1" smtClean="0"/>
              <a:t>boolean</a:t>
            </a:r>
            <a:r>
              <a:rPr lang="en-US" altLang="zh-CN" dirty="0" smtClean="0"/>
              <a:t> </a:t>
            </a:r>
            <a:r>
              <a:rPr lang="en-US" altLang="zh-CN" dirty="0" err="1"/>
              <a:t>c</a:t>
            </a:r>
            <a:r>
              <a:rPr lang="en-US" altLang="zh-CN" dirty="0" err="1" smtClean="0"/>
              <a:t>ourseSelected</a:t>
            </a:r>
            <a:r>
              <a:rPr lang="en-US" altLang="zh-CN" dirty="0" smtClean="0"/>
              <a:t>(Course c){…}</a:t>
            </a:r>
          </a:p>
          <a:p>
            <a:r>
              <a:rPr lang="en-US" altLang="zh-CN" dirty="0"/>
              <a:t> </a:t>
            </a:r>
            <a:r>
              <a:rPr lang="en-US" altLang="zh-CN" dirty="0" smtClean="0"/>
              <a:t>     public </a:t>
            </a:r>
            <a:r>
              <a:rPr lang="en-US" altLang="zh-CN" dirty="0" err="1" smtClean="0"/>
              <a:t>StuKind</a:t>
            </a:r>
            <a:r>
              <a:rPr lang="en-US" altLang="zh-CN" dirty="0" smtClean="0"/>
              <a:t> </a:t>
            </a:r>
            <a:r>
              <a:rPr lang="en-US" altLang="zh-CN" dirty="0" err="1" smtClean="0"/>
              <a:t>getStuKind</a:t>
            </a:r>
            <a:r>
              <a:rPr lang="en-US" altLang="zh-CN" dirty="0" smtClean="0"/>
              <a:t>(){…}</a:t>
            </a:r>
          </a:p>
          <a:p>
            <a:r>
              <a:rPr lang="en-US" altLang="zh-CN" dirty="0"/>
              <a:t> </a:t>
            </a:r>
            <a:r>
              <a:rPr lang="en-US" altLang="zh-CN" dirty="0" smtClean="0"/>
              <a:t>     public String </a:t>
            </a:r>
            <a:r>
              <a:rPr lang="en-US" altLang="zh-CN" dirty="0" err="1" smtClean="0"/>
              <a:t>getName</a:t>
            </a:r>
            <a:r>
              <a:rPr lang="en-US" altLang="zh-CN" dirty="0" smtClean="0"/>
              <a:t>(){…}</a:t>
            </a:r>
          </a:p>
          <a:p>
            <a:r>
              <a:rPr lang="en-US" altLang="zh-CN" dirty="0"/>
              <a:t> </a:t>
            </a:r>
            <a:r>
              <a:rPr lang="en-US" altLang="zh-CN" dirty="0" smtClean="0"/>
              <a:t>     public float </a:t>
            </a:r>
            <a:r>
              <a:rPr lang="en-US" altLang="zh-CN" dirty="0" err="1" smtClean="0"/>
              <a:t>getTotalCredit</a:t>
            </a:r>
            <a:r>
              <a:rPr lang="en-US" altLang="zh-CN" dirty="0" smtClean="0"/>
              <a:t>(){…}</a:t>
            </a:r>
          </a:p>
          <a:p>
            <a:r>
              <a:rPr lang="en-US" altLang="zh-CN" dirty="0"/>
              <a:t> </a:t>
            </a:r>
            <a:r>
              <a:rPr lang="en-US" altLang="zh-CN" dirty="0" smtClean="0"/>
              <a:t>     </a:t>
            </a:r>
            <a:r>
              <a:rPr lang="en-US" altLang="zh-CN" dirty="0" smtClean="0">
                <a:solidFill>
                  <a:srgbClr val="FFFF00"/>
                </a:solidFill>
              </a:rPr>
              <a:t>public float </a:t>
            </a:r>
            <a:r>
              <a:rPr lang="en-US" altLang="zh-CN" dirty="0" err="1" smtClean="0">
                <a:solidFill>
                  <a:srgbClr val="FFFF00"/>
                </a:solidFill>
              </a:rPr>
              <a:t>getCourseMark</a:t>
            </a:r>
            <a:r>
              <a:rPr lang="en-US" altLang="zh-CN" dirty="0" smtClean="0">
                <a:solidFill>
                  <a:srgbClr val="FFFF00"/>
                </a:solidFill>
              </a:rPr>
              <a:t>(Course c){…}</a:t>
            </a:r>
          </a:p>
          <a:p>
            <a:r>
              <a:rPr lang="en-US" altLang="zh-CN" dirty="0">
                <a:solidFill>
                  <a:schemeClr val="bg1"/>
                </a:solidFill>
              </a:rPr>
              <a:t> </a:t>
            </a:r>
            <a:r>
              <a:rPr lang="en-US" altLang="zh-CN" dirty="0" smtClean="0">
                <a:solidFill>
                  <a:schemeClr val="bg1"/>
                </a:solidFill>
              </a:rPr>
              <a:t>     public </a:t>
            </a:r>
            <a:r>
              <a:rPr lang="en-US" altLang="zh-CN" dirty="0" err="1" smtClean="0">
                <a:solidFill>
                  <a:schemeClr val="bg1"/>
                </a:solidFill>
              </a:rPr>
              <a:t>boolean</a:t>
            </a:r>
            <a:r>
              <a:rPr lang="en-US" altLang="zh-CN" dirty="0" smtClean="0">
                <a:solidFill>
                  <a:schemeClr val="bg1"/>
                </a:solidFill>
              </a:rPr>
              <a:t> </a:t>
            </a:r>
            <a:r>
              <a:rPr lang="en-US" altLang="zh-CN" dirty="0" err="1">
                <a:solidFill>
                  <a:schemeClr val="bg1"/>
                </a:solidFill>
              </a:rPr>
              <a:t>s</a:t>
            </a:r>
            <a:r>
              <a:rPr lang="en-US" altLang="zh-CN" dirty="0" err="1" smtClean="0">
                <a:solidFill>
                  <a:schemeClr val="bg1"/>
                </a:solidFill>
              </a:rPr>
              <a:t>electCourse</a:t>
            </a:r>
            <a:r>
              <a:rPr lang="en-US" altLang="zh-CN" dirty="0" smtClean="0">
                <a:solidFill>
                  <a:schemeClr val="bg1"/>
                </a:solidFill>
              </a:rPr>
              <a:t>(Course c){…}</a:t>
            </a:r>
          </a:p>
          <a:p>
            <a:r>
              <a:rPr lang="en-US" altLang="zh-CN" dirty="0">
                <a:solidFill>
                  <a:schemeClr val="bg1"/>
                </a:solidFill>
              </a:rPr>
              <a:t> </a:t>
            </a:r>
            <a:r>
              <a:rPr lang="en-US" altLang="zh-CN" dirty="0" smtClean="0">
                <a:solidFill>
                  <a:schemeClr val="bg1"/>
                </a:solidFill>
              </a:rPr>
              <a:t>     public </a:t>
            </a:r>
            <a:r>
              <a:rPr lang="en-US" altLang="zh-CN" dirty="0" err="1" smtClean="0">
                <a:solidFill>
                  <a:schemeClr val="bg1"/>
                </a:solidFill>
              </a:rPr>
              <a:t>boolean</a:t>
            </a:r>
            <a:r>
              <a:rPr lang="en-US" altLang="zh-CN" dirty="0" smtClean="0">
                <a:solidFill>
                  <a:schemeClr val="bg1"/>
                </a:solidFill>
              </a:rPr>
              <a:t> </a:t>
            </a:r>
            <a:r>
              <a:rPr lang="en-US" altLang="zh-CN" dirty="0" err="1" smtClean="0">
                <a:solidFill>
                  <a:schemeClr val="bg1"/>
                </a:solidFill>
              </a:rPr>
              <a:t>unselectCourse</a:t>
            </a:r>
            <a:r>
              <a:rPr lang="en-US" altLang="zh-CN" dirty="0" smtClean="0">
                <a:solidFill>
                  <a:schemeClr val="bg1"/>
                </a:solidFill>
              </a:rPr>
              <a:t>(Course c){…}</a:t>
            </a:r>
          </a:p>
          <a:p>
            <a:r>
              <a:rPr lang="en-US" altLang="zh-CN" dirty="0">
                <a:solidFill>
                  <a:schemeClr val="bg1"/>
                </a:solidFill>
              </a:rPr>
              <a:t> </a:t>
            </a:r>
            <a:r>
              <a:rPr lang="en-US" altLang="zh-CN" dirty="0" smtClean="0">
                <a:solidFill>
                  <a:schemeClr val="bg1"/>
                </a:solidFill>
              </a:rPr>
              <a:t>     public </a:t>
            </a:r>
            <a:r>
              <a:rPr lang="en-US" altLang="zh-CN" dirty="0" err="1" smtClean="0">
                <a:solidFill>
                  <a:schemeClr val="bg1"/>
                </a:solidFill>
              </a:rPr>
              <a:t>boolean</a:t>
            </a:r>
            <a:r>
              <a:rPr lang="en-US" altLang="zh-CN" dirty="0" smtClean="0">
                <a:solidFill>
                  <a:schemeClr val="bg1"/>
                </a:solidFill>
              </a:rPr>
              <a:t> </a:t>
            </a:r>
            <a:r>
              <a:rPr lang="en-US" altLang="zh-CN" dirty="0" err="1" smtClean="0">
                <a:solidFill>
                  <a:schemeClr val="bg1"/>
                </a:solidFill>
              </a:rPr>
              <a:t>recordMark</a:t>
            </a:r>
            <a:r>
              <a:rPr lang="en-US" altLang="zh-CN" dirty="0" smtClean="0">
                <a:solidFill>
                  <a:schemeClr val="bg1"/>
                </a:solidFill>
              </a:rPr>
              <a:t>(Course c, float m){…}</a:t>
            </a:r>
          </a:p>
          <a:p>
            <a:r>
              <a:rPr lang="en-US" altLang="zh-CN" dirty="0" smtClean="0"/>
              <a:t>}</a:t>
            </a:r>
            <a:endParaRPr lang="zh-CN" altLang="en-US" dirty="0"/>
          </a:p>
        </p:txBody>
      </p:sp>
      <p:sp>
        <p:nvSpPr>
          <p:cNvPr id="6" name="矩形 5"/>
          <p:cNvSpPr/>
          <p:nvPr/>
        </p:nvSpPr>
        <p:spPr>
          <a:xfrm>
            <a:off x="7380071" y="1741880"/>
            <a:ext cx="299096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其他类</a:t>
            </a:r>
            <a:r>
              <a:rPr lang="zh-CN" altLang="en-US" dirty="0" smtClean="0"/>
              <a:t>需要</a:t>
            </a:r>
            <a:r>
              <a:rPr lang="zh-CN" altLang="en-US" dirty="0"/>
              <a:t>它</a:t>
            </a:r>
            <a:endParaRPr lang="en-US" altLang="zh-CN" dirty="0"/>
          </a:p>
          <a:p>
            <a:r>
              <a:rPr lang="en-US" altLang="zh-CN" dirty="0"/>
              <a:t>(1</a:t>
            </a:r>
            <a:r>
              <a:rPr lang="en-US" altLang="zh-CN" dirty="0" smtClean="0"/>
              <a:t>)</a:t>
            </a:r>
            <a:r>
              <a:rPr lang="zh-CN" altLang="en-US" dirty="0" smtClean="0"/>
              <a:t>选一门课</a:t>
            </a:r>
            <a:endParaRPr lang="en-US" altLang="zh-CN" dirty="0"/>
          </a:p>
          <a:p>
            <a:r>
              <a:rPr lang="en-US" altLang="zh-CN" dirty="0"/>
              <a:t>(2</a:t>
            </a:r>
            <a:r>
              <a:rPr lang="en-US" altLang="zh-CN" dirty="0" smtClean="0"/>
              <a:t>)</a:t>
            </a:r>
            <a:r>
              <a:rPr lang="zh-CN" altLang="en-US" dirty="0" smtClean="0"/>
              <a:t>退选一门课</a:t>
            </a:r>
            <a:endParaRPr lang="en-US" altLang="zh-CN" dirty="0"/>
          </a:p>
          <a:p>
            <a:r>
              <a:rPr lang="en-US" altLang="zh-CN" dirty="0"/>
              <a:t>(3</a:t>
            </a:r>
            <a:r>
              <a:rPr lang="en-US" altLang="zh-CN" dirty="0" smtClean="0"/>
              <a:t>)</a:t>
            </a:r>
            <a:r>
              <a:rPr lang="zh-CN" altLang="en-US" dirty="0" smtClean="0"/>
              <a:t>登记一门课的成绩</a:t>
            </a:r>
            <a:endParaRPr lang="en-US" altLang="zh-CN" dirty="0"/>
          </a:p>
        </p:txBody>
      </p:sp>
      <p:sp>
        <p:nvSpPr>
          <p:cNvPr id="7" name="右箭头 6"/>
          <p:cNvSpPr/>
          <p:nvPr/>
        </p:nvSpPr>
        <p:spPr>
          <a:xfrm>
            <a:off x="5443291" y="5143682"/>
            <a:ext cx="836342" cy="31223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8" name="右箭头 7"/>
          <p:cNvSpPr/>
          <p:nvPr/>
        </p:nvSpPr>
        <p:spPr>
          <a:xfrm rot="5400000">
            <a:off x="8586308" y="3251840"/>
            <a:ext cx="578487" cy="30716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1BF7A81E-8226-4F9B-AE0B-F580D8772FF9}" type="slidenum">
              <a:rPr lang="zh-CN" altLang="en-US" smtClean="0"/>
              <a:t>33</a:t>
            </a:fld>
            <a:endParaRPr lang="zh-CN" altLang="en-US"/>
          </a:p>
        </p:txBody>
      </p:sp>
    </p:spTree>
    <p:extLst>
      <p:ext uri="{BB962C8B-B14F-4D97-AF65-F5344CB8AC3E}">
        <p14:creationId xmlns:p14="http://schemas.microsoft.com/office/powerpoint/2010/main" val="51782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对象属性与方法</a:t>
            </a:r>
          </a:p>
        </p:txBody>
      </p:sp>
      <p:sp>
        <p:nvSpPr>
          <p:cNvPr id="3" name="内容占位符 2"/>
          <p:cNvSpPr>
            <a:spLocks noGrp="1"/>
          </p:cNvSpPr>
          <p:nvPr>
            <p:ph idx="1"/>
          </p:nvPr>
        </p:nvSpPr>
        <p:spPr/>
        <p:txBody>
          <a:bodyPr/>
          <a:lstStyle/>
          <a:p>
            <a:r>
              <a:rPr lang="zh-CN" altLang="en-US" dirty="0"/>
              <a:t>状态查询方法</a:t>
            </a:r>
            <a:r>
              <a:rPr lang="en-US" altLang="zh-CN" dirty="0"/>
              <a:t>+</a:t>
            </a:r>
            <a:r>
              <a:rPr lang="zh-CN" altLang="en-US" dirty="0"/>
              <a:t>状态改变方法</a:t>
            </a:r>
            <a:endParaRPr lang="en-US" altLang="zh-CN" dirty="0"/>
          </a:p>
          <a:p>
            <a:pPr lvl="1"/>
            <a:r>
              <a:rPr lang="zh-CN" altLang="en-US" dirty="0" smtClean="0"/>
              <a:t>启发式规则</a:t>
            </a:r>
            <a:r>
              <a:rPr lang="en-US" altLang="zh-CN" dirty="0" smtClean="0"/>
              <a:t>2</a:t>
            </a:r>
            <a:r>
              <a:rPr lang="zh-CN" altLang="en-US" dirty="0" smtClean="0"/>
              <a:t>：控制专家</a:t>
            </a:r>
            <a:endParaRPr lang="en-US" altLang="zh-CN" dirty="0" smtClean="0"/>
          </a:p>
          <a:p>
            <a:pPr lvl="1"/>
            <a:r>
              <a:rPr lang="zh-CN" altLang="en-US" dirty="0"/>
              <a:t>一</a:t>
            </a:r>
            <a:r>
              <a:rPr lang="zh-CN" altLang="en-US" dirty="0" smtClean="0"/>
              <a:t>个类被赋予了拥有响应</a:t>
            </a:r>
            <a:r>
              <a:rPr lang="zh-CN" altLang="en-US" b="1" u="sng" dirty="0" smtClean="0"/>
              <a:t>系统事件</a:t>
            </a:r>
            <a:r>
              <a:rPr lang="zh-CN" altLang="en-US" dirty="0" smtClean="0"/>
              <a:t>的能力</a:t>
            </a:r>
            <a:r>
              <a:rPr lang="en-US" altLang="zh-CN" dirty="0" smtClean="0"/>
              <a:t>----</a:t>
            </a:r>
            <a:r>
              <a:rPr lang="zh-CN" altLang="en-US" dirty="0" smtClean="0"/>
              <a:t>控制专家</a:t>
            </a:r>
            <a:endParaRPr lang="en-US" altLang="zh-CN" dirty="0" smtClean="0"/>
          </a:p>
          <a:p>
            <a:pPr lvl="1"/>
            <a:r>
              <a:rPr lang="zh-CN" altLang="en-US" dirty="0" smtClean="0"/>
              <a:t>系统事件有哪些？处理这些事件需要哪些信息？</a:t>
            </a:r>
            <a:endParaRPr lang="en-US" altLang="zh-CN" dirty="0" smtClean="0"/>
          </a:p>
          <a:p>
            <a:pPr lvl="1"/>
            <a:r>
              <a:rPr lang="zh-CN" altLang="en-US" dirty="0" smtClean="0"/>
              <a:t>例：电梯系统</a:t>
            </a:r>
            <a:endParaRPr lang="en-US" altLang="zh-CN" dirty="0" smtClean="0"/>
          </a:p>
          <a:p>
            <a:pPr lvl="2"/>
            <a:r>
              <a:rPr lang="zh-CN" altLang="en-US" dirty="0"/>
              <a:t>电梯</a:t>
            </a:r>
            <a:r>
              <a:rPr lang="zh-CN" altLang="en-US" dirty="0" smtClean="0"/>
              <a:t>类、电梯请求队列类、请求调度类</a:t>
            </a:r>
            <a:endParaRPr lang="en-US" altLang="zh-CN" dirty="0" smtClean="0"/>
          </a:p>
          <a:p>
            <a:pPr lvl="2"/>
            <a:r>
              <a:rPr lang="zh-CN" altLang="en-US" dirty="0" smtClean="0"/>
              <a:t>系统事件：楼层请求（上</a:t>
            </a:r>
            <a:r>
              <a:rPr lang="en-US" altLang="zh-CN" dirty="0" smtClean="0"/>
              <a:t>/</a:t>
            </a:r>
            <a:r>
              <a:rPr lang="zh-CN" altLang="en-US" dirty="0" smtClean="0"/>
              <a:t>下）、电梯运载请求（到达某一楼层）</a:t>
            </a:r>
            <a:endParaRPr lang="en-US" altLang="zh-CN" dirty="0" smtClean="0"/>
          </a:p>
          <a:p>
            <a:pPr lvl="2"/>
            <a:r>
              <a:rPr lang="zh-CN" altLang="en-US" dirty="0" smtClean="0"/>
              <a:t>楼层请求：楼层号、请求方向、请求时间</a:t>
            </a:r>
            <a:endParaRPr lang="en-US" altLang="zh-CN" dirty="0" smtClean="0"/>
          </a:p>
          <a:p>
            <a:pPr lvl="2"/>
            <a:r>
              <a:rPr lang="zh-CN" altLang="en-US" dirty="0" smtClean="0"/>
              <a:t>电梯运载请求：楼层号、请求时间</a:t>
            </a:r>
            <a:endParaRPr lang="en-US" altLang="zh-CN" dirty="0" smtClean="0"/>
          </a:p>
          <a:p>
            <a:pPr lvl="2"/>
            <a:r>
              <a:rPr lang="zh-CN" altLang="en-US" dirty="0" smtClean="0"/>
              <a:t>我们选择让调度类来响应这些请求，响应结果是构造请求对象，放入请求队列；然后按照既定的调度策略来调度电梯响应这些请求。</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34</a:t>
            </a:fld>
            <a:endParaRPr lang="zh-CN" altLang="en-US"/>
          </a:p>
        </p:txBody>
      </p:sp>
    </p:spTree>
    <p:extLst>
      <p:ext uri="{BB962C8B-B14F-4D97-AF65-F5344CB8AC3E}">
        <p14:creationId xmlns:p14="http://schemas.microsoft.com/office/powerpoint/2010/main" val="9952542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对象属性与方法</a:t>
            </a:r>
            <a:endParaRPr lang="zh-CN" altLang="en-US" dirty="0"/>
          </a:p>
        </p:txBody>
      </p:sp>
      <p:sp>
        <p:nvSpPr>
          <p:cNvPr id="3" name="内容占位符 2"/>
          <p:cNvSpPr>
            <a:spLocks noGrp="1"/>
          </p:cNvSpPr>
          <p:nvPr>
            <p:ph idx="1"/>
          </p:nvPr>
        </p:nvSpPr>
        <p:spPr/>
        <p:txBody>
          <a:bodyPr/>
          <a:lstStyle/>
          <a:p>
            <a:r>
              <a:rPr lang="zh-CN" altLang="en-US" dirty="0" smtClean="0"/>
              <a:t>当为类设计一个方法时，要明确</a:t>
            </a:r>
            <a:endParaRPr lang="en-US" altLang="zh-CN" dirty="0" smtClean="0"/>
          </a:p>
          <a:p>
            <a:pPr lvl="1"/>
            <a:r>
              <a:rPr lang="zh-CN" altLang="en-US" dirty="0" smtClean="0"/>
              <a:t>这个方法运行后达到的效果是什么</a:t>
            </a:r>
            <a:endParaRPr lang="en-US" altLang="zh-CN" dirty="0" smtClean="0"/>
          </a:p>
          <a:p>
            <a:pPr lvl="1"/>
            <a:r>
              <a:rPr lang="zh-CN" altLang="en-US" dirty="0" smtClean="0"/>
              <a:t>这个方法运行时要求满足的条件是什么</a:t>
            </a:r>
            <a:endParaRPr lang="en-US" altLang="zh-CN" dirty="0" smtClean="0"/>
          </a:p>
          <a:p>
            <a:pPr lvl="1"/>
            <a:r>
              <a:rPr lang="zh-CN" altLang="en-US" dirty="0" smtClean="0"/>
              <a:t>这个方法运行时需要使用哪些数据</a:t>
            </a:r>
            <a:endParaRPr lang="zh-CN" altLang="en-US" dirty="0"/>
          </a:p>
        </p:txBody>
      </p:sp>
      <p:sp>
        <p:nvSpPr>
          <p:cNvPr id="4" name="文本框 3"/>
          <p:cNvSpPr txBox="1"/>
          <p:nvPr/>
        </p:nvSpPr>
        <p:spPr>
          <a:xfrm>
            <a:off x="6568345" y="3449578"/>
            <a:ext cx="5080493" cy="2862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altLang="zh-CN" dirty="0" smtClean="0"/>
              <a:t>public class Student {</a:t>
            </a:r>
          </a:p>
          <a:p>
            <a:r>
              <a:rPr lang="en-US" altLang="zh-CN" dirty="0"/>
              <a:t> </a:t>
            </a:r>
            <a:r>
              <a:rPr lang="en-US" altLang="zh-CN" dirty="0" smtClean="0"/>
              <a:t>     public </a:t>
            </a:r>
            <a:r>
              <a:rPr lang="en-US" altLang="zh-CN" dirty="0" err="1" smtClean="0"/>
              <a:t>boolean</a:t>
            </a:r>
            <a:r>
              <a:rPr lang="en-US" altLang="zh-CN" dirty="0" smtClean="0"/>
              <a:t> </a:t>
            </a:r>
            <a:r>
              <a:rPr lang="en-US" altLang="zh-CN" dirty="0" err="1"/>
              <a:t>c</a:t>
            </a:r>
            <a:r>
              <a:rPr lang="en-US" altLang="zh-CN" dirty="0" err="1" smtClean="0"/>
              <a:t>ourseSelected</a:t>
            </a:r>
            <a:r>
              <a:rPr lang="en-US" altLang="zh-CN" dirty="0" smtClean="0"/>
              <a:t>(Course c){…}</a:t>
            </a:r>
          </a:p>
          <a:p>
            <a:r>
              <a:rPr lang="en-US" altLang="zh-CN" dirty="0"/>
              <a:t> </a:t>
            </a:r>
            <a:r>
              <a:rPr lang="en-US" altLang="zh-CN" dirty="0" smtClean="0"/>
              <a:t>     public </a:t>
            </a:r>
            <a:r>
              <a:rPr lang="en-US" altLang="zh-CN" dirty="0" err="1" smtClean="0"/>
              <a:t>StuKind</a:t>
            </a:r>
            <a:r>
              <a:rPr lang="en-US" altLang="zh-CN" dirty="0" smtClean="0"/>
              <a:t> </a:t>
            </a:r>
            <a:r>
              <a:rPr lang="en-US" altLang="zh-CN" dirty="0" err="1" smtClean="0"/>
              <a:t>getStuKind</a:t>
            </a:r>
            <a:r>
              <a:rPr lang="en-US" altLang="zh-CN" dirty="0" smtClean="0"/>
              <a:t>(){…}</a:t>
            </a:r>
          </a:p>
          <a:p>
            <a:r>
              <a:rPr lang="en-US" altLang="zh-CN" dirty="0"/>
              <a:t> </a:t>
            </a:r>
            <a:r>
              <a:rPr lang="en-US" altLang="zh-CN" dirty="0" smtClean="0"/>
              <a:t>     public String </a:t>
            </a:r>
            <a:r>
              <a:rPr lang="en-US" altLang="zh-CN" dirty="0" err="1" smtClean="0"/>
              <a:t>getName</a:t>
            </a:r>
            <a:r>
              <a:rPr lang="en-US" altLang="zh-CN" dirty="0" smtClean="0"/>
              <a:t>(){…}</a:t>
            </a:r>
          </a:p>
          <a:p>
            <a:r>
              <a:rPr lang="en-US" altLang="zh-CN" dirty="0"/>
              <a:t> </a:t>
            </a:r>
            <a:r>
              <a:rPr lang="en-US" altLang="zh-CN" dirty="0" smtClean="0"/>
              <a:t>     public float </a:t>
            </a:r>
            <a:r>
              <a:rPr lang="en-US" altLang="zh-CN" dirty="0" err="1" smtClean="0"/>
              <a:t>getTotalCredit</a:t>
            </a:r>
            <a:r>
              <a:rPr lang="en-US" altLang="zh-CN" dirty="0" smtClean="0"/>
              <a:t>(){…}</a:t>
            </a:r>
          </a:p>
          <a:p>
            <a:r>
              <a:rPr lang="en-US" altLang="zh-CN" dirty="0"/>
              <a:t>      public float </a:t>
            </a:r>
            <a:r>
              <a:rPr lang="en-US" altLang="zh-CN" dirty="0" err="1"/>
              <a:t>getCourseMark</a:t>
            </a:r>
            <a:r>
              <a:rPr lang="en-US" altLang="zh-CN" dirty="0"/>
              <a:t>(Course c){…}</a:t>
            </a:r>
          </a:p>
          <a:p>
            <a:r>
              <a:rPr lang="en-US" altLang="zh-CN" dirty="0">
                <a:solidFill>
                  <a:schemeClr val="bg1"/>
                </a:solidFill>
              </a:rPr>
              <a:t> </a:t>
            </a:r>
            <a:r>
              <a:rPr lang="en-US" altLang="zh-CN" dirty="0" smtClean="0">
                <a:solidFill>
                  <a:schemeClr val="bg1"/>
                </a:solidFill>
              </a:rPr>
              <a:t>     public </a:t>
            </a:r>
            <a:r>
              <a:rPr lang="en-US" altLang="zh-CN" dirty="0" err="1" smtClean="0">
                <a:solidFill>
                  <a:schemeClr val="bg1"/>
                </a:solidFill>
              </a:rPr>
              <a:t>boolean</a:t>
            </a:r>
            <a:r>
              <a:rPr lang="en-US" altLang="zh-CN" dirty="0" smtClean="0">
                <a:solidFill>
                  <a:schemeClr val="bg1"/>
                </a:solidFill>
              </a:rPr>
              <a:t> </a:t>
            </a:r>
            <a:r>
              <a:rPr lang="en-US" altLang="zh-CN" dirty="0" err="1">
                <a:solidFill>
                  <a:schemeClr val="bg1"/>
                </a:solidFill>
              </a:rPr>
              <a:t>s</a:t>
            </a:r>
            <a:r>
              <a:rPr lang="en-US" altLang="zh-CN" dirty="0" err="1" smtClean="0">
                <a:solidFill>
                  <a:schemeClr val="bg1"/>
                </a:solidFill>
              </a:rPr>
              <a:t>electCourse</a:t>
            </a:r>
            <a:r>
              <a:rPr lang="en-US" altLang="zh-CN" dirty="0" smtClean="0">
                <a:solidFill>
                  <a:schemeClr val="bg1"/>
                </a:solidFill>
              </a:rPr>
              <a:t>(Course c){…}</a:t>
            </a:r>
          </a:p>
          <a:p>
            <a:r>
              <a:rPr lang="en-US" altLang="zh-CN" dirty="0">
                <a:solidFill>
                  <a:schemeClr val="bg1"/>
                </a:solidFill>
              </a:rPr>
              <a:t> </a:t>
            </a:r>
            <a:r>
              <a:rPr lang="en-US" altLang="zh-CN" dirty="0" smtClean="0">
                <a:solidFill>
                  <a:schemeClr val="bg1"/>
                </a:solidFill>
              </a:rPr>
              <a:t>     public </a:t>
            </a:r>
            <a:r>
              <a:rPr lang="en-US" altLang="zh-CN" dirty="0" err="1" smtClean="0">
                <a:solidFill>
                  <a:schemeClr val="bg1"/>
                </a:solidFill>
              </a:rPr>
              <a:t>boolean</a:t>
            </a:r>
            <a:r>
              <a:rPr lang="en-US" altLang="zh-CN" dirty="0" smtClean="0">
                <a:solidFill>
                  <a:schemeClr val="bg1"/>
                </a:solidFill>
              </a:rPr>
              <a:t> </a:t>
            </a:r>
            <a:r>
              <a:rPr lang="en-US" altLang="zh-CN" dirty="0" err="1" smtClean="0">
                <a:solidFill>
                  <a:schemeClr val="bg1"/>
                </a:solidFill>
              </a:rPr>
              <a:t>unselectCourse</a:t>
            </a:r>
            <a:r>
              <a:rPr lang="en-US" altLang="zh-CN" dirty="0" smtClean="0">
                <a:solidFill>
                  <a:schemeClr val="bg1"/>
                </a:solidFill>
              </a:rPr>
              <a:t>(Course c){…}</a:t>
            </a:r>
          </a:p>
          <a:p>
            <a:r>
              <a:rPr lang="en-US" altLang="zh-CN" dirty="0">
                <a:solidFill>
                  <a:schemeClr val="bg1"/>
                </a:solidFill>
              </a:rPr>
              <a:t> </a:t>
            </a:r>
            <a:r>
              <a:rPr lang="en-US" altLang="zh-CN" dirty="0" smtClean="0">
                <a:solidFill>
                  <a:schemeClr val="bg1"/>
                </a:solidFill>
              </a:rPr>
              <a:t>     </a:t>
            </a:r>
            <a:r>
              <a:rPr lang="en-US" altLang="zh-CN" dirty="0">
                <a:solidFill>
                  <a:srgbClr val="FFFF00"/>
                </a:solidFill>
              </a:rPr>
              <a:t>public </a:t>
            </a:r>
            <a:r>
              <a:rPr lang="en-US" altLang="zh-CN" dirty="0" err="1">
                <a:solidFill>
                  <a:srgbClr val="FFFF00"/>
                </a:solidFill>
              </a:rPr>
              <a:t>boolean</a:t>
            </a:r>
            <a:r>
              <a:rPr lang="en-US" altLang="zh-CN" dirty="0">
                <a:solidFill>
                  <a:srgbClr val="FFFF00"/>
                </a:solidFill>
              </a:rPr>
              <a:t> </a:t>
            </a:r>
            <a:r>
              <a:rPr lang="en-US" altLang="zh-CN" dirty="0" err="1">
                <a:solidFill>
                  <a:srgbClr val="FFFF00"/>
                </a:solidFill>
              </a:rPr>
              <a:t>recordMark</a:t>
            </a:r>
            <a:r>
              <a:rPr lang="en-US" altLang="zh-CN" dirty="0">
                <a:solidFill>
                  <a:srgbClr val="FFFF00"/>
                </a:solidFill>
              </a:rPr>
              <a:t>(Course c, float m){…}</a:t>
            </a:r>
          </a:p>
          <a:p>
            <a:r>
              <a:rPr lang="en-US" altLang="zh-CN" dirty="0" smtClean="0"/>
              <a:t>}</a:t>
            </a:r>
            <a:endParaRPr lang="zh-CN" altLang="en-US" dirty="0"/>
          </a:p>
        </p:txBody>
      </p:sp>
      <p:sp>
        <p:nvSpPr>
          <p:cNvPr id="5" name="矩形 4"/>
          <p:cNvSpPr/>
          <p:nvPr/>
        </p:nvSpPr>
        <p:spPr>
          <a:xfrm>
            <a:off x="1316298" y="4696073"/>
            <a:ext cx="444570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dirty="0">
                <a:solidFill>
                  <a:schemeClr val="tx1"/>
                </a:solidFill>
              </a:rPr>
              <a:t>public </a:t>
            </a:r>
            <a:r>
              <a:rPr lang="en-US" altLang="zh-CN" dirty="0" err="1">
                <a:solidFill>
                  <a:schemeClr val="tx1"/>
                </a:solidFill>
              </a:rPr>
              <a:t>boolean</a:t>
            </a:r>
            <a:r>
              <a:rPr lang="en-US" altLang="zh-CN" dirty="0">
                <a:solidFill>
                  <a:schemeClr val="tx1"/>
                </a:solidFill>
              </a:rPr>
              <a:t> </a:t>
            </a:r>
            <a:r>
              <a:rPr lang="en-US" altLang="zh-CN" dirty="0" err="1">
                <a:solidFill>
                  <a:schemeClr val="tx1"/>
                </a:solidFill>
              </a:rPr>
              <a:t>recordMark</a:t>
            </a:r>
            <a:r>
              <a:rPr lang="en-US" altLang="zh-CN" dirty="0">
                <a:solidFill>
                  <a:schemeClr val="tx1"/>
                </a:solidFill>
              </a:rPr>
              <a:t>(Course c, float m)</a:t>
            </a:r>
            <a:endParaRPr lang="zh-CN" altLang="en-US" dirty="0">
              <a:solidFill>
                <a:schemeClr val="tx1"/>
              </a:solidFill>
            </a:endParaRPr>
          </a:p>
        </p:txBody>
      </p:sp>
      <p:sp>
        <p:nvSpPr>
          <p:cNvPr id="6" name="灯片编号占位符 5"/>
          <p:cNvSpPr>
            <a:spLocks noGrp="1"/>
          </p:cNvSpPr>
          <p:nvPr>
            <p:ph type="sldNum" sz="quarter" idx="12"/>
          </p:nvPr>
        </p:nvSpPr>
        <p:spPr/>
        <p:txBody>
          <a:bodyPr/>
          <a:lstStyle/>
          <a:p>
            <a:fld id="{1BF7A81E-8226-4F9B-AE0B-F580D8772FF9}" type="slidenum">
              <a:rPr lang="zh-CN" altLang="en-US" smtClean="0"/>
              <a:t>35</a:t>
            </a:fld>
            <a:endParaRPr lang="zh-CN" altLang="en-US"/>
          </a:p>
        </p:txBody>
      </p:sp>
    </p:spTree>
    <p:extLst>
      <p:ext uri="{BB962C8B-B14F-4D97-AF65-F5344CB8AC3E}">
        <p14:creationId xmlns:p14="http://schemas.microsoft.com/office/powerpoint/2010/main" val="2109076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两类</a:t>
            </a:r>
            <a:r>
              <a:rPr lang="en-US" altLang="zh-CN" dirty="0" smtClean="0"/>
              <a:t>Java</a:t>
            </a:r>
            <a:r>
              <a:rPr lang="zh-CN" altLang="en-US" dirty="0" smtClean="0"/>
              <a:t>程序</a:t>
            </a:r>
            <a:endParaRPr lang="zh-CN" altLang="en-US" dirty="0"/>
          </a:p>
        </p:txBody>
      </p:sp>
      <p:sp>
        <p:nvSpPr>
          <p:cNvPr id="3" name="内容占位符 2"/>
          <p:cNvSpPr>
            <a:spLocks noGrp="1"/>
          </p:cNvSpPr>
          <p:nvPr>
            <p:ph idx="1"/>
          </p:nvPr>
        </p:nvSpPr>
        <p:spPr/>
        <p:txBody>
          <a:bodyPr/>
          <a:lstStyle/>
          <a:p>
            <a:r>
              <a:rPr lang="zh-CN" altLang="en-US" dirty="0" smtClean="0"/>
              <a:t>命令行执行程序</a:t>
            </a:r>
            <a:endParaRPr lang="en-US" altLang="zh-CN" dirty="0" smtClean="0"/>
          </a:p>
          <a:p>
            <a:pPr lvl="1"/>
            <a:r>
              <a:rPr lang="zh-CN" altLang="en-US" dirty="0" smtClean="0"/>
              <a:t>需要提供一个显示的入口点</a:t>
            </a:r>
            <a:r>
              <a:rPr lang="en-US" altLang="zh-CN" dirty="0" smtClean="0"/>
              <a:t>public static void main(String </a:t>
            </a:r>
            <a:r>
              <a:rPr lang="en-US" altLang="zh-CN" dirty="0" err="1" smtClean="0"/>
              <a:t>args</a:t>
            </a:r>
            <a:r>
              <a:rPr lang="en-US" altLang="zh-CN" dirty="0" smtClean="0"/>
              <a:t>[])</a:t>
            </a:r>
          </a:p>
          <a:p>
            <a:pPr lvl="1"/>
            <a:r>
              <a:rPr lang="zh-CN" altLang="en-US" dirty="0" smtClean="0"/>
              <a:t>执行过程中只能通过命令行与用户进行交互</a:t>
            </a:r>
            <a:endParaRPr lang="en-US" altLang="zh-CN" dirty="0" smtClean="0"/>
          </a:p>
          <a:p>
            <a:pPr lvl="1"/>
            <a:r>
              <a:rPr lang="zh-CN" altLang="en-US" dirty="0" smtClean="0"/>
              <a:t>我们将首先关注这一类程序</a:t>
            </a:r>
            <a:endParaRPr lang="en-US" altLang="zh-CN" dirty="0" smtClean="0"/>
          </a:p>
          <a:p>
            <a:r>
              <a:rPr lang="zh-CN" altLang="en-US" dirty="0" smtClean="0"/>
              <a:t>基于可视化</a:t>
            </a:r>
            <a:r>
              <a:rPr lang="en-US" altLang="zh-CN" dirty="0" smtClean="0"/>
              <a:t>UI</a:t>
            </a:r>
            <a:r>
              <a:rPr lang="zh-CN" altLang="en-US" dirty="0" smtClean="0"/>
              <a:t>的交互式程序</a:t>
            </a:r>
            <a:endParaRPr lang="en-US" altLang="zh-CN" dirty="0" smtClean="0"/>
          </a:p>
          <a:p>
            <a:pPr lvl="1"/>
            <a:r>
              <a:rPr lang="zh-CN" altLang="en-US" dirty="0" smtClean="0"/>
              <a:t>利用</a:t>
            </a:r>
            <a:r>
              <a:rPr lang="en-US" altLang="zh-CN" dirty="0" smtClean="0"/>
              <a:t>Java</a:t>
            </a:r>
            <a:r>
              <a:rPr lang="zh-CN" altLang="en-US" dirty="0" smtClean="0"/>
              <a:t>提供的</a:t>
            </a:r>
            <a:r>
              <a:rPr lang="en-US" altLang="zh-CN" dirty="0" smtClean="0"/>
              <a:t>UI</a:t>
            </a:r>
            <a:r>
              <a:rPr lang="zh-CN" altLang="en-US" dirty="0" smtClean="0"/>
              <a:t>框架</a:t>
            </a:r>
            <a:endParaRPr lang="en-US" altLang="zh-CN" dirty="0" smtClean="0"/>
          </a:p>
          <a:p>
            <a:pPr lvl="1"/>
            <a:r>
              <a:rPr lang="zh-CN" altLang="en-US" dirty="0" smtClean="0"/>
              <a:t>在适当的位置构造和展示业务对象，并通过</a:t>
            </a:r>
            <a:r>
              <a:rPr lang="en-US" altLang="zh-CN" dirty="0" smtClean="0"/>
              <a:t>HCI</a:t>
            </a:r>
            <a:r>
              <a:rPr lang="zh-CN" altLang="en-US" dirty="0" smtClean="0"/>
              <a:t>事件进行业务处理</a:t>
            </a:r>
            <a:endParaRPr lang="en-US" altLang="zh-CN" dirty="0" smtClean="0"/>
          </a:p>
          <a:p>
            <a:pPr lvl="1"/>
            <a:r>
              <a:rPr lang="zh-CN" altLang="en-US" dirty="0" smtClean="0"/>
              <a:t>需要多线程处理，保持</a:t>
            </a:r>
            <a:r>
              <a:rPr lang="en-US" altLang="zh-CN" dirty="0" smtClean="0"/>
              <a:t>UI</a:t>
            </a:r>
            <a:r>
              <a:rPr lang="zh-CN" altLang="en-US" dirty="0" smtClean="0"/>
              <a:t>能够持续响应用户的请求</a:t>
            </a:r>
            <a:endParaRPr lang="en-US" altLang="zh-CN" dirty="0" smtClean="0"/>
          </a:p>
          <a:p>
            <a:pPr lvl="1"/>
            <a:r>
              <a:rPr lang="zh-CN" altLang="en-US" dirty="0"/>
              <a:t>这</a:t>
            </a:r>
            <a:r>
              <a:rPr lang="zh-CN" altLang="en-US" dirty="0" smtClean="0"/>
              <a:t>一类程序本质上并无特殊之处，只是需要更多</a:t>
            </a:r>
            <a:r>
              <a:rPr lang="en-US" altLang="zh-CN" dirty="0" smtClean="0"/>
              <a:t>Java</a:t>
            </a:r>
            <a:r>
              <a:rPr lang="zh-CN" altLang="en-US" dirty="0"/>
              <a:t>类</a:t>
            </a:r>
            <a:r>
              <a:rPr lang="zh-CN" altLang="en-US" dirty="0" smtClean="0"/>
              <a:t>库支持</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36</a:t>
            </a:fld>
            <a:endParaRPr lang="zh-CN" altLang="en-US"/>
          </a:p>
        </p:txBody>
      </p:sp>
    </p:spTree>
    <p:extLst>
      <p:ext uri="{BB962C8B-B14F-4D97-AF65-F5344CB8AC3E}">
        <p14:creationId xmlns:p14="http://schemas.microsoft.com/office/powerpoint/2010/main" val="966419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作业要求</a:t>
            </a:r>
            <a:endParaRPr lang="zh-CN" altLang="en-US" dirty="0"/>
          </a:p>
        </p:txBody>
      </p:sp>
      <p:sp>
        <p:nvSpPr>
          <p:cNvPr id="3" name="内容占位符 2"/>
          <p:cNvSpPr>
            <a:spLocks noGrp="1"/>
          </p:cNvSpPr>
          <p:nvPr>
            <p:ph idx="1"/>
          </p:nvPr>
        </p:nvSpPr>
        <p:spPr>
          <a:xfrm>
            <a:off x="838200" y="1465384"/>
            <a:ext cx="10515600" cy="5392616"/>
          </a:xfrm>
        </p:spPr>
        <p:txBody>
          <a:bodyPr>
            <a:normAutofit lnSpcReduction="10000"/>
          </a:bodyPr>
          <a:lstStyle/>
          <a:p>
            <a:r>
              <a:rPr lang="zh-CN" altLang="en-US" dirty="0" smtClean="0"/>
              <a:t>针对电梯例子</a:t>
            </a:r>
            <a:endParaRPr lang="en-US" altLang="zh-CN" dirty="0" smtClean="0"/>
          </a:p>
          <a:p>
            <a:pPr lvl="1"/>
            <a:r>
              <a:rPr lang="zh-CN" altLang="en-US" dirty="0" smtClean="0"/>
              <a:t>单部电梯，要求实现的类：电梯、楼层、请求队列、调度器、请求类，按照本讲要点来识别这些类的属性和方法，并做相应说明</a:t>
            </a:r>
            <a:endParaRPr lang="en-US" altLang="zh-CN" dirty="0" smtClean="0"/>
          </a:p>
          <a:p>
            <a:r>
              <a:rPr lang="zh-CN" altLang="en-US" dirty="0" smtClean="0"/>
              <a:t>要求</a:t>
            </a:r>
            <a:endParaRPr lang="en-US" altLang="zh-CN" dirty="0" smtClean="0"/>
          </a:p>
          <a:p>
            <a:pPr lvl="1"/>
            <a:r>
              <a:rPr lang="zh-CN" altLang="en-US" dirty="0" smtClean="0"/>
              <a:t>固定为</a:t>
            </a:r>
            <a:r>
              <a:rPr lang="en-US" altLang="zh-CN" dirty="0" smtClean="0"/>
              <a:t>10</a:t>
            </a:r>
            <a:r>
              <a:rPr lang="zh-CN" altLang="en-US" dirty="0" smtClean="0"/>
              <a:t>层楼，</a:t>
            </a:r>
            <a:r>
              <a:rPr lang="en-US" altLang="zh-CN" dirty="0" smtClean="0"/>
              <a:t>1</a:t>
            </a:r>
            <a:r>
              <a:rPr lang="zh-CN" altLang="en-US" dirty="0" smtClean="0"/>
              <a:t>层只有向上请求按钮，</a:t>
            </a:r>
            <a:r>
              <a:rPr lang="en-US" altLang="zh-CN" dirty="0" smtClean="0"/>
              <a:t>10</a:t>
            </a:r>
            <a:r>
              <a:rPr lang="zh-CN" altLang="en-US" dirty="0" smtClean="0"/>
              <a:t>层只有向下请求按钮，其他有两个请求按钮（向上和向下）；电梯内部有只有楼层号对应的按钮</a:t>
            </a:r>
            <a:endParaRPr lang="en-US" altLang="zh-CN" dirty="0" smtClean="0"/>
          </a:p>
          <a:p>
            <a:pPr lvl="1"/>
            <a:r>
              <a:rPr lang="zh-CN" altLang="en-US" dirty="0" smtClean="0"/>
              <a:t>程序运行开始或重置时设置电梯停靠在</a:t>
            </a:r>
            <a:r>
              <a:rPr lang="en-US" altLang="zh-CN" dirty="0" smtClean="0"/>
              <a:t>1</a:t>
            </a:r>
            <a:r>
              <a:rPr lang="zh-CN" altLang="en-US" dirty="0" smtClean="0"/>
              <a:t>层</a:t>
            </a:r>
            <a:endParaRPr lang="en-US" altLang="zh-CN" dirty="0" smtClean="0"/>
          </a:p>
          <a:p>
            <a:pPr lvl="1"/>
            <a:r>
              <a:rPr lang="zh-CN" altLang="en-US" dirty="0" smtClean="0"/>
              <a:t>命令行输入为按照请求产生时间排序的请求序列</a:t>
            </a:r>
            <a:endParaRPr lang="en-US" altLang="zh-CN" dirty="0" smtClean="0"/>
          </a:p>
          <a:p>
            <a:pPr lvl="2"/>
            <a:r>
              <a:rPr lang="zh-CN" altLang="en-US" dirty="0"/>
              <a:t>楼层请求</a:t>
            </a:r>
            <a:r>
              <a:rPr lang="en-US" altLang="zh-CN" dirty="0" smtClean="0"/>
              <a:t>(FR, n, UP/DOWN, t)</a:t>
            </a:r>
            <a:r>
              <a:rPr lang="zh-CN" altLang="en-US" dirty="0" smtClean="0"/>
              <a:t>：</a:t>
            </a:r>
            <a:r>
              <a:rPr lang="en-US" altLang="zh-CN" dirty="0" smtClean="0"/>
              <a:t>FR</a:t>
            </a:r>
            <a:r>
              <a:rPr lang="zh-CN" altLang="en-US" dirty="0" smtClean="0"/>
              <a:t>为标识，</a:t>
            </a:r>
            <a:r>
              <a:rPr lang="en-US" altLang="zh-CN" dirty="0" smtClean="0"/>
              <a:t>n</a:t>
            </a:r>
            <a:r>
              <a:rPr lang="zh-CN" altLang="en-US" dirty="0" smtClean="0"/>
              <a:t>为楼层号，</a:t>
            </a:r>
            <a:r>
              <a:rPr lang="en-US" altLang="zh-CN" dirty="0" smtClean="0"/>
              <a:t>UP</a:t>
            </a:r>
            <a:r>
              <a:rPr lang="zh-CN" altLang="en-US" dirty="0" smtClean="0"/>
              <a:t>为向上，</a:t>
            </a:r>
            <a:r>
              <a:rPr lang="en-US" altLang="zh-CN" dirty="0" smtClean="0"/>
              <a:t>DOWN</a:t>
            </a:r>
            <a:r>
              <a:rPr lang="zh-CN" altLang="en-US" dirty="0" smtClean="0"/>
              <a:t>为向下</a:t>
            </a:r>
            <a:endParaRPr lang="en-US" altLang="zh-CN" dirty="0" smtClean="0"/>
          </a:p>
          <a:p>
            <a:pPr lvl="2"/>
            <a:r>
              <a:rPr lang="zh-CN" altLang="en-US" dirty="0"/>
              <a:t>电梯内请求</a:t>
            </a:r>
            <a:r>
              <a:rPr lang="en-US" altLang="zh-CN" dirty="0" smtClean="0"/>
              <a:t>(ER, n, t)</a:t>
            </a:r>
            <a:r>
              <a:rPr lang="zh-CN" altLang="en-US" dirty="0" smtClean="0"/>
              <a:t>：</a:t>
            </a:r>
            <a:r>
              <a:rPr lang="en-US" altLang="zh-CN" dirty="0" smtClean="0"/>
              <a:t>ER</a:t>
            </a:r>
            <a:r>
              <a:rPr lang="zh-CN" altLang="en-US" dirty="0" smtClean="0"/>
              <a:t>为标识，</a:t>
            </a:r>
            <a:r>
              <a:rPr lang="en-US" altLang="zh-CN" dirty="0" smtClean="0"/>
              <a:t>n</a:t>
            </a:r>
            <a:r>
              <a:rPr lang="zh-CN" altLang="en-US" dirty="0" smtClean="0"/>
              <a:t>为目标楼层号</a:t>
            </a:r>
            <a:endParaRPr lang="en-US" altLang="zh-CN" dirty="0" smtClean="0"/>
          </a:p>
          <a:p>
            <a:pPr lvl="2"/>
            <a:r>
              <a:rPr lang="en-US" altLang="zh-CN" dirty="0" smtClean="0"/>
              <a:t>t</a:t>
            </a:r>
            <a:r>
              <a:rPr lang="zh-CN" altLang="en-US" dirty="0" smtClean="0"/>
              <a:t>为请求产生的相对时刻，第一个请求的</a:t>
            </a:r>
            <a:r>
              <a:rPr lang="en-US" altLang="zh-CN" dirty="0" smtClean="0"/>
              <a:t>t</a:t>
            </a:r>
            <a:r>
              <a:rPr lang="zh-CN" altLang="en-US" dirty="0" smtClean="0"/>
              <a:t>为</a:t>
            </a:r>
            <a:r>
              <a:rPr lang="en-US" altLang="zh-CN" dirty="0" smtClean="0"/>
              <a:t>0</a:t>
            </a:r>
            <a:r>
              <a:rPr lang="zh-CN" altLang="en-US" dirty="0" smtClean="0"/>
              <a:t>。假设电梯运行一个楼层距离消耗时间为</a:t>
            </a:r>
            <a:r>
              <a:rPr lang="en-US" altLang="zh-CN" dirty="0" smtClean="0"/>
              <a:t>0.5</a:t>
            </a:r>
            <a:r>
              <a:rPr lang="zh-CN" altLang="en-US" dirty="0" smtClean="0"/>
              <a:t>；停靠、开关门等一系列动作消耗时间为</a:t>
            </a:r>
            <a:r>
              <a:rPr lang="en-US" altLang="zh-CN" dirty="0" smtClean="0"/>
              <a:t>1</a:t>
            </a:r>
            <a:r>
              <a:rPr lang="zh-CN" altLang="en-US" dirty="0" smtClean="0"/>
              <a:t>。</a:t>
            </a:r>
            <a:endParaRPr lang="en-US" altLang="zh-CN" dirty="0" smtClean="0"/>
          </a:p>
          <a:p>
            <a:pPr lvl="1"/>
            <a:r>
              <a:rPr lang="zh-CN" altLang="en-US" dirty="0" smtClean="0"/>
              <a:t>输出为按照时间排序的电梯运动停靠、运动方向及时间</a:t>
            </a:r>
            <a:endParaRPr lang="en-US" altLang="zh-CN" dirty="0" smtClean="0"/>
          </a:p>
          <a:p>
            <a:pPr lvl="2"/>
            <a:r>
              <a:rPr lang="en-US" altLang="zh-CN" dirty="0" smtClean="0"/>
              <a:t>(n, UP/DOWN, t):n</a:t>
            </a:r>
            <a:r>
              <a:rPr lang="zh-CN" altLang="en-US" dirty="0" smtClean="0"/>
              <a:t>为楼层号，</a:t>
            </a:r>
            <a:r>
              <a:rPr lang="en-US" altLang="zh-CN" dirty="0" smtClean="0"/>
              <a:t>UP/DOWN</a:t>
            </a:r>
            <a:r>
              <a:rPr lang="zh-CN" altLang="en-US" dirty="0" smtClean="0"/>
              <a:t>为电梯运行方向</a:t>
            </a:r>
            <a:endParaRPr lang="en-US" altLang="zh-CN" dirty="0" smtClean="0"/>
          </a:p>
          <a:p>
            <a:pPr lvl="2"/>
            <a:r>
              <a:rPr lang="zh-CN" altLang="en-US" dirty="0"/>
              <a:t>同层</a:t>
            </a:r>
            <a:r>
              <a:rPr lang="zh-CN" altLang="en-US" dirty="0" smtClean="0"/>
              <a:t>请求输出格式</a:t>
            </a:r>
            <a:r>
              <a:rPr lang="zh-CN" altLang="en-US" dirty="0"/>
              <a:t>为：（</a:t>
            </a:r>
            <a:r>
              <a:rPr lang="en-US" altLang="zh-CN" dirty="0" err="1"/>
              <a:t>n,STILL,t</a:t>
            </a:r>
            <a:r>
              <a:rPr lang="zh-CN" altLang="en-US" dirty="0"/>
              <a:t>）</a:t>
            </a:r>
            <a:r>
              <a:rPr lang="en-US" altLang="zh-CN" dirty="0"/>
              <a:t>,</a:t>
            </a:r>
            <a:r>
              <a:rPr lang="zh-CN" altLang="en-US" dirty="0"/>
              <a:t>此处</a:t>
            </a:r>
            <a:r>
              <a:rPr lang="en-US" altLang="zh-CN" dirty="0"/>
              <a:t>t</a:t>
            </a:r>
            <a:r>
              <a:rPr lang="zh-CN" altLang="en-US" dirty="0"/>
              <a:t>应考虑开关门时间</a:t>
            </a:r>
          </a:p>
        </p:txBody>
      </p:sp>
      <p:sp>
        <p:nvSpPr>
          <p:cNvPr id="4" name="文本框 3"/>
          <p:cNvSpPr txBox="1"/>
          <p:nvPr/>
        </p:nvSpPr>
        <p:spPr>
          <a:xfrm>
            <a:off x="4114799" y="213360"/>
            <a:ext cx="736462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dirty="0" smtClean="0"/>
              <a:t>(1)</a:t>
            </a:r>
            <a:r>
              <a:rPr lang="zh-CN" altLang="en-US" dirty="0" smtClean="0"/>
              <a:t>如果发现输入请求序列不满足时间排序要求，则输出提示输入有误，忽略不满足排序要求的请求，继续进行调度处理。</a:t>
            </a:r>
            <a:endParaRPr lang="en-US" altLang="zh-CN" dirty="0" smtClean="0"/>
          </a:p>
          <a:p>
            <a:r>
              <a:rPr lang="en-US" altLang="zh-CN" dirty="0" smtClean="0"/>
              <a:t>(2)</a:t>
            </a:r>
            <a:r>
              <a:rPr lang="zh-CN" altLang="en-US" dirty="0" smtClean="0"/>
              <a:t>数据无效的请求将被直接从输入请求序列中拿掉，不影响对其他有效请求的调度处理。</a:t>
            </a:r>
            <a:endParaRPr lang="en-US" altLang="zh-CN" dirty="0" smtClean="0"/>
          </a:p>
          <a:p>
            <a:r>
              <a:rPr lang="en-US" altLang="zh-CN" dirty="0" smtClean="0"/>
              <a:t>(3)</a:t>
            </a:r>
            <a:r>
              <a:rPr lang="zh-CN" altLang="en-US" dirty="0" smtClean="0"/>
              <a:t>请求的产生时间为非负整数。</a:t>
            </a:r>
            <a:endParaRPr lang="en-US" altLang="zh-CN" dirty="0" smtClean="0"/>
          </a:p>
        </p:txBody>
      </p:sp>
      <p:sp>
        <p:nvSpPr>
          <p:cNvPr id="5" name="灯片编号占位符 4"/>
          <p:cNvSpPr>
            <a:spLocks noGrp="1"/>
          </p:cNvSpPr>
          <p:nvPr>
            <p:ph type="sldNum" sz="quarter" idx="12"/>
          </p:nvPr>
        </p:nvSpPr>
        <p:spPr/>
        <p:txBody>
          <a:bodyPr/>
          <a:lstStyle/>
          <a:p>
            <a:fld id="{1BF7A81E-8226-4F9B-AE0B-F580D8772FF9}" type="slidenum">
              <a:rPr lang="zh-CN" altLang="en-US" smtClean="0"/>
              <a:t>37</a:t>
            </a:fld>
            <a:endParaRPr lang="zh-CN" altLang="en-US" dirty="0"/>
          </a:p>
        </p:txBody>
      </p:sp>
    </p:spTree>
    <p:extLst>
      <p:ext uri="{BB962C8B-B14F-4D97-AF65-F5344CB8AC3E}">
        <p14:creationId xmlns:p14="http://schemas.microsoft.com/office/powerpoint/2010/main" val="147849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设计建议</a:t>
            </a:r>
            <a:endParaRPr lang="zh-CN" altLang="en-US" dirty="0"/>
          </a:p>
        </p:txBody>
      </p:sp>
      <p:sp>
        <p:nvSpPr>
          <p:cNvPr id="4" name="矩形 3"/>
          <p:cNvSpPr/>
          <p:nvPr/>
        </p:nvSpPr>
        <p:spPr>
          <a:xfrm>
            <a:off x="4991099"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调度器类</a:t>
            </a:r>
            <a:endParaRPr lang="zh-CN" altLang="en-US" sz="3200" dirty="0"/>
          </a:p>
        </p:txBody>
      </p:sp>
      <p:sp>
        <p:nvSpPr>
          <p:cNvPr id="5" name="矩形 4"/>
          <p:cNvSpPr/>
          <p:nvPr/>
        </p:nvSpPr>
        <p:spPr>
          <a:xfrm>
            <a:off x="784415"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电梯类</a:t>
            </a:r>
            <a:endParaRPr lang="zh-CN" altLang="en-US" sz="3200" dirty="0"/>
          </a:p>
        </p:txBody>
      </p:sp>
      <p:sp>
        <p:nvSpPr>
          <p:cNvPr id="6" name="矩形 5"/>
          <p:cNvSpPr/>
          <p:nvPr/>
        </p:nvSpPr>
        <p:spPr>
          <a:xfrm>
            <a:off x="4764741" y="3506889"/>
            <a:ext cx="2604247"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队列类</a:t>
            </a:r>
            <a:endParaRPr lang="zh-CN" altLang="en-US" sz="3200" dirty="0"/>
          </a:p>
        </p:txBody>
      </p:sp>
      <p:sp>
        <p:nvSpPr>
          <p:cNvPr id="7" name="矩形 6"/>
          <p:cNvSpPr/>
          <p:nvPr/>
        </p:nvSpPr>
        <p:spPr>
          <a:xfrm>
            <a:off x="9323289" y="3506889"/>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类</a:t>
            </a:r>
            <a:endParaRPr lang="zh-CN" altLang="en-US" sz="3200" dirty="0"/>
          </a:p>
        </p:txBody>
      </p:sp>
      <p:cxnSp>
        <p:nvCxnSpPr>
          <p:cNvPr id="9" name="直接箭头连接符 8"/>
          <p:cNvCxnSpPr>
            <a:stCxn id="4" idx="1"/>
            <a:endCxn id="5" idx="3"/>
          </p:cNvCxnSpPr>
          <p:nvPr/>
        </p:nvCxnSpPr>
        <p:spPr>
          <a:xfrm flipH="1">
            <a:off x="2935945" y="2312342"/>
            <a:ext cx="2055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a:stCxn id="4" idx="2"/>
            <a:endCxn id="6" idx="0"/>
          </p:cNvCxnSpPr>
          <p:nvPr/>
        </p:nvCxnSpPr>
        <p:spPr>
          <a:xfrm>
            <a:off x="6066864" y="2722477"/>
            <a:ext cx="1" cy="78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6" idx="3"/>
            <a:endCxn id="7" idx="1"/>
          </p:cNvCxnSpPr>
          <p:nvPr/>
        </p:nvCxnSpPr>
        <p:spPr>
          <a:xfrm>
            <a:off x="7368988" y="3917024"/>
            <a:ext cx="1954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3254188" y="1781184"/>
            <a:ext cx="1385047" cy="369332"/>
          </a:xfrm>
          <a:prstGeom prst="rect">
            <a:avLst/>
          </a:prstGeom>
          <a:noFill/>
        </p:spPr>
        <p:txBody>
          <a:bodyPr wrap="square" rtlCol="0">
            <a:spAutoFit/>
          </a:bodyPr>
          <a:lstStyle/>
          <a:p>
            <a:r>
              <a:rPr lang="zh-CN" altLang="en-US" dirty="0" smtClean="0"/>
              <a:t>发出指令</a:t>
            </a:r>
            <a:endParaRPr lang="zh-CN" altLang="en-US" dirty="0"/>
          </a:p>
        </p:txBody>
      </p:sp>
      <p:sp>
        <p:nvSpPr>
          <p:cNvPr id="16" name="文本框 15"/>
          <p:cNvSpPr txBox="1"/>
          <p:nvPr/>
        </p:nvSpPr>
        <p:spPr>
          <a:xfrm>
            <a:off x="6095989" y="2901768"/>
            <a:ext cx="1385047" cy="369332"/>
          </a:xfrm>
          <a:prstGeom prst="rect">
            <a:avLst/>
          </a:prstGeom>
          <a:noFill/>
        </p:spPr>
        <p:txBody>
          <a:bodyPr wrap="square" rtlCol="0">
            <a:spAutoFit/>
          </a:bodyPr>
          <a:lstStyle/>
          <a:p>
            <a:r>
              <a:rPr lang="zh-CN" altLang="en-US" dirty="0" smtClean="0"/>
              <a:t>访问请求</a:t>
            </a:r>
            <a:endParaRPr lang="zh-CN" altLang="en-US" dirty="0"/>
          </a:p>
        </p:txBody>
      </p:sp>
      <p:sp>
        <p:nvSpPr>
          <p:cNvPr id="17" name="文本框 16"/>
          <p:cNvSpPr txBox="1"/>
          <p:nvPr/>
        </p:nvSpPr>
        <p:spPr>
          <a:xfrm>
            <a:off x="7752229" y="3547692"/>
            <a:ext cx="1385047" cy="369332"/>
          </a:xfrm>
          <a:prstGeom prst="rect">
            <a:avLst/>
          </a:prstGeom>
          <a:noFill/>
        </p:spPr>
        <p:txBody>
          <a:bodyPr wrap="square" rtlCol="0">
            <a:spAutoFit/>
          </a:bodyPr>
          <a:lstStyle/>
          <a:p>
            <a:r>
              <a:rPr lang="zh-CN" altLang="en-US" dirty="0" smtClean="0"/>
              <a:t>管理请求</a:t>
            </a:r>
            <a:endParaRPr lang="zh-CN" altLang="en-US" dirty="0"/>
          </a:p>
        </p:txBody>
      </p:sp>
      <p:sp>
        <p:nvSpPr>
          <p:cNvPr id="26" name="文本框 25"/>
          <p:cNvSpPr txBox="1"/>
          <p:nvPr/>
        </p:nvSpPr>
        <p:spPr>
          <a:xfrm>
            <a:off x="4268297" y="4784057"/>
            <a:ext cx="3212739" cy="1754326"/>
          </a:xfrm>
          <a:prstGeom prst="rect">
            <a:avLst/>
          </a:prstGeom>
          <a:noFill/>
        </p:spPr>
        <p:txBody>
          <a:bodyPr wrap="none" rtlCol="0">
            <a:spAutoFit/>
          </a:bodyPr>
          <a:lstStyle/>
          <a:p>
            <a:r>
              <a:rPr lang="zh-CN" altLang="en-US" dirty="0" smtClean="0"/>
              <a:t>建议：</a:t>
            </a:r>
            <a:endParaRPr lang="en-US" altLang="zh-CN" dirty="0" smtClean="0"/>
          </a:p>
          <a:p>
            <a:r>
              <a:rPr lang="en-US" altLang="zh-CN" dirty="0" smtClean="0"/>
              <a:t>(1)</a:t>
            </a:r>
            <a:r>
              <a:rPr lang="zh-CN" altLang="en-US" dirty="0" smtClean="0"/>
              <a:t>从输入读取请求</a:t>
            </a:r>
            <a:endParaRPr lang="en-US" altLang="zh-CN" dirty="0" smtClean="0"/>
          </a:p>
          <a:p>
            <a:r>
              <a:rPr lang="en-US" altLang="zh-CN" dirty="0" smtClean="0"/>
              <a:t>(2)</a:t>
            </a:r>
            <a:r>
              <a:rPr lang="zh-CN" altLang="en-US" dirty="0" smtClean="0"/>
              <a:t>构造请求对象</a:t>
            </a:r>
            <a:endParaRPr lang="en-US" altLang="zh-CN" dirty="0" smtClean="0"/>
          </a:p>
          <a:p>
            <a:r>
              <a:rPr lang="en-US" altLang="zh-CN" dirty="0" smtClean="0"/>
              <a:t>(3)</a:t>
            </a:r>
            <a:r>
              <a:rPr lang="zh-CN" altLang="en-US" dirty="0" smtClean="0"/>
              <a:t>加入到队列中</a:t>
            </a:r>
            <a:endParaRPr lang="en-US" altLang="zh-CN" dirty="0" smtClean="0"/>
          </a:p>
          <a:p>
            <a:r>
              <a:rPr lang="en-US" altLang="zh-CN" dirty="0" smtClean="0"/>
              <a:t>(4)</a:t>
            </a:r>
            <a:r>
              <a:rPr lang="zh-CN" altLang="en-US" dirty="0" smtClean="0"/>
              <a:t>启动调度</a:t>
            </a:r>
            <a:endParaRPr lang="en-US" altLang="zh-CN" dirty="0" smtClean="0"/>
          </a:p>
          <a:p>
            <a:r>
              <a:rPr lang="en-US" altLang="zh-CN" dirty="0" smtClean="0"/>
              <a:t>(5)</a:t>
            </a:r>
            <a:r>
              <a:rPr lang="zh-CN" altLang="en-US" dirty="0" smtClean="0"/>
              <a:t>记录电梯对象对请求的响应</a:t>
            </a:r>
            <a:endParaRPr lang="zh-CN" altLang="en-US" dirty="0"/>
          </a:p>
        </p:txBody>
      </p:sp>
      <p:sp>
        <p:nvSpPr>
          <p:cNvPr id="27" name="文本框 26"/>
          <p:cNvSpPr txBox="1"/>
          <p:nvPr/>
        </p:nvSpPr>
        <p:spPr>
          <a:xfrm>
            <a:off x="7752229" y="4880738"/>
            <a:ext cx="3982571" cy="1754326"/>
          </a:xfrm>
          <a:prstGeom prst="rect">
            <a:avLst/>
          </a:prstGeom>
          <a:noFill/>
        </p:spPr>
        <p:txBody>
          <a:bodyPr wrap="square" rtlCol="0">
            <a:spAutoFit/>
          </a:bodyPr>
          <a:lstStyle/>
          <a:p>
            <a:r>
              <a:rPr lang="en-US" altLang="zh-CN" b="1" dirty="0" smtClean="0"/>
              <a:t>Scheduler</a:t>
            </a:r>
            <a:r>
              <a:rPr lang="zh-CN" altLang="en-US" b="1" dirty="0" smtClean="0"/>
              <a:t>类有一个</a:t>
            </a:r>
            <a:r>
              <a:rPr lang="en-US" altLang="zh-CN" b="1" dirty="0" smtClean="0"/>
              <a:t>command</a:t>
            </a:r>
            <a:r>
              <a:rPr lang="zh-CN" altLang="en-US" b="1" dirty="0" smtClean="0"/>
              <a:t>方法，其结果是调用</a:t>
            </a:r>
            <a:r>
              <a:rPr lang="en-US" altLang="zh-CN" b="1" dirty="0" smtClean="0"/>
              <a:t>schedule</a:t>
            </a:r>
            <a:r>
              <a:rPr lang="zh-CN" altLang="en-US" b="1" dirty="0" smtClean="0"/>
              <a:t>方法获得当次调度请求，并交给电梯类响应。</a:t>
            </a:r>
            <a:endParaRPr lang="en-US" altLang="zh-CN" b="1" dirty="0" smtClean="0"/>
          </a:p>
          <a:p>
            <a:r>
              <a:rPr lang="en-US" altLang="zh-CN" b="1" dirty="0" smtClean="0"/>
              <a:t>Scheduler</a:t>
            </a:r>
            <a:r>
              <a:rPr lang="zh-CN" altLang="en-US" b="1" dirty="0" smtClean="0"/>
              <a:t>类的</a:t>
            </a:r>
            <a:r>
              <a:rPr lang="en-US" altLang="zh-CN" b="1" dirty="0"/>
              <a:t>schedule</a:t>
            </a:r>
            <a:r>
              <a:rPr lang="zh-CN" altLang="en-US" b="1" dirty="0" smtClean="0"/>
              <a:t>方法根据请求队列情况和电梯运行状态选择可调度的请求（本次作业采用傻瓜策略）。</a:t>
            </a:r>
            <a:endParaRPr lang="en-US" altLang="zh-CN" b="1" dirty="0" smtClean="0"/>
          </a:p>
        </p:txBody>
      </p:sp>
      <p:sp>
        <p:nvSpPr>
          <p:cNvPr id="3" name="矩形 2"/>
          <p:cNvSpPr/>
          <p:nvPr/>
        </p:nvSpPr>
        <p:spPr>
          <a:xfrm>
            <a:off x="3998806" y="150582"/>
            <a:ext cx="3361037" cy="13337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Testing tips:</a:t>
            </a:r>
          </a:p>
          <a:p>
            <a:pPr algn="ctr"/>
            <a:r>
              <a:rPr lang="en-US" altLang="zh-CN" dirty="0" smtClean="0"/>
              <a:t>(1)</a:t>
            </a:r>
            <a:r>
              <a:rPr lang="zh-CN" altLang="en-US" dirty="0" smtClean="0"/>
              <a:t>从请求队列状态和请求时间间隔角度来设计测试用例；</a:t>
            </a:r>
            <a:endParaRPr lang="en-US" altLang="zh-CN" dirty="0" smtClean="0"/>
          </a:p>
          <a:p>
            <a:pPr algn="ctr"/>
            <a:r>
              <a:rPr lang="en-US" altLang="zh-CN" dirty="0" smtClean="0"/>
              <a:t>(2)</a:t>
            </a:r>
            <a:r>
              <a:rPr lang="zh-CN" altLang="en-US" dirty="0" smtClean="0"/>
              <a:t>从输入有效性设计测试用例</a:t>
            </a:r>
            <a:r>
              <a:rPr lang="zh-CN" altLang="en-US" dirty="0"/>
              <a:t>。</a:t>
            </a:r>
            <a:endParaRPr lang="en-US" altLang="zh-CN" dirty="0" smtClean="0"/>
          </a:p>
        </p:txBody>
      </p:sp>
      <p:sp>
        <p:nvSpPr>
          <p:cNvPr id="8" name="文本框 7"/>
          <p:cNvSpPr txBox="1"/>
          <p:nvPr/>
        </p:nvSpPr>
        <p:spPr>
          <a:xfrm>
            <a:off x="784415" y="3547692"/>
            <a:ext cx="2469773"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t>不允许出现</a:t>
            </a:r>
            <a:r>
              <a:rPr lang="en-US" altLang="zh-CN" dirty="0" smtClean="0"/>
              <a:t>public</a:t>
            </a:r>
            <a:r>
              <a:rPr lang="zh-CN" altLang="en-US" dirty="0" smtClean="0"/>
              <a:t>属性！</a:t>
            </a:r>
            <a:endParaRPr lang="zh-CN" altLang="en-US" dirty="0"/>
          </a:p>
        </p:txBody>
      </p:sp>
      <p:sp>
        <p:nvSpPr>
          <p:cNvPr id="10" name="文本框 9"/>
          <p:cNvSpPr txBox="1"/>
          <p:nvPr/>
        </p:nvSpPr>
        <p:spPr>
          <a:xfrm>
            <a:off x="387493" y="4880738"/>
            <a:ext cx="3591383" cy="923330"/>
          </a:xfrm>
          <a:prstGeom prst="rect">
            <a:avLst/>
          </a:prstGeom>
          <a:noFill/>
        </p:spPr>
        <p:txBody>
          <a:bodyPr wrap="square" rtlCol="0">
            <a:spAutoFit/>
          </a:bodyPr>
          <a:lstStyle/>
          <a:p>
            <a:r>
              <a:rPr lang="zh-CN" altLang="en-US" dirty="0" smtClean="0"/>
              <a:t>电梯类与调度器类都需要了解电梯的运动状态和运动方向，采取什么措施来解决相同数据问题？</a:t>
            </a:r>
            <a:endParaRPr lang="zh-CN" altLang="en-US" dirty="0"/>
          </a:p>
        </p:txBody>
      </p:sp>
      <p:sp>
        <p:nvSpPr>
          <p:cNvPr id="12" name="灯片编号占位符 11"/>
          <p:cNvSpPr>
            <a:spLocks noGrp="1"/>
          </p:cNvSpPr>
          <p:nvPr>
            <p:ph type="sldNum" sz="quarter" idx="12"/>
          </p:nvPr>
        </p:nvSpPr>
        <p:spPr/>
        <p:txBody>
          <a:bodyPr/>
          <a:lstStyle/>
          <a:p>
            <a:fld id="{1BF7A81E-8226-4F9B-AE0B-F580D8772FF9}" type="slidenum">
              <a:rPr lang="zh-CN" altLang="en-US" smtClean="0"/>
              <a:t>38</a:t>
            </a:fld>
            <a:endParaRPr lang="zh-CN" altLang="en-US"/>
          </a:p>
        </p:txBody>
      </p:sp>
      <p:sp>
        <p:nvSpPr>
          <p:cNvPr id="20" name="矩形 19"/>
          <p:cNvSpPr/>
          <p:nvPr/>
        </p:nvSpPr>
        <p:spPr>
          <a:xfrm>
            <a:off x="9323289"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楼层类</a:t>
            </a:r>
            <a:endParaRPr lang="zh-CN" altLang="en-US" sz="3200" dirty="0"/>
          </a:p>
        </p:txBody>
      </p:sp>
      <p:cxnSp>
        <p:nvCxnSpPr>
          <p:cNvPr id="21" name="直接箭头连接符 20"/>
          <p:cNvCxnSpPr>
            <a:stCxn id="20" idx="2"/>
            <a:endCxn id="7" idx="0"/>
          </p:cNvCxnSpPr>
          <p:nvPr/>
        </p:nvCxnSpPr>
        <p:spPr>
          <a:xfrm>
            <a:off x="10399054" y="2722477"/>
            <a:ext cx="0" cy="78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椭圆 21"/>
          <p:cNvSpPr/>
          <p:nvPr/>
        </p:nvSpPr>
        <p:spPr>
          <a:xfrm>
            <a:off x="7789431" y="1700563"/>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789431" y="2556851"/>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121669" y="1711089"/>
            <a:ext cx="1138902" cy="369332"/>
          </a:xfrm>
          <a:prstGeom prst="rect">
            <a:avLst/>
          </a:prstGeom>
        </p:spPr>
        <p:txBody>
          <a:bodyPr wrap="none">
            <a:spAutoFit/>
          </a:bodyPr>
          <a:lstStyle/>
          <a:p>
            <a:r>
              <a:rPr lang="en-US" altLang="zh-CN" b="1" dirty="0"/>
              <a:t>command</a:t>
            </a:r>
            <a:endParaRPr lang="zh-CN" altLang="en-US" dirty="0"/>
          </a:p>
        </p:txBody>
      </p:sp>
      <p:sp>
        <p:nvSpPr>
          <p:cNvPr id="24" name="矩形 23"/>
          <p:cNvSpPr/>
          <p:nvPr/>
        </p:nvSpPr>
        <p:spPr>
          <a:xfrm>
            <a:off x="8121669" y="2556850"/>
            <a:ext cx="1029449" cy="369332"/>
          </a:xfrm>
          <a:prstGeom prst="rect">
            <a:avLst/>
          </a:prstGeom>
        </p:spPr>
        <p:txBody>
          <a:bodyPr wrap="none">
            <a:spAutoFit/>
          </a:bodyPr>
          <a:lstStyle/>
          <a:p>
            <a:r>
              <a:rPr lang="en-US" altLang="zh-CN" b="1" dirty="0"/>
              <a:t>schedule</a:t>
            </a:r>
            <a:endParaRPr lang="zh-CN" altLang="en-US" dirty="0"/>
          </a:p>
        </p:txBody>
      </p:sp>
      <p:cxnSp>
        <p:nvCxnSpPr>
          <p:cNvPr id="28" name="直接箭头连接符 27"/>
          <p:cNvCxnSpPr>
            <a:stCxn id="4" idx="3"/>
            <a:endCxn id="22" idx="2"/>
          </p:cNvCxnSpPr>
          <p:nvPr/>
        </p:nvCxnSpPr>
        <p:spPr>
          <a:xfrm flipV="1">
            <a:off x="7142629" y="1898793"/>
            <a:ext cx="646802" cy="413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a:stCxn id="4" idx="3"/>
            <a:endCxn id="25" idx="2"/>
          </p:cNvCxnSpPr>
          <p:nvPr/>
        </p:nvCxnSpPr>
        <p:spPr>
          <a:xfrm>
            <a:off x="7142629" y="2312342"/>
            <a:ext cx="646802" cy="442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7166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BF7A81E-8226-4F9B-AE0B-F580D8772FF9}" type="slidenum">
              <a:rPr lang="zh-CN" altLang="en-US" smtClean="0"/>
              <a:t>39</a:t>
            </a:fld>
            <a:endParaRPr lang="zh-CN" altLang="en-US"/>
          </a:p>
        </p:txBody>
      </p:sp>
      <p:pic>
        <p:nvPicPr>
          <p:cNvPr id="1026" name="Picture 2" descr="https://yiqixie.com/d/loadimage?id=6406015389636515164"/>
          <p:cNvPicPr>
            <a:picLocks noChangeAspect="1" noChangeArrowheads="1"/>
          </p:cNvPicPr>
          <p:nvPr/>
        </p:nvPicPr>
        <p:blipFill rotWithShape="1">
          <a:blip r:embed="rId2">
            <a:extLst>
              <a:ext uri="{28A0092B-C50C-407E-A947-70E740481C1C}">
                <a14:useLocalDpi xmlns:a14="http://schemas.microsoft.com/office/drawing/2010/main" val="0"/>
              </a:ext>
            </a:extLst>
          </a:blip>
          <a:srcRect b="42164"/>
          <a:stretch/>
        </p:blipFill>
        <p:spPr bwMode="auto">
          <a:xfrm>
            <a:off x="199199" y="396529"/>
            <a:ext cx="6257925" cy="61423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yiqixie.com/d/loadimage?id=6406015389636515164"/>
          <p:cNvPicPr>
            <a:picLocks noChangeAspect="1" noChangeArrowheads="1"/>
          </p:cNvPicPr>
          <p:nvPr/>
        </p:nvPicPr>
        <p:blipFill rotWithShape="1">
          <a:blip r:embed="rId2">
            <a:extLst>
              <a:ext uri="{28A0092B-C50C-407E-A947-70E740481C1C}">
                <a14:useLocalDpi xmlns:a14="http://schemas.microsoft.com/office/drawing/2010/main" val="0"/>
              </a:ext>
            </a:extLst>
          </a:blip>
          <a:srcRect l="13970" t="58330"/>
          <a:stretch/>
        </p:blipFill>
        <p:spPr bwMode="auto">
          <a:xfrm>
            <a:off x="6520071" y="1510748"/>
            <a:ext cx="5383697" cy="442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06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Critical Remarks</a:t>
            </a:r>
            <a:endParaRPr lang="zh-CN" altLang="en-US" dirty="0"/>
          </a:p>
        </p:txBody>
      </p:sp>
      <p:sp>
        <p:nvSpPr>
          <p:cNvPr id="3" name="内容占位符 2"/>
          <p:cNvSpPr>
            <a:spLocks noGrp="1"/>
          </p:cNvSpPr>
          <p:nvPr>
            <p:ph idx="1"/>
          </p:nvPr>
        </p:nvSpPr>
        <p:spPr>
          <a:xfrm>
            <a:off x="838200" y="1825625"/>
            <a:ext cx="10515600" cy="4614932"/>
          </a:xfrm>
        </p:spPr>
        <p:txBody>
          <a:bodyPr>
            <a:normAutofit/>
          </a:bodyPr>
          <a:lstStyle/>
          <a:p>
            <a:r>
              <a:rPr lang="zh-CN" altLang="en-US" dirty="0"/>
              <a:t>常见的有意设置</a:t>
            </a:r>
            <a:endParaRPr lang="en-US" altLang="zh-CN" dirty="0"/>
          </a:p>
          <a:p>
            <a:pPr lvl="1"/>
            <a:r>
              <a:rPr lang="zh-CN" altLang="en-US" dirty="0" smtClean="0"/>
              <a:t>输入格式：通常强调有效的输入格式要求，通过分类树定义一些错误的输入格式，但仍然需要同学们考虑更多的情况</a:t>
            </a:r>
            <a:endParaRPr lang="en-US" altLang="zh-CN" dirty="0" smtClean="0"/>
          </a:p>
          <a:p>
            <a:pPr lvl="1"/>
            <a:r>
              <a:rPr lang="zh-CN" altLang="en-US" dirty="0" smtClean="0"/>
              <a:t>输入范围：给出一部分明确的范围要求，其他的需要根据领域背景知识来确定</a:t>
            </a:r>
            <a:endParaRPr lang="en-US" altLang="zh-CN" dirty="0" smtClean="0"/>
          </a:p>
          <a:p>
            <a:pPr lvl="1"/>
            <a:r>
              <a:rPr lang="zh-CN" altLang="en-US" dirty="0" smtClean="0"/>
              <a:t>对有错输入的处理：一般不会明确要求，需要你自己来设计。总之要告知用户，并确保软件能够正常运行且能够继续响应用户请求</a:t>
            </a:r>
            <a:endParaRPr lang="en-US" altLang="zh-CN" dirty="0" smtClean="0"/>
          </a:p>
          <a:p>
            <a:pPr lvl="1"/>
            <a:r>
              <a:rPr lang="zh-CN" altLang="en-US" dirty="0" smtClean="0"/>
              <a:t>一些已形成共识的领域概念：需要你自己去调研分析</a:t>
            </a:r>
            <a:endParaRPr lang="en-US" altLang="zh-CN" dirty="0" smtClean="0"/>
          </a:p>
          <a:p>
            <a:pPr lvl="2"/>
            <a:r>
              <a:rPr lang="zh-CN" altLang="en-US" dirty="0" smtClean="0"/>
              <a:t>如整数、素数</a:t>
            </a:r>
            <a:endParaRPr lang="en-US" altLang="zh-CN" dirty="0" smtClean="0"/>
          </a:p>
          <a:p>
            <a:pPr lvl="2"/>
            <a:r>
              <a:rPr lang="zh-CN" altLang="en-US" dirty="0" smtClean="0"/>
              <a:t>如电梯运行基本要求</a:t>
            </a:r>
            <a:endParaRPr lang="en-US" altLang="zh-CN" dirty="0" smtClean="0"/>
          </a:p>
          <a:p>
            <a:pPr lvl="1"/>
            <a:r>
              <a:rPr lang="zh-CN" altLang="en-US" dirty="0" smtClean="0"/>
              <a:t>对于一些数据结构的选择</a:t>
            </a:r>
            <a:endParaRPr lang="en-US" altLang="zh-CN" dirty="0" smtClean="0"/>
          </a:p>
          <a:p>
            <a:pPr lvl="2"/>
            <a:r>
              <a:rPr lang="zh-CN" altLang="en-US" dirty="0" smtClean="0"/>
              <a:t>如数组和容器的选择，选择何种容器（第</a:t>
            </a:r>
            <a:r>
              <a:rPr lang="en-US" altLang="zh-CN" dirty="0" smtClean="0"/>
              <a:t>4</a:t>
            </a:r>
            <a:r>
              <a:rPr lang="zh-CN" altLang="en-US" dirty="0" smtClean="0"/>
              <a:t>讲会详细阐述）</a:t>
            </a:r>
            <a:endParaRPr lang="en-US" altLang="zh-CN"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4</a:t>
            </a:fld>
            <a:endParaRPr lang="zh-CN" altLang="en-US"/>
          </a:p>
        </p:txBody>
      </p:sp>
    </p:spTree>
    <p:extLst>
      <p:ext uri="{BB962C8B-B14F-4D97-AF65-F5344CB8AC3E}">
        <p14:creationId xmlns:p14="http://schemas.microsoft.com/office/powerpoint/2010/main" val="378290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Critical Remarks</a:t>
            </a:r>
            <a:endParaRPr lang="zh-CN" altLang="en-US" dirty="0"/>
          </a:p>
        </p:txBody>
      </p:sp>
      <p:sp>
        <p:nvSpPr>
          <p:cNvPr id="3" name="内容占位符 2"/>
          <p:cNvSpPr>
            <a:spLocks noGrp="1"/>
          </p:cNvSpPr>
          <p:nvPr>
            <p:ph idx="1"/>
          </p:nvPr>
        </p:nvSpPr>
        <p:spPr>
          <a:xfrm>
            <a:off x="838200" y="1825624"/>
            <a:ext cx="10515600" cy="5032375"/>
          </a:xfrm>
        </p:spPr>
        <p:txBody>
          <a:bodyPr>
            <a:normAutofit lnSpcReduction="10000"/>
          </a:bodyPr>
          <a:lstStyle/>
          <a:p>
            <a:r>
              <a:rPr lang="zh-CN" altLang="en-US" dirty="0" smtClean="0"/>
              <a:t>关于输入的处理</a:t>
            </a:r>
            <a:endParaRPr lang="en-US" altLang="zh-CN" dirty="0" smtClean="0"/>
          </a:p>
          <a:p>
            <a:pPr lvl="1"/>
            <a:r>
              <a:rPr lang="zh-CN" altLang="en-US" dirty="0" smtClean="0"/>
              <a:t>对于确保软件的鲁棒性至关重要</a:t>
            </a:r>
            <a:endParaRPr lang="en-US" altLang="zh-CN" dirty="0" smtClean="0"/>
          </a:p>
          <a:p>
            <a:pPr lvl="1"/>
            <a:r>
              <a:rPr lang="zh-CN" altLang="en-US" dirty="0" smtClean="0"/>
              <a:t>关键是准确把握和理解输入格式，分析格式中的“模式”</a:t>
            </a:r>
            <a:endParaRPr lang="en-US" altLang="zh-CN" dirty="0" smtClean="0"/>
          </a:p>
          <a:p>
            <a:pPr lvl="2"/>
            <a:r>
              <a:rPr lang="zh-CN" altLang="en-US" dirty="0" smtClean="0"/>
              <a:t>如使用正则表达式进行处理</a:t>
            </a:r>
            <a:endParaRPr lang="en-US" altLang="zh-CN" dirty="0" smtClean="0"/>
          </a:p>
          <a:p>
            <a:pPr lvl="1"/>
            <a:r>
              <a:rPr lang="zh-CN" altLang="en-US" dirty="0" smtClean="0"/>
              <a:t>对于不符合格式要求，或者符合格式要求，但是内容潜在有错的输入</a:t>
            </a:r>
            <a:endParaRPr lang="en-US" altLang="zh-CN" dirty="0" smtClean="0"/>
          </a:p>
          <a:p>
            <a:pPr lvl="2"/>
            <a:r>
              <a:rPr lang="zh-CN" altLang="en-US" dirty="0" smtClean="0"/>
              <a:t>准确识别</a:t>
            </a:r>
            <a:endParaRPr lang="en-US" altLang="zh-CN" dirty="0" smtClean="0"/>
          </a:p>
          <a:p>
            <a:pPr lvl="2"/>
            <a:r>
              <a:rPr lang="zh-CN" altLang="en-US" dirty="0" smtClean="0"/>
              <a:t>通知用户</a:t>
            </a:r>
            <a:endParaRPr lang="en-US" altLang="zh-CN" dirty="0" smtClean="0"/>
          </a:p>
          <a:p>
            <a:r>
              <a:rPr lang="zh-CN" altLang="en-US" dirty="0" smtClean="0"/>
              <a:t>仅仅输入处理并不能保证软件的鲁棒性</a:t>
            </a:r>
            <a:endParaRPr lang="en-US" altLang="zh-CN" dirty="0" smtClean="0"/>
          </a:p>
          <a:p>
            <a:pPr lvl="1"/>
            <a:r>
              <a:rPr lang="zh-CN" altLang="en-US" dirty="0" smtClean="0"/>
              <a:t>减少数据共享</a:t>
            </a:r>
            <a:endParaRPr lang="en-US" altLang="zh-CN" dirty="0" smtClean="0"/>
          </a:p>
          <a:p>
            <a:pPr lvl="1"/>
            <a:r>
              <a:rPr lang="zh-CN" altLang="en-US" dirty="0" smtClean="0"/>
              <a:t>方法输入、返回值的特殊处理</a:t>
            </a:r>
            <a:endParaRPr lang="en-US" altLang="zh-CN" dirty="0" smtClean="0"/>
          </a:p>
          <a:p>
            <a:pPr lvl="1"/>
            <a:r>
              <a:rPr lang="zh-CN" altLang="en-US" dirty="0" smtClean="0"/>
              <a:t>异常处理</a:t>
            </a:r>
            <a:endParaRPr lang="en-US" altLang="zh-CN" dirty="0" smtClean="0"/>
          </a:p>
          <a:p>
            <a:r>
              <a:rPr lang="zh-CN" altLang="zh-CN" dirty="0"/>
              <a:t>看清输入输出要求，有出现忘记输出</a:t>
            </a:r>
            <a:r>
              <a:rPr lang="en-US" altLang="zh-CN" dirty="0"/>
              <a:t>#</a:t>
            </a:r>
            <a:r>
              <a:rPr lang="zh-CN" altLang="zh-CN" dirty="0"/>
              <a:t>导致公测全部</a:t>
            </a:r>
            <a:r>
              <a:rPr lang="zh-CN" altLang="zh-CN" dirty="0" smtClean="0"/>
              <a:t>失败</a:t>
            </a:r>
            <a:r>
              <a:rPr lang="zh-CN" altLang="en-US" dirty="0"/>
              <a:t>（</a:t>
            </a:r>
            <a:r>
              <a:rPr lang="zh-CN" altLang="en-US" dirty="0" smtClean="0"/>
              <a:t>这次作业放宽了要求）</a:t>
            </a:r>
            <a:endParaRPr lang="zh-CN" altLang="en-US" dirty="0"/>
          </a:p>
        </p:txBody>
      </p:sp>
      <p:sp>
        <p:nvSpPr>
          <p:cNvPr id="4" name="灯片编号占位符 3"/>
          <p:cNvSpPr>
            <a:spLocks noGrp="1"/>
          </p:cNvSpPr>
          <p:nvPr>
            <p:ph type="sldNum" sz="quarter" idx="12"/>
          </p:nvPr>
        </p:nvSpPr>
        <p:spPr/>
        <p:txBody>
          <a:bodyPr/>
          <a:lstStyle/>
          <a:p>
            <a:fld id="{1BF7A81E-8226-4F9B-AE0B-F580D8772FF9}" type="slidenum">
              <a:rPr lang="zh-CN" altLang="en-US" smtClean="0"/>
              <a:t>5</a:t>
            </a:fld>
            <a:endParaRPr lang="zh-CN" altLang="en-US"/>
          </a:p>
        </p:txBody>
      </p:sp>
    </p:spTree>
    <p:extLst>
      <p:ext uri="{BB962C8B-B14F-4D97-AF65-F5344CB8AC3E}">
        <p14:creationId xmlns:p14="http://schemas.microsoft.com/office/powerpoint/2010/main" val="243026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Critical Remarks</a:t>
            </a:r>
            <a:endParaRPr lang="zh-CN" altLang="en-US" dirty="0"/>
          </a:p>
        </p:txBody>
      </p:sp>
      <p:sp>
        <p:nvSpPr>
          <p:cNvPr id="3" name="内容占位符 2"/>
          <p:cNvSpPr>
            <a:spLocks noGrp="1"/>
          </p:cNvSpPr>
          <p:nvPr>
            <p:ph idx="1"/>
          </p:nvPr>
        </p:nvSpPr>
        <p:spPr>
          <a:xfrm>
            <a:off x="838200" y="1825625"/>
            <a:ext cx="10515600" cy="4530726"/>
          </a:xfrm>
        </p:spPr>
        <p:txBody>
          <a:bodyPr>
            <a:normAutofit fontScale="92500"/>
          </a:bodyPr>
          <a:lstStyle/>
          <a:p>
            <a:r>
              <a:rPr lang="zh-CN" altLang="en-US" sz="3200" dirty="0" smtClean="0"/>
              <a:t>关于测试</a:t>
            </a:r>
            <a:endParaRPr lang="en-US" altLang="zh-CN" sz="3200" dirty="0" smtClean="0"/>
          </a:p>
          <a:p>
            <a:pPr lvl="1"/>
            <a:r>
              <a:rPr lang="zh-CN" altLang="en-US" sz="2800" dirty="0" smtClean="0"/>
              <a:t>程序功能正确性测试、程序鲁棒性测试、程序输入有效性检查测试</a:t>
            </a:r>
            <a:endParaRPr lang="en-US" altLang="zh-CN" sz="2800" dirty="0" smtClean="0"/>
          </a:p>
          <a:p>
            <a:r>
              <a:rPr lang="zh-CN" altLang="en-US" sz="3200" dirty="0" smtClean="0"/>
              <a:t>第一次作业暴露的主要问题</a:t>
            </a:r>
            <a:endParaRPr lang="en-US" altLang="zh-CN" sz="3200" dirty="0" smtClean="0"/>
          </a:p>
          <a:p>
            <a:pPr lvl="1"/>
            <a:r>
              <a:rPr lang="zh-CN" altLang="en-US" sz="2800" dirty="0" smtClean="0"/>
              <a:t>对</a:t>
            </a:r>
            <a:r>
              <a:rPr lang="en-US" altLang="zh-CN" sz="2800" dirty="0" smtClean="0"/>
              <a:t>Java</a:t>
            </a:r>
            <a:r>
              <a:rPr lang="zh-CN" altLang="en-US" sz="2800" dirty="0" smtClean="0"/>
              <a:t>不熟悉和不太理解指导书</a:t>
            </a:r>
            <a:r>
              <a:rPr lang="en-US" altLang="zh-CN" sz="2800" dirty="0" smtClean="0">
                <a:sym typeface="Wingdings" panose="05000000000000000000" pitchFamily="2" charset="2"/>
              </a:rPr>
              <a:t></a:t>
            </a:r>
            <a:r>
              <a:rPr lang="zh-CN" altLang="en-US" sz="2800" dirty="0" smtClean="0">
                <a:sym typeface="Wingdings" panose="05000000000000000000" pitchFamily="2" charset="2"/>
              </a:rPr>
              <a:t>每次都会有新的技术问题要解决</a:t>
            </a:r>
            <a:endParaRPr lang="en-US" altLang="zh-CN" sz="2800" dirty="0" smtClean="0">
              <a:sym typeface="Wingdings" panose="05000000000000000000" pitchFamily="2" charset="2"/>
            </a:endParaRPr>
          </a:p>
          <a:p>
            <a:pPr lvl="2"/>
            <a:r>
              <a:rPr lang="zh-CN" altLang="en-US" sz="2400" dirty="0">
                <a:sym typeface="Wingdings" panose="05000000000000000000" pitchFamily="2" charset="2"/>
              </a:rPr>
              <a:t>应对</a:t>
            </a:r>
            <a:r>
              <a:rPr lang="zh-CN" altLang="en-US" sz="2400" dirty="0" smtClean="0">
                <a:sym typeface="Wingdings" panose="05000000000000000000" pitchFamily="2" charset="2"/>
              </a:rPr>
              <a:t>措施：增加针对性的技术分析指导</a:t>
            </a:r>
            <a:r>
              <a:rPr lang="zh-CN" altLang="en-US" sz="2400" dirty="0" smtClean="0">
                <a:sym typeface="Wingdings" panose="05000000000000000000" pitchFamily="2" charset="2"/>
              </a:rPr>
              <a:t>，日后我们会增加论坛功能，对大家的问题进行统一解释</a:t>
            </a:r>
            <a:endParaRPr lang="en-US" altLang="zh-CN" sz="2400" dirty="0" smtClean="0"/>
          </a:p>
          <a:p>
            <a:pPr lvl="1"/>
            <a:r>
              <a:rPr lang="zh-CN" altLang="en-US" sz="2800" dirty="0" smtClean="0"/>
              <a:t>对课程规则陌生</a:t>
            </a:r>
            <a:endParaRPr lang="en-US" altLang="zh-CN" sz="2800" dirty="0" smtClean="0"/>
          </a:p>
          <a:p>
            <a:pPr lvl="2"/>
            <a:r>
              <a:rPr lang="zh-CN" altLang="en-US" sz="2400" dirty="0" smtClean="0"/>
              <a:t>不熟悉不理解</a:t>
            </a:r>
            <a:r>
              <a:rPr lang="en-US" altLang="zh-CN" sz="2400" dirty="0" err="1" smtClean="0"/>
              <a:t>git</a:t>
            </a:r>
            <a:r>
              <a:rPr lang="zh-CN" altLang="en-US" sz="2400" dirty="0" smtClean="0"/>
              <a:t>使用方法，未注册</a:t>
            </a:r>
            <a:r>
              <a:rPr lang="en-US" altLang="zh-CN" sz="2400" dirty="0" smtClean="0"/>
              <a:t>OJ</a:t>
            </a:r>
            <a:r>
              <a:rPr lang="zh-CN" altLang="en-US" sz="2400" dirty="0" smtClean="0"/>
              <a:t>或不会在</a:t>
            </a:r>
            <a:r>
              <a:rPr lang="en-US" altLang="zh-CN" sz="2400" dirty="0" smtClean="0"/>
              <a:t>OJ</a:t>
            </a:r>
            <a:r>
              <a:rPr lang="zh-CN" altLang="en-US" sz="2400" dirty="0" smtClean="0"/>
              <a:t>中选择自己提交的版本</a:t>
            </a:r>
            <a:endParaRPr lang="en-US" altLang="zh-CN" sz="2400" dirty="0" smtClean="0"/>
          </a:p>
          <a:p>
            <a:pPr lvl="2"/>
            <a:r>
              <a:rPr lang="zh-CN" altLang="en-US" sz="2400" dirty="0" smtClean="0"/>
              <a:t>结合</a:t>
            </a:r>
            <a:r>
              <a:rPr lang="zh-CN" altLang="en-US" sz="2400" dirty="0" smtClean="0"/>
              <a:t>作业要求，增加易被扣分区的分析</a:t>
            </a:r>
            <a:endParaRPr lang="en-US" altLang="zh-CN" sz="2400" dirty="0" smtClean="0"/>
          </a:p>
          <a:p>
            <a:pPr lvl="1"/>
            <a:r>
              <a:rPr lang="zh-CN" altLang="en-US" sz="2800" dirty="0" smtClean="0"/>
              <a:t>时间紧张</a:t>
            </a:r>
            <a:endParaRPr lang="en-US" altLang="zh-CN" sz="2800" dirty="0" smtClean="0"/>
          </a:p>
          <a:p>
            <a:pPr lvl="2"/>
            <a:r>
              <a:rPr lang="zh-CN" altLang="en-US" sz="2400" dirty="0" smtClean="0"/>
              <a:t>虽然有所心理准备，但是第一次作业还是有部分同学感到紧张和压力</a:t>
            </a:r>
            <a:endParaRPr lang="en-US" altLang="zh-CN" sz="2400"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6</a:t>
            </a:fld>
            <a:endParaRPr lang="zh-CN" altLang="en-US"/>
          </a:p>
        </p:txBody>
      </p:sp>
    </p:spTree>
    <p:extLst>
      <p:ext uri="{BB962C8B-B14F-4D97-AF65-F5344CB8AC3E}">
        <p14:creationId xmlns:p14="http://schemas.microsoft.com/office/powerpoint/2010/main" val="3558859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conduct effective tests</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en-US" altLang="zh-CN" dirty="0" smtClean="0"/>
          </a:p>
          <a:p>
            <a:pPr lvl="1"/>
            <a:r>
              <a:rPr lang="zh-CN" altLang="en-US" dirty="0" smtClean="0"/>
              <a:t>发现</a:t>
            </a:r>
            <a:r>
              <a:rPr lang="en-US" altLang="zh-CN" dirty="0" smtClean="0"/>
              <a:t>bug</a:t>
            </a:r>
            <a:r>
              <a:rPr lang="zh-CN" altLang="en-US" dirty="0" smtClean="0"/>
              <a:t>：即</a:t>
            </a:r>
            <a:r>
              <a:rPr lang="zh-CN" altLang="en-US" b="1" u="sng" dirty="0" smtClean="0"/>
              <a:t>设计输入</a:t>
            </a:r>
            <a:r>
              <a:rPr lang="zh-CN" altLang="en-US" dirty="0" smtClean="0"/>
              <a:t>来导致程序不能完成其</a:t>
            </a:r>
            <a:r>
              <a:rPr lang="zh-CN" altLang="en-US" b="1" dirty="0" smtClean="0">
                <a:solidFill>
                  <a:srgbClr val="FF0000"/>
                </a:solidFill>
              </a:rPr>
              <a:t>需求</a:t>
            </a:r>
            <a:r>
              <a:rPr lang="zh-CN" altLang="en-US" dirty="0" smtClean="0"/>
              <a:t>所要求提供的</a:t>
            </a:r>
            <a:r>
              <a:rPr lang="zh-CN" altLang="en-US" b="1" dirty="0" smtClean="0">
                <a:solidFill>
                  <a:srgbClr val="FF0000"/>
                </a:solidFill>
              </a:rPr>
              <a:t>处理和</a:t>
            </a:r>
            <a:r>
              <a:rPr lang="zh-CN" altLang="en-US" b="1" dirty="0" smtClean="0">
                <a:solidFill>
                  <a:srgbClr val="FF0000"/>
                </a:solidFill>
              </a:rPr>
              <a:t>输出</a:t>
            </a:r>
            <a:endParaRPr lang="en-US" altLang="zh-CN" b="1" dirty="0" smtClean="0">
              <a:solidFill>
                <a:srgbClr val="FF0000"/>
              </a:solidFill>
            </a:endParaRPr>
          </a:p>
          <a:p>
            <a:pPr lvl="1"/>
            <a:r>
              <a:rPr lang="en-US" altLang="zh-CN" dirty="0" smtClean="0"/>
              <a:t>bug</a:t>
            </a:r>
            <a:r>
              <a:rPr lang="zh-CN" altLang="en-US" dirty="0"/>
              <a:t>需要被放在哪个分支是同学们需要考虑的问题，向助教提问该放哪里是不合适的</a:t>
            </a:r>
          </a:p>
          <a:p>
            <a:pPr lvl="1"/>
            <a:r>
              <a:rPr lang="zh-CN" altLang="en-US" dirty="0" smtClean="0"/>
              <a:t>除去</a:t>
            </a:r>
            <a:r>
              <a:rPr lang="zh-CN" altLang="en-US" dirty="0"/>
              <a:t>助教组提到的可以加在任意分支的特殊扣分点，分支添加必须要合理，</a:t>
            </a:r>
            <a:r>
              <a:rPr lang="en-US" altLang="zh-CN" dirty="0"/>
              <a:t>bug</a:t>
            </a:r>
            <a:r>
              <a:rPr lang="zh-CN" altLang="en-US" dirty="0"/>
              <a:t>也不能随便加在一个无关分支上</a:t>
            </a:r>
          </a:p>
          <a:p>
            <a:pPr lvl="1"/>
            <a:endParaRPr lang="en-US" altLang="zh-CN" b="1" dirty="0" smtClean="0"/>
          </a:p>
        </p:txBody>
      </p:sp>
      <p:sp>
        <p:nvSpPr>
          <p:cNvPr id="4" name="灯片编号占位符 3"/>
          <p:cNvSpPr>
            <a:spLocks noGrp="1"/>
          </p:cNvSpPr>
          <p:nvPr>
            <p:ph type="sldNum" sz="quarter" idx="12"/>
          </p:nvPr>
        </p:nvSpPr>
        <p:spPr/>
        <p:txBody>
          <a:bodyPr/>
          <a:lstStyle/>
          <a:p>
            <a:fld id="{1BF7A81E-8226-4F9B-AE0B-F580D8772FF9}" type="slidenum">
              <a:rPr lang="zh-CN" altLang="en-US" smtClean="0"/>
              <a:t>7</a:t>
            </a:fld>
            <a:endParaRPr lang="zh-CN" altLang="en-US"/>
          </a:p>
        </p:txBody>
      </p:sp>
    </p:spTree>
    <p:extLst>
      <p:ext uri="{BB962C8B-B14F-4D97-AF65-F5344CB8AC3E}">
        <p14:creationId xmlns:p14="http://schemas.microsoft.com/office/powerpoint/2010/main" val="21803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conduct effective tests</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zh-CN" altLang="en-US" dirty="0" smtClean="0"/>
              <a:t>高质量</a:t>
            </a:r>
            <a:r>
              <a:rPr lang="zh-CN" altLang="en-US" dirty="0" smtClean="0"/>
              <a:t>的程序标志</a:t>
            </a:r>
            <a:endParaRPr lang="en-US" altLang="zh-CN" dirty="0" smtClean="0"/>
          </a:p>
          <a:p>
            <a:pPr lvl="1"/>
            <a:r>
              <a:rPr lang="zh-CN" altLang="en-US" dirty="0" smtClean="0"/>
              <a:t>稳定，不会</a:t>
            </a:r>
            <a:r>
              <a:rPr lang="en-US" altLang="zh-CN" dirty="0" smtClean="0"/>
              <a:t>crash</a:t>
            </a:r>
          </a:p>
          <a:p>
            <a:pPr lvl="1"/>
            <a:r>
              <a:rPr lang="zh-CN" altLang="en-US" dirty="0" smtClean="0"/>
              <a:t>准确完成要求的功能</a:t>
            </a:r>
            <a:endParaRPr lang="en-US" altLang="zh-CN" dirty="0" smtClean="0"/>
          </a:p>
          <a:p>
            <a:pPr lvl="1"/>
            <a:r>
              <a:rPr lang="zh-CN" altLang="en-US" dirty="0" smtClean="0"/>
              <a:t>能够识别异常输入</a:t>
            </a:r>
            <a:endParaRPr lang="en-US" altLang="zh-CN" dirty="0" smtClean="0"/>
          </a:p>
          <a:p>
            <a:pPr lvl="1"/>
            <a:r>
              <a:rPr lang="zh-CN" altLang="en-US" b="1" u="sng" dirty="0" smtClean="0"/>
              <a:t>代码逻辑清晰和简单</a:t>
            </a:r>
            <a:endParaRPr lang="en-US" altLang="zh-CN" b="1" u="sng" dirty="0" smtClean="0"/>
          </a:p>
          <a:p>
            <a:r>
              <a:rPr lang="zh-CN" altLang="en-US" dirty="0" smtClean="0"/>
              <a:t>如何设计测试输入？</a:t>
            </a:r>
            <a:endParaRPr lang="en-US" altLang="zh-CN" dirty="0" smtClean="0"/>
          </a:p>
          <a:p>
            <a:pPr lvl="1"/>
            <a:r>
              <a:rPr lang="zh-CN" altLang="en-US" dirty="0" smtClean="0"/>
              <a:t>程序的输入内容是什么</a:t>
            </a:r>
            <a:r>
              <a:rPr lang="en-US" altLang="zh-CN" dirty="0" smtClean="0"/>
              <a:t>(</a:t>
            </a:r>
            <a:r>
              <a:rPr lang="zh-CN" altLang="en-US" dirty="0" smtClean="0"/>
              <a:t>分析作业要求</a:t>
            </a:r>
            <a:r>
              <a:rPr lang="en-US" altLang="zh-CN" dirty="0" smtClean="0"/>
              <a:t>)</a:t>
            </a:r>
          </a:p>
          <a:p>
            <a:pPr lvl="1"/>
            <a:r>
              <a:rPr lang="zh-CN" altLang="en-US" dirty="0" smtClean="0"/>
              <a:t>程序的输入格式是什么</a:t>
            </a:r>
            <a:r>
              <a:rPr lang="en-US" altLang="zh-CN" dirty="0"/>
              <a:t>(</a:t>
            </a:r>
            <a:r>
              <a:rPr lang="zh-CN" altLang="en-US" dirty="0"/>
              <a:t>分析作业要求</a:t>
            </a:r>
            <a:r>
              <a:rPr lang="en-US" altLang="zh-CN" dirty="0" smtClean="0"/>
              <a:t>)</a:t>
            </a:r>
          </a:p>
          <a:p>
            <a:pPr lvl="1"/>
            <a:r>
              <a:rPr lang="zh-CN" altLang="en-US" dirty="0" smtClean="0"/>
              <a:t>程序对输入做</a:t>
            </a:r>
            <a:r>
              <a:rPr lang="zh-CN" altLang="en-US" dirty="0"/>
              <a:t>什么</a:t>
            </a:r>
            <a:r>
              <a:rPr lang="zh-CN" altLang="en-US" dirty="0" smtClean="0"/>
              <a:t>处理</a:t>
            </a:r>
            <a:r>
              <a:rPr lang="en-US" altLang="zh-CN" dirty="0" smtClean="0"/>
              <a:t>(</a:t>
            </a:r>
            <a:r>
              <a:rPr lang="zh-CN" altLang="en-US" dirty="0" smtClean="0"/>
              <a:t>阅读代码</a:t>
            </a:r>
            <a:r>
              <a:rPr lang="en-US" altLang="zh-CN" dirty="0" smtClean="0"/>
              <a:t>)</a:t>
            </a:r>
          </a:p>
          <a:p>
            <a:pPr lvl="1"/>
            <a:r>
              <a:rPr lang="zh-CN" altLang="en-US" dirty="0" smtClean="0"/>
              <a:t>程序的输出结果是什么</a:t>
            </a:r>
            <a:r>
              <a:rPr lang="en-US" altLang="zh-CN" dirty="0" smtClean="0"/>
              <a:t>(</a:t>
            </a:r>
            <a:r>
              <a:rPr lang="zh-CN" altLang="en-US" dirty="0" smtClean="0"/>
              <a:t>观察程序运行的反馈</a:t>
            </a:r>
            <a:r>
              <a:rPr lang="en-US" altLang="zh-CN" dirty="0" smtClean="0"/>
              <a:t>)</a:t>
            </a:r>
          </a:p>
        </p:txBody>
      </p:sp>
      <p:sp>
        <p:nvSpPr>
          <p:cNvPr id="4" name="灯片编号占位符 3"/>
          <p:cNvSpPr>
            <a:spLocks noGrp="1"/>
          </p:cNvSpPr>
          <p:nvPr>
            <p:ph type="sldNum" sz="quarter" idx="12"/>
          </p:nvPr>
        </p:nvSpPr>
        <p:spPr/>
        <p:txBody>
          <a:bodyPr/>
          <a:lstStyle/>
          <a:p>
            <a:fld id="{1BF7A81E-8226-4F9B-AE0B-F580D8772FF9}" type="slidenum">
              <a:rPr lang="zh-CN" altLang="en-US" smtClean="0"/>
              <a:t>8</a:t>
            </a:fld>
            <a:endParaRPr lang="zh-CN" altLang="en-US"/>
          </a:p>
        </p:txBody>
      </p:sp>
    </p:spTree>
    <p:extLst>
      <p:ext uri="{BB962C8B-B14F-4D97-AF65-F5344CB8AC3E}">
        <p14:creationId xmlns:p14="http://schemas.microsoft.com/office/powerpoint/2010/main" val="103156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面向对象设计与构造</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课程</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r>
              <a:rPr lang="en-US" altLang="zh-CN" dirty="0" smtClean="0">
                <a:latin typeface="Times New Roman" panose="02020603050405020304" pitchFamily="18" charset="0"/>
                <a:cs typeface="Times New Roman" panose="02020603050405020304" pitchFamily="18" charset="0"/>
              </a:rPr>
              <a:t>Lec2-</a:t>
            </a:r>
            <a:r>
              <a:rPr lang="zh-CN" altLang="en-US" dirty="0" smtClean="0">
                <a:latin typeface="Times New Roman" panose="02020603050405020304" pitchFamily="18" charset="0"/>
                <a:cs typeface="Times New Roman" panose="02020603050405020304" pitchFamily="18" charset="0"/>
              </a:rPr>
              <a:t>对象</a:t>
            </a:r>
            <a:r>
              <a:rPr lang="zh-CN" altLang="en-US" dirty="0">
                <a:latin typeface="Times New Roman" panose="02020603050405020304" pitchFamily="18" charset="0"/>
                <a:cs typeface="Times New Roman" panose="02020603050405020304" pitchFamily="18" charset="0"/>
              </a:rPr>
              <a:t>与对象化</a:t>
            </a:r>
            <a:r>
              <a:rPr lang="zh-CN" altLang="en-US" dirty="0" smtClean="0">
                <a:latin typeface="Times New Roman" panose="02020603050405020304" pitchFamily="18" charset="0"/>
                <a:cs typeface="Times New Roman" panose="02020603050405020304" pitchFamily="18" charset="0"/>
              </a:rPr>
              <a:t>编程</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下</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smtClean="0">
                <a:latin typeface="Times New Roman" panose="02020603050405020304" pitchFamily="18" charset="0"/>
                <a:cs typeface="Times New Roman" panose="02020603050405020304" pitchFamily="18" charset="0"/>
              </a:rPr>
              <a:t>2018</a:t>
            </a:r>
          </a:p>
          <a:p>
            <a:r>
              <a:rPr lang="en-US" altLang="zh-CN" dirty="0" smtClean="0">
                <a:latin typeface="Times New Roman" panose="02020603050405020304" pitchFamily="18" charset="0"/>
                <a:cs typeface="Times New Roman" panose="02020603050405020304" pitchFamily="18" charset="0"/>
              </a:rPr>
              <a:t>OO</a:t>
            </a:r>
            <a:r>
              <a:rPr lang="zh-CN" altLang="en-US" dirty="0" smtClean="0">
                <a:latin typeface="Times New Roman" panose="02020603050405020304" pitchFamily="18" charset="0"/>
                <a:cs typeface="Times New Roman" panose="02020603050405020304" pitchFamily="18" charset="0"/>
              </a:rPr>
              <a:t>课程组</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北京航空航天大学</a:t>
            </a:r>
          </a:p>
        </p:txBody>
      </p:sp>
      <p:sp>
        <p:nvSpPr>
          <p:cNvPr id="4" name="灯片编号占位符 3"/>
          <p:cNvSpPr>
            <a:spLocks noGrp="1"/>
          </p:cNvSpPr>
          <p:nvPr>
            <p:ph type="sldNum" sz="quarter" idx="12"/>
          </p:nvPr>
        </p:nvSpPr>
        <p:spPr/>
        <p:txBody>
          <a:bodyPr/>
          <a:lstStyle/>
          <a:p>
            <a:fld id="{1BF7A81E-8226-4F9B-AE0B-F580D8772FF9}" type="slidenum">
              <a:rPr lang="zh-CN" altLang="en-US" smtClean="0">
                <a:latin typeface="Times New Roman" panose="02020603050405020304" pitchFamily="18" charset="0"/>
                <a:cs typeface="Times New Roman" panose="02020603050405020304" pitchFamily="18" charset="0"/>
              </a:rPr>
              <a:t>9</a:t>
            </a:fld>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84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4166</TotalTime>
  <Words>7066</Words>
  <Application>Microsoft Office PowerPoint</Application>
  <PresentationFormat>宽屏</PresentationFormat>
  <Paragraphs>638</Paragraphs>
  <Slides>39</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宋体</vt:lpstr>
      <vt:lpstr>Arial</vt:lpstr>
      <vt:lpstr>Calibri</vt:lpstr>
      <vt:lpstr>Calibri Light</vt:lpstr>
      <vt:lpstr>Times New Roman</vt:lpstr>
      <vt:lpstr>Wingdings</vt:lpstr>
      <vt:lpstr>Office 主题</vt:lpstr>
      <vt:lpstr>PowerPoint 演示文稿</vt:lpstr>
      <vt:lpstr>Some Critical Remarks</vt:lpstr>
      <vt:lpstr>Some Critical Remarks</vt:lpstr>
      <vt:lpstr>Some Critical Remarks</vt:lpstr>
      <vt:lpstr>Some Critical Remarks</vt:lpstr>
      <vt:lpstr>Some Critical Remarks</vt:lpstr>
      <vt:lpstr>How to conduct effective tests?</vt:lpstr>
      <vt:lpstr>How to conduct effective tests?</vt:lpstr>
      <vt:lpstr>《面向对象设计与构造》课程 Lec2-对象与对象化编程(下)</vt:lpstr>
      <vt:lpstr>内容提要</vt:lpstr>
      <vt:lpstr>几个基础术语</vt:lpstr>
      <vt:lpstr>认识对象的特性</vt:lpstr>
      <vt:lpstr>对象的可变性</vt:lpstr>
      <vt:lpstr>对象可变性</vt:lpstr>
      <vt:lpstr>对象可变性</vt:lpstr>
      <vt:lpstr>对象共享与对象复制</vt:lpstr>
      <vt:lpstr>Java根对象</vt:lpstr>
      <vt:lpstr>对象等同判断</vt:lpstr>
      <vt:lpstr>对Object方法的实现</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对象属性与方法</vt:lpstr>
      <vt:lpstr>两类Java程序</vt:lpstr>
      <vt:lpstr>作业要求</vt:lpstr>
      <vt:lpstr>设计建议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creator>Ji Wu</dc:creator>
  <cp:lastModifiedBy>Windows 用户</cp:lastModifiedBy>
  <cp:revision>1267</cp:revision>
  <dcterms:created xsi:type="dcterms:W3CDTF">2014-02-04T12:49:16Z</dcterms:created>
  <dcterms:modified xsi:type="dcterms:W3CDTF">2018-03-15T13:43:46Z</dcterms:modified>
</cp:coreProperties>
</file>