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25.png" ContentType="image/png"/>
  <Override PartName="/ppt/media/image5.png" ContentType="image/png"/>
  <Override PartName="/ppt/media/image2.png" ContentType="image/png"/>
  <Override PartName="/ppt/media/image82.png" ContentType="image/png"/>
  <Override PartName="/ppt/media/image14.png" ContentType="image/png"/>
  <Override PartName="/ppt/media/image32.png" ContentType="image/png"/>
  <Override PartName="/ppt/media/image129.png" ContentType="image/png"/>
  <Override PartName="/ppt/media/image26.png" ContentType="image/png"/>
  <Override PartName="/ppt/media/image94.png" ContentType="image/png"/>
  <Override PartName="/ppt/media/image3.png" ContentType="image/png"/>
  <Override PartName="/ppt/media/image33.png" ContentType="image/png"/>
  <Override PartName="/ppt/media/image1.png" ContentType="image/png"/>
  <Override PartName="/ppt/media/image4.png" ContentType="image/png"/>
  <Override PartName="/ppt/media/image13.png" ContentType="image/png"/>
  <Override PartName="/ppt/media/image81.png" ContentType="image/png"/>
  <Override PartName="/ppt/media/image34.png" ContentType="image/png"/>
  <Override PartName="/ppt/media/image35.png" ContentType="image/png"/>
  <Override PartName="/ppt/media/image107.png" ContentType="image/png"/>
  <Override PartName="/ppt/media/image10.png" ContentType="image/png"/>
  <Override PartName="/ppt/media/image47.png" ContentType="image/png"/>
  <Override PartName="/ppt/media/image6.png" ContentType="image/png"/>
  <Override PartName="/ppt/media/image15.png" ContentType="image/png"/>
  <Override PartName="/ppt/media/image83.png" ContentType="image/png"/>
  <Override PartName="/ppt/media/image18.png" ContentType="image/png"/>
  <Override PartName="/ppt/media/image86.png" ContentType="image/png"/>
  <Override PartName="/ppt/media/image36.png" ContentType="image/png"/>
  <Override PartName="/ppt/media/image108.png" ContentType="image/png"/>
  <Override PartName="/ppt/media/image11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48.png" ContentType="image/png"/>
  <Override PartName="/ppt/media/image51.png" ContentType="image/png"/>
  <Override PartName="/ppt/media/image80.png" ContentType="image/png"/>
  <Override PartName="/ppt/media/image12.png" ContentType="image/png"/>
  <Override PartName="/ppt/media/image109.png" ContentType="image/png"/>
  <Override PartName="/ppt/media/image49.png" ContentType="image/png"/>
  <Override PartName="/ppt/media/image100.png" ContentType="image/png"/>
  <Override PartName="/ppt/media/image52.png" ContentType="image/png"/>
  <Override PartName="/ppt/media/image53.png" ContentType="image/png"/>
  <Override PartName="/ppt/media/image44.png" ContentType="image/png"/>
  <Override PartName="/ppt/media/image56.png" ContentType="image/png"/>
  <Override PartName="/ppt/media/image54.png" ContentType="image/png"/>
  <Override PartName="/ppt/media/image16.png" ContentType="image/png"/>
  <Override PartName="/ppt/media/image84.png" ContentType="image/png"/>
  <Override PartName="/ppt/media/image7.png" ContentType="image/png"/>
  <Override PartName="/ppt/media/image128.png" ContentType="image/png"/>
  <Override PartName="/ppt/media/image9.png" ContentType="image/png"/>
  <Override PartName="/ppt/media/image31.png" ContentType="image/png"/>
  <Override PartName="/ppt/media/image43.png" ContentType="image/png"/>
  <Override PartName="/ppt/media/image55.png" ContentType="image/png"/>
  <Override PartName="/ppt/media/image17.png" ContentType="image/png"/>
  <Override PartName="/ppt/media/image85.png" ContentType="image/png"/>
  <Override PartName="/ppt/media/image42.png" ContentType="image/png"/>
  <Override PartName="/ppt/media/image41.png" ContentType="image/png"/>
  <Override PartName="/ppt/media/image39.png" ContentType="image/png"/>
  <Override PartName="/ppt/media/image40.png" ContentType="image/png"/>
  <Override PartName="/ppt/media/image127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37.png" ContentType="image/png"/>
  <Override PartName="/ppt/media/image93.png" ContentType="image/png"/>
  <Override PartName="/ppt/media/image25.png" ContentType="image/png"/>
  <Override PartName="/ppt/media/image92.png" ContentType="image/png"/>
  <Override PartName="/ppt/media/image24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58.png" ContentType="image/png"/>
  <Override PartName="/ppt/media/image21.png" ContentType="image/png"/>
  <Override PartName="/ppt/media/image118.png" ContentType="image/png"/>
  <Override PartName="/ppt/media/image59.png" ContentType="image/png"/>
  <Override PartName="/ppt/media/image110.png" ContentType="image/png"/>
  <Override PartName="/ppt/media/image90.png" ContentType="image/png"/>
  <Override PartName="/ppt/media/image22.png" ContentType="image/png"/>
  <Override PartName="/ppt/media/image119.png" ContentType="image/png"/>
  <Override PartName="/ppt/media/image91.png" ContentType="image/png"/>
  <Override PartName="/ppt/media/image23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120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95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98.png" ContentType="image/png"/>
  <Override PartName="/ppt/media/image99.png" ContentType="image/png"/>
  <Override PartName="/ppt/media/image101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11.png" ContentType="image/png"/>
  <Override PartName="/ppt/media/image112.png" ContentType="image/png"/>
  <Override PartName="/ppt/media/image113.png" ContentType="image/png"/>
  <Override PartName="/ppt/media/image114.png" ContentType="image/png"/>
  <Override PartName="/ppt/media/image115.png" ContentType="image/png"/>
  <Override PartName="/ppt/media/image116.png" ContentType="image/png"/>
  <Override PartName="/ppt/media/image121.png" ContentType="image/png"/>
  <Override PartName="/ppt/media/image122.png" ContentType="image/png"/>
  <Override PartName="/ppt/media/image123.png" ContentType="image/png"/>
  <Override PartName="/ppt/media/image124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5.png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6.png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41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501876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77" name="CustomShape 1"/>
          <p:cNvSpPr/>
          <p:nvPr/>
        </p:nvSpPr>
        <p:spPr>
          <a:xfrm>
            <a:off x="1952640" y="3920760"/>
            <a:ext cx="6032880" cy="8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2806200" y="4501080"/>
            <a:ext cx="5691240" cy="7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"/>
          <p:cNvSpPr/>
          <p:nvPr/>
        </p:nvSpPr>
        <p:spPr>
          <a:xfrm>
            <a:off x="6783840" y="6531120"/>
            <a:ext cx="259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it" sz="1200" spc="-1" strike="noStrike">
                <a:solidFill>
                  <a:srgbClr val="ffffff"/>
                </a:solidFill>
                <a:latin typeface="Arial"/>
                <a:ea typeface="Arial"/>
              </a:rPr>
              <a:t>POLITECNICO DI MILANO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0" name="Shape 45" descr=""/>
          <p:cNvPicPr/>
          <p:nvPr/>
        </p:nvPicPr>
        <p:blipFill>
          <a:blip r:embed="rId2"/>
          <a:stretch/>
        </p:blipFill>
        <p:spPr>
          <a:xfrm>
            <a:off x="0" y="6571080"/>
            <a:ext cx="9142560" cy="285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81" name="CustomShape 4"/>
          <p:cNvSpPr/>
          <p:nvPr/>
        </p:nvSpPr>
        <p:spPr>
          <a:xfrm>
            <a:off x="1828800" y="5760720"/>
            <a:ext cx="323748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1645920" y="4019760"/>
            <a:ext cx="1151280" cy="99900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83" name="TextShape 5"/>
          <p:cNvSpPr txBox="1"/>
          <p:nvPr/>
        </p:nvSpPr>
        <p:spPr>
          <a:xfrm>
            <a:off x="3840480" y="3474720"/>
            <a:ext cx="365760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Tibetan Machine Uni"/>
              </a:rPr>
              <a:t>F</a:t>
            </a:r>
            <a:r>
              <a:rPr b="0" lang="en-US" sz="1800" spc="-1" strike="noStrike">
                <a:latin typeface="Tibetan Machine Uni"/>
              </a:rPr>
              <a:t>U</a:t>
            </a:r>
            <a:r>
              <a:rPr b="0" lang="en-US" sz="1800" spc="-1" strike="noStrike">
                <a:latin typeface="Tibetan Machine Uni"/>
              </a:rPr>
              <a:t>N</a:t>
            </a:r>
            <a:r>
              <a:rPr b="0" lang="en-US" sz="1800" spc="-1" strike="noStrike">
                <a:latin typeface="Tibetan Machine Uni"/>
              </a:rPr>
              <a:t>D</a:t>
            </a:r>
            <a:r>
              <a:rPr b="0" lang="en-US" sz="1800" spc="-1" strike="noStrike">
                <a:latin typeface="Tibetan Machine Uni"/>
              </a:rPr>
              <a:t>A</a:t>
            </a:r>
            <a:r>
              <a:rPr b="0" lang="en-US" sz="1800" spc="-1" strike="noStrike">
                <a:latin typeface="Tibetan Machine Uni"/>
              </a:rPr>
              <a:t>M</a:t>
            </a:r>
            <a:r>
              <a:rPr b="0" lang="en-US" sz="1800" spc="-1" strike="noStrike">
                <a:latin typeface="Tibetan Machine Uni"/>
              </a:rPr>
              <a:t>E</a:t>
            </a:r>
            <a:r>
              <a:rPr b="0" lang="en-US" sz="1800" spc="-1" strike="noStrike">
                <a:latin typeface="Tibetan Machine Uni"/>
              </a:rPr>
              <a:t>N</a:t>
            </a:r>
            <a:r>
              <a:rPr b="0" lang="en-US" sz="1800" spc="-1" strike="noStrike">
                <a:latin typeface="Tibetan Machine Uni"/>
              </a:rPr>
              <a:t>T</a:t>
            </a:r>
            <a:r>
              <a:rPr b="0" lang="en-US" sz="1800" spc="-1" strike="noStrike">
                <a:latin typeface="Tibetan Machine Uni"/>
              </a:rPr>
              <a:t>A</a:t>
            </a:r>
            <a:r>
              <a:rPr b="0" lang="en-US" sz="1800" spc="-1" strike="noStrike">
                <a:latin typeface="Tibetan Machine Uni"/>
              </a:rPr>
              <a:t>L</a:t>
            </a:r>
            <a:r>
              <a:rPr b="0" lang="en-US" sz="1800" spc="-1" strike="noStrike">
                <a:latin typeface="Tibetan Machine Uni"/>
              </a:rPr>
              <a:t>S </a:t>
            </a:r>
            <a:r>
              <a:rPr b="0" lang="en-US" sz="1800" spc="-1" strike="noStrike">
                <a:latin typeface="Tibetan Machine Uni"/>
              </a:rPr>
              <a:t>O</a:t>
            </a:r>
            <a:r>
              <a:rPr b="0" lang="en-US" sz="1800" spc="-1" strike="noStrike">
                <a:latin typeface="Tibetan Machine Uni"/>
              </a:rPr>
              <a:t>F </a:t>
            </a:r>
            <a:r>
              <a:rPr b="0" lang="en-US" sz="1800" spc="-1" strike="noStrike">
                <a:latin typeface="Tibetan Machine Uni"/>
              </a:rPr>
              <a:t>H</a:t>
            </a:r>
            <a:r>
              <a:rPr b="0" lang="en-US" sz="1800" spc="-1" strike="noStrike">
                <a:latin typeface="Tibetan Machine Uni"/>
              </a:rPr>
              <a:t>Y</a:t>
            </a:r>
            <a:r>
              <a:rPr b="0" lang="en-US" sz="1800" spc="-1" strike="noStrike">
                <a:latin typeface="Tibetan Machine Uni"/>
              </a:rPr>
              <a:t>P</a:t>
            </a:r>
            <a:r>
              <a:rPr b="0" lang="en-US" sz="1800" spc="-1" strike="noStrike">
                <a:latin typeface="Tibetan Machine Uni"/>
              </a:rPr>
              <a:t>E</a:t>
            </a:r>
            <a:r>
              <a:rPr b="0" lang="en-US" sz="1800" spc="-1" strike="noStrike">
                <a:latin typeface="Tibetan Machine Uni"/>
              </a:rPr>
              <a:t>R</a:t>
            </a:r>
            <a:r>
              <a:rPr b="0" lang="en-US" sz="1800" spc="-1" strike="noStrike">
                <a:latin typeface="Tibetan Machine Uni"/>
              </a:rPr>
              <a:t>S</a:t>
            </a:r>
            <a:r>
              <a:rPr b="0" lang="en-US" sz="1800" spc="-1" strike="noStrike">
                <a:latin typeface="Tibetan Machine Uni"/>
              </a:rPr>
              <a:t>O</a:t>
            </a:r>
            <a:r>
              <a:rPr b="0" lang="en-US" sz="1800" spc="-1" strike="noStrike">
                <a:latin typeface="Tibetan Machine Uni"/>
              </a:rPr>
              <a:t>N</a:t>
            </a:r>
            <a:r>
              <a:rPr b="0" lang="en-US" sz="1800" spc="-1" strike="noStrike">
                <a:latin typeface="Tibetan Machine Uni"/>
              </a:rPr>
              <a:t>I</a:t>
            </a:r>
            <a:r>
              <a:rPr b="0" lang="en-US" sz="1800" spc="-1" strike="noStrike">
                <a:latin typeface="Tibetan Machine Uni"/>
              </a:rPr>
              <a:t>C </a:t>
            </a:r>
            <a:r>
              <a:rPr b="0" lang="en-US" sz="1800" spc="-1" strike="noStrike">
                <a:latin typeface="Tibetan Machine Uni"/>
              </a:rPr>
              <a:t>F</a:t>
            </a:r>
            <a:r>
              <a:rPr b="0" lang="en-US" sz="1800" spc="-1" strike="noStrike">
                <a:latin typeface="Tibetan Machine Uni"/>
              </a:rPr>
              <a:t>L</a:t>
            </a:r>
            <a:r>
              <a:rPr b="0" lang="en-US" sz="1800" spc="-1" strike="noStrike">
                <a:latin typeface="Tibetan Machine Uni"/>
              </a:rPr>
              <a:t>O</a:t>
            </a:r>
            <a:r>
              <a:rPr b="0" lang="en-US" sz="1800" spc="-1" strike="noStrike">
                <a:latin typeface="Tibetan Machine Uni"/>
              </a:rPr>
              <a:t>W</a:t>
            </a:r>
            <a:r>
              <a:rPr b="0" lang="en-US" sz="1800" spc="-1" strike="noStrike">
                <a:latin typeface="Tibetan Machine Uni"/>
              </a:rPr>
              <a:t> </a:t>
            </a:r>
            <a:endParaRPr b="0" lang="en-US" sz="1800" spc="-1" strike="noStrike">
              <a:latin typeface="Tibetan Machine Uni"/>
            </a:endParaRPr>
          </a:p>
          <a:p>
            <a:r>
              <a:rPr b="0" lang="en-US" sz="1800" spc="-1" strike="noStrike">
                <a:latin typeface="Tibetan Machine Uni"/>
              </a:rPr>
              <a:t> </a:t>
            </a:r>
            <a:r>
              <a:rPr b="0" lang="en-US" sz="1800" spc="-1" strike="noStrike">
                <a:latin typeface="Tibetan Machine Uni"/>
              </a:rPr>
              <a:t>P</a:t>
            </a:r>
            <a:r>
              <a:rPr b="0" lang="en-US" sz="1800" spc="-1" strike="noStrike">
                <a:latin typeface="Tibetan Machine Uni"/>
              </a:rPr>
              <a:t>r</a:t>
            </a:r>
            <a:r>
              <a:rPr b="0" lang="en-US" sz="1800" spc="-1" strike="noStrike">
                <a:latin typeface="Tibetan Machine Uni"/>
              </a:rPr>
              <a:t>o</a:t>
            </a:r>
            <a:r>
              <a:rPr b="0" lang="en-US" sz="1800" spc="-1" strike="noStrike">
                <a:latin typeface="Tibetan Machine Uni"/>
              </a:rPr>
              <a:t>f. </a:t>
            </a:r>
            <a:r>
              <a:rPr b="0" lang="en-US" sz="1800" spc="-1" strike="noStrike">
                <a:latin typeface="Tibetan Machine Uni"/>
              </a:rPr>
              <a:t>A</a:t>
            </a:r>
            <a:r>
              <a:rPr b="0" lang="en-US" sz="1800" spc="-1" strike="noStrike">
                <a:latin typeface="Tibetan Machine Uni"/>
              </a:rPr>
              <a:t>l</a:t>
            </a:r>
            <a:r>
              <a:rPr b="0" lang="en-US" sz="1800" spc="-1" strike="noStrike">
                <a:latin typeface="Tibetan Machine Uni"/>
              </a:rPr>
              <a:t>d</a:t>
            </a:r>
            <a:r>
              <a:rPr b="0" lang="en-US" sz="1800" spc="-1" strike="noStrike">
                <a:latin typeface="Tibetan Machine Uni"/>
              </a:rPr>
              <a:t>o </a:t>
            </a:r>
            <a:r>
              <a:rPr b="0" lang="en-US" sz="1800" spc="-1" strike="noStrike">
                <a:latin typeface="Tibetan Machine Uni"/>
              </a:rPr>
              <a:t>F</a:t>
            </a:r>
            <a:r>
              <a:rPr b="0" lang="en-US" sz="1800" spc="-1" strike="noStrike">
                <a:latin typeface="Tibetan Machine Uni"/>
              </a:rPr>
              <a:t>r</a:t>
            </a:r>
            <a:r>
              <a:rPr b="0" lang="en-US" sz="1800" spc="-1" strike="noStrike">
                <a:latin typeface="Tibetan Machine Uni"/>
              </a:rPr>
              <a:t>e</a:t>
            </a:r>
            <a:r>
              <a:rPr b="0" lang="en-US" sz="1800" spc="-1" strike="noStrike">
                <a:latin typeface="Tibetan Machine Uni"/>
              </a:rPr>
              <a:t>z</a:t>
            </a:r>
            <a:r>
              <a:rPr b="0" lang="en-US" sz="1800" spc="-1" strike="noStrike">
                <a:latin typeface="Tibetan Machine Uni"/>
              </a:rPr>
              <a:t>z</a:t>
            </a:r>
            <a:r>
              <a:rPr b="0" lang="en-US" sz="1800" spc="-1" strike="noStrike">
                <a:latin typeface="Tibetan Machine Uni"/>
              </a:rPr>
              <a:t>o</a:t>
            </a:r>
            <a:r>
              <a:rPr b="0" lang="en-US" sz="1800" spc="-1" strike="noStrike">
                <a:latin typeface="Tibetan Machine Uni"/>
              </a:rPr>
              <a:t>t</a:t>
            </a:r>
            <a:r>
              <a:rPr b="0" lang="en-US" sz="1800" spc="-1" strike="noStrike">
                <a:latin typeface="Tibetan Machine Uni"/>
              </a:rPr>
              <a:t>ti</a:t>
            </a:r>
            <a:endParaRPr b="0" lang="en-US" sz="1800" spc="-1" strike="noStrike">
              <a:latin typeface="Tibetan Machine Uni"/>
            </a:endParaRPr>
          </a:p>
        </p:txBody>
      </p:sp>
      <p:sp>
        <p:nvSpPr>
          <p:cNvPr id="84" name="TextShape 6"/>
          <p:cNvSpPr txBox="1"/>
          <p:nvPr/>
        </p:nvSpPr>
        <p:spPr>
          <a:xfrm>
            <a:off x="1097280" y="5486400"/>
            <a:ext cx="4206240" cy="100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Tibetan Machine Uni"/>
              </a:rPr>
              <a:t>Submitted by </a:t>
            </a:r>
            <a:endParaRPr b="0" lang="en-US" sz="1800" spc="-1" strike="noStrike">
              <a:latin typeface="Tibetan Machine Uni"/>
            </a:endParaRPr>
          </a:p>
          <a:p>
            <a:r>
              <a:rPr b="0" lang="en-US" sz="1800" spc="-1" strike="noStrike">
                <a:latin typeface="Tibetan Machine Uni"/>
              </a:rPr>
              <a:t>Vayshnu Kasi 10700106</a:t>
            </a:r>
            <a:endParaRPr b="0" lang="en-US" sz="1800" spc="-1" strike="noStrike">
              <a:latin typeface="Tibetan Machine Uni"/>
            </a:endParaRPr>
          </a:p>
        </p:txBody>
      </p:sp>
      <p:sp>
        <p:nvSpPr>
          <p:cNvPr id="85" name="TextShape 7"/>
          <p:cNvSpPr txBox="1"/>
          <p:nvPr/>
        </p:nvSpPr>
        <p:spPr>
          <a:xfrm>
            <a:off x="4023360" y="266400"/>
            <a:ext cx="3017520" cy="120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Tibetan Machine Uni"/>
              </a:rPr>
              <a:t>PRESENTATION</a:t>
            </a:r>
            <a:endParaRPr b="0" lang="en-US" sz="2200" spc="-1" strike="noStrike">
              <a:latin typeface="Tibetan Machine Uni"/>
            </a:endParaRPr>
          </a:p>
          <a:p>
            <a:r>
              <a:rPr b="0" lang="en-US" sz="2200" spc="-1" strike="noStrike">
                <a:latin typeface="Tibetan Machine Uni"/>
              </a:rPr>
              <a:t>    </a:t>
            </a:r>
            <a:r>
              <a:rPr b="0" lang="en-US" sz="2200" spc="-1" strike="noStrike">
                <a:latin typeface="Tibetan Machine Uni"/>
              </a:rPr>
              <a:t>2020-2021</a:t>
            </a:r>
            <a:endParaRPr b="0" lang="en-US" sz="2200" spc="-1" strike="noStrike">
              <a:latin typeface="Tibetan Machine Un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837360" y="132120"/>
            <a:ext cx="813564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Temperature profile @ M=11.3 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23" name="Shape 53_8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3320" cy="49716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224" name="Shape 54_10" descr=""/>
          <p:cNvPicPr/>
          <p:nvPr/>
        </p:nvPicPr>
        <p:blipFill>
          <a:blip r:embed="rId2"/>
          <a:stretch/>
        </p:blipFill>
        <p:spPr>
          <a:xfrm>
            <a:off x="0" y="630360"/>
            <a:ext cx="9142560" cy="9612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225" name="CustomShape 2"/>
          <p:cNvSpPr/>
          <p:nvPr/>
        </p:nvSpPr>
        <p:spPr>
          <a:xfrm rot="10800000">
            <a:off x="691200" y="144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"/>
          <p:cNvSpPr/>
          <p:nvPr/>
        </p:nvSpPr>
        <p:spPr>
          <a:xfrm>
            <a:off x="6783840" y="6531120"/>
            <a:ext cx="259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it" sz="1200" spc="-1" strike="noStrike">
                <a:solidFill>
                  <a:srgbClr val="ffffff"/>
                </a:solidFill>
                <a:latin typeface="Arial"/>
                <a:ea typeface="Arial"/>
              </a:rPr>
              <a:t>POLITECNICO DI MILANO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27" name="Shape 57_10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2560" cy="285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228" name="" descr=""/>
          <p:cNvPicPr/>
          <p:nvPr/>
        </p:nvPicPr>
        <p:blipFill>
          <a:blip r:embed="rId4"/>
          <a:stretch/>
        </p:blipFill>
        <p:spPr>
          <a:xfrm>
            <a:off x="-91440" y="0"/>
            <a:ext cx="726120" cy="63000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229" name="" descr=""/>
          <p:cNvPicPr/>
          <p:nvPr/>
        </p:nvPicPr>
        <p:blipFill>
          <a:blip r:embed="rId5"/>
          <a:stretch/>
        </p:blipFill>
        <p:spPr>
          <a:xfrm>
            <a:off x="118800" y="91440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230" name="" descr=""/>
          <p:cNvPicPr/>
          <p:nvPr/>
        </p:nvPicPr>
        <p:blipFill>
          <a:blip r:embed="rId6"/>
          <a:stretch/>
        </p:blipFill>
        <p:spPr>
          <a:xfrm>
            <a:off x="4663440" y="93276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231" name="" descr=""/>
          <p:cNvPicPr/>
          <p:nvPr/>
        </p:nvPicPr>
        <p:blipFill>
          <a:blip r:embed="rId7"/>
          <a:stretch/>
        </p:blipFill>
        <p:spPr>
          <a:xfrm>
            <a:off x="2103120" y="3749040"/>
            <a:ext cx="4389120" cy="2724840"/>
          </a:xfrm>
          <a:prstGeom prst="rect">
            <a:avLst/>
          </a:prstGeom>
          <a:ln>
            <a:noFill/>
          </a:ln>
        </p:spPr>
      </p:pic>
      <p:sp>
        <p:nvSpPr>
          <p:cNvPr id="232" name="Line 4"/>
          <p:cNvSpPr/>
          <p:nvPr/>
        </p:nvSpPr>
        <p:spPr>
          <a:xfrm>
            <a:off x="1920240" y="3291840"/>
            <a:ext cx="3657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5"/>
          <p:cNvSpPr/>
          <p:nvPr/>
        </p:nvSpPr>
        <p:spPr>
          <a:xfrm>
            <a:off x="2926080" y="2560320"/>
            <a:ext cx="2743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6"/>
          <p:cNvSpPr/>
          <p:nvPr/>
        </p:nvSpPr>
        <p:spPr>
          <a:xfrm>
            <a:off x="7589520" y="2377440"/>
            <a:ext cx="3657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7"/>
          <p:cNvSpPr/>
          <p:nvPr/>
        </p:nvSpPr>
        <p:spPr>
          <a:xfrm>
            <a:off x="6675120" y="3108960"/>
            <a:ext cx="3657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8"/>
          <p:cNvSpPr/>
          <p:nvPr/>
        </p:nvSpPr>
        <p:spPr>
          <a:xfrm>
            <a:off x="5029200" y="5120640"/>
            <a:ext cx="2743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9"/>
          <p:cNvSpPr/>
          <p:nvPr/>
        </p:nvSpPr>
        <p:spPr>
          <a:xfrm>
            <a:off x="4114800" y="5760720"/>
            <a:ext cx="3657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0"/>
          <p:cNvSpPr/>
          <p:nvPr/>
        </p:nvSpPr>
        <p:spPr>
          <a:xfrm>
            <a:off x="365760" y="4480560"/>
            <a:ext cx="1655640" cy="6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latin typeface="Tibetan Machine Uni"/>
              </a:rPr>
              <a:t>   </a:t>
            </a:r>
            <a:r>
              <a:rPr b="1" lang="en-US" sz="1050" spc="-1" strike="noStrike">
                <a:latin typeface="Tibetan Machine Uni"/>
              </a:rPr>
              <a:t>A</a:t>
            </a:r>
            <a:r>
              <a:rPr b="0" lang="en-US" sz="1050" spc="-1" strike="noStrike">
                <a:latin typeface="Tibetan Machine Uni"/>
              </a:rPr>
              <a:t> Supersonic jet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239" name="TextShape 11"/>
          <p:cNvSpPr txBox="1"/>
          <p:nvPr/>
        </p:nvSpPr>
        <p:spPr>
          <a:xfrm>
            <a:off x="619920" y="4745160"/>
            <a:ext cx="1401480" cy="35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050" spc="-1" strike="noStrike">
                <a:latin typeface="Tibetan Machine Uni"/>
              </a:rPr>
              <a:t>B</a:t>
            </a:r>
            <a:r>
              <a:rPr b="0" lang="en-US" sz="1050" spc="-1" strike="noStrike">
                <a:latin typeface="Tibetan Machine Uni"/>
              </a:rPr>
              <a:t> Separation zone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0" name="TextShape 12"/>
          <p:cNvSpPr txBox="1"/>
          <p:nvPr/>
        </p:nvSpPr>
        <p:spPr>
          <a:xfrm>
            <a:off x="3161880" y="239184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TextShape 13"/>
          <p:cNvSpPr txBox="1"/>
          <p:nvPr/>
        </p:nvSpPr>
        <p:spPr>
          <a:xfrm>
            <a:off x="2377440" y="3200400"/>
            <a:ext cx="365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TextShape 14"/>
          <p:cNvSpPr txBox="1"/>
          <p:nvPr/>
        </p:nvSpPr>
        <p:spPr>
          <a:xfrm>
            <a:off x="7863840" y="2214000"/>
            <a:ext cx="365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Shape 15"/>
          <p:cNvSpPr txBox="1"/>
          <p:nvPr/>
        </p:nvSpPr>
        <p:spPr>
          <a:xfrm>
            <a:off x="7040880" y="301752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Shape 16"/>
          <p:cNvSpPr txBox="1"/>
          <p:nvPr/>
        </p:nvSpPr>
        <p:spPr>
          <a:xfrm>
            <a:off x="5303520" y="502920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TextShape 17"/>
          <p:cNvSpPr txBox="1"/>
          <p:nvPr/>
        </p:nvSpPr>
        <p:spPr>
          <a:xfrm>
            <a:off x="4432680" y="566460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Shape 18"/>
          <p:cNvSpPr txBox="1"/>
          <p:nvPr/>
        </p:nvSpPr>
        <p:spPr>
          <a:xfrm>
            <a:off x="1828800" y="1280160"/>
            <a:ext cx="1005840" cy="8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@20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TextShape 19"/>
          <p:cNvSpPr txBox="1"/>
          <p:nvPr/>
        </p:nvSpPr>
        <p:spPr>
          <a:xfrm>
            <a:off x="5760720" y="1280160"/>
            <a:ext cx="82296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</a:t>
            </a:r>
            <a:r>
              <a:rPr b="0" lang="en-US" sz="1800" spc="-1" strike="noStrike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5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TextShape 20"/>
          <p:cNvSpPr txBox="1"/>
          <p:nvPr/>
        </p:nvSpPr>
        <p:spPr>
          <a:xfrm>
            <a:off x="3474720" y="4206240"/>
            <a:ext cx="914400" cy="105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@30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822960" y="132120"/>
            <a:ext cx="813564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Temperature profile separation zone</a:t>
            </a:r>
            <a:endParaRPr b="1" lang="en-US" sz="3600" spc="-1" strike="noStrike">
              <a:solidFill>
                <a:srgbClr val="55308d"/>
              </a:solidFill>
              <a:latin typeface="Arial"/>
            </a:endParaRPr>
          </a:p>
        </p:txBody>
      </p:sp>
      <p:pic>
        <p:nvPicPr>
          <p:cNvPr id="250" name="Shape 53_3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3320" cy="49716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251" name="Shape 54_3" descr=""/>
          <p:cNvPicPr/>
          <p:nvPr/>
        </p:nvPicPr>
        <p:blipFill>
          <a:blip r:embed="rId2"/>
          <a:stretch/>
        </p:blipFill>
        <p:spPr>
          <a:xfrm>
            <a:off x="0" y="630360"/>
            <a:ext cx="9142560" cy="9612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252" name="CustomShape 2"/>
          <p:cNvSpPr/>
          <p:nvPr/>
        </p:nvSpPr>
        <p:spPr>
          <a:xfrm rot="10800000">
            <a:off x="691200" y="144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3"/>
          <p:cNvSpPr/>
          <p:nvPr/>
        </p:nvSpPr>
        <p:spPr>
          <a:xfrm>
            <a:off x="6783840" y="6531120"/>
            <a:ext cx="259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it" sz="1200" spc="-1" strike="noStrike">
                <a:solidFill>
                  <a:srgbClr val="ffffff"/>
                </a:solidFill>
                <a:latin typeface="Arial"/>
                <a:ea typeface="Arial"/>
              </a:rPr>
              <a:t>POLITECNICO DI MILANO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54" name="Shape 57_3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2560" cy="285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255" name="" descr=""/>
          <p:cNvPicPr/>
          <p:nvPr/>
        </p:nvPicPr>
        <p:blipFill>
          <a:blip r:embed="rId4"/>
          <a:stretch/>
        </p:blipFill>
        <p:spPr>
          <a:xfrm>
            <a:off x="91440" y="93276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256" name="" descr=""/>
          <p:cNvPicPr/>
          <p:nvPr/>
        </p:nvPicPr>
        <p:blipFill>
          <a:blip r:embed="rId5"/>
          <a:stretch/>
        </p:blipFill>
        <p:spPr>
          <a:xfrm>
            <a:off x="2651760" y="374904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257" name="" descr=""/>
          <p:cNvPicPr/>
          <p:nvPr/>
        </p:nvPicPr>
        <p:blipFill>
          <a:blip r:embed="rId6"/>
          <a:stretch/>
        </p:blipFill>
        <p:spPr>
          <a:xfrm>
            <a:off x="4754880" y="82296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258" name="" descr=""/>
          <p:cNvPicPr/>
          <p:nvPr/>
        </p:nvPicPr>
        <p:blipFill>
          <a:blip r:embed="rId7"/>
          <a:stretch/>
        </p:blipFill>
        <p:spPr>
          <a:xfrm>
            <a:off x="-54720" y="36360"/>
            <a:ext cx="726120" cy="63000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259" name="TextShape 4"/>
          <p:cNvSpPr txBox="1"/>
          <p:nvPr/>
        </p:nvSpPr>
        <p:spPr>
          <a:xfrm>
            <a:off x="914400" y="1188720"/>
            <a:ext cx="1097280" cy="8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@20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TextShape 5"/>
          <p:cNvSpPr txBox="1"/>
          <p:nvPr/>
        </p:nvSpPr>
        <p:spPr>
          <a:xfrm>
            <a:off x="5486400" y="1188720"/>
            <a:ext cx="1188720" cy="8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@25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TextShape 6"/>
          <p:cNvSpPr txBox="1"/>
          <p:nvPr/>
        </p:nvSpPr>
        <p:spPr>
          <a:xfrm>
            <a:off x="4023360" y="4297680"/>
            <a:ext cx="82296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@30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734040" y="91440"/>
            <a:ext cx="813564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T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e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m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p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e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r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a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t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u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r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e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 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p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r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o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f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i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l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e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 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s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u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p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e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r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s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o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n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i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c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 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j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e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t</a:t>
            </a:r>
            <a:endParaRPr b="0" lang="en-US" sz="3600" spc="-1" strike="noStrike">
              <a:solidFill>
                <a:srgbClr val="55308d"/>
              </a:solidFill>
              <a:latin typeface="Arial"/>
            </a:endParaRPr>
          </a:p>
        </p:txBody>
      </p:sp>
      <p:pic>
        <p:nvPicPr>
          <p:cNvPr id="263" name="Shape 53_6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3320" cy="49716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264" name="Shape 54_8" descr=""/>
          <p:cNvPicPr/>
          <p:nvPr/>
        </p:nvPicPr>
        <p:blipFill>
          <a:blip r:embed="rId2"/>
          <a:stretch/>
        </p:blipFill>
        <p:spPr>
          <a:xfrm>
            <a:off x="0" y="630360"/>
            <a:ext cx="9142560" cy="9612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265" name="CustomShape 2"/>
          <p:cNvSpPr/>
          <p:nvPr/>
        </p:nvSpPr>
        <p:spPr>
          <a:xfrm rot="10800000">
            <a:off x="691200" y="144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"/>
          <p:cNvSpPr/>
          <p:nvPr/>
        </p:nvSpPr>
        <p:spPr>
          <a:xfrm>
            <a:off x="6783840" y="6531120"/>
            <a:ext cx="259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it" sz="1200" spc="-1" strike="noStrike">
                <a:solidFill>
                  <a:srgbClr val="ffffff"/>
                </a:solidFill>
                <a:latin typeface="Arial"/>
                <a:ea typeface="Arial"/>
              </a:rPr>
              <a:t>POLITECNICO DI MILANO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67" name="Shape 57_8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2560" cy="285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268" name="" descr=""/>
          <p:cNvPicPr/>
          <p:nvPr/>
        </p:nvPicPr>
        <p:blipFill>
          <a:blip r:embed="rId4"/>
          <a:stretch/>
        </p:blipFill>
        <p:spPr>
          <a:xfrm>
            <a:off x="118800" y="91440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269" name="" descr=""/>
          <p:cNvPicPr/>
          <p:nvPr/>
        </p:nvPicPr>
        <p:blipFill>
          <a:blip r:embed="rId5"/>
          <a:stretch/>
        </p:blipFill>
        <p:spPr>
          <a:xfrm>
            <a:off x="4663440" y="91440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270" name="" descr=""/>
          <p:cNvPicPr/>
          <p:nvPr/>
        </p:nvPicPr>
        <p:blipFill>
          <a:blip r:embed="rId6"/>
          <a:stretch/>
        </p:blipFill>
        <p:spPr>
          <a:xfrm>
            <a:off x="2377440" y="367596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271" name="" descr=""/>
          <p:cNvPicPr/>
          <p:nvPr/>
        </p:nvPicPr>
        <p:blipFill>
          <a:blip r:embed="rId7"/>
          <a:stretch/>
        </p:blipFill>
        <p:spPr>
          <a:xfrm>
            <a:off x="-18000" y="72720"/>
            <a:ext cx="726120" cy="63000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272" name="TextShape 4"/>
          <p:cNvSpPr txBox="1"/>
          <p:nvPr/>
        </p:nvSpPr>
        <p:spPr>
          <a:xfrm>
            <a:off x="640080" y="1645920"/>
            <a:ext cx="1005840" cy="8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</a:t>
            </a:r>
            <a:r>
              <a:rPr b="0" lang="en-US" sz="1800" spc="-1" strike="noStrike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TextShape 5"/>
          <p:cNvSpPr txBox="1"/>
          <p:nvPr/>
        </p:nvSpPr>
        <p:spPr>
          <a:xfrm>
            <a:off x="5486400" y="1371600"/>
            <a:ext cx="914400" cy="8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@25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TextShape 6"/>
          <p:cNvSpPr txBox="1"/>
          <p:nvPr/>
        </p:nvSpPr>
        <p:spPr>
          <a:xfrm>
            <a:off x="3017520" y="4206240"/>
            <a:ext cx="1005840" cy="8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@30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837360" y="132120"/>
            <a:ext cx="813564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Temperature profile over the flap</a:t>
            </a:r>
            <a:endParaRPr b="0" lang="en-US" sz="3600" spc="-1" strike="noStrike">
              <a:solidFill>
                <a:srgbClr val="55308d"/>
              </a:solidFill>
              <a:latin typeface="Arial"/>
            </a:endParaRPr>
          </a:p>
        </p:txBody>
      </p:sp>
      <p:pic>
        <p:nvPicPr>
          <p:cNvPr id="276" name="Shape 53_9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3320" cy="49716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277" name="Shape 54_11" descr=""/>
          <p:cNvPicPr/>
          <p:nvPr/>
        </p:nvPicPr>
        <p:blipFill>
          <a:blip r:embed="rId2"/>
          <a:stretch/>
        </p:blipFill>
        <p:spPr>
          <a:xfrm>
            <a:off x="0" y="630360"/>
            <a:ext cx="9142560" cy="9612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278" name="CustomShape 2"/>
          <p:cNvSpPr/>
          <p:nvPr/>
        </p:nvSpPr>
        <p:spPr>
          <a:xfrm rot="10800000">
            <a:off x="691200" y="144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3"/>
          <p:cNvSpPr/>
          <p:nvPr/>
        </p:nvSpPr>
        <p:spPr>
          <a:xfrm>
            <a:off x="6783840" y="6531120"/>
            <a:ext cx="259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it" sz="1200" spc="-1" strike="noStrike">
                <a:solidFill>
                  <a:srgbClr val="ffffff"/>
                </a:solidFill>
                <a:latin typeface="Arial"/>
                <a:ea typeface="Arial"/>
              </a:rPr>
              <a:t>POLITECNICO DI MILANO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80" name="Shape 57_11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2560" cy="285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281" name="" descr=""/>
          <p:cNvPicPr/>
          <p:nvPr/>
        </p:nvPicPr>
        <p:blipFill>
          <a:blip r:embed="rId4"/>
          <a:stretch/>
        </p:blipFill>
        <p:spPr>
          <a:xfrm>
            <a:off x="118800" y="91440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282" name="" descr=""/>
          <p:cNvPicPr/>
          <p:nvPr/>
        </p:nvPicPr>
        <p:blipFill>
          <a:blip r:embed="rId5"/>
          <a:stretch/>
        </p:blipFill>
        <p:spPr>
          <a:xfrm>
            <a:off x="4663440" y="100584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283" name="" descr=""/>
          <p:cNvPicPr/>
          <p:nvPr/>
        </p:nvPicPr>
        <p:blipFill>
          <a:blip r:embed="rId6"/>
          <a:stretch/>
        </p:blipFill>
        <p:spPr>
          <a:xfrm>
            <a:off x="2011680" y="365760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284" name="" descr=""/>
          <p:cNvPicPr/>
          <p:nvPr/>
        </p:nvPicPr>
        <p:blipFill>
          <a:blip r:embed="rId7"/>
          <a:stretch/>
        </p:blipFill>
        <p:spPr>
          <a:xfrm>
            <a:off x="-18000" y="72720"/>
            <a:ext cx="726120" cy="63000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285" name="TextShape 4"/>
          <p:cNvSpPr txBox="1"/>
          <p:nvPr/>
        </p:nvSpPr>
        <p:spPr>
          <a:xfrm>
            <a:off x="3566160" y="1463040"/>
            <a:ext cx="1097280" cy="105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@20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TextShape 5"/>
          <p:cNvSpPr txBox="1"/>
          <p:nvPr/>
        </p:nvSpPr>
        <p:spPr>
          <a:xfrm>
            <a:off x="7498080" y="1371600"/>
            <a:ext cx="1005840" cy="8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@25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Shape 6"/>
          <p:cNvSpPr txBox="1"/>
          <p:nvPr/>
        </p:nvSpPr>
        <p:spPr>
          <a:xfrm>
            <a:off x="5852160" y="4023360"/>
            <a:ext cx="1005840" cy="105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@30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37360" y="132120"/>
            <a:ext cx="813564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Pre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ssu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re 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con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tou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r 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@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M=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11.</a:t>
            </a: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3 </a:t>
            </a:r>
            <a:endParaRPr b="0" lang="en-US" sz="3600" spc="-1" strike="noStrike">
              <a:solidFill>
                <a:srgbClr val="55308d"/>
              </a:solidFill>
              <a:latin typeface="Arial"/>
            </a:endParaRPr>
          </a:p>
        </p:txBody>
      </p:sp>
      <p:pic>
        <p:nvPicPr>
          <p:cNvPr id="289" name="Shape 53_10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3320" cy="49716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290" name="Shape 54_12" descr=""/>
          <p:cNvPicPr/>
          <p:nvPr/>
        </p:nvPicPr>
        <p:blipFill>
          <a:blip r:embed="rId2"/>
          <a:stretch/>
        </p:blipFill>
        <p:spPr>
          <a:xfrm>
            <a:off x="0" y="630360"/>
            <a:ext cx="9142560" cy="9612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291" name="CustomShape 2"/>
          <p:cNvSpPr/>
          <p:nvPr/>
        </p:nvSpPr>
        <p:spPr>
          <a:xfrm rot="10800000">
            <a:off x="691200" y="144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3"/>
          <p:cNvSpPr/>
          <p:nvPr/>
        </p:nvSpPr>
        <p:spPr>
          <a:xfrm>
            <a:off x="6783840" y="6531120"/>
            <a:ext cx="259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it" sz="1200" spc="-1" strike="noStrike">
                <a:solidFill>
                  <a:srgbClr val="ffffff"/>
                </a:solidFill>
                <a:latin typeface="Arial"/>
                <a:ea typeface="Arial"/>
              </a:rPr>
              <a:t>POLITECNICO DI MILANO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93" name="Shape 57_12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2560" cy="285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294" name="" descr=""/>
          <p:cNvPicPr/>
          <p:nvPr/>
        </p:nvPicPr>
        <p:blipFill>
          <a:blip r:embed="rId4"/>
          <a:stretch/>
        </p:blipFill>
        <p:spPr>
          <a:xfrm>
            <a:off x="118800" y="91440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295" name="" descr=""/>
          <p:cNvPicPr/>
          <p:nvPr/>
        </p:nvPicPr>
        <p:blipFill>
          <a:blip r:embed="rId5"/>
          <a:stretch/>
        </p:blipFill>
        <p:spPr>
          <a:xfrm>
            <a:off x="4663440" y="93276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296" name="" descr=""/>
          <p:cNvPicPr/>
          <p:nvPr/>
        </p:nvPicPr>
        <p:blipFill>
          <a:blip r:embed="rId6"/>
          <a:stretch/>
        </p:blipFill>
        <p:spPr>
          <a:xfrm>
            <a:off x="2011680" y="3749040"/>
            <a:ext cx="4389120" cy="2724840"/>
          </a:xfrm>
          <a:prstGeom prst="rect">
            <a:avLst/>
          </a:prstGeom>
          <a:ln>
            <a:noFill/>
          </a:ln>
        </p:spPr>
      </p:pic>
      <p:sp>
        <p:nvSpPr>
          <p:cNvPr id="297" name="Line 4"/>
          <p:cNvSpPr/>
          <p:nvPr/>
        </p:nvSpPr>
        <p:spPr>
          <a:xfrm>
            <a:off x="3108960" y="2377440"/>
            <a:ext cx="2743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5"/>
          <p:cNvSpPr/>
          <p:nvPr/>
        </p:nvSpPr>
        <p:spPr>
          <a:xfrm>
            <a:off x="2103120" y="3200400"/>
            <a:ext cx="36576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6"/>
          <p:cNvSpPr/>
          <p:nvPr/>
        </p:nvSpPr>
        <p:spPr>
          <a:xfrm>
            <a:off x="7680960" y="2286000"/>
            <a:ext cx="3657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7"/>
          <p:cNvSpPr/>
          <p:nvPr/>
        </p:nvSpPr>
        <p:spPr>
          <a:xfrm>
            <a:off x="6766560" y="3108960"/>
            <a:ext cx="3657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8"/>
          <p:cNvSpPr/>
          <p:nvPr/>
        </p:nvSpPr>
        <p:spPr>
          <a:xfrm>
            <a:off x="4846320" y="5120640"/>
            <a:ext cx="2743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9"/>
          <p:cNvSpPr/>
          <p:nvPr/>
        </p:nvSpPr>
        <p:spPr>
          <a:xfrm>
            <a:off x="4023360" y="5760720"/>
            <a:ext cx="3657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03" name="" descr=""/>
          <p:cNvPicPr/>
          <p:nvPr/>
        </p:nvPicPr>
        <p:blipFill>
          <a:blip r:embed="rId7"/>
          <a:stretch/>
        </p:blipFill>
        <p:spPr>
          <a:xfrm>
            <a:off x="-18000" y="72720"/>
            <a:ext cx="726120" cy="63000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304" name="TextShape 10"/>
          <p:cNvSpPr txBox="1"/>
          <p:nvPr/>
        </p:nvSpPr>
        <p:spPr>
          <a:xfrm>
            <a:off x="3383280" y="2286000"/>
            <a:ext cx="365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TextShape 11"/>
          <p:cNvSpPr txBox="1"/>
          <p:nvPr/>
        </p:nvSpPr>
        <p:spPr>
          <a:xfrm>
            <a:off x="2560320" y="3200400"/>
            <a:ext cx="365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TextShape 12"/>
          <p:cNvSpPr txBox="1"/>
          <p:nvPr/>
        </p:nvSpPr>
        <p:spPr>
          <a:xfrm>
            <a:off x="8046720" y="2194560"/>
            <a:ext cx="365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TextShape 13"/>
          <p:cNvSpPr txBox="1"/>
          <p:nvPr/>
        </p:nvSpPr>
        <p:spPr>
          <a:xfrm>
            <a:off x="7223760" y="3017520"/>
            <a:ext cx="365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Shape 14"/>
          <p:cNvSpPr txBox="1"/>
          <p:nvPr/>
        </p:nvSpPr>
        <p:spPr>
          <a:xfrm>
            <a:off x="5212080" y="5029200"/>
            <a:ext cx="365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Shape 15"/>
          <p:cNvSpPr txBox="1"/>
          <p:nvPr/>
        </p:nvSpPr>
        <p:spPr>
          <a:xfrm>
            <a:off x="4480560" y="5669280"/>
            <a:ext cx="365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Shape 16"/>
          <p:cNvSpPr txBox="1"/>
          <p:nvPr/>
        </p:nvSpPr>
        <p:spPr>
          <a:xfrm>
            <a:off x="620280" y="4745520"/>
            <a:ext cx="1401480" cy="35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050" spc="-1" strike="noStrike">
                <a:latin typeface="Tibetan Machine Uni"/>
              </a:rPr>
              <a:t>B</a:t>
            </a:r>
            <a:r>
              <a:rPr b="0" lang="en-US" sz="1050" spc="-1" strike="noStrike">
                <a:latin typeface="Tibetan Machine Uni"/>
              </a:rPr>
              <a:t> Separation zone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11" name="TextShape 17"/>
          <p:cNvSpPr txBox="1"/>
          <p:nvPr/>
        </p:nvSpPr>
        <p:spPr>
          <a:xfrm>
            <a:off x="637560" y="4480560"/>
            <a:ext cx="1282680" cy="35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050" spc="-1" strike="noStrike">
                <a:latin typeface="Tibetan Machine Uni"/>
              </a:rPr>
              <a:t>A</a:t>
            </a:r>
            <a:r>
              <a:rPr b="0" lang="en-US" sz="1050" spc="-1" strike="noStrike">
                <a:latin typeface="Tibetan Machine Uni"/>
              </a:rPr>
              <a:t> Supersonic jet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12" name="TextShape 18"/>
          <p:cNvSpPr txBox="1"/>
          <p:nvPr/>
        </p:nvSpPr>
        <p:spPr>
          <a:xfrm>
            <a:off x="1371600" y="1280160"/>
            <a:ext cx="914400" cy="8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@20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TextShape 19"/>
          <p:cNvSpPr txBox="1"/>
          <p:nvPr/>
        </p:nvSpPr>
        <p:spPr>
          <a:xfrm>
            <a:off x="5577840" y="1463040"/>
            <a:ext cx="914400" cy="8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@25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TextShape 20"/>
          <p:cNvSpPr txBox="1"/>
          <p:nvPr/>
        </p:nvSpPr>
        <p:spPr>
          <a:xfrm>
            <a:off x="3474720" y="4297680"/>
            <a:ext cx="1005840" cy="8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@30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837360" y="133200"/>
            <a:ext cx="813564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Pressure profile over the flap</a:t>
            </a:r>
            <a:endParaRPr b="0" lang="en-US" sz="3600" spc="-1" strike="noStrike">
              <a:solidFill>
                <a:srgbClr val="55308d"/>
              </a:solidFill>
              <a:latin typeface="Arial"/>
            </a:endParaRPr>
          </a:p>
        </p:txBody>
      </p:sp>
      <p:pic>
        <p:nvPicPr>
          <p:cNvPr id="316" name="Shape 53_11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3320" cy="39132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317" name="Shape 54_13" descr=""/>
          <p:cNvPicPr/>
          <p:nvPr/>
        </p:nvPicPr>
        <p:blipFill>
          <a:blip r:embed="rId2"/>
          <a:stretch/>
        </p:blipFill>
        <p:spPr>
          <a:xfrm>
            <a:off x="0" y="630360"/>
            <a:ext cx="9142560" cy="9612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318" name="CustomShape 2"/>
          <p:cNvSpPr/>
          <p:nvPr/>
        </p:nvSpPr>
        <p:spPr>
          <a:xfrm rot="10800000">
            <a:off x="691200" y="144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"/>
          <p:cNvSpPr/>
          <p:nvPr/>
        </p:nvSpPr>
        <p:spPr>
          <a:xfrm>
            <a:off x="6783840" y="6531120"/>
            <a:ext cx="259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it" sz="1200" spc="-1" strike="noStrike">
                <a:solidFill>
                  <a:srgbClr val="ffffff"/>
                </a:solidFill>
                <a:latin typeface="Arial"/>
                <a:ea typeface="Arial"/>
              </a:rPr>
              <a:t>POLITECNICO DI MILANO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20" name="Shape 57_13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2560" cy="285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321" name="" descr=""/>
          <p:cNvPicPr/>
          <p:nvPr/>
        </p:nvPicPr>
        <p:blipFill>
          <a:blip r:embed="rId4"/>
          <a:stretch/>
        </p:blipFill>
        <p:spPr>
          <a:xfrm>
            <a:off x="91440" y="93276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322" name="" descr=""/>
          <p:cNvPicPr/>
          <p:nvPr/>
        </p:nvPicPr>
        <p:blipFill>
          <a:blip r:embed="rId5"/>
          <a:stretch/>
        </p:blipFill>
        <p:spPr>
          <a:xfrm>
            <a:off x="4572000" y="93276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323" name="" descr=""/>
          <p:cNvPicPr/>
          <p:nvPr/>
        </p:nvPicPr>
        <p:blipFill>
          <a:blip r:embed="rId6"/>
          <a:stretch/>
        </p:blipFill>
        <p:spPr>
          <a:xfrm>
            <a:off x="1920240" y="376740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324" name="" descr=""/>
          <p:cNvPicPr/>
          <p:nvPr/>
        </p:nvPicPr>
        <p:blipFill>
          <a:blip r:embed="rId7"/>
          <a:stretch/>
        </p:blipFill>
        <p:spPr>
          <a:xfrm>
            <a:off x="0" y="1440"/>
            <a:ext cx="726120" cy="63000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325" name="TextShape 4"/>
          <p:cNvSpPr txBox="1"/>
          <p:nvPr/>
        </p:nvSpPr>
        <p:spPr>
          <a:xfrm>
            <a:off x="2560320" y="1371600"/>
            <a:ext cx="82296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@20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Shape 5"/>
          <p:cNvSpPr txBox="1"/>
          <p:nvPr/>
        </p:nvSpPr>
        <p:spPr>
          <a:xfrm>
            <a:off x="6949440" y="1188720"/>
            <a:ext cx="82296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@25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TextShape 6"/>
          <p:cNvSpPr txBox="1"/>
          <p:nvPr/>
        </p:nvSpPr>
        <p:spPr>
          <a:xfrm>
            <a:off x="4663440" y="4023360"/>
            <a:ext cx="91440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@35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37360" y="132120"/>
            <a:ext cx="813564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9" name="Shape 53_12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3320" cy="49716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330" name="Shape 54_14" descr=""/>
          <p:cNvPicPr/>
          <p:nvPr/>
        </p:nvPicPr>
        <p:blipFill>
          <a:blip r:embed="rId2"/>
          <a:stretch/>
        </p:blipFill>
        <p:spPr>
          <a:xfrm>
            <a:off x="0" y="630360"/>
            <a:ext cx="9142560" cy="9612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331" name="CustomShape 2"/>
          <p:cNvSpPr/>
          <p:nvPr/>
        </p:nvSpPr>
        <p:spPr>
          <a:xfrm rot="10800000">
            <a:off x="691200" y="144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3"/>
          <p:cNvSpPr/>
          <p:nvPr/>
        </p:nvSpPr>
        <p:spPr>
          <a:xfrm>
            <a:off x="6783840" y="6531120"/>
            <a:ext cx="259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it" sz="1200" spc="-1" strike="noStrike">
                <a:solidFill>
                  <a:srgbClr val="ffffff"/>
                </a:solidFill>
                <a:latin typeface="Arial"/>
                <a:ea typeface="Arial"/>
              </a:rPr>
              <a:t>POLITECNICO DI MILANO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33" name="Shape 57_14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2560" cy="285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334" name="" descr=""/>
          <p:cNvPicPr/>
          <p:nvPr/>
        </p:nvPicPr>
        <p:blipFill>
          <a:blip r:embed="rId4"/>
          <a:stretch/>
        </p:blipFill>
        <p:spPr>
          <a:xfrm>
            <a:off x="182880" y="109728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335" name="" descr=""/>
          <p:cNvPicPr/>
          <p:nvPr/>
        </p:nvPicPr>
        <p:blipFill>
          <a:blip r:embed="rId5"/>
          <a:stretch/>
        </p:blipFill>
        <p:spPr>
          <a:xfrm>
            <a:off x="4663440" y="111564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336" name="" descr=""/>
          <p:cNvPicPr/>
          <p:nvPr/>
        </p:nvPicPr>
        <p:blipFill>
          <a:blip r:embed="rId6"/>
          <a:stretch/>
        </p:blipFill>
        <p:spPr>
          <a:xfrm>
            <a:off x="2103120" y="374904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337" name="" descr=""/>
          <p:cNvPicPr/>
          <p:nvPr/>
        </p:nvPicPr>
        <p:blipFill>
          <a:blip r:embed="rId7"/>
          <a:stretch/>
        </p:blipFill>
        <p:spPr>
          <a:xfrm>
            <a:off x="5400" y="1440"/>
            <a:ext cx="726120" cy="63000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338" name="TextShape 4"/>
          <p:cNvSpPr txBox="1"/>
          <p:nvPr/>
        </p:nvSpPr>
        <p:spPr>
          <a:xfrm>
            <a:off x="731520" y="91440"/>
            <a:ext cx="84358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600" spc="-1" strike="noStrike">
                <a:solidFill>
                  <a:srgbClr val="2a6099"/>
                </a:solidFill>
                <a:latin typeface="Arial"/>
                <a:ea typeface="DejaVu Sans"/>
              </a:rPr>
              <a:t>Pressure profile over separation zone </a:t>
            </a:r>
            <a:endParaRPr b="0" lang="en-US" sz="36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339" name="TextShape 5"/>
          <p:cNvSpPr txBox="1"/>
          <p:nvPr/>
        </p:nvSpPr>
        <p:spPr>
          <a:xfrm>
            <a:off x="914400" y="1463040"/>
            <a:ext cx="1645920" cy="151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200000"/>
              </a:lnSpc>
            </a:pPr>
            <a:r>
              <a:rPr b="0" lang="en-US" sz="1800" spc="-1" strike="noStrike">
                <a:latin typeface="Arial"/>
              </a:rPr>
              <a:t>@20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Shape 6"/>
          <p:cNvSpPr txBox="1"/>
          <p:nvPr/>
        </p:nvSpPr>
        <p:spPr>
          <a:xfrm>
            <a:off x="5669280" y="1554480"/>
            <a:ext cx="118872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@25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TextShape 7"/>
          <p:cNvSpPr txBox="1"/>
          <p:nvPr/>
        </p:nvSpPr>
        <p:spPr>
          <a:xfrm>
            <a:off x="2651760" y="4297680"/>
            <a:ext cx="137160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@30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837360" y="132120"/>
            <a:ext cx="813564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Pressure profile supersonic jet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43" name="Shape 53_13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3320" cy="49716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344" name="Shape 54_15" descr=""/>
          <p:cNvPicPr/>
          <p:nvPr/>
        </p:nvPicPr>
        <p:blipFill>
          <a:blip r:embed="rId2"/>
          <a:stretch/>
        </p:blipFill>
        <p:spPr>
          <a:xfrm>
            <a:off x="0" y="630360"/>
            <a:ext cx="9142560" cy="9612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345" name="CustomShape 2"/>
          <p:cNvSpPr/>
          <p:nvPr/>
        </p:nvSpPr>
        <p:spPr>
          <a:xfrm rot="10800000">
            <a:off x="691200" y="144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3"/>
          <p:cNvSpPr/>
          <p:nvPr/>
        </p:nvSpPr>
        <p:spPr>
          <a:xfrm>
            <a:off x="6783840" y="6531120"/>
            <a:ext cx="259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it" sz="1200" spc="-1" strike="noStrike">
                <a:solidFill>
                  <a:srgbClr val="ffffff"/>
                </a:solidFill>
                <a:latin typeface="Arial"/>
                <a:ea typeface="Arial"/>
              </a:rPr>
              <a:t>POLITECNICO DI MILANO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47" name="Shape 57_15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2560" cy="285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348" name="" descr=""/>
          <p:cNvPicPr/>
          <p:nvPr/>
        </p:nvPicPr>
        <p:blipFill>
          <a:blip r:embed="rId4"/>
          <a:stretch/>
        </p:blipFill>
        <p:spPr>
          <a:xfrm>
            <a:off x="91440" y="100584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349" name="" descr=""/>
          <p:cNvPicPr/>
          <p:nvPr/>
        </p:nvPicPr>
        <p:blipFill>
          <a:blip r:embed="rId5"/>
          <a:stretch/>
        </p:blipFill>
        <p:spPr>
          <a:xfrm>
            <a:off x="4572000" y="93276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350" name="" descr=""/>
          <p:cNvPicPr/>
          <p:nvPr/>
        </p:nvPicPr>
        <p:blipFill>
          <a:blip r:embed="rId6"/>
          <a:stretch/>
        </p:blipFill>
        <p:spPr>
          <a:xfrm>
            <a:off x="2394720" y="380628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351" name="" descr=""/>
          <p:cNvPicPr/>
          <p:nvPr/>
        </p:nvPicPr>
        <p:blipFill>
          <a:blip r:embed="rId7"/>
          <a:stretch/>
        </p:blipFill>
        <p:spPr>
          <a:xfrm>
            <a:off x="-18000" y="72720"/>
            <a:ext cx="726120" cy="63000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352" name="TextShape 4"/>
          <p:cNvSpPr txBox="1"/>
          <p:nvPr/>
        </p:nvSpPr>
        <p:spPr>
          <a:xfrm>
            <a:off x="914400" y="1280160"/>
            <a:ext cx="82296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@20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Shape 5"/>
          <p:cNvSpPr txBox="1"/>
          <p:nvPr/>
        </p:nvSpPr>
        <p:spPr>
          <a:xfrm>
            <a:off x="5394960" y="1463040"/>
            <a:ext cx="164592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@25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TextShape 6"/>
          <p:cNvSpPr txBox="1"/>
          <p:nvPr/>
        </p:nvSpPr>
        <p:spPr>
          <a:xfrm>
            <a:off x="3566160" y="4114800"/>
            <a:ext cx="1005840" cy="8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@30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837360" y="132120"/>
            <a:ext cx="813564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Shock stand off distance @ M=11.3</a:t>
            </a:r>
            <a:endParaRPr b="0" lang="en-US" sz="3600" spc="-1" strike="noStrike">
              <a:solidFill>
                <a:srgbClr val="55308d"/>
              </a:solidFill>
              <a:latin typeface="Arial"/>
            </a:endParaRPr>
          </a:p>
        </p:txBody>
      </p:sp>
      <p:pic>
        <p:nvPicPr>
          <p:cNvPr id="356" name="Shape 53_14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3320" cy="49716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357" name="Shape 54_16" descr=""/>
          <p:cNvPicPr/>
          <p:nvPr/>
        </p:nvPicPr>
        <p:blipFill>
          <a:blip r:embed="rId2"/>
          <a:stretch/>
        </p:blipFill>
        <p:spPr>
          <a:xfrm>
            <a:off x="0" y="630360"/>
            <a:ext cx="9142560" cy="9612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358" name="CustomShape 2"/>
          <p:cNvSpPr/>
          <p:nvPr/>
        </p:nvSpPr>
        <p:spPr>
          <a:xfrm rot="10800000">
            <a:off x="691200" y="144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"/>
          <p:cNvSpPr/>
          <p:nvPr/>
        </p:nvSpPr>
        <p:spPr>
          <a:xfrm>
            <a:off x="6783840" y="6531120"/>
            <a:ext cx="259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it" sz="1200" spc="-1" strike="noStrike">
                <a:solidFill>
                  <a:srgbClr val="ffffff"/>
                </a:solidFill>
                <a:latin typeface="Arial"/>
                <a:ea typeface="Arial"/>
              </a:rPr>
              <a:t>POLITECNICO DI MILANO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60" name="Shape 57_16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2560" cy="285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361" name="" descr=""/>
          <p:cNvPicPr/>
          <p:nvPr/>
        </p:nvPicPr>
        <p:blipFill>
          <a:blip r:embed="rId4"/>
          <a:stretch/>
        </p:blipFill>
        <p:spPr>
          <a:xfrm>
            <a:off x="118800" y="91440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362" name="" descr=""/>
          <p:cNvPicPr/>
          <p:nvPr/>
        </p:nvPicPr>
        <p:blipFill>
          <a:blip r:embed="rId5"/>
          <a:stretch/>
        </p:blipFill>
        <p:spPr>
          <a:xfrm>
            <a:off x="4572000" y="91440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363" name="" descr=""/>
          <p:cNvPicPr/>
          <p:nvPr/>
        </p:nvPicPr>
        <p:blipFill>
          <a:blip r:embed="rId6"/>
          <a:stretch/>
        </p:blipFill>
        <p:spPr>
          <a:xfrm>
            <a:off x="2394720" y="3806280"/>
            <a:ext cx="4389120" cy="2724840"/>
          </a:xfrm>
          <a:prstGeom prst="rect">
            <a:avLst/>
          </a:prstGeom>
          <a:ln>
            <a:noFill/>
          </a:ln>
        </p:spPr>
      </p:pic>
      <p:pic>
        <p:nvPicPr>
          <p:cNvPr id="364" name="" descr=""/>
          <p:cNvPicPr/>
          <p:nvPr/>
        </p:nvPicPr>
        <p:blipFill>
          <a:blip r:embed="rId7"/>
          <a:stretch/>
        </p:blipFill>
        <p:spPr>
          <a:xfrm>
            <a:off x="-18000" y="72720"/>
            <a:ext cx="726120" cy="63000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365" name="TextShape 4"/>
          <p:cNvSpPr txBox="1"/>
          <p:nvPr/>
        </p:nvSpPr>
        <p:spPr>
          <a:xfrm>
            <a:off x="1097280" y="1463040"/>
            <a:ext cx="91440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@20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Shape 5"/>
          <p:cNvSpPr txBox="1"/>
          <p:nvPr/>
        </p:nvSpPr>
        <p:spPr>
          <a:xfrm>
            <a:off x="5394960" y="1371600"/>
            <a:ext cx="91440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@25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7" name="TextShape 6"/>
          <p:cNvSpPr txBox="1"/>
          <p:nvPr/>
        </p:nvSpPr>
        <p:spPr>
          <a:xfrm>
            <a:off x="3657600" y="4389120"/>
            <a:ext cx="914400" cy="8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@30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837360" y="132120"/>
            <a:ext cx="813564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a6099"/>
                </a:solidFill>
                <a:latin typeface="Arial"/>
                <a:ea typeface="DejaVu Sans"/>
              </a:rPr>
              <a:t>Profile comparison in region of flap</a:t>
            </a:r>
            <a:endParaRPr b="0" lang="en-US" sz="3600" spc="-1" strike="noStrike">
              <a:solidFill>
                <a:srgbClr val="2a6099"/>
              </a:solidFill>
              <a:latin typeface="Arial"/>
            </a:endParaRPr>
          </a:p>
        </p:txBody>
      </p:sp>
      <p:pic>
        <p:nvPicPr>
          <p:cNvPr id="369" name="Shape 53_15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3320" cy="49716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370" name="Shape 54_17" descr=""/>
          <p:cNvPicPr/>
          <p:nvPr/>
        </p:nvPicPr>
        <p:blipFill>
          <a:blip r:embed="rId2"/>
          <a:stretch/>
        </p:blipFill>
        <p:spPr>
          <a:xfrm>
            <a:off x="0" y="630360"/>
            <a:ext cx="9142560" cy="9612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371" name="CustomShape 2"/>
          <p:cNvSpPr/>
          <p:nvPr/>
        </p:nvSpPr>
        <p:spPr>
          <a:xfrm rot="10800000">
            <a:off x="691200" y="144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3"/>
          <p:cNvSpPr/>
          <p:nvPr/>
        </p:nvSpPr>
        <p:spPr>
          <a:xfrm>
            <a:off x="6783840" y="6531120"/>
            <a:ext cx="259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it" sz="1200" spc="-1" strike="noStrike">
                <a:solidFill>
                  <a:srgbClr val="ffffff"/>
                </a:solidFill>
                <a:latin typeface="Arial"/>
                <a:ea typeface="Arial"/>
              </a:rPr>
              <a:t>POLITECNICO DI MILANO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73" name="Shape 57_17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2560" cy="285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374" name="" descr=""/>
          <p:cNvPicPr/>
          <p:nvPr/>
        </p:nvPicPr>
        <p:blipFill>
          <a:blip r:embed="rId4"/>
          <a:stretch/>
        </p:blipFill>
        <p:spPr>
          <a:xfrm>
            <a:off x="-18000" y="72720"/>
            <a:ext cx="726120" cy="63000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375" name="" descr=""/>
          <p:cNvPicPr/>
          <p:nvPr/>
        </p:nvPicPr>
        <p:blipFill>
          <a:blip r:embed="rId5"/>
          <a:stretch/>
        </p:blipFill>
        <p:spPr>
          <a:xfrm>
            <a:off x="182880" y="1042560"/>
            <a:ext cx="4389120" cy="2523600"/>
          </a:xfrm>
          <a:prstGeom prst="rect">
            <a:avLst/>
          </a:prstGeom>
          <a:ln>
            <a:noFill/>
          </a:ln>
        </p:spPr>
      </p:pic>
      <p:pic>
        <p:nvPicPr>
          <p:cNvPr id="376" name="" descr=""/>
          <p:cNvPicPr/>
          <p:nvPr/>
        </p:nvPicPr>
        <p:blipFill>
          <a:blip r:embed="rId6"/>
          <a:stretch/>
        </p:blipFill>
        <p:spPr>
          <a:xfrm>
            <a:off x="4663440" y="1005840"/>
            <a:ext cx="4389120" cy="2523600"/>
          </a:xfrm>
          <a:prstGeom prst="rect">
            <a:avLst/>
          </a:prstGeom>
          <a:ln>
            <a:noFill/>
          </a:ln>
        </p:spPr>
      </p:pic>
      <p:pic>
        <p:nvPicPr>
          <p:cNvPr id="377" name="" descr=""/>
          <p:cNvPicPr/>
          <p:nvPr/>
        </p:nvPicPr>
        <p:blipFill>
          <a:blip r:embed="rId7"/>
          <a:stretch/>
        </p:blipFill>
        <p:spPr>
          <a:xfrm>
            <a:off x="2212920" y="3785760"/>
            <a:ext cx="4553640" cy="2523600"/>
          </a:xfrm>
          <a:prstGeom prst="rect">
            <a:avLst/>
          </a:prstGeom>
          <a:ln>
            <a:noFill/>
          </a:ln>
        </p:spPr>
      </p:pic>
      <p:sp>
        <p:nvSpPr>
          <p:cNvPr id="378" name="TextShape 4"/>
          <p:cNvSpPr txBox="1"/>
          <p:nvPr/>
        </p:nvSpPr>
        <p:spPr>
          <a:xfrm>
            <a:off x="2011680" y="1005840"/>
            <a:ext cx="914400" cy="346320"/>
          </a:xfrm>
          <a:prstGeom prst="rect">
            <a:avLst/>
          </a:prstGeom>
          <a:noFill/>
          <a:ln>
            <a:noFill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7360" y="132120"/>
            <a:ext cx="813564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rhoCentralFoam….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 rot="42600">
            <a:off x="880200" y="865080"/>
            <a:ext cx="6831360" cy="5324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8" name="Shape 54" descr=""/>
          <p:cNvPicPr/>
          <p:nvPr/>
        </p:nvPicPr>
        <p:blipFill>
          <a:blip r:embed="rId2"/>
          <a:stretch/>
        </p:blipFill>
        <p:spPr>
          <a:xfrm>
            <a:off x="0" y="630360"/>
            <a:ext cx="9142560" cy="9612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89" name="CustomShape 3"/>
          <p:cNvSpPr/>
          <p:nvPr/>
        </p:nvSpPr>
        <p:spPr>
          <a:xfrm rot="10800000">
            <a:off x="691200" y="144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"/>
          <p:cNvSpPr/>
          <p:nvPr/>
        </p:nvSpPr>
        <p:spPr>
          <a:xfrm>
            <a:off x="6783840" y="6531120"/>
            <a:ext cx="259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it" sz="1200" spc="-1" strike="noStrike">
                <a:solidFill>
                  <a:srgbClr val="ffffff"/>
                </a:solidFill>
                <a:latin typeface="Arial"/>
                <a:ea typeface="Arial"/>
              </a:rPr>
              <a:t>POLITECNICO DI MILANO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1" name="Shape 57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2560" cy="285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92" name="CustomShape 5"/>
          <p:cNvSpPr/>
          <p:nvPr/>
        </p:nvSpPr>
        <p:spPr>
          <a:xfrm>
            <a:off x="6299640" y="2011680"/>
            <a:ext cx="265104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Shock capturing method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3" name="Line 6"/>
          <p:cNvSpPr/>
          <p:nvPr/>
        </p:nvSpPr>
        <p:spPr>
          <a:xfrm>
            <a:off x="5486400" y="2194560"/>
            <a:ext cx="8229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7"/>
          <p:cNvSpPr/>
          <p:nvPr/>
        </p:nvSpPr>
        <p:spPr>
          <a:xfrm>
            <a:off x="5394960" y="3749040"/>
            <a:ext cx="9144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8"/>
          <p:cNvSpPr/>
          <p:nvPr/>
        </p:nvSpPr>
        <p:spPr>
          <a:xfrm>
            <a:off x="6492240" y="3566160"/>
            <a:ext cx="1919520" cy="8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Thermodynamics of hypersonic flows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4"/>
          <a:stretch/>
        </p:blipFill>
        <p:spPr>
          <a:xfrm>
            <a:off x="-91440" y="-4320"/>
            <a:ext cx="730800" cy="63396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837360" y="132120"/>
            <a:ext cx="813564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Shock stand off distance @ M=15</a:t>
            </a:r>
            <a:endParaRPr b="0" lang="en-US" sz="3600" spc="-1" strike="noStrike">
              <a:solidFill>
                <a:srgbClr val="55308d"/>
              </a:solidFill>
              <a:latin typeface="Arial"/>
            </a:endParaRPr>
          </a:p>
        </p:txBody>
      </p:sp>
      <p:pic>
        <p:nvPicPr>
          <p:cNvPr id="380" name="Shape 53_16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3320" cy="49716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381" name="Shape 54_18" descr=""/>
          <p:cNvPicPr/>
          <p:nvPr/>
        </p:nvPicPr>
        <p:blipFill>
          <a:blip r:embed="rId2"/>
          <a:stretch/>
        </p:blipFill>
        <p:spPr>
          <a:xfrm>
            <a:off x="0" y="630360"/>
            <a:ext cx="9142560" cy="9612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382" name="CustomShape 2"/>
          <p:cNvSpPr/>
          <p:nvPr/>
        </p:nvSpPr>
        <p:spPr>
          <a:xfrm rot="10800000">
            <a:off x="691200" y="144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3"/>
          <p:cNvSpPr/>
          <p:nvPr/>
        </p:nvSpPr>
        <p:spPr>
          <a:xfrm>
            <a:off x="6783840" y="6531120"/>
            <a:ext cx="259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it" sz="1200" spc="-1" strike="noStrike">
                <a:solidFill>
                  <a:srgbClr val="ffffff"/>
                </a:solidFill>
                <a:latin typeface="Arial"/>
                <a:ea typeface="Arial"/>
              </a:rPr>
              <a:t>POLITECNICO DI MILANO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84" name="Shape 57_18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2560" cy="285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385" name="" descr=""/>
          <p:cNvPicPr/>
          <p:nvPr/>
        </p:nvPicPr>
        <p:blipFill>
          <a:blip r:embed="rId4"/>
          <a:stretch/>
        </p:blipFill>
        <p:spPr>
          <a:xfrm>
            <a:off x="-18000" y="72720"/>
            <a:ext cx="726120" cy="63000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837360" y="132120"/>
            <a:ext cx="813564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7" name="Shape 53_17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3320" cy="49716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388" name="Shape 54_19" descr=""/>
          <p:cNvPicPr/>
          <p:nvPr/>
        </p:nvPicPr>
        <p:blipFill>
          <a:blip r:embed="rId2"/>
          <a:stretch/>
        </p:blipFill>
        <p:spPr>
          <a:xfrm>
            <a:off x="0" y="630360"/>
            <a:ext cx="9142560" cy="9612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389" name="CustomShape 2"/>
          <p:cNvSpPr/>
          <p:nvPr/>
        </p:nvSpPr>
        <p:spPr>
          <a:xfrm rot="10800000">
            <a:off x="691200" y="144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3"/>
          <p:cNvSpPr/>
          <p:nvPr/>
        </p:nvSpPr>
        <p:spPr>
          <a:xfrm>
            <a:off x="6783840" y="6531120"/>
            <a:ext cx="259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it" sz="1200" spc="-1" strike="noStrike">
                <a:solidFill>
                  <a:srgbClr val="ffffff"/>
                </a:solidFill>
                <a:latin typeface="Arial"/>
                <a:ea typeface="Arial"/>
              </a:rPr>
              <a:t>POLITECNICO DI MILANO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91" name="Shape 57_19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2560" cy="285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392" name="" descr=""/>
          <p:cNvPicPr/>
          <p:nvPr/>
        </p:nvPicPr>
        <p:blipFill>
          <a:blip r:embed="rId4"/>
          <a:stretch/>
        </p:blipFill>
        <p:spPr>
          <a:xfrm>
            <a:off x="-18000" y="72720"/>
            <a:ext cx="726120" cy="63000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33320" y="91440"/>
            <a:ext cx="813564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800080"/>
                </a:solidFill>
                <a:latin typeface="Arial"/>
                <a:ea typeface="DejaVu Sans"/>
              </a:rPr>
              <a:t> </a:t>
            </a:r>
            <a:r>
              <a:rPr b="1" lang="en-US" sz="3600" spc="-1" strike="noStrike">
                <a:solidFill>
                  <a:srgbClr val="800080"/>
                </a:solidFill>
                <a:latin typeface="Arial"/>
                <a:ea typeface="DejaVu Sans"/>
              </a:rPr>
              <a:t>project that I interested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8" name="Shape 54_1" descr=""/>
          <p:cNvPicPr/>
          <p:nvPr/>
        </p:nvPicPr>
        <p:blipFill>
          <a:blip r:embed="rId1"/>
          <a:stretch/>
        </p:blipFill>
        <p:spPr>
          <a:xfrm>
            <a:off x="0" y="630360"/>
            <a:ext cx="9142560" cy="9612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99" name="CustomShape 2"/>
          <p:cNvSpPr/>
          <p:nvPr/>
        </p:nvSpPr>
        <p:spPr>
          <a:xfrm rot="10800000">
            <a:off x="691200" y="144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6783840" y="6531120"/>
            <a:ext cx="259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it" sz="1200" spc="-1" strike="noStrike">
                <a:solidFill>
                  <a:srgbClr val="ffffff"/>
                </a:solidFill>
                <a:latin typeface="Arial"/>
                <a:ea typeface="Arial"/>
              </a:rPr>
              <a:t>POLITECNI</a:t>
            </a:r>
            <a:r>
              <a:rPr b="1" lang="it" sz="1200" spc="-1" strike="noStrike">
                <a:solidFill>
                  <a:srgbClr val="ffffff"/>
                </a:solidFill>
                <a:latin typeface="Arial"/>
                <a:ea typeface="Arial"/>
              </a:rPr>
              <a:t>CO DI </a:t>
            </a:r>
            <a:r>
              <a:rPr b="1" lang="it" sz="1200" spc="-1" strike="noStrike">
                <a:solidFill>
                  <a:srgbClr val="ffffff"/>
                </a:solidFill>
                <a:latin typeface="Arial"/>
                <a:ea typeface="Arial"/>
              </a:rPr>
              <a:t>MILANO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1" name="Shape 57_1" descr=""/>
          <p:cNvPicPr/>
          <p:nvPr/>
        </p:nvPicPr>
        <p:blipFill>
          <a:blip r:embed="rId2"/>
          <a:stretch/>
        </p:blipFill>
        <p:spPr>
          <a:xfrm>
            <a:off x="0" y="6571080"/>
            <a:ext cx="9142560" cy="285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0" y="1069560"/>
            <a:ext cx="4970520" cy="368460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103" name="" descr=""/>
          <p:cNvPicPr/>
          <p:nvPr/>
        </p:nvPicPr>
        <p:blipFill>
          <a:blip r:embed="rId4"/>
          <a:stretch/>
        </p:blipFill>
        <p:spPr>
          <a:xfrm>
            <a:off x="4858200" y="1703520"/>
            <a:ext cx="4010760" cy="22276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104" name="CustomShape 4"/>
          <p:cNvSpPr/>
          <p:nvPr/>
        </p:nvSpPr>
        <p:spPr>
          <a:xfrm>
            <a:off x="5852160" y="1172880"/>
            <a:ext cx="265104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Boundary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condition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1280160" y="1188720"/>
            <a:ext cx="2559600" cy="4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732240" y="4937760"/>
            <a:ext cx="67658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l 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w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5"/>
          <a:stretch/>
        </p:blipFill>
        <p:spPr>
          <a:xfrm>
            <a:off x="-57240" y="720"/>
            <a:ext cx="747720" cy="6490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108" name="CustomShape 7"/>
          <p:cNvSpPr/>
          <p:nvPr/>
        </p:nvSpPr>
        <p:spPr>
          <a:xfrm>
            <a:off x="640440" y="5577840"/>
            <a:ext cx="52117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Shape 8"/>
          <p:cNvSpPr txBox="1"/>
          <p:nvPr/>
        </p:nvSpPr>
        <p:spPr>
          <a:xfrm>
            <a:off x="712440" y="5577840"/>
            <a:ext cx="7517160" cy="44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Tibetan Machine Uni"/>
              </a:rPr>
              <a:t>$FOAM_TUTORIALS/compressible/rhoCentralFoam/biconic25-55Run35</a:t>
            </a:r>
            <a:endParaRPr b="0" lang="en-US" sz="1400" spc="-1" strike="noStrike">
              <a:latin typeface="Tibetan Machine Uni"/>
            </a:endParaRPr>
          </a:p>
        </p:txBody>
      </p:sp>
      <p:sp>
        <p:nvSpPr>
          <p:cNvPr id="110" name="TextShape 9"/>
          <p:cNvSpPr txBox="1"/>
          <p:nvPr/>
        </p:nvSpPr>
        <p:spPr>
          <a:xfrm>
            <a:off x="731520" y="5212080"/>
            <a:ext cx="8321040" cy="223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300" spc="-1" strike="noStrike">
                <a:latin typeface="Tibetan Machine Uni"/>
              </a:rPr>
              <a:t>Case setup by the following tutorial</a:t>
            </a:r>
            <a:endParaRPr b="0" lang="en-US" sz="1300" spc="-1" strike="noStrike">
              <a:latin typeface="Tibetan Machine Uni"/>
            </a:endParaRPr>
          </a:p>
          <a:p>
            <a:endParaRPr b="0" lang="en-US" sz="1300" spc="-1" strike="noStrike">
              <a:latin typeface="Tibetan Machine Uni"/>
            </a:endParaRPr>
          </a:p>
          <a:p>
            <a:r>
              <a:rPr b="0" lang="en-US" sz="1300" spc="-1" strike="noStrike">
                <a:latin typeface="Tibetan Machine Uni"/>
              </a:rPr>
              <a:t>The 2D-axisymmetric grid in blockMesh.</a:t>
            </a:r>
            <a:endParaRPr b="0" lang="en-US" sz="1300" spc="-1" strike="noStrike">
              <a:latin typeface="Tibetan Machine Uni"/>
            </a:endParaRPr>
          </a:p>
          <a:p>
            <a:r>
              <a:rPr b="0" lang="en-US" sz="1300" spc="-1" strike="noStrike">
                <a:latin typeface="Tibetan Machine Uni"/>
              </a:rPr>
              <a:t>$FOAM_TUTORIALS/compressible/rhoCentralFoam/LadenburgJet60psi/system/blockMeshDict</a:t>
            </a:r>
            <a:endParaRPr b="0" lang="en-US" sz="1300" spc="-1" strike="noStrike">
              <a:latin typeface="Tibetan Machine Un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7360" y="132120"/>
            <a:ext cx="813564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How to setup in OpenFOAM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12" name="Shape 54_0" descr=""/>
          <p:cNvPicPr/>
          <p:nvPr/>
        </p:nvPicPr>
        <p:blipFill>
          <a:blip r:embed="rId1"/>
          <a:stretch/>
        </p:blipFill>
        <p:spPr>
          <a:xfrm>
            <a:off x="0" y="630360"/>
            <a:ext cx="9142560" cy="9612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113" name="CustomShape 2"/>
          <p:cNvSpPr/>
          <p:nvPr/>
        </p:nvSpPr>
        <p:spPr>
          <a:xfrm rot="10800000">
            <a:off x="691200" y="144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6783840" y="6531120"/>
            <a:ext cx="259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it" sz="1200" spc="-1" strike="noStrike">
                <a:solidFill>
                  <a:srgbClr val="ffffff"/>
                </a:solidFill>
                <a:latin typeface="Arial"/>
                <a:ea typeface="Arial"/>
              </a:rPr>
              <a:t>POLITECNICO DI MILANO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15" name="Shape 57_0" descr=""/>
          <p:cNvPicPr/>
          <p:nvPr/>
        </p:nvPicPr>
        <p:blipFill>
          <a:blip r:embed="rId2"/>
          <a:stretch/>
        </p:blipFill>
        <p:spPr>
          <a:xfrm>
            <a:off x="0" y="6571080"/>
            <a:ext cx="9142560" cy="285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-46080" y="720"/>
            <a:ext cx="736920" cy="63936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117" name="CustomShape 4"/>
          <p:cNvSpPr/>
          <p:nvPr/>
        </p:nvSpPr>
        <p:spPr>
          <a:xfrm>
            <a:off x="4049280" y="201168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c1c1c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5"/>
          <p:cNvSpPr/>
          <p:nvPr/>
        </p:nvSpPr>
        <p:spPr>
          <a:xfrm>
            <a:off x="4049280" y="201168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c1c1c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4"/>
          <a:stretch/>
        </p:blipFill>
        <p:spPr>
          <a:xfrm>
            <a:off x="0" y="1371600"/>
            <a:ext cx="4114080" cy="27802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120" name="CustomShape 6"/>
          <p:cNvSpPr/>
          <p:nvPr/>
        </p:nvSpPr>
        <p:spPr>
          <a:xfrm>
            <a:off x="365760" y="1280160"/>
            <a:ext cx="292536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Outline of the geometry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4115520" y="2651760"/>
            <a:ext cx="1279440" cy="18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This is solid geometry for the sharp-nose double cone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22" name="Line 8"/>
          <p:cNvSpPr/>
          <p:nvPr/>
        </p:nvSpPr>
        <p:spPr>
          <a:xfrm>
            <a:off x="3108960" y="3108960"/>
            <a:ext cx="10051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5"/>
          <a:stretch/>
        </p:blipFill>
        <p:spPr>
          <a:xfrm>
            <a:off x="5212080" y="1539360"/>
            <a:ext cx="3656880" cy="2391840"/>
          </a:xfrm>
          <a:prstGeom prst="rect">
            <a:avLst/>
          </a:prstGeom>
          <a:ln>
            <a:solidFill>
              <a:srgbClr val="cccccc"/>
            </a:solidFill>
          </a:ln>
          <a:effectLst>
            <a:outerShdw dir="2700000" dist="102841">
              <a:srgbClr val="8d1d75"/>
            </a:outerShdw>
          </a:effectLst>
        </p:spPr>
      </p:pic>
      <p:sp>
        <p:nvSpPr>
          <p:cNvPr id="124" name="CustomShape 9"/>
          <p:cNvSpPr/>
          <p:nvPr/>
        </p:nvSpPr>
        <p:spPr>
          <a:xfrm>
            <a:off x="5212080" y="1159200"/>
            <a:ext cx="319968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Geometry in paraview (surface)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" name="Line 10"/>
          <p:cNvSpPr/>
          <p:nvPr/>
        </p:nvSpPr>
        <p:spPr>
          <a:xfrm flipV="1">
            <a:off x="8046720" y="3200400"/>
            <a:ext cx="0" cy="45720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1"/>
          <p:cNvSpPr/>
          <p:nvPr/>
        </p:nvSpPr>
        <p:spPr>
          <a:xfrm>
            <a:off x="7040880" y="1539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2"/>
          <p:cNvSpPr/>
          <p:nvPr/>
        </p:nvSpPr>
        <p:spPr>
          <a:xfrm>
            <a:off x="7863840" y="2945520"/>
            <a:ext cx="27360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28" name="CustomShape 13"/>
          <p:cNvSpPr/>
          <p:nvPr/>
        </p:nvSpPr>
        <p:spPr>
          <a:xfrm>
            <a:off x="5669280" y="4023360"/>
            <a:ext cx="2833920" cy="8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M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 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is 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th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e 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m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ov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in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g 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po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in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t 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ne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ar 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by 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th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e 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se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pa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ra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tio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n 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zo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ne 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us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in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g 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th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is 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po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in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t 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ca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n 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ab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le 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to 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se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t 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th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e 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an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gl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e 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as 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DejaVu Sans"/>
              </a:rPr>
              <a:t>20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Tibetan Machine Uni"/>
              </a:rPr>
              <a:t>°,2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Tibetan Machine Uni"/>
              </a:rPr>
              <a:t>5°,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Tibetan Machine Uni"/>
              </a:rPr>
              <a:t>30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Tibetan Machine Uni"/>
              </a:rPr>
              <a:t>°.3</a:t>
            </a:r>
            <a:r>
              <a:rPr b="0" lang="en-US" sz="1050" spc="-1" strike="noStrike">
                <a:solidFill>
                  <a:srgbClr val="000000"/>
                </a:solidFill>
                <a:latin typeface="Tibetan Machine Uni"/>
                <a:ea typeface="Tibetan Machine Uni"/>
              </a:rPr>
              <a:t>5°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29" name="CustomShape 14"/>
          <p:cNvSpPr/>
          <p:nvPr/>
        </p:nvSpPr>
        <p:spPr>
          <a:xfrm>
            <a:off x="640080" y="4133160"/>
            <a:ext cx="4114440" cy="17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5"/>
          <p:cNvSpPr/>
          <p:nvPr/>
        </p:nvSpPr>
        <p:spPr>
          <a:xfrm>
            <a:off x="5029200" y="4526640"/>
            <a:ext cx="3657240" cy="18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en-US" sz="1400" spc="-1" strike="noStrike">
                <a:latin typeface="Tibetan Machine Uni"/>
              </a:rPr>
              <a:t>Equation of state is respected p=p(</a:t>
            </a:r>
            <a:r>
              <a:rPr b="0" lang="en-US" sz="1400" spc="-1" strike="noStrike">
                <a:latin typeface="STIXGeneral"/>
                <a:ea typeface="STIXGeneral"/>
              </a:rPr>
              <a:t>?</a:t>
            </a:r>
            <a:r>
              <a:rPr b="0" lang="en-US" sz="1400" spc="-1" strike="noStrike">
                <a:latin typeface="Tibetan Machine Uni"/>
                <a:ea typeface="STIXGeneral"/>
              </a:rPr>
              <a:t>,T) </a:t>
            </a:r>
            <a:r>
              <a:rPr b="0" lang="en-US" sz="1400" spc="-1" strike="noStrike">
                <a:latin typeface="STIXGeneral"/>
                <a:ea typeface="STIXGeneral"/>
              </a:rPr>
              <a:t>ϒ</a:t>
            </a:r>
            <a:r>
              <a:rPr b="0" lang="en-US" sz="1400" spc="-1" strike="noStrike">
                <a:latin typeface="Tibetan Machine Uni"/>
                <a:ea typeface="STIXGeneral"/>
              </a:rPr>
              <a:t>=1.4 Kn&lt;0.01(region of continues mechanics Navier stokes equation hold every where in the flow field)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" name="CustomShape 16"/>
          <p:cNvSpPr/>
          <p:nvPr/>
        </p:nvSpPr>
        <p:spPr>
          <a:xfrm>
            <a:off x="182880" y="4023360"/>
            <a:ext cx="4023000" cy="33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latin typeface="Tibetan Machine Uni"/>
              </a:rPr>
              <a:t>The solver which we used for numerical simulation is </a:t>
            </a:r>
            <a:r>
              <a:rPr b="1" lang="en-US" sz="1400" spc="-1" strike="noStrike">
                <a:latin typeface="Tibetan Machine Uni"/>
              </a:rPr>
              <a:t>rhoCentralFoam</a:t>
            </a:r>
            <a:r>
              <a:rPr b="0" lang="en-US" sz="1400" spc="-1" strike="noStrike">
                <a:latin typeface="Tibetan Machine Uni"/>
              </a:rPr>
              <a:t> with </a:t>
            </a:r>
            <a:r>
              <a:rPr b="1" lang="en-US" sz="1400" spc="-1" strike="noStrike">
                <a:latin typeface="Tibetan Machine Uni"/>
              </a:rPr>
              <a:t>explicit shock capturing</a:t>
            </a:r>
            <a:r>
              <a:rPr b="0" lang="en-US" sz="1400" spc="-1" strike="noStrike">
                <a:latin typeface="Tibetan Machine Uni"/>
              </a:rPr>
              <a:t> method 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latin typeface="Tibetan Machine Uni"/>
              </a:rPr>
              <a:t>No </a:t>
            </a:r>
            <a:r>
              <a:rPr b="1" lang="en-US" sz="1400" spc="-1" strike="noStrike">
                <a:latin typeface="Tibetan Machine Uni"/>
              </a:rPr>
              <a:t>Temperature modeling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latin typeface="Tibetan Machine Uni"/>
              </a:rPr>
              <a:t>No </a:t>
            </a:r>
            <a:r>
              <a:rPr b="1" lang="en-US" sz="1400" spc="-1" strike="noStrike">
                <a:latin typeface="Tibetan Machine Uni"/>
              </a:rPr>
              <a:t>Chemical reaction</a:t>
            </a:r>
            <a:r>
              <a:rPr b="0" lang="en-US" sz="1400" spc="-1" strike="noStrike">
                <a:latin typeface="Tibetan Machine Uni"/>
              </a:rPr>
              <a:t> are going on 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7360" y="132120"/>
            <a:ext cx="813564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blockMeshDict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33" name="Shape 53_2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3320" cy="49716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134" name="Shape 54_2" descr=""/>
          <p:cNvPicPr/>
          <p:nvPr/>
        </p:nvPicPr>
        <p:blipFill>
          <a:blip r:embed="rId2"/>
          <a:stretch/>
        </p:blipFill>
        <p:spPr>
          <a:xfrm>
            <a:off x="0" y="630360"/>
            <a:ext cx="9142560" cy="9612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135" name="CustomShape 2"/>
          <p:cNvSpPr/>
          <p:nvPr/>
        </p:nvSpPr>
        <p:spPr>
          <a:xfrm rot="10800000">
            <a:off x="691200" y="144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6783840" y="6531120"/>
            <a:ext cx="259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it" sz="1200" spc="-1" strike="noStrike">
                <a:solidFill>
                  <a:srgbClr val="ffffff"/>
                </a:solidFill>
                <a:latin typeface="Arial"/>
                <a:ea typeface="Arial"/>
              </a:rPr>
              <a:t>POLITECNICO DI MILANO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37" name="Shape 57_2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2560" cy="285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138" name="" descr=""/>
          <p:cNvPicPr/>
          <p:nvPr/>
        </p:nvPicPr>
        <p:blipFill>
          <a:blip r:embed="rId4"/>
          <a:stretch/>
        </p:blipFill>
        <p:spPr>
          <a:xfrm>
            <a:off x="-91440" y="9720"/>
            <a:ext cx="726120" cy="63000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139" name="" descr=""/>
          <p:cNvPicPr/>
          <p:nvPr/>
        </p:nvPicPr>
        <p:blipFill>
          <a:blip r:embed="rId5"/>
          <a:stretch/>
        </p:blipFill>
        <p:spPr>
          <a:xfrm>
            <a:off x="340560" y="1280160"/>
            <a:ext cx="3865320" cy="255996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140" name="" descr=""/>
          <p:cNvPicPr/>
          <p:nvPr/>
        </p:nvPicPr>
        <p:blipFill>
          <a:blip r:embed="rId6"/>
          <a:stretch/>
        </p:blipFill>
        <p:spPr>
          <a:xfrm>
            <a:off x="4754880" y="3494880"/>
            <a:ext cx="4114440" cy="254016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141" name="CustomShape 4"/>
          <p:cNvSpPr/>
          <p:nvPr/>
        </p:nvSpPr>
        <p:spPr>
          <a:xfrm>
            <a:off x="91440" y="4114800"/>
            <a:ext cx="4663080" cy="29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Tibetan Machine Uni"/>
              </a:rPr>
              <a:t>0/T folder : 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</a:rPr>
              <a:t>Inlet type is patch has fixed uniform value 138K,outlet and farfield B.C type is patch zero gradient ,wall type is wall T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Arial"/>
              </a:rPr>
              <a:t>ԝ=300K,wedge 0 &amp; wedge 1 set to be wedge 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Tibetan Machine Uni"/>
                <a:ea typeface="Arial"/>
              </a:rPr>
              <a:t>0/U folder : 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Arial"/>
              </a:rPr>
              <a:t>inlet uniform (Vx 0 0)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Tibetan Machine Uni"/>
                <a:ea typeface="Arial"/>
              </a:rPr>
              <a:t>0/p folder :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  <a:ea typeface="Arial"/>
              </a:rPr>
              <a:t>wall type is wall with zero gradient inlet type as fixed value and value as uniform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4297680" y="1179360"/>
            <a:ext cx="4571640" cy="33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Tibetan Machine Uni"/>
              </a:rPr>
              <a:t>Gmesh to create block structured grid and use wedge B.C to simulate axis symmetric flow</a:t>
            </a:r>
            <a:endParaRPr b="0" lang="en-US" sz="1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Tibetan Machine Uni"/>
              </a:rPr>
              <a:t>The region </a:t>
            </a:r>
            <a:r>
              <a:rPr b="1" lang="en-US" sz="1400" spc="-1" strike="noStrike">
                <a:solidFill>
                  <a:srgbClr val="000000"/>
                </a:solidFill>
                <a:latin typeface="Tibetan Machine Uni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Tibetan Machine Uni"/>
              </a:rPr>
              <a:t> of interested is fine meshed using simple grading in the blockMeshDict of the system folder </a:t>
            </a:r>
            <a:endParaRPr b="0" lang="en-US" sz="14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betan Machine Uni"/>
              </a:rPr>
              <a:t>PolyMesh will be created in the constant folder after this generation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822960" y="822960"/>
            <a:ext cx="3200040" cy="4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Tibetan Machine Uni"/>
              </a:rPr>
              <a:t>BlockMesh in paraFoam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383280" y="1920240"/>
            <a:ext cx="456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7360" y="132120"/>
            <a:ext cx="813564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Result discussionUcontour@M=11.3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46" name="Shape 53_1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3320" cy="49716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147" name="Shape 54_5" descr=""/>
          <p:cNvPicPr/>
          <p:nvPr/>
        </p:nvPicPr>
        <p:blipFill>
          <a:blip r:embed="rId2"/>
          <a:stretch/>
        </p:blipFill>
        <p:spPr>
          <a:xfrm>
            <a:off x="0" y="630360"/>
            <a:ext cx="9142560" cy="9612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148" name="CustomShape 2"/>
          <p:cNvSpPr/>
          <p:nvPr/>
        </p:nvSpPr>
        <p:spPr>
          <a:xfrm rot="10800000">
            <a:off x="691200" y="144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"/>
          <p:cNvSpPr/>
          <p:nvPr/>
        </p:nvSpPr>
        <p:spPr>
          <a:xfrm>
            <a:off x="6783840" y="6531120"/>
            <a:ext cx="259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it" sz="1200" spc="-1" strike="noStrike">
                <a:solidFill>
                  <a:srgbClr val="ffffff"/>
                </a:solidFill>
                <a:latin typeface="Arial"/>
                <a:ea typeface="Arial"/>
              </a:rPr>
              <a:t>POLITECNICO DI MILANO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50" name="Shape 57_5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2560" cy="285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151" name="" descr=""/>
          <p:cNvPicPr/>
          <p:nvPr/>
        </p:nvPicPr>
        <p:blipFill>
          <a:blip r:embed="rId4"/>
          <a:stretch/>
        </p:blipFill>
        <p:spPr>
          <a:xfrm>
            <a:off x="-91440" y="9720"/>
            <a:ext cx="726120" cy="63000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152" name="" descr=""/>
          <p:cNvPicPr/>
          <p:nvPr/>
        </p:nvPicPr>
        <p:blipFill>
          <a:blip r:embed="rId5"/>
          <a:stretch/>
        </p:blipFill>
        <p:spPr>
          <a:xfrm>
            <a:off x="119160" y="914400"/>
            <a:ext cx="4388760" cy="2724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153" name="Line 4"/>
          <p:cNvSpPr/>
          <p:nvPr/>
        </p:nvSpPr>
        <p:spPr>
          <a:xfrm>
            <a:off x="4389120" y="5029200"/>
            <a:ext cx="4572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5"/>
          <p:cNvSpPr/>
          <p:nvPr/>
        </p:nvSpPr>
        <p:spPr>
          <a:xfrm>
            <a:off x="5486400" y="4206240"/>
            <a:ext cx="548640" cy="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6"/>
          <p:cNvSpPr/>
          <p:nvPr/>
        </p:nvSpPr>
        <p:spPr>
          <a:xfrm>
            <a:off x="4846320" y="4846320"/>
            <a:ext cx="1005480" cy="6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latin typeface="Tibetan Machine Uni"/>
              </a:rPr>
              <a:t>Separation zone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56" name="CustomShape 7"/>
          <p:cNvSpPr/>
          <p:nvPr/>
        </p:nvSpPr>
        <p:spPr>
          <a:xfrm>
            <a:off x="6217920" y="3960000"/>
            <a:ext cx="1005480" cy="8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latin typeface="Tibetan Machine Uni"/>
              </a:rPr>
              <a:t>Supersonic jet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57" name="CustomShape 8"/>
          <p:cNvSpPr/>
          <p:nvPr/>
        </p:nvSpPr>
        <p:spPr>
          <a:xfrm>
            <a:off x="3931920" y="274320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9"/>
          <p:cNvSpPr/>
          <p:nvPr/>
        </p:nvSpPr>
        <p:spPr>
          <a:xfrm>
            <a:off x="4846320" y="91440"/>
            <a:ext cx="6309000" cy="73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" descr=""/>
          <p:cNvPicPr/>
          <p:nvPr/>
        </p:nvPicPr>
        <p:blipFill>
          <a:blip r:embed="rId6"/>
          <a:stretch/>
        </p:blipFill>
        <p:spPr>
          <a:xfrm>
            <a:off x="4663440" y="914400"/>
            <a:ext cx="4388760" cy="2724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160" name="" descr=""/>
          <p:cNvPicPr/>
          <p:nvPr/>
        </p:nvPicPr>
        <p:blipFill>
          <a:blip r:embed="rId7"/>
          <a:stretch/>
        </p:blipFill>
        <p:spPr>
          <a:xfrm>
            <a:off x="2523600" y="3749040"/>
            <a:ext cx="4334040" cy="2724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161" name="Line 10"/>
          <p:cNvSpPr/>
          <p:nvPr/>
        </p:nvSpPr>
        <p:spPr>
          <a:xfrm>
            <a:off x="3108960" y="2468880"/>
            <a:ext cx="2743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11"/>
          <p:cNvSpPr/>
          <p:nvPr/>
        </p:nvSpPr>
        <p:spPr>
          <a:xfrm>
            <a:off x="2286000" y="3200400"/>
            <a:ext cx="2743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12"/>
          <p:cNvSpPr/>
          <p:nvPr/>
        </p:nvSpPr>
        <p:spPr>
          <a:xfrm>
            <a:off x="7498080" y="2377440"/>
            <a:ext cx="2743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13"/>
          <p:cNvSpPr/>
          <p:nvPr/>
        </p:nvSpPr>
        <p:spPr>
          <a:xfrm>
            <a:off x="6675120" y="3108960"/>
            <a:ext cx="3657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14"/>
          <p:cNvSpPr/>
          <p:nvPr/>
        </p:nvSpPr>
        <p:spPr>
          <a:xfrm>
            <a:off x="5303520" y="5303520"/>
            <a:ext cx="3657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15"/>
          <p:cNvSpPr/>
          <p:nvPr/>
        </p:nvSpPr>
        <p:spPr>
          <a:xfrm>
            <a:off x="4480560" y="5852160"/>
            <a:ext cx="4572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6"/>
          <p:cNvSpPr/>
          <p:nvPr/>
        </p:nvSpPr>
        <p:spPr>
          <a:xfrm>
            <a:off x="3383280" y="2305440"/>
            <a:ext cx="182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17"/>
          <p:cNvSpPr/>
          <p:nvPr/>
        </p:nvSpPr>
        <p:spPr>
          <a:xfrm>
            <a:off x="2651760" y="3108960"/>
            <a:ext cx="182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18"/>
          <p:cNvSpPr/>
          <p:nvPr/>
        </p:nvSpPr>
        <p:spPr>
          <a:xfrm>
            <a:off x="7863840" y="228600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19"/>
          <p:cNvSpPr/>
          <p:nvPr/>
        </p:nvSpPr>
        <p:spPr>
          <a:xfrm>
            <a:off x="7132320" y="3017520"/>
            <a:ext cx="3654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20"/>
          <p:cNvSpPr/>
          <p:nvPr/>
        </p:nvSpPr>
        <p:spPr>
          <a:xfrm>
            <a:off x="5669280" y="5212080"/>
            <a:ext cx="27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21"/>
          <p:cNvSpPr/>
          <p:nvPr/>
        </p:nvSpPr>
        <p:spPr>
          <a:xfrm>
            <a:off x="5029200" y="5760720"/>
            <a:ext cx="182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22"/>
          <p:cNvSpPr/>
          <p:nvPr/>
        </p:nvSpPr>
        <p:spPr>
          <a:xfrm>
            <a:off x="548640" y="4389120"/>
            <a:ext cx="1188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23"/>
          <p:cNvSpPr/>
          <p:nvPr/>
        </p:nvSpPr>
        <p:spPr>
          <a:xfrm>
            <a:off x="812880" y="4480560"/>
            <a:ext cx="1655640" cy="6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latin typeface="Tibetan Machine Uni"/>
              </a:rPr>
              <a:t>   </a:t>
            </a:r>
            <a:r>
              <a:rPr b="1" lang="en-US" sz="1050" spc="-1" strike="noStrike">
                <a:latin typeface="Tibetan Machine Uni"/>
              </a:rPr>
              <a:t>A</a:t>
            </a:r>
            <a:r>
              <a:rPr b="0" lang="en-US" sz="1050" spc="-1" strike="noStrike">
                <a:latin typeface="Tibetan Machine Uni"/>
              </a:rPr>
              <a:t> Supersonic jet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75" name="CustomShape 24"/>
          <p:cNvSpPr/>
          <p:nvPr/>
        </p:nvSpPr>
        <p:spPr>
          <a:xfrm>
            <a:off x="1005840" y="4846320"/>
            <a:ext cx="1645560" cy="6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050" spc="-1" strike="noStrike">
                <a:latin typeface="Tibetan Machine Uni"/>
              </a:rPr>
              <a:t>B</a:t>
            </a:r>
            <a:r>
              <a:rPr b="0" lang="en-US" sz="1050" spc="-1" strike="noStrike">
                <a:latin typeface="Tibetan Machine Uni"/>
              </a:rPr>
              <a:t> Separation zone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6" name="TextShape 25"/>
          <p:cNvSpPr txBox="1"/>
          <p:nvPr/>
        </p:nvSpPr>
        <p:spPr>
          <a:xfrm>
            <a:off x="1280160" y="1097280"/>
            <a:ext cx="822960" cy="131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@20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Shape 26"/>
          <p:cNvSpPr txBox="1"/>
          <p:nvPr/>
        </p:nvSpPr>
        <p:spPr>
          <a:xfrm>
            <a:off x="5760720" y="1097280"/>
            <a:ext cx="1005840" cy="8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@25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TextShape 27"/>
          <p:cNvSpPr txBox="1"/>
          <p:nvPr/>
        </p:nvSpPr>
        <p:spPr>
          <a:xfrm>
            <a:off x="3291840" y="3749040"/>
            <a:ext cx="1645920" cy="164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200000"/>
              </a:lnSpc>
            </a:pPr>
            <a:r>
              <a:rPr b="0" lang="en-US" sz="1800" spc="-1" strike="noStrike">
                <a:latin typeface="Arial"/>
              </a:rPr>
              <a:t>@30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7360" y="132120"/>
            <a:ext cx="813564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Velocity profile over flap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80" name="Shape 53_4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3320" cy="49716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181" name="Shape 54_6" descr=""/>
          <p:cNvPicPr/>
          <p:nvPr/>
        </p:nvPicPr>
        <p:blipFill>
          <a:blip r:embed="rId2"/>
          <a:stretch/>
        </p:blipFill>
        <p:spPr>
          <a:xfrm>
            <a:off x="0" y="630360"/>
            <a:ext cx="9142560" cy="9612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182" name="CustomShape 2"/>
          <p:cNvSpPr/>
          <p:nvPr/>
        </p:nvSpPr>
        <p:spPr>
          <a:xfrm rot="10800000">
            <a:off x="691200" y="144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6783840" y="6531120"/>
            <a:ext cx="259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it" sz="1200" spc="-1" strike="noStrike">
                <a:solidFill>
                  <a:srgbClr val="ffffff"/>
                </a:solidFill>
                <a:latin typeface="Arial"/>
                <a:ea typeface="Arial"/>
              </a:rPr>
              <a:t>POLITECNICO DI MILANO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84" name="Shape 57_6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2560" cy="285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185" name="" descr=""/>
          <p:cNvPicPr/>
          <p:nvPr/>
        </p:nvPicPr>
        <p:blipFill>
          <a:blip r:embed="rId4"/>
          <a:stretch/>
        </p:blipFill>
        <p:spPr>
          <a:xfrm>
            <a:off x="-91440" y="9720"/>
            <a:ext cx="726120" cy="63000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186" name="Line 4"/>
          <p:cNvSpPr/>
          <p:nvPr/>
        </p:nvSpPr>
        <p:spPr>
          <a:xfrm>
            <a:off x="4297680" y="5029200"/>
            <a:ext cx="548640" cy="0"/>
          </a:xfrm>
          <a:prstGeom prst="line">
            <a:avLst/>
          </a:prstGeom>
          <a:ln>
            <a:solidFill>
              <a:srgbClr val="111111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5"/>
          <p:cNvSpPr/>
          <p:nvPr/>
        </p:nvSpPr>
        <p:spPr>
          <a:xfrm>
            <a:off x="4808880" y="4846320"/>
            <a:ext cx="122580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latin typeface="Tibetan Machine Uni"/>
              </a:rPr>
              <a:t>Separation zone</a:t>
            </a:r>
            <a:endParaRPr b="0" lang="en-US" sz="105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5"/>
          <a:stretch/>
        </p:blipFill>
        <p:spPr>
          <a:xfrm>
            <a:off x="182880" y="1134360"/>
            <a:ext cx="4388760" cy="252324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189" name="" descr=""/>
          <p:cNvPicPr/>
          <p:nvPr/>
        </p:nvPicPr>
        <p:blipFill>
          <a:blip r:embed="rId6"/>
          <a:stretch/>
        </p:blipFill>
        <p:spPr>
          <a:xfrm>
            <a:off x="4663440" y="1188720"/>
            <a:ext cx="4388760" cy="252324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190" name="" descr=""/>
          <p:cNvPicPr/>
          <p:nvPr/>
        </p:nvPicPr>
        <p:blipFill>
          <a:blip r:embed="rId7"/>
          <a:stretch/>
        </p:blipFill>
        <p:spPr>
          <a:xfrm>
            <a:off x="2103120" y="3950280"/>
            <a:ext cx="4388760" cy="252324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191" name="TextShape 6"/>
          <p:cNvSpPr txBox="1"/>
          <p:nvPr/>
        </p:nvSpPr>
        <p:spPr>
          <a:xfrm>
            <a:off x="1655280" y="1443960"/>
            <a:ext cx="1087920" cy="8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@20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TextShape 7"/>
          <p:cNvSpPr txBox="1"/>
          <p:nvPr/>
        </p:nvSpPr>
        <p:spPr>
          <a:xfrm>
            <a:off x="6309360" y="1463040"/>
            <a:ext cx="1005840" cy="105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@25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Shape 8"/>
          <p:cNvSpPr txBox="1"/>
          <p:nvPr/>
        </p:nvSpPr>
        <p:spPr>
          <a:xfrm>
            <a:off x="3931920" y="4389120"/>
            <a:ext cx="1097280" cy="105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@30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37360" y="132120"/>
            <a:ext cx="813564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Velocity profile separation zone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95" name="Shape 53_5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3320" cy="49716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196" name="Shape 54_7" descr=""/>
          <p:cNvPicPr/>
          <p:nvPr/>
        </p:nvPicPr>
        <p:blipFill>
          <a:blip r:embed="rId2"/>
          <a:stretch/>
        </p:blipFill>
        <p:spPr>
          <a:xfrm>
            <a:off x="0" y="630360"/>
            <a:ext cx="9142560" cy="9612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197" name="CustomShape 2"/>
          <p:cNvSpPr/>
          <p:nvPr/>
        </p:nvSpPr>
        <p:spPr>
          <a:xfrm rot="10800000">
            <a:off x="691200" y="144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"/>
          <p:cNvSpPr/>
          <p:nvPr/>
        </p:nvSpPr>
        <p:spPr>
          <a:xfrm>
            <a:off x="6783840" y="6531120"/>
            <a:ext cx="259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it" sz="1200" spc="-1" strike="noStrike">
                <a:solidFill>
                  <a:srgbClr val="ffffff"/>
                </a:solidFill>
                <a:latin typeface="Arial"/>
                <a:ea typeface="Arial"/>
              </a:rPr>
              <a:t>POLITECNICO DI MILANO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99" name="Shape 57_7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2560" cy="285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200" name="" descr=""/>
          <p:cNvPicPr/>
          <p:nvPr/>
        </p:nvPicPr>
        <p:blipFill>
          <a:blip r:embed="rId4"/>
          <a:stretch/>
        </p:blipFill>
        <p:spPr>
          <a:xfrm>
            <a:off x="-91440" y="9720"/>
            <a:ext cx="726120" cy="63000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201" name="Line 4"/>
          <p:cNvSpPr/>
          <p:nvPr/>
        </p:nvSpPr>
        <p:spPr>
          <a:xfrm>
            <a:off x="4389120" y="5029200"/>
            <a:ext cx="4572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5"/>
          <p:cNvSpPr/>
          <p:nvPr/>
        </p:nvSpPr>
        <p:spPr>
          <a:xfrm>
            <a:off x="4808880" y="4856040"/>
            <a:ext cx="122580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50" spc="-1" strike="noStrike">
                <a:latin typeface="Tibetan Machine Uni"/>
              </a:rPr>
              <a:t>Separation zone</a:t>
            </a:r>
            <a:endParaRPr b="0" lang="en-US" sz="105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5"/>
          <a:stretch/>
        </p:blipFill>
        <p:spPr>
          <a:xfrm>
            <a:off x="118800" y="914400"/>
            <a:ext cx="4388760" cy="252324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204" name="" descr=""/>
          <p:cNvPicPr/>
          <p:nvPr/>
        </p:nvPicPr>
        <p:blipFill>
          <a:blip r:embed="rId6"/>
          <a:stretch/>
        </p:blipFill>
        <p:spPr>
          <a:xfrm>
            <a:off x="4663440" y="1097280"/>
            <a:ext cx="4388760" cy="252324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205" name="" descr=""/>
          <p:cNvPicPr/>
          <p:nvPr/>
        </p:nvPicPr>
        <p:blipFill>
          <a:blip r:embed="rId7"/>
          <a:stretch/>
        </p:blipFill>
        <p:spPr>
          <a:xfrm>
            <a:off x="2194560" y="3840480"/>
            <a:ext cx="4388760" cy="252324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206" name="TextShape 6"/>
          <p:cNvSpPr txBox="1"/>
          <p:nvPr/>
        </p:nvSpPr>
        <p:spPr>
          <a:xfrm>
            <a:off x="2560320" y="1188720"/>
            <a:ext cx="1097280" cy="8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@20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TextShape 7"/>
          <p:cNvSpPr txBox="1"/>
          <p:nvPr/>
        </p:nvSpPr>
        <p:spPr>
          <a:xfrm>
            <a:off x="5486400" y="1463040"/>
            <a:ext cx="1097280" cy="8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@25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TextShape 8"/>
          <p:cNvSpPr txBox="1"/>
          <p:nvPr/>
        </p:nvSpPr>
        <p:spPr>
          <a:xfrm>
            <a:off x="2834640" y="4389120"/>
            <a:ext cx="1188720" cy="8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@30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37360" y="132120"/>
            <a:ext cx="813564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5308d"/>
                </a:solidFill>
                <a:latin typeface="Arial"/>
                <a:ea typeface="DejaVu Sans"/>
              </a:rPr>
              <a:t>Velocity profile supersonic jet 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10" name="Shape 53_7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3320" cy="49716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211" name="Shape 54_9" descr=""/>
          <p:cNvPicPr/>
          <p:nvPr/>
        </p:nvPicPr>
        <p:blipFill>
          <a:blip r:embed="rId2"/>
          <a:stretch/>
        </p:blipFill>
        <p:spPr>
          <a:xfrm>
            <a:off x="0" y="630360"/>
            <a:ext cx="9142560" cy="9612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212" name="CustomShape 2"/>
          <p:cNvSpPr/>
          <p:nvPr/>
        </p:nvSpPr>
        <p:spPr>
          <a:xfrm rot="10800000">
            <a:off x="691200" y="144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3"/>
          <p:cNvSpPr/>
          <p:nvPr/>
        </p:nvSpPr>
        <p:spPr>
          <a:xfrm>
            <a:off x="6783840" y="6531120"/>
            <a:ext cx="25977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it" sz="1200" spc="-1" strike="noStrike">
                <a:solidFill>
                  <a:srgbClr val="ffffff"/>
                </a:solidFill>
                <a:latin typeface="Arial"/>
                <a:ea typeface="Arial"/>
              </a:rPr>
              <a:t>POLITECNICO DI MILANO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14" name="Shape 57_9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2560" cy="285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215" name="" descr=""/>
          <p:cNvPicPr/>
          <p:nvPr/>
        </p:nvPicPr>
        <p:blipFill>
          <a:blip r:embed="rId4"/>
          <a:stretch/>
        </p:blipFill>
        <p:spPr>
          <a:xfrm>
            <a:off x="-91440" y="9720"/>
            <a:ext cx="726120" cy="63000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216" name="" descr=""/>
          <p:cNvPicPr/>
          <p:nvPr/>
        </p:nvPicPr>
        <p:blipFill>
          <a:blip r:embed="rId5"/>
          <a:stretch/>
        </p:blipFill>
        <p:spPr>
          <a:xfrm>
            <a:off x="118800" y="914400"/>
            <a:ext cx="4388760" cy="252324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217" name="" descr=""/>
          <p:cNvPicPr/>
          <p:nvPr/>
        </p:nvPicPr>
        <p:blipFill>
          <a:blip r:embed="rId6"/>
          <a:stretch/>
        </p:blipFill>
        <p:spPr>
          <a:xfrm>
            <a:off x="4663440" y="1005840"/>
            <a:ext cx="4388760" cy="252324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pic>
        <p:nvPicPr>
          <p:cNvPr id="218" name="" descr=""/>
          <p:cNvPicPr/>
          <p:nvPr/>
        </p:nvPicPr>
        <p:blipFill>
          <a:blip r:embed="rId7"/>
          <a:stretch/>
        </p:blipFill>
        <p:spPr>
          <a:xfrm>
            <a:off x="2377440" y="3639240"/>
            <a:ext cx="4388760" cy="2724480"/>
          </a:xfrm>
          <a:prstGeom prst="rect">
            <a:avLst/>
          </a:prstGeom>
          <a:ln>
            <a:noFill/>
          </a:ln>
          <a:effectLst>
            <a:outerShdw dir="2700000" dist="102841">
              <a:srgbClr val="8d1d75"/>
            </a:outerShdw>
          </a:effectLst>
        </p:spPr>
      </p:pic>
      <p:sp>
        <p:nvSpPr>
          <p:cNvPr id="219" name="TextShape 4"/>
          <p:cNvSpPr txBox="1"/>
          <p:nvPr/>
        </p:nvSpPr>
        <p:spPr>
          <a:xfrm>
            <a:off x="6675120" y="1371600"/>
            <a:ext cx="1097280" cy="8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@25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TextShape 5"/>
          <p:cNvSpPr txBox="1"/>
          <p:nvPr/>
        </p:nvSpPr>
        <p:spPr>
          <a:xfrm>
            <a:off x="3200400" y="4206240"/>
            <a:ext cx="914400" cy="8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@30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Shape 6"/>
          <p:cNvSpPr txBox="1"/>
          <p:nvPr/>
        </p:nvSpPr>
        <p:spPr>
          <a:xfrm>
            <a:off x="2194560" y="1371600"/>
            <a:ext cx="914400" cy="8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@20</a:t>
            </a:r>
            <a:r>
              <a:rPr b="0" lang="en-US" sz="1800" spc="-1" strike="noStrike">
                <a:latin typeface="Tibetan Machine Uni"/>
                <a:ea typeface="Tibetan Machine Uni"/>
              </a:rPr>
              <a:t>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2022-02-08T05:10:40Z</dcterms:modified>
  <cp:revision>12</cp:revision>
  <dc:subject/>
  <dc:title/>
</cp:coreProperties>
</file>