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ур Нуриев" initials="АН" lastIdx="1" clrIdx="0">
    <p:extLst>
      <p:ext uri="{19B8F6BF-5375-455C-9EA6-DF929625EA0E}">
        <p15:presenceInfo xmlns:p15="http://schemas.microsoft.com/office/powerpoint/2012/main" userId="c09eb1029c4c6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46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7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1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2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2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78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166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5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8613-9AF9-41BB-A38C-3369C0CDA07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5CDD-1B9C-4D91-9D39-2442DDCBC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0A1B-79F6-4CF6-B5D9-6ED01AE5C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КУРСОВОЙ ПРОЕКТ</a:t>
            </a:r>
            <a:br>
              <a:rPr lang="ru-RU" sz="18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uk-UA" sz="1800" b="0" dirty="0">
                <a:effectLst/>
                <a:latin typeface="+mn-lt"/>
                <a:ea typeface="Times New Roman" panose="02020603050405020304" pitchFamily="18" charset="0"/>
              </a:rPr>
              <a:t>по </a:t>
            </a:r>
            <a:r>
              <a:rPr lang="uk-UA" sz="1800" b="0" dirty="0" err="1">
                <a:effectLst/>
                <a:latin typeface="+mn-lt"/>
                <a:ea typeface="Times New Roman" panose="02020603050405020304" pitchFamily="18" charset="0"/>
              </a:rPr>
              <a:t>междисциплинарному</a:t>
            </a:r>
            <a:r>
              <a:rPr lang="uk-UA" sz="1800" b="0" dirty="0">
                <a:effectLst/>
                <a:latin typeface="+mn-lt"/>
                <a:ea typeface="Times New Roman" panose="02020603050405020304" pitchFamily="18" charset="0"/>
              </a:rPr>
              <a:t> курсу</a:t>
            </a:r>
            <a:r>
              <a:rPr lang="ru-RU" sz="1800" b="0" dirty="0">
                <a:effectLst/>
                <a:latin typeface="+mn-lt"/>
                <a:ea typeface="Times New Roman" panose="02020603050405020304" pitchFamily="18" charset="0"/>
              </a:rPr>
              <a:t>: «Технология разработки программного обеспечения»</a:t>
            </a:r>
            <a:br>
              <a:rPr lang="ru-RU" sz="1800" b="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+mn-lt"/>
                <a:ea typeface="Times New Roman" panose="02020603050405020304" pitchFamily="18" charset="0"/>
              </a:rPr>
              <a:t>на тему: Разработка приложения по автоматизации деятельности АН </a:t>
            </a:r>
            <a:r>
              <a:rPr lang="uk-UA" sz="1800" b="0" dirty="0">
                <a:effectLst/>
                <a:latin typeface="+mn-lt"/>
                <a:ea typeface="Times New Roman" panose="02020603050405020304" pitchFamily="18" charset="0"/>
              </a:rPr>
              <a:t>«</a:t>
            </a:r>
            <a:r>
              <a:rPr lang="ru-RU" sz="1800" b="0" dirty="0">
                <a:effectLst/>
                <a:latin typeface="+mn-lt"/>
                <a:ea typeface="Times New Roman" panose="02020603050405020304" pitchFamily="18" charset="0"/>
              </a:rPr>
              <a:t>Азбука Недвижимости</a:t>
            </a:r>
            <a:r>
              <a:rPr lang="uk-UA" sz="1800" b="0" dirty="0">
                <a:effectLst/>
                <a:latin typeface="+mn-lt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+mn-lt"/>
                <a:ea typeface="Times New Roman" panose="02020603050405020304" pitchFamily="18" charset="0"/>
              </a:rPr>
            </a:br>
            <a:endParaRPr lang="ru-RU" sz="18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EFCDD-58A8-4946-A4E3-B87814918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415" y="4079875"/>
            <a:ext cx="9001462" cy="165576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1800" b="0" strike="noStrike" spc="-1" dirty="0">
                <a:ea typeface="DejaVu Sans"/>
              </a:rPr>
              <a:t>Выполнила</a:t>
            </a:r>
            <a:r>
              <a:rPr lang="en-US" sz="1800" b="0" strike="noStrike" spc="-1" dirty="0">
                <a:ea typeface="DejaVu Sans"/>
              </a:rPr>
              <a:t>: </a:t>
            </a:r>
            <a:r>
              <a:rPr lang="ru-RU" sz="1800" b="0" strike="noStrike" spc="-1" dirty="0" smtClean="0">
                <a:ea typeface="DejaVu Sans"/>
              </a:rPr>
              <a:t>студентка </a:t>
            </a:r>
            <a:r>
              <a:rPr lang="ru-RU" sz="1800" b="0" strike="noStrike" spc="-1" dirty="0">
                <a:ea typeface="DejaVu Sans"/>
              </a:rPr>
              <a:t>083 гр.</a:t>
            </a:r>
            <a:endParaRPr lang="ru-RU" sz="1800" b="0" strike="noStrike" spc="-1" dirty="0"/>
          </a:p>
          <a:p>
            <a:pPr algn="r">
              <a:lnSpc>
                <a:spcPct val="100000"/>
              </a:lnSpc>
            </a:pPr>
            <a:r>
              <a:rPr lang="ru-RU" sz="1800" spc="-1" dirty="0">
                <a:ea typeface="DejaVu Sans"/>
              </a:rPr>
              <a:t>Морева</a:t>
            </a:r>
            <a:r>
              <a:rPr lang="ru-RU" sz="1800" b="0" strike="noStrike" spc="-1" dirty="0">
                <a:ea typeface="DejaVu Sans"/>
              </a:rPr>
              <a:t> А.Н.</a:t>
            </a:r>
            <a:endParaRPr lang="ru-RU" sz="1800" b="0" strike="noStrike" spc="-1" dirty="0"/>
          </a:p>
          <a:p>
            <a:pPr algn="r">
              <a:lnSpc>
                <a:spcPct val="100000"/>
              </a:lnSpc>
            </a:pPr>
            <a:endParaRPr lang="ru-RU" sz="1800" b="0" strike="noStrike" spc="-1" dirty="0"/>
          </a:p>
          <a:p>
            <a:pPr algn="r">
              <a:lnSpc>
                <a:spcPct val="100000"/>
              </a:lnSpc>
            </a:pPr>
            <a:r>
              <a:rPr lang="ru-RU" sz="1800" b="0" strike="noStrike" spc="-1" dirty="0">
                <a:ea typeface="DejaVu Sans"/>
              </a:rPr>
              <a:t>Руководитель</a:t>
            </a:r>
            <a:r>
              <a:rPr lang="en-US" sz="1800" b="0" strike="noStrike" spc="-1" dirty="0">
                <a:ea typeface="DejaVu Sans"/>
              </a:rPr>
              <a:t>:</a:t>
            </a:r>
            <a:r>
              <a:rPr lang="ru-RU" sz="1800" b="0" strike="noStrike" spc="-1" dirty="0">
                <a:ea typeface="DejaVu Sans"/>
              </a:rPr>
              <a:t> Ермоленко О.М.</a:t>
            </a:r>
            <a:r>
              <a:rPr lang="en-US" sz="1800" b="0" strike="noStrike" spc="-1" dirty="0">
                <a:ea typeface="DejaVu Sans"/>
              </a:rPr>
              <a:t> </a:t>
            </a:r>
            <a:endParaRPr lang="ru-RU" sz="1800" b="0" strike="noStrike" spc="-1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4348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814E2-0B28-4E51-87C7-0BD3A9B7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B71E5-2E88-46F4-BA5A-048D7D38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7CE88C-32DB-49DB-96C6-2AD39A36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7" y="1968196"/>
            <a:ext cx="5581755" cy="395087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42470" y="709163"/>
            <a:ext cx="4296410" cy="8712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B419A-D81A-4589-9D1A-25749D64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4B933-1571-4B4A-A882-1CD1A471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3055C3-A5FD-43D7-B8E1-F7B5831F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33" y="1272760"/>
            <a:ext cx="632548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70053-F397-42CF-8556-F7B509A0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A5586A-6D06-4BD7-95C8-9DA35B31C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443" y="609600"/>
            <a:ext cx="10343113" cy="23043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32F93E-AB99-40F6-91D9-A3F4C28CAB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4" y="3101347"/>
            <a:ext cx="10353761" cy="24202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084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714BB-A4CB-4DB8-BBA1-FF139955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593E0-425C-4DB2-B721-F9CB06D5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работе было разработано приложения по автоматизации деятельности АН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Азбука Недвижимости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Успешная работа компании во многом зависит от уровня ее технического оснащения и эффективной автоматизации процессов управления в условиях увеличивающегося с каждым днем объема информации.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Появление приложений является одной из первоначальных задач усовершенствования деятельности управления.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Поставленная цель работы достигнута, а именно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автоматизации и обработки информации о клиентах, объектах недвижимости, собственниках недвижимости.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дальнейшем планируется усовершенствовать существующую БД, а также создать эргономичный программный интерфейс для облегчения работы с системой, добавить аналитических возможностей для поддержки принятия решений руководителем агентства.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21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C6CB-AFAB-4C08-8A77-9A5D16CD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018FF-8449-4C8F-9E22-81FE99BE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Автоматизированные информационные технологии в экономике [Электронный ресурс] – Режим доступа: https://www.studmed.ru/emelyanova-nz-partyka-tl-popov-ii-osnovy-postroeniya-avtomatizirovannyh-informacionnyh-sistem_be59ee12b74.html;</a:t>
            </a:r>
          </a:p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Проектирование и разработка корпоративных информационных систем [Электронный ресурс] – Режим доступа: https://infourok.ru/lekciya-sostav-i-struktura-asu-po-predmetu-osnovi-postroeniya-avtomatizirovannih-informacionnih-sistem-2936571.html;</a:t>
            </a:r>
          </a:p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Проектирование экономических информационных систем [Электронный ресурс] – Режим доступа: https://infourok.ru/lekciya-sostav-i-struktura-asu-po-predmetu-osnovi-postroeniya-avtomatizirovannih-informacionnih-sistem-2936571.html;</a:t>
            </a:r>
          </a:p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Информационные системы в экономике и управлении [Электронный ресурс] – Режим доступа: http://ptca.narod.ru/lec/lec4_4.html;</a:t>
            </a:r>
          </a:p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Автоматизированные системы управления [Электронный ресурс] – Режим доступа: https://clck.ru/RGGss;</a:t>
            </a:r>
          </a:p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Проектирование информационных систем [Электронный ресурс] – Режим доступа: http://lib.usue.ru/resource/free/10/MelnikovAlgebra3/00FncBoo1.pdf;</a:t>
            </a:r>
          </a:p>
          <a:p>
            <a:pPr indent="0" algn="just">
              <a:buNone/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 Анализ и оценка приносящей доход недвижимости [Электронный ресурс] – Режим доступа: http://scask.ru/p_book_loga.php?id=15.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30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6158D-3ABE-497D-8CEE-CCDC9346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B4C5E-EFC4-4819-B0F8-4C1DECDC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 smtClean="0">
                <a:solidFill>
                  <a:srgbClr val="FFFFFF"/>
                </a:solidFill>
                <a:effectLst/>
              </a:rPr>
              <a:t>Разработать приложение, </a:t>
            </a:r>
            <a:r>
              <a:rPr lang="ru-RU" b="0" i="0" dirty="0">
                <a:solidFill>
                  <a:srgbClr val="FFFFFF"/>
                </a:solidFill>
                <a:effectLst/>
              </a:rPr>
              <a:t>которое будет автоматизировать деятельность АН «Азбука Недвижимости» и упростить процессы работы с недвижимостью.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</a:rPr>
              <a:t>Основные задачи: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FFFFFF"/>
                </a:solidFill>
                <a:effectLst/>
              </a:rPr>
              <a:t>1. Создание интерфейса приложения, который будет удобен и интуитивно понятен для пользователей.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FFFFFF"/>
                </a:solidFill>
                <a:effectLst/>
              </a:rPr>
              <a:t>2. Разработка функционала для управления базой данных объектов недвижимости.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FFFFFF"/>
                </a:solidFill>
                <a:effectLst/>
              </a:rPr>
              <a:t>3. Реализация возможности добавления, редактирования и удаления объектов недвижимости в базе данных.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FFFFFF"/>
                </a:solidFill>
                <a:effectLst/>
              </a:rPr>
              <a:t>4. Поиск и фильтрация объектов недвижимости по различным параметрам.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FFFFFF"/>
                </a:solidFill>
                <a:effectLst/>
              </a:rPr>
              <a:t>5. Создание системы учета клиентов, которая позволит хранить информацию о потенциальных покупателях и продавцах недвижимости.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4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A14CD-7AA1-46F5-9960-0252DFB8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Аналогичные программные продукты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5838C4-BEB3-4573-AA34-0AB770C017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02" y="1935921"/>
            <a:ext cx="5801898" cy="3695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E53D2-0A09-40AD-8397-9A23AA588DF4}"/>
              </a:ext>
            </a:extLst>
          </p:cNvPr>
          <p:cNvSpPr txBox="1"/>
          <p:nvPr/>
        </p:nvSpPr>
        <p:spPr>
          <a:xfrm>
            <a:off x="0" y="565829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540385" algn="ctr"/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Intrum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CRM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DDFC73-01F6-4B19-B6E8-8907DE78CD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9786" y="1935921"/>
            <a:ext cx="5708112" cy="3695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E59A3-2A2D-4864-A522-E1034286A42D}"/>
              </a:ext>
            </a:extLst>
          </p:cNvPr>
          <p:cNvSpPr txBox="1"/>
          <p:nvPr/>
        </p:nvSpPr>
        <p:spPr>
          <a:xfrm>
            <a:off x="5800434" y="563162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540385" algn="ctr"/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АрендаСофт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26AF-7599-482B-A83B-A58870FF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23CD6-DD4E-476F-8ABE-B8230F13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0" algn="just">
              <a:buNone/>
            </a:pPr>
            <a:r>
              <a:rPr lang="ru-RU" dirty="0">
                <a:effectLst/>
                <a:ea typeface="Times New Roman" panose="02020603050405020304" pitchFamily="18" charset="0"/>
              </a:rPr>
              <a:t>Приложение должно обеспечивать выполнение следующих функций:</a:t>
            </a:r>
          </a:p>
          <a:p>
            <a:pPr marL="342900" lvl="0" indent="-342900" algn="just">
              <a:buSzPts val="800"/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инициализацию системы.</a:t>
            </a:r>
          </a:p>
          <a:p>
            <a:pPr marL="342900" lvl="0" indent="-342900" algn="just">
              <a:buSzPts val="800"/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Ввод, редактирование и хранение информации о клиентах, арендодателях и агентов по недвижимости. Хранение журнала сделок.</a:t>
            </a:r>
          </a:p>
          <a:p>
            <a:pPr marL="342900" lvl="0" indent="-342900" algn="just">
              <a:buSzPts val="800"/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Обработка запросов пользователей и выдача информации, соответствующей запросу.</a:t>
            </a:r>
          </a:p>
          <a:p>
            <a:pPr marL="342900" lvl="0" indent="-342900" algn="just">
              <a:buSzPts val="800"/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Разделение уровней доступа пользователей системы.</a:t>
            </a:r>
          </a:p>
          <a:p>
            <a:pPr marL="342900" lvl="0" indent="-342900" algn="just">
              <a:buSzPts val="800"/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Формирование отчетов и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12859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9E0DE-65BB-4D39-9B30-6E108247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trike="noStrike" spc="-1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инструментальных средств разработки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E914E-6E8A-4ABA-BC2C-30C6093D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C</a:t>
            </a:r>
            <a:r>
              <a:rPr lang="ru-RU" sz="1600" dirty="0" smtClean="0">
                <a:effectLst/>
                <a:ea typeface="Times New Roman" panose="02020603050405020304" pitchFamily="18" charset="0"/>
              </a:rPr>
              <a:t># —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объектно-ориентированный язык программирования общего назначения. Разработан в 1998—2001 годах группой инженеров компании Microsoft под руководством Андерса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Хейлсберга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и Скотта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Вильтаумота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как язык разработки приложений для платформы Microsoft .NET Framework и .NET Core. Впоследствии был стандартизирован как ECMA-334 и ISO/IEC 23270.</a:t>
            </a:r>
          </a:p>
          <a:p>
            <a:pPr marL="0" indent="0"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Преимущества: широкое применение. Интеграция с платформой NET. Объектно-ориентированность. Большое сообщество разработчиков</a:t>
            </a:r>
          </a:p>
          <a:p>
            <a:pPr marL="0" indent="0"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Недостатки: ограничения платформы. Недостаточная производительность. Более высокая стоимость разработки. </a:t>
            </a:r>
          </a:p>
          <a:p>
            <a:pPr marL="0" indent="0"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В целом, C# является отличным выбором для разработки различных программных решений и приложений, обеспечивая надежность, удобство и эффективность кода.</a:t>
            </a:r>
          </a:p>
        </p:txBody>
      </p:sp>
    </p:spTree>
    <p:extLst>
      <p:ext uri="{BB962C8B-B14F-4D97-AF65-F5344CB8AC3E}">
        <p14:creationId xmlns:p14="http://schemas.microsoft.com/office/powerpoint/2010/main" val="19479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2141-A384-4E89-9327-D44C7A5A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66700"/>
            <a:ext cx="10353761" cy="1326321"/>
          </a:xfrm>
        </p:spPr>
        <p:txBody>
          <a:bodyPr/>
          <a:lstStyle/>
          <a:p>
            <a:r>
              <a:rPr lang="ru-RU" dirty="0"/>
              <a:t>Блок-схема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058350-3294-44C9-811B-DF4CB4F418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31" y="1660280"/>
            <a:ext cx="3486287" cy="48372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366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C779-3CED-4933-8A42-A7C980BA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работе с приложением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27B1C2-8A58-4245-8F6F-E17F135A0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534" y="2640869"/>
            <a:ext cx="2495898" cy="26197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37B51F-7587-4D30-9FE9-70DC6B2F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28" y="1935921"/>
            <a:ext cx="249589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76D61-C0C6-47FF-9946-1156DC8F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DBB50-0C24-43F5-A6D9-52CCB868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98ADD-F87A-4348-B19D-AE3B34CE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69" y="609600"/>
            <a:ext cx="986927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1091D-4A6C-405E-A6D2-513B7373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5150A-69F3-47A8-A452-D36B1D85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36B75-0650-4476-A93F-087A4C9A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633022"/>
            <a:ext cx="986927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112</TotalTime>
  <Words>440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DejaVu Sans</vt:lpstr>
      <vt:lpstr>Rockwell</vt:lpstr>
      <vt:lpstr>Symbol</vt:lpstr>
      <vt:lpstr>Times New Roman</vt:lpstr>
      <vt:lpstr>Damask</vt:lpstr>
      <vt:lpstr>КУРСОВОЙ ПРОЕКТ по междисциплинарному курсу: «Технология разработки программного обеспечения» на тему: Разработка приложения по автоматизации деятельности АН «Азбука Недвижимости» </vt:lpstr>
      <vt:lpstr>Цель работы и основные задачи</vt:lpstr>
      <vt:lpstr>Аналогичные программные продукты</vt:lpstr>
      <vt:lpstr>Функциональные требования</vt:lpstr>
      <vt:lpstr>Выбор инструментальных средств разработки</vt:lpstr>
      <vt:lpstr>Блок-схема программы</vt:lpstr>
      <vt:lpstr>Инструкция по работе с приложением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библиография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междисциплинарному курсу: «Технология разработки программного обеспечения» на тему: Разработка приложения по автоматизации деятельности АН «Азбука Недвижимости» </dc:title>
  <dc:creator>Артур Нуриев</dc:creator>
  <cp:lastModifiedBy>Анна Морева</cp:lastModifiedBy>
  <cp:revision>10</cp:revision>
  <dcterms:created xsi:type="dcterms:W3CDTF">2023-12-08T03:42:44Z</dcterms:created>
  <dcterms:modified xsi:type="dcterms:W3CDTF">2023-12-08T09:09:59Z</dcterms:modified>
</cp:coreProperties>
</file>