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15" indent="-1214951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452" indent="-2431123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066" indent="-3646074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8902" indent="-4862246" algn="l" defTabSz="3134452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20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09985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649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314" algn="l" defTabSz="703328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591" y="-62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00CCF-3F28-4189-A8CF-8C2024BD7B4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AD9DD-D5F3-47D5-A031-80F5D0FD2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9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B69D-9AD1-4669-B44D-9C414F6F6F4D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89366-7180-43CA-8B25-754B24287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2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1928-13D7-4F3A-951B-6E268F1B6D7D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B9DE-F2D1-4FBF-856C-35C99117ED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9" y="4216401"/>
            <a:ext cx="31106744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3" y="4216401"/>
            <a:ext cx="92771596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B975-2E10-4F46-8BBA-33217E56750B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48D51-9D55-4DB6-93FB-36662B70D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37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575D6-C892-4670-AA2D-E3ED146A76F3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7599-DEC6-46BD-AFA6-86D9194A9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18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660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320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98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64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330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62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927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E4645-8354-45E6-84D4-DF74BF2654E2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7F937-C01A-4E50-ADC6-FD621F5EE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1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1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42763-BB31-4C30-A389-0BAE6B07E36E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6D571-1CF8-400C-98E7-20B0560D9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7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4912363"/>
            <a:ext cx="14544676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660" indent="0">
              <a:buNone/>
              <a:defRPr sz="5934" b="1"/>
            </a:lvl2pPr>
            <a:lvl3pPr marL="2717320" indent="0">
              <a:buNone/>
              <a:defRPr sz="5334" b="1"/>
            </a:lvl3pPr>
            <a:lvl4pPr marL="4075980" indent="0">
              <a:buNone/>
              <a:defRPr sz="4734" b="1"/>
            </a:lvl4pPr>
            <a:lvl5pPr marL="5434640" indent="0">
              <a:buNone/>
              <a:defRPr sz="4734" b="1"/>
            </a:lvl5pPr>
            <a:lvl6pPr marL="6793300" indent="0">
              <a:buNone/>
              <a:defRPr sz="4734" b="1"/>
            </a:lvl6pPr>
            <a:lvl7pPr marL="8151960" indent="0">
              <a:buNone/>
              <a:defRPr sz="4734" b="1"/>
            </a:lvl7pPr>
            <a:lvl8pPr marL="9510620" indent="0">
              <a:buNone/>
              <a:defRPr sz="4734" b="1"/>
            </a:lvl8pPr>
            <a:lvl9pPr marL="10869279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6959601"/>
            <a:ext cx="14544676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3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660" indent="0">
              <a:buNone/>
              <a:defRPr sz="5934" b="1"/>
            </a:lvl2pPr>
            <a:lvl3pPr marL="2717320" indent="0">
              <a:buNone/>
              <a:defRPr sz="5334" b="1"/>
            </a:lvl3pPr>
            <a:lvl4pPr marL="4075980" indent="0">
              <a:buNone/>
              <a:defRPr sz="4734" b="1"/>
            </a:lvl4pPr>
            <a:lvl5pPr marL="5434640" indent="0">
              <a:buNone/>
              <a:defRPr sz="4734" b="1"/>
            </a:lvl5pPr>
            <a:lvl6pPr marL="6793300" indent="0">
              <a:buNone/>
              <a:defRPr sz="4734" b="1"/>
            </a:lvl6pPr>
            <a:lvl7pPr marL="8151960" indent="0">
              <a:buNone/>
              <a:defRPr sz="4734" b="1"/>
            </a:lvl7pPr>
            <a:lvl8pPr marL="9510620" indent="0">
              <a:buNone/>
              <a:defRPr sz="4734" b="1"/>
            </a:lvl8pPr>
            <a:lvl9pPr marL="10869279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8BD6-5493-490E-9F82-0FD587151F46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4068-0433-4150-8B03-D33992F9B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8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42B6E-15A0-40AC-927C-CEBF6AA84C68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1EAF-02B7-4532-A2C3-39F68111F9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48180-7D70-4745-8BEC-EA9E892E4E80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0A319-4C8F-47D3-B4D9-EAD9F19B9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3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6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3"/>
            <a:ext cx="10829926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660" indent="0">
              <a:buNone/>
              <a:defRPr sz="3534"/>
            </a:lvl2pPr>
            <a:lvl3pPr marL="2717320" indent="0">
              <a:buNone/>
              <a:defRPr sz="3000"/>
            </a:lvl3pPr>
            <a:lvl4pPr marL="4075980" indent="0">
              <a:buNone/>
              <a:defRPr sz="2667"/>
            </a:lvl4pPr>
            <a:lvl5pPr marL="5434640" indent="0">
              <a:buNone/>
              <a:defRPr sz="2667"/>
            </a:lvl5pPr>
            <a:lvl6pPr marL="6793300" indent="0">
              <a:buNone/>
              <a:defRPr sz="2667"/>
            </a:lvl6pPr>
            <a:lvl7pPr marL="8151960" indent="0">
              <a:buNone/>
              <a:defRPr sz="2667"/>
            </a:lvl7pPr>
            <a:lvl8pPr marL="9510620" indent="0">
              <a:buNone/>
              <a:defRPr sz="2667"/>
            </a:lvl8pPr>
            <a:lvl9pPr marL="10869279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0D3FE-FB60-4A2D-9640-648EE86DC731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4C465-87D0-4CD4-9220-F6771C7F9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15361921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660" indent="0">
              <a:buNone/>
              <a:defRPr sz="8334"/>
            </a:lvl2pPr>
            <a:lvl3pPr marL="2717320" indent="0">
              <a:buNone/>
              <a:defRPr sz="7134"/>
            </a:lvl3pPr>
            <a:lvl4pPr marL="4075980" indent="0">
              <a:buNone/>
              <a:defRPr sz="5934"/>
            </a:lvl4pPr>
            <a:lvl5pPr marL="5434640" indent="0">
              <a:buNone/>
              <a:defRPr sz="5934"/>
            </a:lvl5pPr>
            <a:lvl6pPr marL="6793300" indent="0">
              <a:buNone/>
              <a:defRPr sz="5934"/>
            </a:lvl6pPr>
            <a:lvl7pPr marL="8151960" indent="0">
              <a:buNone/>
              <a:defRPr sz="5934"/>
            </a:lvl7pPr>
            <a:lvl8pPr marL="9510620" indent="0">
              <a:buNone/>
              <a:defRPr sz="5934"/>
            </a:lvl8pPr>
            <a:lvl9pPr marL="10869279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17175483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660" indent="0">
              <a:buNone/>
              <a:defRPr sz="3534"/>
            </a:lvl2pPr>
            <a:lvl3pPr marL="2717320" indent="0">
              <a:buNone/>
              <a:defRPr sz="3000"/>
            </a:lvl3pPr>
            <a:lvl4pPr marL="4075980" indent="0">
              <a:buNone/>
              <a:defRPr sz="2667"/>
            </a:lvl4pPr>
            <a:lvl5pPr marL="5434640" indent="0">
              <a:buNone/>
              <a:defRPr sz="2667"/>
            </a:lvl5pPr>
            <a:lvl6pPr marL="6793300" indent="0">
              <a:buNone/>
              <a:defRPr sz="2667"/>
            </a:lvl6pPr>
            <a:lvl7pPr marL="8151960" indent="0">
              <a:buNone/>
              <a:defRPr sz="2667"/>
            </a:lvl7pPr>
            <a:lvl8pPr marL="9510620" indent="0">
              <a:buNone/>
              <a:defRPr sz="2667"/>
            </a:lvl8pPr>
            <a:lvl9pPr marL="10869279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E518-80B3-421B-A042-A6ED33C14F49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562B-3A83-4E0D-8FE0-A3BC43E6C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6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466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466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466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320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23DC3-3664-4918-B1C8-E04DC10752F3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666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320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066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4C4C6AE6-BDA3-444D-99EE-BE22EBAD17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7014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31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60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92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322" algn="ctr" defTabSz="2717014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219" indent="-1018219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846" indent="-848868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532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509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545" indent="-678460" algn="l" defTabSz="2717014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630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1290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949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609" indent="-679330" algn="l" defTabSz="2717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66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32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98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64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330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96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620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9279" algn="l" defTabSz="2717320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3218392" cy="321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0" y="152401"/>
            <a:ext cx="3886200" cy="35993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8200" y="1126933"/>
            <a:ext cx="2362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Applying Machine Learning to Predict and Explain Primate </a:t>
            </a:r>
            <a:r>
              <a:rPr lang="en-US" sz="6000" b="1" dirty="0" err="1"/>
              <a:t>Consortship</a:t>
            </a:r>
            <a:endParaRPr lang="en-US" sz="6000" b="1" dirty="0"/>
          </a:p>
          <a:p>
            <a:pPr algn="ctr"/>
            <a:r>
              <a:rPr lang="en-US" sz="4000" dirty="0"/>
              <a:t>Josh King, Vayu Kishore, Filippo Ranalli 	{jking9,vayu,franalli}@stanford.edu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21681"/>
              </p:ext>
            </p:extLst>
          </p:nvPr>
        </p:nvGraphicFramePr>
        <p:xfrm>
          <a:off x="457200" y="3886200"/>
          <a:ext cx="9525000" cy="3803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Predicting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3102091">
                <a:tc>
                  <a:txBody>
                    <a:bodyPr/>
                    <a:lstStyle/>
                    <a:p>
                      <a:r>
                        <a:rPr lang="en-US" sz="3000" dirty="0"/>
                        <a:t>We investigate the reasons for success and failure of mating between wild yellow baboon pairs. Our analysis applies classification methods to examine whether successful </a:t>
                      </a:r>
                      <a:r>
                        <a:rPr lang="en-US" sz="3000" dirty="0" err="1"/>
                        <a:t>consortships</a:t>
                      </a:r>
                      <a:r>
                        <a:rPr lang="en-US" sz="3000" dirty="0"/>
                        <a:t> can be predicted, and whether certain behavioral or genetic features are especially relevant in determining </a:t>
                      </a:r>
                      <a:r>
                        <a:rPr lang="en-US" sz="3000" dirty="0" err="1"/>
                        <a:t>consortship</a:t>
                      </a:r>
                      <a:r>
                        <a:rPr lang="en-US" sz="3000" dirty="0"/>
                        <a:t>.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6139"/>
              </p:ext>
            </p:extLst>
          </p:nvPr>
        </p:nvGraphicFramePr>
        <p:xfrm>
          <a:off x="457200" y="7924799"/>
          <a:ext cx="9525000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7406640">
                <a:tc>
                  <a:txBody>
                    <a:bodyPr/>
                    <a:lstStyle/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endParaRPr lang="en-US" sz="3000" dirty="0"/>
                    </a:p>
                    <a:p>
                      <a:r>
                        <a:rPr lang="en-US" sz="3000" dirty="0"/>
                        <a:t>Our input dataset, from Tung et al (2012) is a set of genetic and behavioral features between potentially mating pairs, and a label indicating whether </a:t>
                      </a:r>
                      <a:r>
                        <a:rPr lang="en-US" sz="3000" dirty="0" err="1"/>
                        <a:t>consortship</a:t>
                      </a:r>
                      <a:r>
                        <a:rPr lang="en-US" sz="3000" dirty="0"/>
                        <a:t> occurred. 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000" dirty="0"/>
                        <a:t>12,000 observations, 115 females, 121 males 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000" dirty="0"/>
                        <a:t>1648 consorts, 10493 non-consorts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3000" dirty="0"/>
                        <a:t>Additional preprocessing applied to standardize features and remove points that had conflicting labels. We also tried PCA whitening and data augmentation but found that they did not improve results.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65941"/>
              </p:ext>
            </p:extLst>
          </p:nvPr>
        </p:nvGraphicFramePr>
        <p:xfrm>
          <a:off x="457200" y="16078200"/>
          <a:ext cx="9525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Features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4754880">
                <a:tc>
                  <a:txBody>
                    <a:bodyPr/>
                    <a:lstStyle/>
                    <a:p>
                      <a:pPr marL="571500" marR="0" lvl="0" indent="-5715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Genetic/Biological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3000" dirty="0"/>
                        <a:t>two measure of genetic diversity of each of the pair, estimated genetic distance of the pair, age, </a:t>
                      </a:r>
                      <a:r>
                        <a:rPr lang="en-US" sz="3000" dirty="0" err="1"/>
                        <a:t>conceptiveness</a:t>
                      </a:r>
                      <a:r>
                        <a:rPr lang="en-US" sz="3000" dirty="0"/>
                        <a:t> of female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  <a:p>
                      <a:pPr marL="571500" marR="0" lvl="0" indent="-5715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Social/Behavioral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3000" dirty="0"/>
                        <a:t>male rank, males/females present during </a:t>
                      </a:r>
                      <a:r>
                        <a:rPr lang="en-US" sz="3000" dirty="0" err="1"/>
                        <a:t>consortship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  <a:p>
                      <a:pPr marL="571500" marR="0" lvl="0" indent="-5715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Transformations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3000" dirty="0"/>
                        <a:t>non-linear transformations of genetic distance rank, and age, as well as indices derived from the combination of genetic diversity of the pair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  <a:p>
                      <a:pPr marL="571500" marR="0" lvl="0" indent="-5715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Graph-Based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3000" dirty="0"/>
                        <a:t>PageRank,</a:t>
                      </a:r>
                      <a:r>
                        <a:rPr lang="en-US" sz="3000" baseline="0" dirty="0"/>
                        <a:t> HITS</a:t>
                      </a:r>
                      <a:endParaRPr lang="en-US" sz="3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16854" r="18582" b="17275"/>
          <a:stretch/>
        </p:blipFill>
        <p:spPr>
          <a:xfrm>
            <a:off x="2819400" y="8915398"/>
            <a:ext cx="4800600" cy="2590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52700" y="11244588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2-D PCA visualization  of dataset</a:t>
            </a:r>
          </a:p>
        </p:txBody>
      </p:sp>
      <p:sp>
        <p:nvSpPr>
          <p:cNvPr id="2048" name="Rectangle 2047"/>
          <p:cNvSpPr/>
          <p:nvPr/>
        </p:nvSpPr>
        <p:spPr>
          <a:xfrm>
            <a:off x="2019300" y="8686798"/>
            <a:ext cx="6400800" cy="308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02958"/>
              </p:ext>
            </p:extLst>
          </p:nvPr>
        </p:nvGraphicFramePr>
        <p:xfrm>
          <a:off x="10744200" y="3853003"/>
          <a:ext cx="9525000" cy="583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Models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5194132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Gaussian SVM</a:t>
                      </a:r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dirty="0" err="1"/>
                        <a:t>AdaBoosting</a:t>
                      </a:r>
                      <a:r>
                        <a:rPr lang="en-US" sz="3000" dirty="0"/>
                        <a:t> with Decision Stumps</a:t>
                      </a:r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dirty="0"/>
                        <a:t>Random</a:t>
                      </a:r>
                      <a:r>
                        <a:rPr lang="en-US" sz="3000" baseline="0" dirty="0"/>
                        <a:t> Forest</a:t>
                      </a:r>
                      <a:endParaRPr lang="en-US" sz="3000" dirty="0"/>
                    </a:p>
                    <a:p>
                      <a:pPr marL="457200" marR="0" lvl="0" indent="-457200" algn="l" defTabSz="27173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dirty="0"/>
                        <a:t>Edge Prediction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000" dirty="0"/>
                        <a:t>For</a:t>
                      </a:r>
                      <a:r>
                        <a:rPr lang="en-US" sz="3000" baseline="0" dirty="0"/>
                        <a:t> all models, Classes were w</a:t>
                      </a:r>
                      <a:r>
                        <a:rPr lang="en-US" sz="3000" dirty="0"/>
                        <a:t>eighted to address imbalanced dataset</a:t>
                      </a:r>
                      <a:r>
                        <a:rPr lang="en-US" sz="3000" baseline="0" dirty="0"/>
                        <a:t>.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pic>
        <p:nvPicPr>
          <p:cNvPr id="2049" name="Picture 20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3" r="6286" b="83268"/>
          <a:stretch/>
        </p:blipFill>
        <p:spPr>
          <a:xfrm>
            <a:off x="11223806" y="6477000"/>
            <a:ext cx="3986392" cy="476505"/>
          </a:xfrm>
          <a:prstGeom prst="rect">
            <a:avLst/>
          </a:prstGeom>
        </p:spPr>
      </p:pic>
      <p:pic>
        <p:nvPicPr>
          <p:cNvPr id="2050" name="Picture 2049"/>
          <p:cNvPicPr>
            <a:picLocks noChangeAspect="1"/>
          </p:cNvPicPr>
          <p:nvPr/>
        </p:nvPicPr>
        <p:blipFill rotWithShape="1">
          <a:blip r:embed="rId6"/>
          <a:srcRect t="5939" b="10907"/>
          <a:stretch/>
        </p:blipFill>
        <p:spPr>
          <a:xfrm>
            <a:off x="10972800" y="5029200"/>
            <a:ext cx="8382000" cy="1005660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03777"/>
              </p:ext>
            </p:extLst>
          </p:nvPr>
        </p:nvGraphicFramePr>
        <p:xfrm>
          <a:off x="20802600" y="3886200"/>
          <a:ext cx="11353800" cy="1234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154886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Results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107955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// TABLE</a:t>
                      </a:r>
                      <a:r>
                        <a:rPr lang="en-US" sz="3000" baseline="0" dirty="0">
                          <a:solidFill>
                            <a:schemeClr val="tx1"/>
                          </a:solidFill>
                        </a:rPr>
                        <a:t> of test/training metrics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000" baseline="0" dirty="0">
                          <a:solidFill>
                            <a:schemeClr val="tx1"/>
                          </a:solidFill>
                        </a:rPr>
                        <a:t>// feature selection results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000" baseline="0" dirty="0">
                          <a:solidFill>
                            <a:schemeClr val="tx1"/>
                          </a:solidFill>
                        </a:rPr>
                        <a:t>// confusion matrix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68761"/>
              </p:ext>
            </p:extLst>
          </p:nvPr>
        </p:nvGraphicFramePr>
        <p:xfrm>
          <a:off x="10706100" y="9996558"/>
          <a:ext cx="9563100" cy="117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87320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Discussion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1085088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US" sz="3200" dirty="0"/>
                      </a:br>
                      <a:br>
                        <a:rPr lang="en-US" sz="3200" dirty="0"/>
                      </a:br>
                      <a:endParaRPr lang="en-US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Could predict </a:t>
                      </a:r>
                      <a:r>
                        <a:rPr lang="en-US" sz="3000" dirty="0" err="1"/>
                        <a:t>consortship</a:t>
                      </a:r>
                      <a:r>
                        <a:rPr lang="en-US" sz="3000" dirty="0"/>
                        <a:t> to some extent, but high false positive rate, even after trying to account for data imbalance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Both social and genetic factors contribute to models - Difficult to cluster non-consorting pairs. Clusters of consorting pairs included</a:t>
                      </a:r>
                      <a:r>
                        <a:rPr lang="en-US" sz="3000"/>
                        <a:t>: &lt;&lt;&lt;&lt;&lt;TODO&gt;&gt;&gt;&gt;&gt;</a:t>
                      </a:r>
                      <a:endParaRPr lang="en-US" sz="3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 </a:t>
                      </a:r>
                      <a:r>
                        <a:rPr lang="en-US" sz="3000" dirty="0" err="1"/>
                        <a:t>AdaBoosting</a:t>
                      </a:r>
                      <a:r>
                        <a:rPr lang="en-US" sz="3000" dirty="0"/>
                        <a:t>: female hybrid score, male genetic diversity, female age, male rank, males present - Gaussian SVM: male/female hybrid scores, male/female genetic diversity, female age, male/female rank, males present, females present - No gains from using researcher-added transformed features from initial dataset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Graphical features helped marginally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 Relationships in social mammals are messy, even machine learning can only do so much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80872"/>
              </p:ext>
            </p:extLst>
          </p:nvPr>
        </p:nvGraphicFramePr>
        <p:xfrm>
          <a:off x="20820743" y="16306800"/>
          <a:ext cx="113538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Future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Model groups separately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Continue to investigate graphical methods and other ways to augment features for existing dataset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/>
                        <a:t>Find or generate a larger dataset with additional features</a:t>
                      </a:r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3336"/>
              </p:ext>
            </p:extLst>
          </p:nvPr>
        </p:nvGraphicFramePr>
        <p:xfrm>
          <a:off x="20791714" y="19202400"/>
          <a:ext cx="11353800" cy="251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421490462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References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1692"/>
                  </a:ext>
                </a:extLst>
              </a:tr>
              <a:tr h="18778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500" dirty="0"/>
                        <a:t>Jenny Tung, Marie J. E. </a:t>
                      </a:r>
                      <a:r>
                        <a:rPr lang="en-US" sz="2500" dirty="0" err="1"/>
                        <a:t>Charpentier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Sayan</a:t>
                      </a:r>
                      <a:r>
                        <a:rPr lang="en-US" sz="2500" dirty="0"/>
                        <a:t> Mukherjee, Jeanne </a:t>
                      </a:r>
                      <a:r>
                        <a:rPr lang="en-US" sz="2500" dirty="0" err="1"/>
                        <a:t>Altmann</a:t>
                      </a:r>
                      <a:r>
                        <a:rPr lang="en-US" sz="2500" dirty="0"/>
                        <a:t>, and Susan C. Alberts (2012) Genetic Effects on Mating Success and Partner Choice in a Social Mammal. The American Naturalist, 2012 180:1, 113--129.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48458"/>
                  </a:ext>
                </a:extLst>
              </a:tr>
            </a:tbl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t="31928" r="18100" b="30017"/>
          <a:stretch/>
        </p:blipFill>
        <p:spPr>
          <a:xfrm>
            <a:off x="15383352" y="6344204"/>
            <a:ext cx="2989568" cy="9709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68974" r="26733"/>
          <a:stretch/>
        </p:blipFill>
        <p:spPr>
          <a:xfrm>
            <a:off x="11281446" y="6952134"/>
            <a:ext cx="2167526" cy="744066"/>
          </a:xfrm>
          <a:prstGeom prst="rect">
            <a:avLst/>
          </a:prstGeom>
        </p:spPr>
      </p:pic>
      <p:pic>
        <p:nvPicPr>
          <p:cNvPr id="2052" name="Picture 20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050" y="11049000"/>
            <a:ext cx="6381750" cy="3290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332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Filippo Ranalli</cp:lastModifiedBy>
  <cp:revision>17</cp:revision>
  <dcterms:created xsi:type="dcterms:W3CDTF">2014-07-14T23:05:16Z</dcterms:created>
  <dcterms:modified xsi:type="dcterms:W3CDTF">2016-12-12T21:03:15Z</dcterms:modified>
</cp:coreProperties>
</file>