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embeddings/spreadsheet1.xlsx" ContentType="application/vnd.openxmlformats-officedocument.spreadsheetml.sheet"/>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11.emf" ContentType="image/x-emf"/>
  <Override PartName="/ppt/media/image8.png" ContentType="image/png"/>
  <Override PartName="/ppt/media/image7.png" ContentType="image/png"/>
  <Override PartName="/ppt/media/image6.png" ContentType="image/png"/>
  <Override PartName="/ppt/media/image5.png" ContentType="image/png"/>
  <Override PartName="/ppt/media/image4.jpeg" ContentType="image/jpeg"/>
  <Override PartName="/ppt/media/image3.jpeg" ContentType="image/jpe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2918400" cy="21945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rIns="0" tIns="0" bIns="0" anchor="b"/>
          <a:p>
            <a:pPr algn="r"/>
            <a:fld id="{3B9B35CC-6960-4896-BFE8-BC0EEF8C6950}"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685800" y="4400640"/>
            <a:ext cx="5486040" cy="3600000"/>
          </a:xfrm>
          <a:prstGeom prst="rect">
            <a:avLst/>
          </a:prstGeom>
        </p:spPr>
        <p:txBody>
          <a:bodyPr/>
          <a:p>
            <a:endParaRPr/>
          </a:p>
        </p:txBody>
      </p:sp>
      <p:sp>
        <p:nvSpPr>
          <p:cNvPr id="73" name="TextShape 2"/>
          <p:cNvSpPr txBox="1"/>
          <p:nvPr/>
        </p:nvSpPr>
        <p:spPr>
          <a:xfrm>
            <a:off x="3884760" y="8685360"/>
            <a:ext cx="2971440" cy="458280"/>
          </a:xfrm>
          <a:prstGeom prst="rect">
            <a:avLst/>
          </a:prstGeom>
        </p:spPr>
        <p:txBody>
          <a:bodyPr anchor="b"/>
          <a:p>
            <a:pPr algn="r">
              <a:lnSpc>
                <a:spcPct val="100000"/>
              </a:lnSpc>
            </a:pPr>
            <a:fld id="{971428F7-094E-4862-A346-268F0C209073}" type="slidenum">
              <a:rPr lang="en-US" sz="1200">
                <a:solidFill>
                  <a:srgbClr val="000000"/>
                </a:solidFill>
                <a:latin typeface="Calibri"/>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27" name="PlaceHolder 2"/>
          <p:cNvSpPr>
            <a:spLocks noGrp="1"/>
          </p:cNvSpPr>
          <p:nvPr>
            <p:ph type="body"/>
          </p:nvPr>
        </p:nvSpPr>
        <p:spPr>
          <a:xfrm>
            <a:off x="1645920" y="5135040"/>
            <a:ext cx="29626200" cy="6071040"/>
          </a:xfrm>
          <a:prstGeom prst="rect">
            <a:avLst/>
          </a:prstGeom>
        </p:spPr>
        <p:txBody>
          <a:bodyPr lIns="0" rIns="0" tIns="0" bIns="0"/>
          <a:p>
            <a:endParaRPr/>
          </a:p>
        </p:txBody>
      </p:sp>
      <p:sp>
        <p:nvSpPr>
          <p:cNvPr id="28" name="PlaceHolder 3"/>
          <p:cNvSpPr>
            <a:spLocks noGrp="1"/>
          </p:cNvSpPr>
          <p:nvPr>
            <p:ph type="body"/>
          </p:nvPr>
        </p:nvSpPr>
        <p:spPr>
          <a:xfrm>
            <a:off x="1645920" y="11783160"/>
            <a:ext cx="29626200" cy="6071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30" name="PlaceHolder 2"/>
          <p:cNvSpPr>
            <a:spLocks noGrp="1"/>
          </p:cNvSpPr>
          <p:nvPr>
            <p:ph type="body"/>
          </p:nvPr>
        </p:nvSpPr>
        <p:spPr>
          <a:xfrm>
            <a:off x="1645920" y="5135040"/>
            <a:ext cx="14457240" cy="6071040"/>
          </a:xfrm>
          <a:prstGeom prst="rect">
            <a:avLst/>
          </a:prstGeom>
        </p:spPr>
        <p:txBody>
          <a:bodyPr lIns="0" rIns="0" tIns="0" bIns="0"/>
          <a:p>
            <a:endParaRPr/>
          </a:p>
        </p:txBody>
      </p:sp>
      <p:sp>
        <p:nvSpPr>
          <p:cNvPr id="31" name="PlaceHolder 3"/>
          <p:cNvSpPr>
            <a:spLocks noGrp="1"/>
          </p:cNvSpPr>
          <p:nvPr>
            <p:ph type="body"/>
          </p:nvPr>
        </p:nvSpPr>
        <p:spPr>
          <a:xfrm>
            <a:off x="16826400" y="5135040"/>
            <a:ext cx="14457240" cy="6071040"/>
          </a:xfrm>
          <a:prstGeom prst="rect">
            <a:avLst/>
          </a:prstGeom>
        </p:spPr>
        <p:txBody>
          <a:bodyPr lIns="0" rIns="0" tIns="0" bIns="0"/>
          <a:p>
            <a:endParaRPr/>
          </a:p>
        </p:txBody>
      </p:sp>
      <p:sp>
        <p:nvSpPr>
          <p:cNvPr id="32" name="PlaceHolder 4"/>
          <p:cNvSpPr>
            <a:spLocks noGrp="1"/>
          </p:cNvSpPr>
          <p:nvPr>
            <p:ph type="body"/>
          </p:nvPr>
        </p:nvSpPr>
        <p:spPr>
          <a:xfrm>
            <a:off x="16826400" y="11783160"/>
            <a:ext cx="14457240" cy="6071040"/>
          </a:xfrm>
          <a:prstGeom prst="rect">
            <a:avLst/>
          </a:prstGeom>
        </p:spPr>
        <p:txBody>
          <a:bodyPr lIns="0" rIns="0" tIns="0" bIns="0"/>
          <a:p>
            <a:endParaRPr/>
          </a:p>
        </p:txBody>
      </p:sp>
      <p:sp>
        <p:nvSpPr>
          <p:cNvPr id="33" name="PlaceHolder 5"/>
          <p:cNvSpPr>
            <a:spLocks noGrp="1"/>
          </p:cNvSpPr>
          <p:nvPr>
            <p:ph type="body"/>
          </p:nvPr>
        </p:nvSpPr>
        <p:spPr>
          <a:xfrm>
            <a:off x="1645920" y="11783160"/>
            <a:ext cx="14457240" cy="6071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35" name="PlaceHolder 2"/>
          <p:cNvSpPr>
            <a:spLocks noGrp="1"/>
          </p:cNvSpPr>
          <p:nvPr>
            <p:ph type="body"/>
          </p:nvPr>
        </p:nvSpPr>
        <p:spPr>
          <a:xfrm>
            <a:off x="1645920" y="5135040"/>
            <a:ext cx="29626200" cy="12727800"/>
          </a:xfrm>
          <a:prstGeom prst="rect">
            <a:avLst/>
          </a:prstGeom>
        </p:spPr>
        <p:txBody>
          <a:bodyPr lIns="0" rIns="0" tIns="0" bIns="0"/>
          <a:p>
            <a:endParaRPr/>
          </a:p>
        </p:txBody>
      </p:sp>
      <p:sp>
        <p:nvSpPr>
          <p:cNvPr id="36" name="PlaceHolder 3"/>
          <p:cNvSpPr>
            <a:spLocks noGrp="1"/>
          </p:cNvSpPr>
          <p:nvPr>
            <p:ph type="body"/>
          </p:nvPr>
        </p:nvSpPr>
        <p:spPr>
          <a:xfrm>
            <a:off x="1645920" y="5135040"/>
            <a:ext cx="29626200" cy="12727800"/>
          </a:xfrm>
          <a:prstGeom prst="rect">
            <a:avLst/>
          </a:prstGeom>
        </p:spPr>
        <p:txBody>
          <a:bodyPr lIns="0" rIns="0" tIns="0" bIns="0"/>
          <a:p>
            <a:endParaRPr/>
          </a:p>
        </p:txBody>
      </p:sp>
      <p:pic>
        <p:nvPicPr>
          <p:cNvPr id="37" name="" descr=""/>
          <p:cNvPicPr/>
          <p:nvPr/>
        </p:nvPicPr>
        <p:blipFill>
          <a:blip r:embed="rId2"/>
          <a:stretch>
            <a:fillRect/>
          </a:stretch>
        </p:blipFill>
        <p:spPr>
          <a:xfrm>
            <a:off x="8482680" y="5134680"/>
            <a:ext cx="15951960" cy="12727800"/>
          </a:xfrm>
          <a:prstGeom prst="rect">
            <a:avLst/>
          </a:prstGeom>
          <a:ln>
            <a:noFill/>
          </a:ln>
        </p:spPr>
      </p:pic>
      <p:pic>
        <p:nvPicPr>
          <p:cNvPr id="38" name="" descr=""/>
          <p:cNvPicPr/>
          <p:nvPr/>
        </p:nvPicPr>
        <p:blipFill>
          <a:blip r:embed="rId3"/>
          <a:stretch>
            <a:fillRect/>
          </a:stretch>
        </p:blipFill>
        <p:spPr>
          <a:xfrm>
            <a:off x="8482680" y="5134680"/>
            <a:ext cx="15951960" cy="127278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6" name="PlaceHolder 2"/>
          <p:cNvSpPr>
            <a:spLocks noGrp="1"/>
          </p:cNvSpPr>
          <p:nvPr>
            <p:ph type="subTitle"/>
          </p:nvPr>
        </p:nvSpPr>
        <p:spPr>
          <a:xfrm>
            <a:off x="1645920" y="5135040"/>
            <a:ext cx="29626200" cy="12728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8" name="PlaceHolder 2"/>
          <p:cNvSpPr>
            <a:spLocks noGrp="1"/>
          </p:cNvSpPr>
          <p:nvPr>
            <p:ph type="body"/>
          </p:nvPr>
        </p:nvSpPr>
        <p:spPr>
          <a:xfrm>
            <a:off x="1645920" y="5135040"/>
            <a:ext cx="29626200" cy="127278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10" name="PlaceHolder 2"/>
          <p:cNvSpPr>
            <a:spLocks noGrp="1"/>
          </p:cNvSpPr>
          <p:nvPr>
            <p:ph type="body"/>
          </p:nvPr>
        </p:nvSpPr>
        <p:spPr>
          <a:xfrm>
            <a:off x="1645920" y="5135040"/>
            <a:ext cx="14457240" cy="12727800"/>
          </a:xfrm>
          <a:prstGeom prst="rect">
            <a:avLst/>
          </a:prstGeom>
        </p:spPr>
        <p:txBody>
          <a:bodyPr lIns="0" rIns="0" tIns="0" bIns="0"/>
          <a:p>
            <a:endParaRPr/>
          </a:p>
        </p:txBody>
      </p:sp>
      <p:sp>
        <p:nvSpPr>
          <p:cNvPr id="11" name="PlaceHolder 3"/>
          <p:cNvSpPr>
            <a:spLocks noGrp="1"/>
          </p:cNvSpPr>
          <p:nvPr>
            <p:ph type="body"/>
          </p:nvPr>
        </p:nvSpPr>
        <p:spPr>
          <a:xfrm>
            <a:off x="16826400" y="5135040"/>
            <a:ext cx="14457240" cy="127278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468880" y="6817320"/>
            <a:ext cx="27980280" cy="47041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468880" y="6817320"/>
            <a:ext cx="27980280" cy="218055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15" name="PlaceHolder 2"/>
          <p:cNvSpPr>
            <a:spLocks noGrp="1"/>
          </p:cNvSpPr>
          <p:nvPr>
            <p:ph type="body"/>
          </p:nvPr>
        </p:nvSpPr>
        <p:spPr>
          <a:xfrm>
            <a:off x="1645920" y="5135040"/>
            <a:ext cx="14457240" cy="6071040"/>
          </a:xfrm>
          <a:prstGeom prst="rect">
            <a:avLst/>
          </a:prstGeom>
        </p:spPr>
        <p:txBody>
          <a:bodyPr lIns="0" rIns="0" tIns="0" bIns="0"/>
          <a:p>
            <a:endParaRPr/>
          </a:p>
        </p:txBody>
      </p:sp>
      <p:sp>
        <p:nvSpPr>
          <p:cNvPr id="16" name="PlaceHolder 3"/>
          <p:cNvSpPr>
            <a:spLocks noGrp="1"/>
          </p:cNvSpPr>
          <p:nvPr>
            <p:ph type="body"/>
          </p:nvPr>
        </p:nvSpPr>
        <p:spPr>
          <a:xfrm>
            <a:off x="1645920" y="11783160"/>
            <a:ext cx="14457240" cy="6071040"/>
          </a:xfrm>
          <a:prstGeom prst="rect">
            <a:avLst/>
          </a:prstGeom>
        </p:spPr>
        <p:txBody>
          <a:bodyPr lIns="0" rIns="0" tIns="0" bIns="0"/>
          <a:p>
            <a:endParaRPr/>
          </a:p>
        </p:txBody>
      </p:sp>
      <p:sp>
        <p:nvSpPr>
          <p:cNvPr id="17" name="PlaceHolder 4"/>
          <p:cNvSpPr>
            <a:spLocks noGrp="1"/>
          </p:cNvSpPr>
          <p:nvPr>
            <p:ph type="body"/>
          </p:nvPr>
        </p:nvSpPr>
        <p:spPr>
          <a:xfrm>
            <a:off x="16826400" y="5135040"/>
            <a:ext cx="14457240" cy="127278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19" name="PlaceHolder 2"/>
          <p:cNvSpPr>
            <a:spLocks noGrp="1"/>
          </p:cNvSpPr>
          <p:nvPr>
            <p:ph type="body"/>
          </p:nvPr>
        </p:nvSpPr>
        <p:spPr>
          <a:xfrm>
            <a:off x="1645920" y="5135040"/>
            <a:ext cx="14457240" cy="12727800"/>
          </a:xfrm>
          <a:prstGeom prst="rect">
            <a:avLst/>
          </a:prstGeom>
        </p:spPr>
        <p:txBody>
          <a:bodyPr lIns="0" rIns="0" tIns="0" bIns="0"/>
          <a:p>
            <a:endParaRPr/>
          </a:p>
        </p:txBody>
      </p:sp>
      <p:sp>
        <p:nvSpPr>
          <p:cNvPr id="20" name="PlaceHolder 3"/>
          <p:cNvSpPr>
            <a:spLocks noGrp="1"/>
          </p:cNvSpPr>
          <p:nvPr>
            <p:ph type="body"/>
          </p:nvPr>
        </p:nvSpPr>
        <p:spPr>
          <a:xfrm>
            <a:off x="16826400" y="5135040"/>
            <a:ext cx="14457240" cy="6071040"/>
          </a:xfrm>
          <a:prstGeom prst="rect">
            <a:avLst/>
          </a:prstGeom>
        </p:spPr>
        <p:txBody>
          <a:bodyPr lIns="0" rIns="0" tIns="0" bIns="0"/>
          <a:p>
            <a:endParaRPr/>
          </a:p>
        </p:txBody>
      </p:sp>
      <p:sp>
        <p:nvSpPr>
          <p:cNvPr id="21" name="PlaceHolder 4"/>
          <p:cNvSpPr>
            <a:spLocks noGrp="1"/>
          </p:cNvSpPr>
          <p:nvPr>
            <p:ph type="body"/>
          </p:nvPr>
        </p:nvSpPr>
        <p:spPr>
          <a:xfrm>
            <a:off x="16826400" y="11783160"/>
            <a:ext cx="14457240" cy="6071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468880" y="6817320"/>
            <a:ext cx="27980280" cy="4704120"/>
          </a:xfrm>
          <a:prstGeom prst="rect">
            <a:avLst/>
          </a:prstGeom>
        </p:spPr>
        <p:txBody>
          <a:bodyPr lIns="0" rIns="0" tIns="0" bIns="0" anchor="ctr"/>
          <a:p>
            <a:endParaRPr/>
          </a:p>
        </p:txBody>
      </p:sp>
      <p:sp>
        <p:nvSpPr>
          <p:cNvPr id="23" name="PlaceHolder 2"/>
          <p:cNvSpPr>
            <a:spLocks noGrp="1"/>
          </p:cNvSpPr>
          <p:nvPr>
            <p:ph type="body"/>
          </p:nvPr>
        </p:nvSpPr>
        <p:spPr>
          <a:xfrm>
            <a:off x="1645920" y="5135040"/>
            <a:ext cx="14457240" cy="6071040"/>
          </a:xfrm>
          <a:prstGeom prst="rect">
            <a:avLst/>
          </a:prstGeom>
        </p:spPr>
        <p:txBody>
          <a:bodyPr lIns="0" rIns="0" tIns="0" bIns="0"/>
          <a:p>
            <a:endParaRPr/>
          </a:p>
        </p:txBody>
      </p:sp>
      <p:sp>
        <p:nvSpPr>
          <p:cNvPr id="24" name="PlaceHolder 3"/>
          <p:cNvSpPr>
            <a:spLocks noGrp="1"/>
          </p:cNvSpPr>
          <p:nvPr>
            <p:ph type="body"/>
          </p:nvPr>
        </p:nvSpPr>
        <p:spPr>
          <a:xfrm>
            <a:off x="16826400" y="5135040"/>
            <a:ext cx="14457240" cy="6071040"/>
          </a:xfrm>
          <a:prstGeom prst="rect">
            <a:avLst/>
          </a:prstGeom>
        </p:spPr>
        <p:txBody>
          <a:bodyPr lIns="0" rIns="0" tIns="0" bIns="0"/>
          <a:p>
            <a:endParaRPr/>
          </a:p>
        </p:txBody>
      </p:sp>
      <p:sp>
        <p:nvSpPr>
          <p:cNvPr id="25" name="PlaceHolder 4"/>
          <p:cNvSpPr>
            <a:spLocks noGrp="1"/>
          </p:cNvSpPr>
          <p:nvPr>
            <p:ph type="body"/>
          </p:nvPr>
        </p:nvSpPr>
        <p:spPr>
          <a:xfrm>
            <a:off x="1645920" y="11783160"/>
            <a:ext cx="29626200" cy="6071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468880" y="6817320"/>
            <a:ext cx="27980280" cy="4703760"/>
          </a:xfrm>
          <a:prstGeom prst="rect">
            <a:avLst/>
          </a:prstGeom>
        </p:spPr>
        <p:txBody>
          <a:bodyPr lIns="407520" rIns="407520" tIns="203760" bIns="203760" anchor="ctr"/>
          <a:p>
            <a:pPr algn="ctr">
              <a:lnSpc>
                <a:spcPct val="100000"/>
              </a:lnSpc>
            </a:pPr>
            <a:r>
              <a:rPr lang="en-US" sz="1307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1646640" y="20340000"/>
            <a:ext cx="7679520" cy="1168200"/>
          </a:xfrm>
          <a:prstGeom prst="rect">
            <a:avLst/>
          </a:prstGeom>
        </p:spPr>
        <p:txBody>
          <a:bodyPr lIns="407520" rIns="407520" tIns="203760" bIns="203760" anchor="ctr"/>
          <a:p>
            <a:pPr>
              <a:lnSpc>
                <a:spcPct val="100000"/>
              </a:lnSpc>
            </a:pPr>
            <a:r>
              <a:rPr lang="en-US" sz="3540">
                <a:solidFill>
                  <a:srgbClr val="8b8b8b"/>
                </a:solidFill>
                <a:latin typeface="Calibri"/>
              </a:rPr>
              <a:t>12/12/16</a:t>
            </a:r>
            <a:endParaRPr/>
          </a:p>
        </p:txBody>
      </p:sp>
      <p:sp>
        <p:nvSpPr>
          <p:cNvPr id="2" name="PlaceHolder 3"/>
          <p:cNvSpPr>
            <a:spLocks noGrp="1"/>
          </p:cNvSpPr>
          <p:nvPr>
            <p:ph type="ftr"/>
          </p:nvPr>
        </p:nvSpPr>
        <p:spPr>
          <a:xfrm>
            <a:off x="11247840" y="20340000"/>
            <a:ext cx="10422720" cy="1168200"/>
          </a:xfrm>
          <a:prstGeom prst="rect">
            <a:avLst/>
          </a:prstGeom>
        </p:spPr>
        <p:txBody>
          <a:bodyPr lIns="407520" rIns="407520" tIns="203760" bIns="203760" anchor="ctr"/>
          <a:p>
            <a:endParaRPr/>
          </a:p>
        </p:txBody>
      </p:sp>
      <p:sp>
        <p:nvSpPr>
          <p:cNvPr id="3" name="PlaceHolder 4"/>
          <p:cNvSpPr>
            <a:spLocks noGrp="1"/>
          </p:cNvSpPr>
          <p:nvPr>
            <p:ph type="sldNum"/>
          </p:nvPr>
        </p:nvSpPr>
        <p:spPr>
          <a:xfrm>
            <a:off x="23592240" y="20340000"/>
            <a:ext cx="7679520" cy="1168200"/>
          </a:xfrm>
          <a:prstGeom prst="rect">
            <a:avLst/>
          </a:prstGeom>
        </p:spPr>
        <p:txBody>
          <a:bodyPr lIns="407520" rIns="407520" tIns="203760" bIns="203760" anchor="ctr"/>
          <a:p>
            <a:pPr>
              <a:lnSpc>
                <a:spcPct val="100000"/>
              </a:lnSpc>
            </a:pPr>
            <a:fld id="{1B754272-BE19-4969-BC8A-61C285CE9052}" type="slidenum">
              <a:rPr lang="en-US" sz="3540">
                <a:solidFill>
                  <a:srgbClr val="898989"/>
                </a:solidFill>
                <a:latin typeface="Calibri"/>
              </a:rPr>
              <a:t>&lt;number&gt;</a:t>
            </a:fld>
            <a:endParaRPr/>
          </a:p>
        </p:txBody>
      </p:sp>
      <p:sp>
        <p:nvSpPr>
          <p:cNvPr id="4" name="PlaceHolder 5"/>
          <p:cNvSpPr>
            <a:spLocks noGrp="1"/>
          </p:cNvSpPr>
          <p:nvPr>
            <p:ph type="body"/>
          </p:nvPr>
        </p:nvSpPr>
        <p:spPr>
          <a:xfrm>
            <a:off x="1645920" y="5135040"/>
            <a:ext cx="29626200" cy="12727800"/>
          </a:xfrm>
          <a:prstGeom prst="rect">
            <a:avLst/>
          </a:prstGeom>
        </p:spPr>
        <p:txBody>
          <a:bodyPr lIns="0" rIns="0" tIns="0" bIns="0"/>
          <a:p>
            <a:pPr>
              <a:buSzPct val="45000"/>
              <a:buFont typeface="StarSymbol"/>
              <a:buChar char=""/>
            </a:pPr>
            <a:r>
              <a:rPr lang="en-US" sz="9540">
                <a:latin typeface="Calibri"/>
              </a:rPr>
              <a:t>Click to edit the outline text format</a:t>
            </a:r>
            <a:endParaRPr/>
          </a:p>
          <a:p>
            <a:pPr lvl="1">
              <a:buSzPct val="75000"/>
              <a:buFont typeface="StarSymbol"/>
              <a:buChar char=""/>
            </a:pPr>
            <a:r>
              <a:rPr lang="en-US" sz="7140">
                <a:latin typeface="Calibri"/>
              </a:rPr>
              <a:t>Second Outline Level</a:t>
            </a:r>
            <a:endParaRPr/>
          </a:p>
          <a:p>
            <a:pPr lvl="2">
              <a:buSzPct val="45000"/>
              <a:buFont typeface="StarSymbol"/>
              <a:buChar char=""/>
            </a:pPr>
            <a:r>
              <a:rPr lang="en-US" sz="5940">
                <a:latin typeface="Calibri"/>
              </a:rPr>
              <a:t>Third Outline Level</a:t>
            </a:r>
            <a:endParaRPr/>
          </a:p>
          <a:p>
            <a:pPr lvl="3">
              <a:buSzPct val="75000"/>
              <a:buFont typeface="StarSymbol"/>
              <a:buChar char=""/>
            </a:pPr>
            <a:r>
              <a:rPr lang="en-US" sz="594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package" Target="../embeddings/spreadsheet1.xlsx"/><Relationship Id="rId10" Type="http://schemas.openxmlformats.org/officeDocument/2006/relationships/image" Target="../media/image11.emf"/><Relationship Id="rId11" Type="http://schemas.openxmlformats.org/officeDocument/2006/relationships/slideLayout" Target="../slideLayouts/slideLayout2.xml"/><Relationship Id="rId1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4" name="Picture 4" descr=""/>
          <p:cNvPicPr/>
          <p:nvPr/>
        </p:nvPicPr>
        <p:blipFill>
          <a:blip r:embed="rId1"/>
          <a:stretch>
            <a:fillRect/>
          </a:stretch>
        </p:blipFill>
        <p:spPr>
          <a:xfrm>
            <a:off x="685800" y="417960"/>
            <a:ext cx="3218040" cy="3218040"/>
          </a:xfrm>
          <a:prstGeom prst="rect">
            <a:avLst/>
          </a:prstGeom>
          <a:ln>
            <a:noFill/>
          </a:ln>
        </p:spPr>
      </p:pic>
      <p:pic>
        <p:nvPicPr>
          <p:cNvPr id="45" name="Picture 4" descr=""/>
          <p:cNvPicPr/>
          <p:nvPr/>
        </p:nvPicPr>
        <p:blipFill>
          <a:blip r:embed="rId2"/>
          <a:stretch>
            <a:fillRect/>
          </a:stretch>
        </p:blipFill>
        <p:spPr>
          <a:xfrm>
            <a:off x="28498680" y="135000"/>
            <a:ext cx="3885840" cy="3598920"/>
          </a:xfrm>
          <a:prstGeom prst="rect">
            <a:avLst/>
          </a:prstGeom>
          <a:ln>
            <a:noFill/>
          </a:ln>
        </p:spPr>
      </p:pic>
      <p:sp>
        <p:nvSpPr>
          <p:cNvPr id="46" name="CustomShape 1"/>
          <p:cNvSpPr/>
          <p:nvPr/>
        </p:nvSpPr>
        <p:spPr>
          <a:xfrm>
            <a:off x="4610160" y="1112400"/>
            <a:ext cx="23621760" cy="2527920"/>
          </a:xfrm>
          <a:prstGeom prst="rect">
            <a:avLst/>
          </a:prstGeom>
          <a:noFill/>
          <a:ln>
            <a:noFill/>
          </a:ln>
        </p:spPr>
        <p:txBody>
          <a:bodyPr lIns="90000" rIns="90000" tIns="45000" bIns="45000"/>
          <a:p>
            <a:pPr algn="ctr">
              <a:lnSpc>
                <a:spcPct val="100000"/>
              </a:lnSpc>
            </a:pPr>
            <a:r>
              <a:rPr b="1" lang="en-US" sz="6000">
                <a:solidFill>
                  <a:srgbClr val="000000"/>
                </a:solidFill>
                <a:latin typeface="Calibri"/>
              </a:rPr>
              <a:t>Applying Machine Learning to Predict and Explain Primate Consortship</a:t>
            </a:r>
            <a:endParaRPr/>
          </a:p>
          <a:p>
            <a:pPr algn="ctr">
              <a:lnSpc>
                <a:spcPct val="100000"/>
              </a:lnSpc>
            </a:pPr>
            <a:r>
              <a:rPr lang="en-US" sz="4000">
                <a:solidFill>
                  <a:srgbClr val="000000"/>
                </a:solidFill>
                <a:latin typeface="Calibri"/>
              </a:rPr>
              <a:t>Josh King, Vayu Kishore, Filippo Ranalli </a:t>
            </a:r>
            <a:r>
              <a:rPr lang="en-US" sz="4000">
                <a:solidFill>
                  <a:srgbClr val="000000"/>
                </a:solidFill>
                <a:latin typeface="Calibri"/>
              </a:rPr>
              <a:t>	</a:t>
            </a:r>
            <a:r>
              <a:rPr lang="en-US" sz="4000">
                <a:solidFill>
                  <a:srgbClr val="000000"/>
                </a:solidFill>
                <a:latin typeface="Calibri"/>
              </a:rPr>
              <a:t>{jking9,vayu,franalli}@stanford.edu</a:t>
            </a:r>
            <a:endParaRPr/>
          </a:p>
        </p:txBody>
      </p:sp>
      <p:graphicFrame>
        <p:nvGraphicFramePr>
          <p:cNvPr id="47" name="Table 2"/>
          <p:cNvGraphicFramePr/>
          <p:nvPr/>
        </p:nvGraphicFramePr>
        <p:xfrm>
          <a:off x="419040" y="3871800"/>
          <a:ext cx="9524520" cy="3802680"/>
        </p:xfrm>
        <a:graphic>
          <a:graphicData uri="http://schemas.openxmlformats.org/drawingml/2006/table">
            <a:tbl>
              <a:tblPr/>
              <a:tblGrid>
                <a:gridCol w="9524880"/>
              </a:tblGrid>
              <a:tr h="700920">
                <a:tc>
                  <a:txBody>
                    <a:bodyPr/>
                    <a:p>
                      <a:pPr algn="ctr">
                        <a:lnSpc>
                          <a:spcPct val="100000"/>
                        </a:lnSpc>
                      </a:pPr>
                      <a:r>
                        <a:rPr b="1" lang="en-US" sz="3600">
                          <a:solidFill>
                            <a:srgbClr val="ffffff"/>
                          </a:solidFill>
                          <a:latin typeface="Times New Roman"/>
                        </a:rPr>
                        <a:t>Predicting</a:t>
                      </a:r>
                      <a:endParaRPr/>
                    </a:p>
                  </a:txBody>
                  <a:tcPr/>
                </a:tc>
              </a:tr>
              <a:tr h="3101760">
                <a:tc>
                  <a:txBody>
                    <a:bodyPr/>
                    <a:p>
                      <a:pPr>
                        <a:lnSpc>
                          <a:spcPct val="100000"/>
                        </a:lnSpc>
                      </a:pPr>
                      <a:r>
                        <a:rPr lang="en-US" sz="3000">
                          <a:solidFill>
                            <a:srgbClr val="000000"/>
                          </a:solidFill>
                          <a:latin typeface="Times New Roman"/>
                        </a:rPr>
                        <a:t>We investigate the reasons for success and failure of mating between wild yellow baboon pairs. Our analysis applies classification methods to examine whether successful consortships can be predicted, and whether certain behavioral or genetic features are especially relevant in determining consortship.</a:t>
                      </a:r>
                      <a:endParaRPr/>
                    </a:p>
                  </a:txBody>
                  <a:tcPr/>
                </a:tc>
              </a:tr>
            </a:tbl>
          </a:graphicData>
        </a:graphic>
      </p:graphicFrame>
      <p:graphicFrame>
        <p:nvGraphicFramePr>
          <p:cNvPr id="48" name="Table 3"/>
          <p:cNvGraphicFramePr/>
          <p:nvPr/>
        </p:nvGraphicFramePr>
        <p:xfrm>
          <a:off x="419040" y="7910280"/>
          <a:ext cx="9524520" cy="8046360"/>
        </p:xfrm>
        <a:graphic>
          <a:graphicData uri="http://schemas.openxmlformats.org/drawingml/2006/table">
            <a:tbl>
              <a:tblPr/>
              <a:tblGrid>
                <a:gridCol w="9524880"/>
              </a:tblGrid>
              <a:tr h="640080">
                <a:tc>
                  <a:txBody>
                    <a:bodyPr/>
                    <a:p>
                      <a:pPr algn="ctr">
                        <a:lnSpc>
                          <a:spcPct val="100000"/>
                        </a:lnSpc>
                      </a:pPr>
                      <a:r>
                        <a:rPr b="1" lang="en-US" sz="3600">
                          <a:solidFill>
                            <a:srgbClr val="ffffff"/>
                          </a:solidFill>
                          <a:latin typeface="Times New Roman"/>
                        </a:rPr>
                        <a:t>Data</a:t>
                      </a:r>
                      <a:endParaRPr/>
                    </a:p>
                  </a:txBody>
                  <a:tcPr/>
                </a:tc>
              </a:tr>
              <a:tr h="7406640">
                <a:tc>
                  <a:txBody>
                    <a:bodyPr/>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3000">
                          <a:solidFill>
                            <a:srgbClr val="000000"/>
                          </a:solidFill>
                          <a:latin typeface="Times New Roman"/>
                        </a:rPr>
                        <a:t>Our input dataset, from Tung et al (2012) is a set of genetic and behavioral features between potentially mating pairs, and a label indicating whether consortship occurred. </a:t>
                      </a:r>
                      <a:endParaRPr/>
                    </a:p>
                    <a:p>
                      <a:pPr>
                        <a:lnSpc>
                          <a:spcPct val="100000"/>
                        </a:lnSpc>
                        <a:buFont typeface="StarSymbol"/>
                        <a:buChar char="-"/>
                      </a:pPr>
                      <a:r>
                        <a:rPr lang="en-US" sz="3000">
                          <a:solidFill>
                            <a:srgbClr val="000000"/>
                          </a:solidFill>
                          <a:latin typeface="Times New Roman"/>
                        </a:rPr>
                        <a:t>12,000 observations, 115 females, 121 males </a:t>
                      </a:r>
                      <a:endParaRPr/>
                    </a:p>
                    <a:p>
                      <a:pPr>
                        <a:lnSpc>
                          <a:spcPct val="100000"/>
                        </a:lnSpc>
                        <a:buFont typeface="StarSymbol"/>
                        <a:buChar char="-"/>
                      </a:pPr>
                      <a:r>
                        <a:rPr lang="en-US" sz="3000">
                          <a:solidFill>
                            <a:srgbClr val="000000"/>
                          </a:solidFill>
                          <a:latin typeface="Times New Roman"/>
                        </a:rPr>
                        <a:t>1648 consorts, 10493 non-consorts</a:t>
                      </a:r>
                      <a:endParaRPr/>
                    </a:p>
                    <a:p>
                      <a:pPr>
                        <a:lnSpc>
                          <a:spcPct val="100000"/>
                        </a:lnSpc>
                      </a:pPr>
                      <a:r>
                        <a:rPr lang="en-US" sz="3000">
                          <a:solidFill>
                            <a:srgbClr val="000000"/>
                          </a:solidFill>
                          <a:latin typeface="Times New Roman"/>
                        </a:rPr>
                        <a:t>Additional preprocessing applied to standardize features and remove points that had conflicting labels. We also tried PCA whitening and data augmentation but found that they did not improve results.</a:t>
                      </a:r>
                      <a:endParaRPr/>
                    </a:p>
                  </a:txBody>
                  <a:tcPr/>
                </a:tc>
              </a:tr>
            </a:tbl>
          </a:graphicData>
        </a:graphic>
      </p:graphicFrame>
      <p:graphicFrame>
        <p:nvGraphicFramePr>
          <p:cNvPr id="49" name="Table 4"/>
          <p:cNvGraphicFramePr/>
          <p:nvPr/>
        </p:nvGraphicFramePr>
        <p:xfrm>
          <a:off x="419040" y="16063920"/>
          <a:ext cx="9524520" cy="5468400"/>
        </p:xfrm>
        <a:graphic>
          <a:graphicData uri="http://schemas.openxmlformats.org/drawingml/2006/table">
            <a:tbl>
              <a:tblPr/>
              <a:tblGrid>
                <a:gridCol w="9524880"/>
              </a:tblGrid>
              <a:tr h="702360">
                <a:tc>
                  <a:txBody>
                    <a:bodyPr/>
                    <a:p>
                      <a:pPr algn="ctr">
                        <a:lnSpc>
                          <a:spcPct val="100000"/>
                        </a:lnSpc>
                      </a:pPr>
                      <a:r>
                        <a:rPr b="1" lang="en-US" sz="3600">
                          <a:solidFill>
                            <a:srgbClr val="ffffff"/>
                          </a:solidFill>
                          <a:latin typeface="Times New Roman"/>
                        </a:rPr>
                        <a:t>Features</a:t>
                      </a:r>
                      <a:endParaRPr/>
                    </a:p>
                  </a:txBody>
                  <a:tcPr/>
                </a:tc>
              </a:tr>
              <a:tr h="4766040">
                <a:tc>
                  <a:txBody>
                    <a:bodyPr/>
                    <a:p>
                      <a:pPr>
                        <a:lnSpc>
                          <a:spcPct val="100000"/>
                        </a:lnSpc>
                        <a:buFont typeface="Arial"/>
                        <a:buChar char="•"/>
                      </a:pPr>
                      <a:r>
                        <a:rPr b="1" lang="en-US" sz="3000">
                          <a:solidFill>
                            <a:srgbClr val="000000"/>
                          </a:solidFill>
                          <a:latin typeface="Times New Roman"/>
                        </a:rPr>
                        <a:t>Genetic/Biological</a:t>
                      </a:r>
                      <a:r>
                        <a:rPr lang="en-US" sz="3000">
                          <a:solidFill>
                            <a:srgbClr val="000000"/>
                          </a:solidFill>
                          <a:latin typeface="Times New Roman"/>
                        </a:rPr>
                        <a:t>: two measure of genetic diversity of each of the pair, estimated genetic distance of the pair, age, conceptiveness of female.</a:t>
                      </a:r>
                      <a:endParaRPr/>
                    </a:p>
                    <a:p>
                      <a:pPr>
                        <a:lnSpc>
                          <a:spcPct val="100000"/>
                        </a:lnSpc>
                        <a:buFont typeface="Arial"/>
                        <a:buChar char="•"/>
                      </a:pPr>
                      <a:r>
                        <a:rPr b="1" lang="en-US" sz="3000">
                          <a:solidFill>
                            <a:srgbClr val="000000"/>
                          </a:solidFill>
                          <a:latin typeface="Times New Roman"/>
                        </a:rPr>
                        <a:t>Social/Behavioral</a:t>
                      </a:r>
                      <a:r>
                        <a:rPr lang="en-US" sz="3000">
                          <a:solidFill>
                            <a:srgbClr val="000000"/>
                          </a:solidFill>
                          <a:latin typeface="Times New Roman"/>
                        </a:rPr>
                        <a:t>: male rank, males/females present during consortship.</a:t>
                      </a:r>
                      <a:endParaRPr/>
                    </a:p>
                    <a:p>
                      <a:pPr>
                        <a:lnSpc>
                          <a:spcPct val="100000"/>
                        </a:lnSpc>
                        <a:buFont typeface="Arial"/>
                        <a:buChar char="•"/>
                      </a:pPr>
                      <a:r>
                        <a:rPr b="1" lang="en-US" sz="3000">
                          <a:solidFill>
                            <a:srgbClr val="000000"/>
                          </a:solidFill>
                          <a:latin typeface="Times New Roman"/>
                        </a:rPr>
                        <a:t>Transformations</a:t>
                      </a:r>
                      <a:r>
                        <a:rPr lang="en-US" sz="3000">
                          <a:solidFill>
                            <a:srgbClr val="000000"/>
                          </a:solidFill>
                          <a:latin typeface="Times New Roman"/>
                        </a:rPr>
                        <a:t>: non-linear transformations of genetic distance rank, and age, as well as indices derived from the combination of genetic diversity of the pair.</a:t>
                      </a:r>
                      <a:endParaRPr/>
                    </a:p>
                    <a:p>
                      <a:pPr>
                        <a:lnSpc>
                          <a:spcPct val="100000"/>
                        </a:lnSpc>
                        <a:buFont typeface="Arial"/>
                        <a:buChar char="•"/>
                      </a:pPr>
                      <a:r>
                        <a:rPr b="1" lang="en-US" sz="3000">
                          <a:solidFill>
                            <a:srgbClr val="000000"/>
                          </a:solidFill>
                          <a:latin typeface="Times New Roman"/>
                        </a:rPr>
                        <a:t>Graph-Based</a:t>
                      </a:r>
                      <a:r>
                        <a:rPr lang="en-US" sz="3000">
                          <a:solidFill>
                            <a:srgbClr val="000000"/>
                          </a:solidFill>
                          <a:latin typeface="Times New Roman"/>
                        </a:rPr>
                        <a:t>: PageRank, HITS.</a:t>
                      </a:r>
                      <a:endParaRPr/>
                    </a:p>
                    <a:p>
                      <a:pPr>
                        <a:lnSpc>
                          <a:spcPct val="100000"/>
                        </a:lnSpc>
                      </a:pPr>
                      <a:endParaRPr/>
                    </a:p>
                  </a:txBody>
                  <a:tcPr/>
                </a:tc>
              </a:tr>
            </a:tbl>
          </a:graphicData>
        </a:graphic>
      </p:graphicFrame>
      <p:pic>
        <p:nvPicPr>
          <p:cNvPr id="50" name="Picture 29" descr=""/>
          <p:cNvPicPr/>
          <p:nvPr/>
        </p:nvPicPr>
        <p:blipFill>
          <a:blip r:embed="rId3"/>
          <a:srcRect l="523038" t="427973" r="471953" b="438693"/>
          <a:stretch>
            <a:fillRect/>
          </a:stretch>
        </p:blipFill>
        <p:spPr>
          <a:xfrm>
            <a:off x="2456280" y="8589960"/>
            <a:ext cx="5274360" cy="2846160"/>
          </a:xfrm>
          <a:prstGeom prst="rect">
            <a:avLst/>
          </a:prstGeom>
          <a:ln>
            <a:noFill/>
          </a:ln>
        </p:spPr>
      </p:pic>
      <p:sp>
        <p:nvSpPr>
          <p:cNvPr id="51" name="CustomShape 5"/>
          <p:cNvSpPr/>
          <p:nvPr/>
        </p:nvSpPr>
        <p:spPr>
          <a:xfrm>
            <a:off x="2514600" y="11245680"/>
            <a:ext cx="5333760" cy="486360"/>
          </a:xfrm>
          <a:prstGeom prst="rect">
            <a:avLst/>
          </a:prstGeom>
          <a:noFill/>
          <a:ln>
            <a:noFill/>
          </a:ln>
        </p:spPr>
        <p:txBody>
          <a:bodyPr lIns="90000" rIns="90000" tIns="45000" bIns="45000"/>
          <a:p>
            <a:pPr algn="ctr">
              <a:lnSpc>
                <a:spcPct val="100000"/>
              </a:lnSpc>
            </a:pPr>
            <a:r>
              <a:rPr lang="en-US" sz="2600">
                <a:solidFill>
                  <a:srgbClr val="000000"/>
                </a:solidFill>
                <a:latin typeface="Times New Roman"/>
              </a:rPr>
              <a:t>2-D PCA visualization  of dataset</a:t>
            </a:r>
            <a:endParaRPr/>
          </a:p>
        </p:txBody>
      </p:sp>
      <p:sp>
        <p:nvSpPr>
          <p:cNvPr id="52" name="CustomShape 6"/>
          <p:cNvSpPr/>
          <p:nvPr/>
        </p:nvSpPr>
        <p:spPr>
          <a:xfrm>
            <a:off x="1981080" y="8672400"/>
            <a:ext cx="6400440" cy="3080520"/>
          </a:xfrm>
          <a:prstGeom prst="rect">
            <a:avLst/>
          </a:prstGeom>
          <a:noFill/>
          <a:ln w="25560">
            <a:solidFill>
              <a:srgbClr val="000000"/>
            </a:solidFill>
            <a:round/>
          </a:ln>
        </p:spPr>
      </p:sp>
      <p:graphicFrame>
        <p:nvGraphicFramePr>
          <p:cNvPr id="53" name="Table 7"/>
          <p:cNvGraphicFramePr/>
          <p:nvPr/>
        </p:nvGraphicFramePr>
        <p:xfrm>
          <a:off x="10210320" y="3871800"/>
          <a:ext cx="9695520" cy="5833800"/>
        </p:xfrm>
        <a:graphic>
          <a:graphicData uri="http://schemas.openxmlformats.org/drawingml/2006/table">
            <a:tbl>
              <a:tblPr/>
              <a:tblGrid>
                <a:gridCol w="9695880"/>
              </a:tblGrid>
              <a:tr h="640080">
                <a:tc>
                  <a:txBody>
                    <a:bodyPr/>
                    <a:p>
                      <a:pPr algn="ctr">
                        <a:lnSpc>
                          <a:spcPct val="100000"/>
                        </a:lnSpc>
                      </a:pPr>
                      <a:r>
                        <a:rPr b="1" lang="en-US" sz="3600">
                          <a:solidFill>
                            <a:srgbClr val="ffffff"/>
                          </a:solidFill>
                          <a:latin typeface="Times New Roman"/>
                        </a:rPr>
                        <a:t>Models</a:t>
                      </a:r>
                      <a:endParaRPr/>
                    </a:p>
                  </a:txBody>
                  <a:tcPr/>
                </a:tc>
              </a:tr>
              <a:tr h="5194080">
                <a:tc>
                  <a:txBody>
                    <a:bodyPr/>
                    <a:p>
                      <a:pPr>
                        <a:lnSpc>
                          <a:spcPct val="100000"/>
                        </a:lnSpc>
                        <a:buFont typeface="Arial"/>
                        <a:buChar char="•"/>
                      </a:pPr>
                      <a:r>
                        <a:rPr lang="en-US" sz="3000">
                          <a:solidFill>
                            <a:srgbClr val="000000"/>
                          </a:solidFill>
                          <a:latin typeface="Times New Roman"/>
                        </a:rPr>
                        <a:t>Gaussian SVM</a:t>
                      </a:r>
                      <a:endParaRPr/>
                    </a:p>
                    <a:p>
                      <a:pPr>
                        <a:lnSpc>
                          <a:spcPct val="100000"/>
                        </a:lnSpc>
                      </a:pPr>
                      <a:endParaRPr/>
                    </a:p>
                    <a:p>
                      <a:pPr>
                        <a:lnSpc>
                          <a:spcPct val="100000"/>
                        </a:lnSpc>
                      </a:pPr>
                      <a:endParaRPr/>
                    </a:p>
                    <a:p>
                      <a:pPr>
                        <a:lnSpc>
                          <a:spcPct val="100000"/>
                        </a:lnSpc>
                        <a:buFont typeface="Arial"/>
                        <a:buChar char="•"/>
                      </a:pPr>
                      <a:r>
                        <a:rPr lang="en-US" sz="3000">
                          <a:solidFill>
                            <a:srgbClr val="000000"/>
                          </a:solidFill>
                          <a:latin typeface="Times New Roman"/>
                        </a:rPr>
                        <a:t>AdaBoosting with Decision Stumps</a:t>
                      </a: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n-US" sz="3000">
                          <a:solidFill>
                            <a:srgbClr val="000000"/>
                          </a:solidFill>
                          <a:latin typeface="Times New Roman"/>
                        </a:rPr>
                        <a:t>Random Forest</a:t>
                      </a:r>
                      <a:endParaRPr/>
                    </a:p>
                    <a:p>
                      <a:pPr>
                        <a:lnSpc>
                          <a:spcPct val="100000"/>
                        </a:lnSpc>
                        <a:buFont typeface="Arial"/>
                        <a:buChar char="•"/>
                      </a:pPr>
                      <a:r>
                        <a:rPr lang="en-US" sz="3000">
                          <a:solidFill>
                            <a:srgbClr val="000000"/>
                          </a:solidFill>
                          <a:latin typeface="Times New Roman"/>
                        </a:rPr>
                        <a:t>Edge Prediction</a:t>
                      </a:r>
                      <a:endParaRPr/>
                    </a:p>
                    <a:p>
                      <a:pPr>
                        <a:lnSpc>
                          <a:spcPct val="100000"/>
                        </a:lnSpc>
                      </a:pPr>
                      <a:r>
                        <a:rPr lang="en-US" sz="3000">
                          <a:solidFill>
                            <a:srgbClr val="000000"/>
                          </a:solidFill>
                          <a:latin typeface="Times New Roman"/>
                        </a:rPr>
                        <a:t>For all models, Classes were weighted to address imbalanced dataset.</a:t>
                      </a:r>
                      <a:endParaRPr/>
                    </a:p>
                  </a:txBody>
                  <a:tcPr/>
                </a:tc>
              </a:tr>
            </a:tbl>
          </a:graphicData>
        </a:graphic>
      </p:graphicFrame>
      <p:pic>
        <p:nvPicPr>
          <p:cNvPr id="54" name="Picture 2048" descr=""/>
          <p:cNvPicPr/>
          <p:nvPr/>
        </p:nvPicPr>
        <p:blipFill>
          <a:blip r:embed="rId4"/>
          <a:srcRect l="0" t="-1942" r="6285" b="83267"/>
          <a:stretch>
            <a:fillRect/>
          </a:stretch>
        </p:blipFill>
        <p:spPr>
          <a:xfrm>
            <a:off x="11177280" y="6490800"/>
            <a:ext cx="3985920" cy="476280"/>
          </a:xfrm>
          <a:prstGeom prst="rect">
            <a:avLst/>
          </a:prstGeom>
          <a:ln>
            <a:noFill/>
          </a:ln>
        </p:spPr>
      </p:pic>
      <p:pic>
        <p:nvPicPr>
          <p:cNvPr id="55" name="Picture 2049" descr=""/>
          <p:cNvPicPr/>
          <p:nvPr/>
        </p:nvPicPr>
        <p:blipFill>
          <a:blip r:embed="rId5"/>
          <a:srcRect l="0" t="156934" r="0" b="288321"/>
          <a:stretch>
            <a:fillRect/>
          </a:stretch>
        </p:blipFill>
        <p:spPr>
          <a:xfrm>
            <a:off x="10934640" y="4938480"/>
            <a:ext cx="8381520" cy="1005480"/>
          </a:xfrm>
          <a:prstGeom prst="rect">
            <a:avLst/>
          </a:prstGeom>
          <a:ln>
            <a:noFill/>
          </a:ln>
        </p:spPr>
      </p:pic>
      <p:graphicFrame>
        <p:nvGraphicFramePr>
          <p:cNvPr id="56" name="Table 8"/>
          <p:cNvGraphicFramePr/>
          <p:nvPr/>
        </p:nvGraphicFramePr>
        <p:xfrm>
          <a:off x="20178000" y="3871800"/>
          <a:ext cx="12511440" cy="12282120"/>
        </p:xfrm>
        <a:graphic>
          <a:graphicData uri="http://schemas.openxmlformats.org/drawingml/2006/table">
            <a:tbl>
              <a:tblPr/>
              <a:tblGrid>
                <a:gridCol w="12511440"/>
              </a:tblGrid>
              <a:tr h="833040">
                <a:tc>
                  <a:txBody>
                    <a:bodyPr lIns="90000" rIns="90000" tIns="45000" bIns="45000"/>
                    <a:p>
                      <a:pPr algn="ctr">
                        <a:lnSpc>
                          <a:spcPct val="100000"/>
                        </a:lnSpc>
                      </a:pPr>
                      <a:r>
                        <a:rPr b="1" lang="en-US" sz="3600">
                          <a:solidFill>
                            <a:srgbClr val="ffffff"/>
                          </a:solidFill>
                          <a:latin typeface="Times New Roman"/>
                        </a:rPr>
                        <a:t>Results</a:t>
                      </a:r>
                      <a:endParaRPr/>
                    </a:p>
                  </a:txBody>
                  <a:tcPr/>
                </a:tc>
              </a:tr>
              <a:tr h="11449080">
                <a:tc>
                  <a:txBody>
                    <a:bodyPr lIns="90000" rIns="90000" tIns="45000" bIns="45000"/>
                    <a:p>
                      <a:pPr>
                        <a:lnSpc>
                          <a:spcPct val="100000"/>
                        </a:lnSpc>
                      </a:pPr>
                      <a:endParaRPr/>
                    </a:p>
                    <a:p>
                      <a:pPr>
                        <a:lnSpc>
                          <a:spcPct val="100000"/>
                        </a:lnSpc>
                      </a:pPr>
                      <a:endParaRPr/>
                    </a:p>
                  </a:txBody>
                  <a:tcPr/>
                </a:tc>
              </a:tr>
            </a:tbl>
          </a:graphicData>
        </a:graphic>
      </p:graphicFrame>
      <p:graphicFrame>
        <p:nvGraphicFramePr>
          <p:cNvPr id="57" name="Table 9"/>
          <p:cNvGraphicFramePr/>
          <p:nvPr/>
        </p:nvGraphicFramePr>
        <p:xfrm>
          <a:off x="10210320" y="9982800"/>
          <a:ext cx="9700920" cy="11549520"/>
        </p:xfrm>
        <a:graphic>
          <a:graphicData uri="http://schemas.openxmlformats.org/drawingml/2006/table">
            <a:tbl>
              <a:tblPr/>
              <a:tblGrid>
                <a:gridCol w="9700920"/>
              </a:tblGrid>
              <a:tr h="643320">
                <a:tc>
                  <a:txBody>
                    <a:bodyPr/>
                    <a:p>
                      <a:pPr algn="ctr">
                        <a:lnSpc>
                          <a:spcPct val="100000"/>
                        </a:lnSpc>
                      </a:pPr>
                      <a:r>
                        <a:rPr b="1" lang="en-US" sz="3600">
                          <a:solidFill>
                            <a:srgbClr val="ffffff"/>
                          </a:solidFill>
                          <a:latin typeface="Times New Roman"/>
                        </a:rPr>
                        <a:t>Discussion</a:t>
                      </a:r>
                      <a:endParaRPr/>
                    </a:p>
                  </a:txBody>
                  <a:tcPr/>
                </a:tc>
              </a:tr>
              <a:tr h="10906560">
                <a:tc>
                  <a:txBody>
                    <a:bodyPr/>
                    <a:p>
                      <a:pPr>
                        <a:lnSpc>
                          <a:spcPct val="100000"/>
                        </a:lnSpc>
                      </a:pPr>
                      <a:endParaRPr/>
                    </a:p>
                    <a:p>
                      <a:pPr>
                        <a:lnSpc>
                          <a:spcPct val="100000"/>
                        </a:lnSpc>
                      </a:pPr>
                      <a:endParaRPr/>
                    </a:p>
                    <a:p>
                      <a:pPr>
                        <a:lnSpc>
                          <a:spcPct val="100000"/>
                        </a:lnSpc>
                      </a:pPr>
                      <a:endParaRPr/>
                    </a:p>
                    <a:p>
                      <a:pPr>
                        <a:lnSpc>
                          <a:spcPct val="100000"/>
                        </a:lnSpc>
                      </a:pPr>
                      <a:r>
                        <a:rPr lang="en-US" sz="3200">
                          <a:solidFill>
                            <a:srgbClr val="000000"/>
                          </a:solidFill>
                          <a:latin typeface="Calibri"/>
                        </a:rPr>
                        <a:t>
</a:t>
                      </a:r>
                      <a:r>
                        <a:rPr lang="en-US" sz="3200">
                          <a:solidFill>
                            <a:srgbClr val="000000"/>
                          </a:solidFill>
                          <a:latin typeface="Calibri"/>
                        </a:rPr>
                        <a:t>
</a:t>
                      </a:r>
                      <a:endParaRPr/>
                    </a:p>
                    <a:p>
                      <a:pPr>
                        <a:lnSpc>
                          <a:spcPct val="100000"/>
                        </a:lnSpc>
                      </a:pPr>
                      <a:endParaRPr/>
                    </a:p>
                    <a:p>
                      <a:pPr>
                        <a:lnSpc>
                          <a:spcPct val="100000"/>
                        </a:lnSpc>
                      </a:pPr>
                      <a:endParaRPr/>
                    </a:p>
                    <a:p>
                      <a:pPr>
                        <a:lnSpc>
                          <a:spcPct val="100000"/>
                        </a:lnSpc>
                        <a:buFont typeface="Arial"/>
                        <a:buChar char="•"/>
                      </a:pPr>
                      <a:r>
                        <a:rPr lang="en-US" sz="3000">
                          <a:solidFill>
                            <a:srgbClr val="000000"/>
                          </a:solidFill>
                          <a:latin typeface="Times New Roman"/>
                        </a:rPr>
                        <a:t>Could predict consortship to some extent, but high false positive rate, even after trying to account for data imbalance.</a:t>
                      </a:r>
                      <a:endParaRPr/>
                    </a:p>
                    <a:p>
                      <a:pPr>
                        <a:lnSpc>
                          <a:spcPct val="100000"/>
                        </a:lnSpc>
                        <a:buFont typeface="Arial"/>
                        <a:buChar char="•"/>
                      </a:pPr>
                      <a:r>
                        <a:rPr lang="en-US" sz="3000">
                          <a:solidFill>
                            <a:srgbClr val="000000"/>
                          </a:solidFill>
                          <a:latin typeface="Times New Roman"/>
                        </a:rPr>
                        <a:t>Both social and genetic factors contribute to models.</a:t>
                      </a:r>
                      <a:endParaRPr/>
                    </a:p>
                    <a:p>
                      <a:pPr>
                        <a:lnSpc>
                          <a:spcPct val="100000"/>
                        </a:lnSpc>
                        <a:buFont typeface="Arial"/>
                        <a:buChar char="•"/>
                      </a:pPr>
                      <a:r>
                        <a:rPr lang="en-US" sz="3000">
                          <a:solidFill>
                            <a:srgbClr val="000000"/>
                          </a:solidFill>
                          <a:latin typeface="Times New Roman"/>
                        </a:rPr>
                        <a:t>AdaBoosting: female hybrid score, male genetic diversity, female age, male rank, males present.</a:t>
                      </a:r>
                      <a:endParaRPr/>
                    </a:p>
                    <a:p>
                      <a:pPr>
                        <a:lnSpc>
                          <a:spcPct val="100000"/>
                        </a:lnSpc>
                        <a:buFont typeface="Arial"/>
                        <a:buChar char="•"/>
                      </a:pPr>
                      <a:r>
                        <a:rPr lang="en-US" sz="3000">
                          <a:solidFill>
                            <a:srgbClr val="000000"/>
                          </a:solidFill>
                          <a:latin typeface="Times New Roman"/>
                        </a:rPr>
                        <a:t>Gaussian SVM: male/female hybrid scores, male/female genetic diversity, female age, male/female rank, males present, females present.</a:t>
                      </a:r>
                      <a:endParaRPr/>
                    </a:p>
                    <a:p>
                      <a:pPr>
                        <a:lnSpc>
                          <a:spcPct val="100000"/>
                        </a:lnSpc>
                        <a:buFont typeface="Arial"/>
                        <a:buChar char="•"/>
                      </a:pPr>
                      <a:r>
                        <a:rPr lang="en-US" sz="3000">
                          <a:solidFill>
                            <a:srgbClr val="000000"/>
                          </a:solidFill>
                          <a:latin typeface="Times New Roman"/>
                        </a:rPr>
                        <a:t>Difficult to cluster non-consorting pairs.</a:t>
                      </a:r>
                      <a:endParaRPr/>
                    </a:p>
                    <a:p>
                      <a:pPr>
                        <a:lnSpc>
                          <a:spcPct val="100000"/>
                        </a:lnSpc>
                        <a:buFont typeface="Arial"/>
                        <a:buChar char="•"/>
                      </a:pPr>
                      <a:r>
                        <a:rPr lang="en-US" sz="3000">
                          <a:solidFill>
                            <a:srgbClr val="000000"/>
                          </a:solidFill>
                          <a:latin typeface="Times New Roman"/>
                        </a:rPr>
                        <a:t>No gains from using researcher-added transformed features from initial dataset.</a:t>
                      </a:r>
                      <a:endParaRPr/>
                    </a:p>
                    <a:p>
                      <a:pPr>
                        <a:lnSpc>
                          <a:spcPct val="100000"/>
                        </a:lnSpc>
                        <a:buFont typeface="Arial"/>
                        <a:buChar char="•"/>
                      </a:pPr>
                      <a:r>
                        <a:rPr lang="en-US" sz="3000">
                          <a:solidFill>
                            <a:srgbClr val="000000"/>
                          </a:solidFill>
                          <a:latin typeface="Times New Roman"/>
                        </a:rPr>
                        <a:t>Graphical features helped marginally.</a:t>
                      </a:r>
                      <a:endParaRPr/>
                    </a:p>
                    <a:p>
                      <a:pPr>
                        <a:lnSpc>
                          <a:spcPct val="100000"/>
                        </a:lnSpc>
                        <a:buFont typeface="Arial"/>
                        <a:buChar char="•"/>
                      </a:pPr>
                      <a:r>
                        <a:rPr lang="en-US" sz="3000">
                          <a:solidFill>
                            <a:srgbClr val="000000"/>
                          </a:solidFill>
                          <a:latin typeface="Times New Roman"/>
                        </a:rPr>
                        <a:t>Relationships in social mammals are messy, even machine learning can only do so much.</a:t>
                      </a:r>
                      <a:endParaRPr/>
                    </a:p>
                  </a:txBody>
                  <a:tcPr/>
                </a:tc>
              </a:tr>
            </a:tbl>
          </a:graphicData>
        </a:graphic>
      </p:graphicFrame>
      <p:graphicFrame>
        <p:nvGraphicFramePr>
          <p:cNvPr id="58" name="Table 10"/>
          <p:cNvGraphicFramePr/>
          <p:nvPr/>
        </p:nvGraphicFramePr>
        <p:xfrm>
          <a:off x="20178000" y="16292520"/>
          <a:ext cx="12511440" cy="2682000"/>
        </p:xfrm>
        <a:graphic>
          <a:graphicData uri="http://schemas.openxmlformats.org/drawingml/2006/table">
            <a:tbl>
              <a:tblPr/>
              <a:tblGrid>
                <a:gridCol w="12511440"/>
              </a:tblGrid>
              <a:tr h="640080">
                <a:tc>
                  <a:txBody>
                    <a:bodyPr/>
                    <a:p>
                      <a:pPr algn="ctr">
                        <a:lnSpc>
                          <a:spcPct val="100000"/>
                        </a:lnSpc>
                      </a:pPr>
                      <a:r>
                        <a:rPr b="1" lang="en-US" sz="3000">
                          <a:solidFill>
                            <a:srgbClr val="ffffff"/>
                          </a:solidFill>
                          <a:latin typeface="Times New Roman"/>
                        </a:rPr>
                        <a:t>Future Work</a:t>
                      </a:r>
                      <a:endParaRPr/>
                    </a:p>
                  </a:txBody>
                  <a:tcPr/>
                </a:tc>
              </a:tr>
              <a:tr h="2041920">
                <a:tc>
                  <a:txBody>
                    <a:bodyPr/>
                    <a:p>
                      <a:pPr>
                        <a:lnSpc>
                          <a:spcPct val="100000"/>
                        </a:lnSpc>
                        <a:buFont typeface="Arial"/>
                        <a:buChar char="•"/>
                      </a:pPr>
                      <a:r>
                        <a:rPr lang="en-US" sz="3000">
                          <a:solidFill>
                            <a:srgbClr val="000000"/>
                          </a:solidFill>
                          <a:latin typeface="Times New Roman"/>
                        </a:rPr>
                        <a:t>Model groups separately.</a:t>
                      </a:r>
                      <a:endParaRPr/>
                    </a:p>
                    <a:p>
                      <a:pPr>
                        <a:lnSpc>
                          <a:spcPct val="100000"/>
                        </a:lnSpc>
                        <a:buFont typeface="Arial"/>
                        <a:buChar char="•"/>
                      </a:pPr>
                      <a:r>
                        <a:rPr lang="en-US" sz="3000">
                          <a:solidFill>
                            <a:srgbClr val="000000"/>
                          </a:solidFill>
                          <a:latin typeface="Times New Roman"/>
                        </a:rPr>
                        <a:t>Continue to investigate graphical methods and other ways to augment features for existing dataset.</a:t>
                      </a:r>
                      <a:endParaRPr/>
                    </a:p>
                    <a:p>
                      <a:pPr>
                        <a:lnSpc>
                          <a:spcPct val="100000"/>
                        </a:lnSpc>
                        <a:buFont typeface="Arial"/>
                        <a:buChar char="•"/>
                      </a:pPr>
                      <a:r>
                        <a:rPr lang="en-US" sz="3000">
                          <a:solidFill>
                            <a:srgbClr val="000000"/>
                          </a:solidFill>
                          <a:latin typeface="Times New Roman"/>
                        </a:rPr>
                        <a:t>Find or generate a larger dataset with additional features.</a:t>
                      </a:r>
                      <a:endParaRPr/>
                    </a:p>
                  </a:txBody>
                  <a:tcPr/>
                </a:tc>
              </a:tr>
            </a:tbl>
          </a:graphicData>
        </a:graphic>
      </p:graphicFrame>
      <p:graphicFrame>
        <p:nvGraphicFramePr>
          <p:cNvPr id="59" name="Table 11"/>
          <p:cNvGraphicFramePr/>
          <p:nvPr/>
        </p:nvGraphicFramePr>
        <p:xfrm>
          <a:off x="20178000" y="19188000"/>
          <a:ext cx="12511440" cy="2344320"/>
        </p:xfrm>
        <a:graphic>
          <a:graphicData uri="http://schemas.openxmlformats.org/drawingml/2006/table">
            <a:tbl>
              <a:tblPr/>
              <a:tblGrid>
                <a:gridCol w="12511440"/>
              </a:tblGrid>
              <a:tr h="640440">
                <a:tc>
                  <a:txBody>
                    <a:bodyPr/>
                    <a:p>
                      <a:pPr algn="ctr">
                        <a:lnSpc>
                          <a:spcPct val="100000"/>
                        </a:lnSpc>
                      </a:pPr>
                      <a:r>
                        <a:rPr b="1" lang="en-US" sz="3600">
                          <a:solidFill>
                            <a:srgbClr val="ffffff"/>
                          </a:solidFill>
                          <a:latin typeface="Times New Roman"/>
                        </a:rPr>
                        <a:t>References</a:t>
                      </a:r>
                      <a:endParaRPr/>
                    </a:p>
                  </a:txBody>
                  <a:tcPr/>
                </a:tc>
              </a:tr>
              <a:tr h="1703880">
                <a:tc>
                  <a:txBody>
                    <a:bodyPr/>
                    <a:p>
                      <a:pPr>
                        <a:lnSpc>
                          <a:spcPct val="100000"/>
                        </a:lnSpc>
                      </a:pPr>
                      <a:r>
                        <a:rPr lang="en-US" sz="2500">
                          <a:solidFill>
                            <a:srgbClr val="000000"/>
                          </a:solidFill>
                          <a:latin typeface="Times New Roman"/>
                        </a:rPr>
                        <a:t>Jenny Tung, Marie J. E. Charpentier, Sayan Mukherjee, Jeanne Altmann, and Susan C. Alberts (2012) Genetic Effects on Mating Success and Partner Choice in a Social Mammal. The American Naturalist, 2012 180:1, 113--129.</a:t>
                      </a:r>
                      <a:endParaRPr/>
                    </a:p>
                  </a:txBody>
                  <a:tcPr/>
                </a:tc>
              </a:tr>
            </a:tbl>
          </a:graphicData>
        </a:graphic>
      </p:graphicFrame>
      <p:pic>
        <p:nvPicPr>
          <p:cNvPr id="60" name="Picture 45" descr=""/>
          <p:cNvPicPr/>
          <p:nvPr/>
        </p:nvPicPr>
        <p:blipFill>
          <a:blip r:embed="rId6"/>
          <a:srcRect l="11615" t="31924" r="18098" b="30013"/>
          <a:stretch>
            <a:fillRect/>
          </a:stretch>
        </p:blipFill>
        <p:spPr>
          <a:xfrm>
            <a:off x="15370920" y="6854040"/>
            <a:ext cx="2989080" cy="970560"/>
          </a:xfrm>
          <a:prstGeom prst="rect">
            <a:avLst/>
          </a:prstGeom>
          <a:ln>
            <a:noFill/>
          </a:ln>
        </p:spPr>
      </p:pic>
      <p:pic>
        <p:nvPicPr>
          <p:cNvPr id="61" name="Picture 2" descr=""/>
          <p:cNvPicPr/>
          <p:nvPr/>
        </p:nvPicPr>
        <p:blipFill>
          <a:blip r:embed="rId7"/>
          <a:srcRect l="13837" t="6974" r="13384" b="8151"/>
          <a:stretch>
            <a:fillRect/>
          </a:stretch>
        </p:blipFill>
        <p:spPr>
          <a:xfrm>
            <a:off x="10274400" y="10773000"/>
            <a:ext cx="6101280" cy="3732480"/>
          </a:xfrm>
          <a:prstGeom prst="rect">
            <a:avLst/>
          </a:prstGeom>
          <a:ln>
            <a:noFill/>
          </a:ln>
        </p:spPr>
      </p:pic>
      <p:pic>
        <p:nvPicPr>
          <p:cNvPr id="62" name="Picture 46" descr=""/>
          <p:cNvPicPr/>
          <p:nvPr/>
        </p:nvPicPr>
        <p:blipFill>
          <a:blip r:embed="rId8"/>
          <a:srcRect l="19053" t="68966" r="26727" b="0"/>
          <a:stretch>
            <a:fillRect/>
          </a:stretch>
        </p:blipFill>
        <p:spPr>
          <a:xfrm>
            <a:off x="11185560" y="7005600"/>
            <a:ext cx="2167200" cy="743760"/>
          </a:xfrm>
          <a:prstGeom prst="rect">
            <a:avLst/>
          </a:prstGeom>
          <a:ln>
            <a:noFill/>
          </a:ln>
        </p:spPr>
      </p:pic>
      <p:graphicFrame>
        <p:nvGraphicFramePr>
          <p:cNvPr id="63" name="Table 12"/>
          <p:cNvGraphicFramePr/>
          <p:nvPr/>
        </p:nvGraphicFramePr>
        <p:xfrm>
          <a:off x="16373880" y="12481920"/>
          <a:ext cx="3428640" cy="1547280"/>
        </p:xfrm>
        <a:graphic>
          <a:graphicData uri="http://schemas.openxmlformats.org/drawingml/2006/table">
            <a:tbl>
              <a:tblPr/>
              <a:tblGrid>
                <a:gridCol w="1629000"/>
                <a:gridCol w="1799640"/>
              </a:tblGrid>
              <a:tr h="614880">
                <a:tc>
                  <a:txBody>
                    <a:bodyPr lIns="4680" rIns="4680" tIns="4680" bIns="0" anchor="b"/>
                    <a:p>
                      <a:pPr>
                        <a:lnSpc>
                          <a:spcPct val="100000"/>
                        </a:lnSpc>
                      </a:pPr>
                      <a:r>
                        <a:rPr lang="en-US" sz="2000">
                          <a:solidFill>
                            <a:srgbClr val="ff0000"/>
                          </a:solidFill>
                          <a:latin typeface="Calibri"/>
                        </a:rPr>
                        <a:t> </a:t>
                      </a:r>
                      <a:r>
                        <a:rPr lang="en-US" sz="2000">
                          <a:solidFill>
                            <a:srgbClr val="ff0000"/>
                          </a:solidFill>
                          <a:latin typeface="Calibri"/>
                        </a:rPr>
                        <a:t>High male rank</a:t>
                      </a:r>
                      <a:endParaRPr/>
                    </a:p>
                  </a:txBody>
                  <a:tcPr/>
                </a:tc>
                <a:tc>
                  <a:tcPr/>
                </a:tc>
              </a:tr>
              <a:tr h="370800">
                <a:tc>
                  <a:txBody>
                    <a:bodyPr lIns="4680" rIns="4680" tIns="4680" bIns="0" anchor="b"/>
                    <a:p>
                      <a:pPr>
                        <a:lnSpc>
                          <a:spcPct val="100000"/>
                        </a:lnSpc>
                      </a:pPr>
                      <a:r>
                        <a:rPr lang="en-US" sz="2000">
                          <a:solidFill>
                            <a:srgbClr val="00ffff"/>
                          </a:solidFill>
                          <a:latin typeface="Calibri"/>
                        </a:rPr>
                        <a:t> </a:t>
                      </a:r>
                      <a:r>
                        <a:rPr lang="en-US" sz="2000">
                          <a:solidFill>
                            <a:srgbClr val="00ffff"/>
                          </a:solidFill>
                          <a:latin typeface="Calibri"/>
                        </a:rPr>
                        <a:t>Old females</a:t>
                      </a:r>
                      <a:endParaRPr/>
                    </a:p>
                  </a:txBody>
                  <a:tcPr/>
                </a:tc>
                <a:tc>
                  <a:tcPr/>
                </a:tc>
              </a:tr>
              <a:tr h="614880">
                <a:tc>
                  <a:txBody>
                    <a:bodyPr lIns="4680" rIns="4680" tIns="4680" bIns="0" anchor="b"/>
                    <a:p>
                      <a:pPr>
                        <a:lnSpc>
                          <a:spcPct val="100000"/>
                        </a:lnSpc>
                      </a:pPr>
                      <a:r>
                        <a:rPr lang="en-US" sz="2000">
                          <a:solidFill>
                            <a:srgbClr val="375623"/>
                          </a:solidFill>
                          <a:latin typeface="Calibri"/>
                        </a:rPr>
                        <a:t> </a:t>
                      </a:r>
                      <a:r>
                        <a:rPr lang="en-US" sz="2000">
                          <a:solidFill>
                            <a:srgbClr val="375623"/>
                          </a:solidFill>
                          <a:latin typeface="Calibri"/>
                        </a:rPr>
                        <a:t>Low number of males present</a:t>
                      </a:r>
                      <a:endParaRPr/>
                    </a:p>
                  </a:txBody>
                  <a:tcPr/>
                </a:tc>
              </a:tr>
              <a:tr h="614880">
                <a:tc>
                  <a:txBody>
                    <a:bodyPr lIns="4680" rIns="4680" tIns="4680" bIns="0" anchor="b"/>
                    <a:p>
                      <a:pPr>
                        <a:lnSpc>
                          <a:spcPct val="100000"/>
                        </a:lnSpc>
                      </a:pPr>
                      <a:r>
                        <a:rPr lang="en-US" sz="2000">
                          <a:solidFill>
                            <a:srgbClr val="0070c0"/>
                          </a:solidFill>
                          <a:latin typeface="Calibri"/>
                        </a:rPr>
                        <a:t> </a:t>
                      </a:r>
                      <a:r>
                        <a:rPr lang="en-US" sz="2000">
                          <a:solidFill>
                            <a:srgbClr val="0070c0"/>
                          </a:solidFill>
                          <a:latin typeface="Calibri"/>
                        </a:rPr>
                        <a:t>Low number of females present</a:t>
                      </a:r>
                      <a:endParaRPr/>
                    </a:p>
                  </a:txBody>
                  <a:tcPr/>
                </a:tc>
              </a:tr>
              <a:tr h="614880">
                <a:tc>
                  <a:txBody>
                    <a:bodyPr lIns="4680" rIns="4680" tIns="4680" bIns="0" anchor="b"/>
                    <a:p>
                      <a:pPr>
                        <a:lnSpc>
                          <a:spcPct val="100000"/>
                        </a:lnSpc>
                      </a:pPr>
                      <a:r>
                        <a:rPr lang="en-US" sz="2000">
                          <a:solidFill>
                            <a:srgbClr val="ed7d31"/>
                          </a:solidFill>
                          <a:latin typeface="Calibri"/>
                        </a:rPr>
                        <a:t> </a:t>
                      </a:r>
                      <a:r>
                        <a:rPr lang="en-US" sz="2000">
                          <a:solidFill>
                            <a:srgbClr val="ed7d31"/>
                          </a:solidFill>
                          <a:latin typeface="Calibri"/>
                        </a:rPr>
                        <a:t>High number of males present</a:t>
                      </a:r>
                      <a:endParaRPr/>
                    </a:p>
                  </a:txBody>
                  <a:tcPr/>
                </a:tc>
              </a:tr>
            </a:tbl>
          </a:graphicData>
        </a:graphic>
      </p:graphicFrame>
      <p:graphicFrame>
        <p:nvGraphicFramePr>
          <p:cNvPr id="64" name="Table 13"/>
          <p:cNvGraphicFramePr/>
          <p:nvPr/>
        </p:nvGraphicFramePr>
        <p:xfrm>
          <a:off x="22068720" y="12036600"/>
          <a:ext cx="8105400" cy="1566360"/>
        </p:xfrm>
        <a:graphic>
          <a:graphicData uri="http://schemas.openxmlformats.org/drawingml/2006/table">
            <a:tbl>
              <a:tblPr/>
              <a:tblGrid>
                <a:gridCol w="2516760"/>
                <a:gridCol w="2453040"/>
                <a:gridCol w="3135600"/>
              </a:tblGrid>
              <a:tr h="424800">
                <a:tc>
                  <a:txBody>
                    <a:bodyPr lIns="14400" rIns="14400" tIns="14400" bIns="0" anchor="b"/>
                    <a:p>
                      <a:pPr algn="ctr">
                        <a:lnSpc>
                          <a:spcPct val="100000"/>
                        </a:lnSpc>
                      </a:pPr>
                      <a:r>
                        <a:rPr b="1" lang="en-US" sz="2400">
                          <a:solidFill>
                            <a:srgbClr val="000000"/>
                          </a:solidFill>
                          <a:latin typeface="Times New Roman"/>
                        </a:rPr>
                        <a:t>Normalized Confusion Matrix for AdaBoosting</a:t>
                      </a:r>
                      <a:endParaRPr/>
                    </a:p>
                  </a:txBody>
                  <a:tcPr/>
                </a:tc>
              </a:tr>
              <a:tr h="380520">
                <a:tc>
                  <a:txBody>
                    <a:bodyPr lIns="14400" rIns="14400" tIns="14400" bIns="0" anchor="b"/>
                    <a:p>
                      <a:pPr algn="ctr">
                        <a:lnSpc>
                          <a:spcPct val="100000"/>
                        </a:lnSpc>
                      </a:pPr>
                      <a:r>
                        <a:rPr lang="en-US" sz="2400">
                          <a:solidFill>
                            <a:srgbClr val="000000"/>
                          </a:solidFill>
                          <a:latin typeface="Times New Roman"/>
                        </a:rPr>
                        <a:t> </a:t>
                      </a:r>
                      <a:endParaRPr/>
                    </a:p>
                  </a:txBody>
                  <a:tcPr/>
                </a:tc>
                <a:tc>
                  <a:txBody>
                    <a:bodyPr lIns="14400" rIns="14400" tIns="14400" bIns="0" anchor="b"/>
                    <a:p>
                      <a:pPr algn="ctr">
                        <a:lnSpc>
                          <a:spcPct val="100000"/>
                        </a:lnSpc>
                      </a:pPr>
                      <a:r>
                        <a:rPr lang="en-US" sz="2400">
                          <a:solidFill>
                            <a:srgbClr val="000000"/>
                          </a:solidFill>
                          <a:latin typeface="Times New Roman"/>
                        </a:rPr>
                        <a:t>Predicted Consort</a:t>
                      </a:r>
                      <a:endParaRPr/>
                    </a:p>
                  </a:txBody>
                  <a:tcPr/>
                </a:tc>
                <a:tc>
                  <a:txBody>
                    <a:bodyPr lIns="14400" rIns="14400" tIns="14400" bIns="0" anchor="b"/>
                    <a:p>
                      <a:pPr algn="ctr">
                        <a:lnSpc>
                          <a:spcPct val="100000"/>
                        </a:lnSpc>
                      </a:pPr>
                      <a:r>
                        <a:rPr lang="en-US" sz="2400">
                          <a:solidFill>
                            <a:srgbClr val="000000"/>
                          </a:solidFill>
                          <a:latin typeface="Times New Roman"/>
                        </a:rPr>
                        <a:t>Predicted Non-Consort</a:t>
                      </a:r>
                      <a:endParaRPr/>
                    </a:p>
                  </a:txBody>
                  <a:tcPr/>
                </a:tc>
              </a:tr>
              <a:tr h="380520">
                <a:tc>
                  <a:txBody>
                    <a:bodyPr lIns="14400" rIns="14400" tIns="14400" bIns="0" anchor="b"/>
                    <a:p>
                      <a:pPr algn="ctr">
                        <a:lnSpc>
                          <a:spcPct val="100000"/>
                        </a:lnSpc>
                      </a:pPr>
                      <a:r>
                        <a:rPr lang="en-US" sz="2400">
                          <a:solidFill>
                            <a:srgbClr val="ffffff"/>
                          </a:solidFill>
                          <a:latin typeface="Times New Roman"/>
                        </a:rPr>
                        <a:t>True Consort</a:t>
                      </a:r>
                      <a:endParaRPr/>
                    </a:p>
                  </a:txBody>
                  <a:tcPr/>
                </a:tc>
                <a:tc>
                  <a:txBody>
                    <a:bodyPr lIns="14400" rIns="14400" tIns="14400" bIns="0" anchor="b"/>
                    <a:p>
                      <a:pPr algn="ctr">
                        <a:lnSpc>
                          <a:spcPct val="100000"/>
                        </a:lnSpc>
                      </a:pPr>
                      <a:r>
                        <a:rPr lang="en-US" sz="2400">
                          <a:solidFill>
                            <a:srgbClr val="000000"/>
                          </a:solidFill>
                          <a:latin typeface="Times New Roman"/>
                        </a:rPr>
                        <a:t>0.647</a:t>
                      </a:r>
                      <a:endParaRPr/>
                    </a:p>
                  </a:txBody>
                  <a:tcPr/>
                </a:tc>
                <a:tc>
                  <a:txBody>
                    <a:bodyPr lIns="14400" rIns="14400" tIns="14400" bIns="0" anchor="b"/>
                    <a:p>
                      <a:pPr algn="ctr">
                        <a:lnSpc>
                          <a:spcPct val="100000"/>
                        </a:lnSpc>
                      </a:pPr>
                      <a:r>
                        <a:rPr lang="en-US" sz="2400">
                          <a:solidFill>
                            <a:srgbClr val="000000"/>
                          </a:solidFill>
                          <a:latin typeface="Times New Roman"/>
                        </a:rPr>
                        <a:t>0.3525</a:t>
                      </a:r>
                      <a:endParaRPr/>
                    </a:p>
                  </a:txBody>
                  <a:tcPr/>
                </a:tc>
              </a:tr>
              <a:tr h="380520">
                <a:tc>
                  <a:txBody>
                    <a:bodyPr lIns="14400" rIns="14400" tIns="14400" bIns="0" anchor="b"/>
                    <a:p>
                      <a:pPr algn="ctr">
                        <a:lnSpc>
                          <a:spcPct val="100000"/>
                        </a:lnSpc>
                      </a:pPr>
                      <a:r>
                        <a:rPr lang="en-US" sz="2400">
                          <a:solidFill>
                            <a:srgbClr val="ffffff"/>
                          </a:solidFill>
                          <a:latin typeface="Times New Roman"/>
                        </a:rPr>
                        <a:t>True Non-Consort</a:t>
                      </a:r>
                      <a:endParaRPr/>
                    </a:p>
                  </a:txBody>
                  <a:tcPr/>
                </a:tc>
                <a:tc>
                  <a:txBody>
                    <a:bodyPr lIns="14400" rIns="14400" tIns="14400" bIns="0" anchor="b"/>
                    <a:p>
                      <a:pPr algn="ctr">
                        <a:lnSpc>
                          <a:spcPct val="100000"/>
                        </a:lnSpc>
                      </a:pPr>
                      <a:r>
                        <a:rPr lang="en-US" sz="2400">
                          <a:solidFill>
                            <a:srgbClr val="000000"/>
                          </a:solidFill>
                          <a:latin typeface="Times New Roman"/>
                        </a:rPr>
                        <a:t>0.363</a:t>
                      </a:r>
                      <a:endParaRPr/>
                    </a:p>
                  </a:txBody>
                  <a:tcPr/>
                </a:tc>
                <a:tc>
                  <a:txBody>
                    <a:bodyPr lIns="14400" rIns="14400" tIns="14400" bIns="0" anchor="b"/>
                    <a:p>
                      <a:pPr algn="ctr">
                        <a:lnSpc>
                          <a:spcPct val="100000"/>
                        </a:lnSpc>
                      </a:pPr>
                      <a:r>
                        <a:rPr lang="en-US" sz="2400">
                          <a:solidFill>
                            <a:srgbClr val="000000"/>
                          </a:solidFill>
                          <a:latin typeface="Times New Roman"/>
                        </a:rPr>
                        <a:t>0.637</a:t>
                      </a:r>
                      <a:endParaRPr/>
                    </a:p>
                  </a:txBody>
                  <a:tcPr/>
                </a:tc>
              </a:tr>
            </a:tbl>
          </a:graphicData>
        </a:graphic>
      </p:graphicFrame>
      <p:graphicFrame>
        <p:nvGraphicFramePr>
          <p:cNvPr id="65" name="Table 14"/>
          <p:cNvGraphicFramePr/>
          <p:nvPr/>
        </p:nvGraphicFramePr>
        <p:xfrm>
          <a:off x="22068720" y="13878360"/>
          <a:ext cx="8105400" cy="1523160"/>
        </p:xfrm>
        <a:graphic>
          <a:graphicData uri="http://schemas.openxmlformats.org/drawingml/2006/table">
            <a:tbl>
              <a:tblPr/>
              <a:tblGrid>
                <a:gridCol w="2516760"/>
                <a:gridCol w="2453040"/>
                <a:gridCol w="3135600"/>
              </a:tblGrid>
              <a:tr h="380520">
                <a:tc>
                  <a:txBody>
                    <a:bodyPr lIns="14400" rIns="14400" tIns="14400" bIns="0" anchor="b"/>
                    <a:p>
                      <a:pPr algn="ctr">
                        <a:lnSpc>
                          <a:spcPct val="100000"/>
                        </a:lnSpc>
                      </a:pPr>
                      <a:r>
                        <a:rPr b="1" lang="en-US" sz="2400">
                          <a:solidFill>
                            <a:srgbClr val="000000"/>
                          </a:solidFill>
                          <a:latin typeface="Times New Roman"/>
                        </a:rPr>
                        <a:t>Normalized Confusion Matrix for SVM</a:t>
                      </a:r>
                      <a:endParaRPr/>
                    </a:p>
                  </a:txBody>
                  <a:tcPr/>
                </a:tc>
              </a:tr>
              <a:tr h="380520">
                <a:tc>
                  <a:txBody>
                    <a:bodyPr lIns="14400" rIns="14400" tIns="14400" bIns="0" anchor="b"/>
                    <a:p>
                      <a:pPr algn="ctr">
                        <a:lnSpc>
                          <a:spcPct val="100000"/>
                        </a:lnSpc>
                      </a:pPr>
                      <a:r>
                        <a:rPr lang="en-US" sz="2400">
                          <a:solidFill>
                            <a:srgbClr val="000000"/>
                          </a:solidFill>
                          <a:latin typeface="Times New Roman"/>
                        </a:rPr>
                        <a:t> </a:t>
                      </a:r>
                      <a:endParaRPr/>
                    </a:p>
                  </a:txBody>
                  <a:tcPr/>
                </a:tc>
                <a:tc>
                  <a:txBody>
                    <a:bodyPr lIns="14400" rIns="14400" tIns="14400" bIns="0" anchor="b"/>
                    <a:p>
                      <a:pPr algn="ctr">
                        <a:lnSpc>
                          <a:spcPct val="100000"/>
                        </a:lnSpc>
                      </a:pPr>
                      <a:r>
                        <a:rPr lang="en-US" sz="2400">
                          <a:solidFill>
                            <a:srgbClr val="000000"/>
                          </a:solidFill>
                          <a:latin typeface="Times New Roman"/>
                        </a:rPr>
                        <a:t>Predicted Consort</a:t>
                      </a:r>
                      <a:endParaRPr/>
                    </a:p>
                  </a:txBody>
                  <a:tcPr/>
                </a:tc>
                <a:tc>
                  <a:txBody>
                    <a:bodyPr lIns="14400" rIns="14400" tIns="14400" bIns="0" anchor="b"/>
                    <a:p>
                      <a:pPr algn="ctr">
                        <a:lnSpc>
                          <a:spcPct val="100000"/>
                        </a:lnSpc>
                      </a:pPr>
                      <a:r>
                        <a:rPr lang="en-US" sz="2400">
                          <a:solidFill>
                            <a:srgbClr val="000000"/>
                          </a:solidFill>
                          <a:latin typeface="Times New Roman"/>
                        </a:rPr>
                        <a:t>Predicted Non-Consort</a:t>
                      </a:r>
                      <a:endParaRPr/>
                    </a:p>
                  </a:txBody>
                  <a:tcPr/>
                </a:tc>
              </a:tr>
              <a:tr h="380520">
                <a:tc>
                  <a:txBody>
                    <a:bodyPr lIns="14400" rIns="14400" tIns="14400" bIns="0" anchor="b"/>
                    <a:p>
                      <a:pPr algn="ctr">
                        <a:lnSpc>
                          <a:spcPct val="100000"/>
                        </a:lnSpc>
                      </a:pPr>
                      <a:r>
                        <a:rPr lang="en-US" sz="2400">
                          <a:solidFill>
                            <a:srgbClr val="ffffff"/>
                          </a:solidFill>
                          <a:latin typeface="Times New Roman"/>
                        </a:rPr>
                        <a:t>True Consort</a:t>
                      </a:r>
                      <a:endParaRPr/>
                    </a:p>
                  </a:txBody>
                  <a:tcPr/>
                </a:tc>
                <a:tc>
                  <a:txBody>
                    <a:bodyPr lIns="14400" rIns="14400" tIns="14400" bIns="0" anchor="b"/>
                    <a:p>
                      <a:pPr algn="ctr">
                        <a:lnSpc>
                          <a:spcPct val="100000"/>
                        </a:lnSpc>
                      </a:pPr>
                      <a:r>
                        <a:rPr lang="en-US" sz="2400">
                          <a:solidFill>
                            <a:srgbClr val="000000"/>
                          </a:solidFill>
                          <a:latin typeface="Times New Roman"/>
                        </a:rPr>
                        <a:t>0.686</a:t>
                      </a:r>
                      <a:endParaRPr/>
                    </a:p>
                  </a:txBody>
                  <a:tcPr/>
                </a:tc>
                <a:tc>
                  <a:txBody>
                    <a:bodyPr lIns="14400" rIns="14400" tIns="14400" bIns="0" anchor="b"/>
                    <a:p>
                      <a:pPr algn="ctr">
                        <a:lnSpc>
                          <a:spcPct val="100000"/>
                        </a:lnSpc>
                      </a:pPr>
                      <a:r>
                        <a:rPr lang="en-US" sz="2400">
                          <a:solidFill>
                            <a:srgbClr val="000000"/>
                          </a:solidFill>
                          <a:latin typeface="Times New Roman"/>
                        </a:rPr>
                        <a:t>0.314</a:t>
                      </a:r>
                      <a:endParaRPr/>
                    </a:p>
                  </a:txBody>
                  <a:tcPr/>
                </a:tc>
              </a:tr>
              <a:tr h="381600">
                <a:tc>
                  <a:txBody>
                    <a:bodyPr lIns="14400" rIns="14400" tIns="14400" bIns="0" anchor="b"/>
                    <a:p>
                      <a:pPr algn="ctr">
                        <a:lnSpc>
                          <a:spcPct val="100000"/>
                        </a:lnSpc>
                      </a:pPr>
                      <a:r>
                        <a:rPr lang="en-US" sz="2400">
                          <a:solidFill>
                            <a:srgbClr val="ffffff"/>
                          </a:solidFill>
                          <a:latin typeface="Times New Roman"/>
                        </a:rPr>
                        <a:t>True Non-Consort</a:t>
                      </a:r>
                      <a:endParaRPr/>
                    </a:p>
                  </a:txBody>
                  <a:tcPr/>
                </a:tc>
                <a:tc>
                  <a:txBody>
                    <a:bodyPr lIns="14400" rIns="14400" tIns="14400" bIns="0" anchor="b"/>
                    <a:p>
                      <a:pPr algn="ctr">
                        <a:lnSpc>
                          <a:spcPct val="100000"/>
                        </a:lnSpc>
                      </a:pPr>
                      <a:r>
                        <a:rPr lang="en-US" sz="2400">
                          <a:solidFill>
                            <a:srgbClr val="000000"/>
                          </a:solidFill>
                          <a:latin typeface="Times New Roman"/>
                        </a:rPr>
                        <a:t>0.31</a:t>
                      </a:r>
                      <a:endParaRPr/>
                    </a:p>
                  </a:txBody>
                  <a:tcPr/>
                </a:tc>
                <a:tc>
                  <a:txBody>
                    <a:bodyPr lIns="14400" rIns="14400" tIns="14400" bIns="0" anchor="b"/>
                    <a:p>
                      <a:pPr algn="ctr">
                        <a:lnSpc>
                          <a:spcPct val="100000"/>
                        </a:lnSpc>
                      </a:pPr>
                      <a:r>
                        <a:rPr lang="en-US" sz="2400">
                          <a:solidFill>
                            <a:srgbClr val="000000"/>
                          </a:solidFill>
                          <a:latin typeface="Times New Roman"/>
                        </a:rPr>
                        <a:t>0.691</a:t>
                      </a:r>
                      <a:endParaRPr/>
                    </a:p>
                  </a:txBody>
                  <a:tcPr/>
                </a:tc>
              </a:tr>
            </a:tbl>
          </a:graphicData>
        </a:graphic>
      </p:graphicFrame>
      <p:graphicFrame>
        <p:nvGraphicFramePr>
          <p:cNvPr id="66" name="Table 15"/>
          <p:cNvGraphicFramePr/>
          <p:nvPr/>
        </p:nvGraphicFramePr>
        <p:xfrm>
          <a:off x="20368800" y="4938480"/>
          <a:ext cx="6095520" cy="2630160"/>
        </p:xfrm>
        <a:graphic>
          <a:graphicData uri="http://schemas.openxmlformats.org/drawingml/2006/table">
            <a:tbl>
              <a:tblPr/>
              <a:tblGrid>
                <a:gridCol w="1257120"/>
                <a:gridCol w="836640"/>
                <a:gridCol w="1223280"/>
                <a:gridCol w="974520"/>
                <a:gridCol w="953640"/>
                <a:gridCol w="850320"/>
              </a:tblGrid>
              <a:tr h="375840">
                <a:tc>
                  <a:txBody>
                    <a:bodyPr lIns="9720" rIns="9720" tIns="9720" bIns="0" anchor="b"/>
                    <a:p>
                      <a:pPr algn="ctr">
                        <a:lnSpc>
                          <a:spcPct val="100000"/>
                        </a:lnSpc>
                      </a:pPr>
                      <a:r>
                        <a:rPr b="1" lang="en-US" sz="2400">
                          <a:solidFill>
                            <a:srgbClr val="000000"/>
                          </a:solidFill>
                          <a:latin typeface="Times New Roman"/>
                        </a:rPr>
                        <a:t>AdaBoosting Feature Selection</a:t>
                      </a:r>
                      <a:endParaRPr/>
                    </a:p>
                  </a:txBody>
                  <a:tcPr/>
                </a:tc>
              </a:tr>
              <a:tr h="375840">
                <a:tc>
                  <a:txBody>
                    <a:bodyPr lIns="9720" rIns="9720" tIns="9720" bIns="0" anchor="b"/>
                    <a:p>
                      <a:pPr algn="ctr">
                        <a:lnSpc>
                          <a:spcPct val="100000"/>
                        </a:lnSpc>
                      </a:pPr>
                      <a:r>
                        <a:rPr lang="en-US" sz="2400">
                          <a:solidFill>
                            <a:srgbClr val="000000"/>
                          </a:solidFill>
                          <a:latin typeface="Times New Roman"/>
                        </a:rPr>
                        <a:t>Features</a:t>
                      </a:r>
                      <a:endParaRPr/>
                    </a:p>
                  </a:txBody>
                  <a:tcPr/>
                </a:tc>
                <a:tc>
                  <a:txBody>
                    <a:bodyPr lIns="9720" rIns="9720" tIns="9720" bIns="0" anchor="b"/>
                    <a:p>
                      <a:pPr algn="ctr">
                        <a:lnSpc>
                          <a:spcPct val="100000"/>
                        </a:lnSpc>
                      </a:pPr>
                      <a:r>
                        <a:rPr lang="en-US" sz="2400">
                          <a:solidFill>
                            <a:srgbClr val="000000"/>
                          </a:solidFill>
                          <a:latin typeface="Times New Roman"/>
                        </a:rPr>
                        <a:t>Error</a:t>
                      </a:r>
                      <a:endParaRPr/>
                    </a:p>
                  </a:txBody>
                  <a:tcPr/>
                </a:tc>
                <a:tc>
                  <a:txBody>
                    <a:bodyPr lIns="9720" rIns="9720" tIns="9720" bIns="0" anchor="b"/>
                    <a:p>
                      <a:pPr algn="ctr">
                        <a:lnSpc>
                          <a:spcPct val="100000"/>
                        </a:lnSpc>
                      </a:pPr>
                      <a:r>
                        <a:rPr lang="en-US" sz="2400">
                          <a:solidFill>
                            <a:srgbClr val="000000"/>
                          </a:solidFill>
                          <a:latin typeface="Times New Roman"/>
                        </a:rPr>
                        <a:t>Precision</a:t>
                      </a:r>
                      <a:endParaRPr/>
                    </a:p>
                  </a:txBody>
                  <a:tcPr/>
                </a:tc>
                <a:tc>
                  <a:txBody>
                    <a:bodyPr lIns="9720" rIns="9720" tIns="9720" bIns="0" anchor="b"/>
                    <a:p>
                      <a:pPr algn="ctr">
                        <a:lnSpc>
                          <a:spcPct val="100000"/>
                        </a:lnSpc>
                      </a:pPr>
                      <a:r>
                        <a:rPr lang="en-US" sz="2400">
                          <a:solidFill>
                            <a:srgbClr val="000000"/>
                          </a:solidFill>
                          <a:latin typeface="Times New Roman"/>
                        </a:rPr>
                        <a:t>Recall</a:t>
                      </a:r>
                      <a:endParaRPr/>
                    </a:p>
                  </a:txBody>
                  <a:tcPr/>
                </a:tc>
                <a:tc>
                  <a:txBody>
                    <a:bodyPr lIns="9720" rIns="9720" tIns="9720" bIns="0" anchor="b"/>
                    <a:p>
                      <a:pPr algn="ctr">
                        <a:lnSpc>
                          <a:spcPct val="100000"/>
                        </a:lnSpc>
                      </a:pPr>
                      <a:r>
                        <a:rPr lang="en-US" sz="2400">
                          <a:solidFill>
                            <a:srgbClr val="000000"/>
                          </a:solidFill>
                          <a:latin typeface="Times New Roman"/>
                        </a:rPr>
                        <a:t>Fischer</a:t>
                      </a:r>
                      <a:endParaRPr/>
                    </a:p>
                  </a:txBody>
                  <a:tcPr/>
                </a:tc>
                <a:tc>
                  <a:txBody>
                    <a:bodyPr lIns="9720" rIns="9720" tIns="9720" bIns="0" anchor="b"/>
                    <a:p>
                      <a:pPr algn="ctr">
                        <a:lnSpc>
                          <a:spcPct val="100000"/>
                        </a:lnSpc>
                      </a:pPr>
                      <a:r>
                        <a:rPr lang="en-US" sz="2400">
                          <a:solidFill>
                            <a:srgbClr val="000000"/>
                          </a:solidFill>
                          <a:latin typeface="Times New Roman"/>
                        </a:rPr>
                        <a:t>AUC</a:t>
                      </a:r>
                      <a:endParaRPr/>
                    </a:p>
                  </a:txBody>
                  <a:tcPr/>
                </a:tc>
              </a:tr>
              <a:tr h="375840">
                <a:tc>
                  <a:txBody>
                    <a:bodyPr lIns="9720" rIns="9720" tIns="9720" bIns="0" anchor="b"/>
                    <a:p>
                      <a:pPr algn="ctr">
                        <a:lnSpc>
                          <a:spcPct val="100000"/>
                        </a:lnSpc>
                      </a:pPr>
                      <a:r>
                        <a:rPr lang="en-US" sz="2400">
                          <a:solidFill>
                            <a:srgbClr val="000000"/>
                          </a:solidFill>
                          <a:latin typeface="Times New Roman"/>
                        </a:rPr>
                        <a:t>1</a:t>
                      </a:r>
                      <a:endParaRPr/>
                    </a:p>
                  </a:txBody>
                  <a:tcPr/>
                </a:tc>
                <a:tc>
                  <a:txBody>
                    <a:bodyPr lIns="9720" rIns="9720" tIns="9720" bIns="0" anchor="b"/>
                    <a:p>
                      <a:pPr algn="ctr">
                        <a:lnSpc>
                          <a:spcPct val="100000"/>
                        </a:lnSpc>
                      </a:pPr>
                      <a:r>
                        <a:rPr lang="en-US" sz="2400">
                          <a:solidFill>
                            <a:srgbClr val="000000"/>
                          </a:solidFill>
                          <a:latin typeface="Times New Roman"/>
                        </a:rPr>
                        <a:t>0.410</a:t>
                      </a:r>
                      <a:endParaRPr/>
                    </a:p>
                  </a:txBody>
                  <a:tcPr/>
                </a:tc>
                <a:tc>
                  <a:txBody>
                    <a:bodyPr lIns="9720" rIns="9720" tIns="9720" bIns="0" anchor="b"/>
                    <a:p>
                      <a:pPr algn="ctr">
                        <a:lnSpc>
                          <a:spcPct val="100000"/>
                        </a:lnSpc>
                      </a:pPr>
                      <a:r>
                        <a:rPr lang="en-US" sz="2400">
                          <a:solidFill>
                            <a:srgbClr val="000000"/>
                          </a:solidFill>
                          <a:latin typeface="Times New Roman"/>
                        </a:rPr>
                        <a:t>0.177</a:t>
                      </a:r>
                      <a:endParaRPr/>
                    </a:p>
                  </a:txBody>
                  <a:tcPr/>
                </a:tc>
                <a:tc>
                  <a:txBody>
                    <a:bodyPr lIns="9720" rIns="9720" tIns="9720" bIns="0" anchor="b"/>
                    <a:p>
                      <a:pPr algn="ctr">
                        <a:lnSpc>
                          <a:spcPct val="100000"/>
                        </a:lnSpc>
                      </a:pPr>
                      <a:r>
                        <a:rPr lang="en-US" sz="2400">
                          <a:solidFill>
                            <a:srgbClr val="000000"/>
                          </a:solidFill>
                          <a:latin typeface="Times New Roman"/>
                        </a:rPr>
                        <a:t>0.565</a:t>
                      </a:r>
                      <a:endParaRPr/>
                    </a:p>
                  </a:txBody>
                  <a:tcPr/>
                </a:tc>
                <a:tc>
                  <a:txBody>
                    <a:bodyPr lIns="9720" rIns="9720" tIns="9720" bIns="0" anchor="b"/>
                    <a:p>
                      <a:pPr algn="ctr">
                        <a:lnSpc>
                          <a:spcPct val="100000"/>
                        </a:lnSpc>
                      </a:pPr>
                      <a:r>
                        <a:rPr lang="en-US" sz="2400">
                          <a:solidFill>
                            <a:srgbClr val="000000"/>
                          </a:solidFill>
                          <a:latin typeface="Times New Roman"/>
                        </a:rPr>
                        <a:t>0.269</a:t>
                      </a:r>
                      <a:endParaRPr/>
                    </a:p>
                  </a:txBody>
                  <a:tcPr/>
                </a:tc>
                <a:tc>
                  <a:txBody>
                    <a:bodyPr lIns="9720" rIns="9720" tIns="9720" bIns="0" anchor="b"/>
                    <a:p>
                      <a:pPr algn="ctr">
                        <a:lnSpc>
                          <a:spcPct val="100000"/>
                        </a:lnSpc>
                      </a:pPr>
                      <a:r>
                        <a:rPr lang="en-US" sz="2400">
                          <a:solidFill>
                            <a:srgbClr val="000000"/>
                          </a:solidFill>
                          <a:latin typeface="Times New Roman"/>
                        </a:rPr>
                        <a:t>0.578</a:t>
                      </a:r>
                      <a:endParaRPr/>
                    </a:p>
                  </a:txBody>
                  <a:tcPr/>
                </a:tc>
              </a:tr>
              <a:tr h="375840">
                <a:tc>
                  <a:txBody>
                    <a:bodyPr lIns="9720" rIns="9720" tIns="9720" bIns="0" anchor="b"/>
                    <a:p>
                      <a:pPr algn="ctr">
                        <a:lnSpc>
                          <a:spcPct val="100000"/>
                        </a:lnSpc>
                      </a:pPr>
                      <a:r>
                        <a:rPr lang="en-US" sz="2400">
                          <a:solidFill>
                            <a:srgbClr val="000000"/>
                          </a:solidFill>
                          <a:latin typeface="Times New Roman"/>
                        </a:rPr>
                        <a:t>4</a:t>
                      </a:r>
                      <a:endParaRPr/>
                    </a:p>
                  </a:txBody>
                  <a:tcPr/>
                </a:tc>
                <a:tc>
                  <a:txBody>
                    <a:bodyPr lIns="9720" rIns="9720" tIns="9720" bIns="0" anchor="b"/>
                    <a:p>
                      <a:pPr algn="ctr">
                        <a:lnSpc>
                          <a:spcPct val="100000"/>
                        </a:lnSpc>
                      </a:pPr>
                      <a:r>
                        <a:rPr lang="en-US" sz="2400">
                          <a:solidFill>
                            <a:srgbClr val="000000"/>
                          </a:solidFill>
                          <a:latin typeface="Times New Roman"/>
                        </a:rPr>
                        <a:t>0.394</a:t>
                      </a:r>
                      <a:endParaRPr/>
                    </a:p>
                  </a:txBody>
                  <a:tcPr/>
                </a:tc>
                <a:tc>
                  <a:txBody>
                    <a:bodyPr lIns="9720" rIns="9720" tIns="9720" bIns="0" anchor="b"/>
                    <a:p>
                      <a:pPr algn="ctr">
                        <a:lnSpc>
                          <a:spcPct val="100000"/>
                        </a:lnSpc>
                      </a:pPr>
                      <a:r>
                        <a:rPr lang="en-US" sz="2400">
                          <a:solidFill>
                            <a:srgbClr val="000000"/>
                          </a:solidFill>
                          <a:latin typeface="Times New Roman"/>
                        </a:rPr>
                        <a:t>0.183</a:t>
                      </a:r>
                      <a:endParaRPr/>
                    </a:p>
                  </a:txBody>
                  <a:tcPr/>
                </a:tc>
                <a:tc>
                  <a:txBody>
                    <a:bodyPr lIns="9720" rIns="9720" tIns="9720" bIns="0" anchor="b"/>
                    <a:p>
                      <a:pPr algn="ctr">
                        <a:lnSpc>
                          <a:spcPct val="100000"/>
                        </a:lnSpc>
                      </a:pPr>
                      <a:r>
                        <a:rPr lang="en-US" sz="2400">
                          <a:solidFill>
                            <a:srgbClr val="000000"/>
                          </a:solidFill>
                          <a:latin typeface="Times New Roman"/>
                        </a:rPr>
                        <a:t>0.563</a:t>
                      </a:r>
                      <a:endParaRPr/>
                    </a:p>
                  </a:txBody>
                  <a:tcPr/>
                </a:tc>
                <a:tc>
                  <a:txBody>
                    <a:bodyPr lIns="9720" rIns="9720" tIns="9720" bIns="0" anchor="b"/>
                    <a:p>
                      <a:pPr algn="ctr">
                        <a:lnSpc>
                          <a:spcPct val="100000"/>
                        </a:lnSpc>
                      </a:pPr>
                      <a:r>
                        <a:rPr lang="en-US" sz="2400">
                          <a:solidFill>
                            <a:srgbClr val="000000"/>
                          </a:solidFill>
                          <a:latin typeface="Times New Roman"/>
                        </a:rPr>
                        <a:t>0.277</a:t>
                      </a:r>
                      <a:endParaRPr/>
                    </a:p>
                  </a:txBody>
                  <a:tcPr/>
                </a:tc>
                <a:tc>
                  <a:txBody>
                    <a:bodyPr lIns="9720" rIns="9720" tIns="9720" bIns="0" anchor="b"/>
                    <a:p>
                      <a:pPr algn="ctr">
                        <a:lnSpc>
                          <a:spcPct val="100000"/>
                        </a:lnSpc>
                      </a:pPr>
                      <a:r>
                        <a:rPr lang="en-US" sz="2400">
                          <a:solidFill>
                            <a:srgbClr val="000000"/>
                          </a:solidFill>
                          <a:latin typeface="Times New Roman"/>
                        </a:rPr>
                        <a:t>0.587</a:t>
                      </a:r>
                      <a:endParaRPr/>
                    </a:p>
                  </a:txBody>
                  <a:tcPr/>
                </a:tc>
              </a:tr>
              <a:tr h="375840">
                <a:tc>
                  <a:txBody>
                    <a:bodyPr lIns="9720" rIns="9720" tIns="9720" bIns="0" anchor="b"/>
                    <a:p>
                      <a:pPr algn="ctr">
                        <a:lnSpc>
                          <a:spcPct val="100000"/>
                        </a:lnSpc>
                      </a:pPr>
                      <a:r>
                        <a:rPr lang="en-US" sz="2400">
                          <a:solidFill>
                            <a:srgbClr val="000000"/>
                          </a:solidFill>
                          <a:latin typeface="Times New Roman"/>
                        </a:rPr>
                        <a:t>6</a:t>
                      </a:r>
                      <a:endParaRPr/>
                    </a:p>
                  </a:txBody>
                  <a:tcPr/>
                </a:tc>
                <a:tc>
                  <a:txBody>
                    <a:bodyPr lIns="9720" rIns="9720" tIns="9720" bIns="0" anchor="b"/>
                    <a:p>
                      <a:pPr algn="ctr">
                        <a:lnSpc>
                          <a:spcPct val="100000"/>
                        </a:lnSpc>
                      </a:pPr>
                      <a:r>
                        <a:rPr lang="en-US" sz="2400">
                          <a:solidFill>
                            <a:srgbClr val="000000"/>
                          </a:solidFill>
                          <a:latin typeface="Times New Roman"/>
                        </a:rPr>
                        <a:t>0.382</a:t>
                      </a:r>
                      <a:endParaRPr/>
                    </a:p>
                  </a:txBody>
                  <a:tcPr/>
                </a:tc>
                <a:tc>
                  <a:txBody>
                    <a:bodyPr lIns="9720" rIns="9720" tIns="9720" bIns="0" anchor="b"/>
                    <a:p>
                      <a:pPr algn="ctr">
                        <a:lnSpc>
                          <a:spcPct val="100000"/>
                        </a:lnSpc>
                      </a:pPr>
                      <a:r>
                        <a:rPr lang="en-US" sz="2400">
                          <a:solidFill>
                            <a:srgbClr val="000000"/>
                          </a:solidFill>
                          <a:latin typeface="Times New Roman"/>
                        </a:rPr>
                        <a:t>0.210</a:t>
                      </a:r>
                      <a:endParaRPr/>
                    </a:p>
                  </a:txBody>
                  <a:tcPr/>
                </a:tc>
                <a:tc>
                  <a:txBody>
                    <a:bodyPr lIns="9720" rIns="9720" tIns="9720" bIns="0" anchor="b"/>
                    <a:p>
                      <a:pPr algn="ctr">
                        <a:lnSpc>
                          <a:spcPct val="100000"/>
                        </a:lnSpc>
                      </a:pPr>
                      <a:r>
                        <a:rPr lang="en-US" sz="2400">
                          <a:solidFill>
                            <a:srgbClr val="000000"/>
                          </a:solidFill>
                          <a:latin typeface="Times New Roman"/>
                        </a:rPr>
                        <a:t>0.660</a:t>
                      </a:r>
                      <a:endParaRPr/>
                    </a:p>
                  </a:txBody>
                  <a:tcPr/>
                </a:tc>
                <a:tc>
                  <a:txBody>
                    <a:bodyPr lIns="9720" rIns="9720" tIns="9720" bIns="0" anchor="b"/>
                    <a:p>
                      <a:pPr algn="ctr">
                        <a:lnSpc>
                          <a:spcPct val="100000"/>
                        </a:lnSpc>
                      </a:pPr>
                      <a:r>
                        <a:rPr lang="en-US" sz="2400">
                          <a:solidFill>
                            <a:srgbClr val="000000"/>
                          </a:solidFill>
                          <a:latin typeface="Times New Roman"/>
                        </a:rPr>
                        <a:t>0.318</a:t>
                      </a:r>
                      <a:endParaRPr/>
                    </a:p>
                  </a:txBody>
                  <a:tcPr/>
                </a:tc>
                <a:tc>
                  <a:txBody>
                    <a:bodyPr lIns="9720" rIns="9720" tIns="9720" bIns="0" anchor="b"/>
                    <a:p>
                      <a:pPr algn="ctr">
                        <a:lnSpc>
                          <a:spcPct val="100000"/>
                        </a:lnSpc>
                      </a:pPr>
                      <a:r>
                        <a:rPr lang="en-US" sz="2400">
                          <a:solidFill>
                            <a:srgbClr val="000000"/>
                          </a:solidFill>
                          <a:latin typeface="Times New Roman"/>
                        </a:rPr>
                        <a:t>0.637</a:t>
                      </a:r>
                      <a:endParaRPr/>
                    </a:p>
                  </a:txBody>
                  <a:tcPr/>
                </a:tc>
              </a:tr>
              <a:tr h="375840">
                <a:tc>
                  <a:txBody>
                    <a:bodyPr lIns="9720" rIns="9720" tIns="9720" bIns="0" anchor="b"/>
                    <a:p>
                      <a:pPr algn="ctr">
                        <a:lnSpc>
                          <a:spcPct val="100000"/>
                        </a:lnSpc>
                      </a:pPr>
                      <a:r>
                        <a:rPr lang="en-US" sz="2400">
                          <a:solidFill>
                            <a:srgbClr val="000000"/>
                          </a:solidFill>
                          <a:latin typeface="Times New Roman"/>
                        </a:rPr>
                        <a:t>7</a:t>
                      </a:r>
                      <a:endParaRPr/>
                    </a:p>
                  </a:txBody>
                  <a:tcPr/>
                </a:tc>
                <a:tc>
                  <a:txBody>
                    <a:bodyPr lIns="9720" rIns="9720" tIns="9720" bIns="0" anchor="b"/>
                    <a:p>
                      <a:pPr algn="ctr">
                        <a:lnSpc>
                          <a:spcPct val="100000"/>
                        </a:lnSpc>
                      </a:pPr>
                      <a:r>
                        <a:rPr lang="en-US" sz="2400">
                          <a:solidFill>
                            <a:srgbClr val="000000"/>
                          </a:solidFill>
                          <a:latin typeface="Times New Roman"/>
                        </a:rPr>
                        <a:t>0.375</a:t>
                      </a:r>
                      <a:endParaRPr/>
                    </a:p>
                  </a:txBody>
                  <a:tcPr/>
                </a:tc>
                <a:tc>
                  <a:txBody>
                    <a:bodyPr lIns="9720" rIns="9720" tIns="9720" bIns="0" anchor="b"/>
                    <a:p>
                      <a:pPr algn="ctr">
                        <a:lnSpc>
                          <a:spcPct val="100000"/>
                        </a:lnSpc>
                      </a:pPr>
                      <a:r>
                        <a:rPr lang="en-US" sz="2400">
                          <a:solidFill>
                            <a:srgbClr val="000000"/>
                          </a:solidFill>
                          <a:latin typeface="Times New Roman"/>
                        </a:rPr>
                        <a:t>0.211</a:t>
                      </a:r>
                      <a:endParaRPr/>
                    </a:p>
                  </a:txBody>
                  <a:tcPr/>
                </a:tc>
                <a:tc>
                  <a:txBody>
                    <a:bodyPr lIns="9720" rIns="9720" tIns="9720" bIns="0" anchor="b"/>
                    <a:p>
                      <a:pPr algn="ctr">
                        <a:lnSpc>
                          <a:spcPct val="100000"/>
                        </a:lnSpc>
                      </a:pPr>
                      <a:r>
                        <a:rPr lang="en-US" sz="2400">
                          <a:solidFill>
                            <a:srgbClr val="000000"/>
                          </a:solidFill>
                          <a:latin typeface="Times New Roman"/>
                        </a:rPr>
                        <a:t>0.652</a:t>
                      </a:r>
                      <a:endParaRPr/>
                    </a:p>
                  </a:txBody>
                  <a:tcPr/>
                </a:tc>
                <a:tc>
                  <a:txBody>
                    <a:bodyPr lIns="9720" rIns="9720" tIns="9720" bIns="0" anchor="b"/>
                    <a:p>
                      <a:pPr algn="ctr">
                        <a:lnSpc>
                          <a:spcPct val="100000"/>
                        </a:lnSpc>
                      </a:pPr>
                      <a:r>
                        <a:rPr lang="en-US" sz="2400">
                          <a:solidFill>
                            <a:srgbClr val="000000"/>
                          </a:solidFill>
                          <a:latin typeface="Times New Roman"/>
                        </a:rPr>
                        <a:t>0.318</a:t>
                      </a:r>
                      <a:endParaRPr/>
                    </a:p>
                  </a:txBody>
                  <a:tcPr/>
                </a:tc>
                <a:tc>
                  <a:txBody>
                    <a:bodyPr lIns="9720" rIns="9720" tIns="9720" bIns="0" anchor="b"/>
                    <a:p>
                      <a:pPr algn="ctr">
                        <a:lnSpc>
                          <a:spcPct val="100000"/>
                        </a:lnSpc>
                      </a:pPr>
                      <a:r>
                        <a:rPr lang="en-US" sz="2400">
                          <a:solidFill>
                            <a:srgbClr val="000000"/>
                          </a:solidFill>
                          <a:latin typeface="Times New Roman"/>
                        </a:rPr>
                        <a:t>0.636</a:t>
                      </a:r>
                      <a:endParaRPr/>
                    </a:p>
                  </a:txBody>
                  <a:tcPr/>
                </a:tc>
              </a:tr>
              <a:tr h="375840">
                <a:tc>
                  <a:txBody>
                    <a:bodyPr lIns="9720" rIns="9720" tIns="9720" bIns="0" anchor="b"/>
                    <a:p>
                      <a:pPr algn="ctr">
                        <a:lnSpc>
                          <a:spcPct val="100000"/>
                        </a:lnSpc>
                      </a:pPr>
                      <a:r>
                        <a:rPr lang="en-US" sz="2400">
                          <a:solidFill>
                            <a:srgbClr val="000000"/>
                          </a:solidFill>
                          <a:latin typeface="Times New Roman"/>
                        </a:rPr>
                        <a:t>9</a:t>
                      </a:r>
                      <a:endParaRPr/>
                    </a:p>
                  </a:txBody>
                  <a:tcPr/>
                </a:tc>
                <a:tc>
                  <a:txBody>
                    <a:bodyPr lIns="9720" rIns="9720" tIns="9720" bIns="0" anchor="b"/>
                    <a:p>
                      <a:pPr algn="ctr">
                        <a:lnSpc>
                          <a:spcPct val="100000"/>
                        </a:lnSpc>
                      </a:pPr>
                      <a:r>
                        <a:rPr lang="en-US" sz="2400">
                          <a:solidFill>
                            <a:srgbClr val="000000"/>
                          </a:solidFill>
                          <a:latin typeface="Times New Roman"/>
                        </a:rPr>
                        <a:t>0.368</a:t>
                      </a:r>
                      <a:endParaRPr/>
                    </a:p>
                  </a:txBody>
                  <a:tcPr/>
                </a:tc>
                <a:tc>
                  <a:txBody>
                    <a:bodyPr lIns="9720" rIns="9720" tIns="9720" bIns="0" anchor="b"/>
                    <a:p>
                      <a:pPr algn="ctr">
                        <a:lnSpc>
                          <a:spcPct val="100000"/>
                        </a:lnSpc>
                      </a:pPr>
                      <a:r>
                        <a:rPr lang="en-US" sz="2400">
                          <a:solidFill>
                            <a:srgbClr val="000000"/>
                          </a:solidFill>
                          <a:latin typeface="Times New Roman"/>
                        </a:rPr>
                        <a:t>0.214</a:t>
                      </a:r>
                      <a:endParaRPr/>
                    </a:p>
                  </a:txBody>
                  <a:tcPr/>
                </a:tc>
                <a:tc>
                  <a:txBody>
                    <a:bodyPr lIns="9720" rIns="9720" tIns="9720" bIns="0" anchor="b"/>
                    <a:p>
                      <a:pPr algn="ctr">
                        <a:lnSpc>
                          <a:spcPct val="100000"/>
                        </a:lnSpc>
                      </a:pPr>
                      <a:r>
                        <a:rPr lang="en-US" sz="2400">
                          <a:solidFill>
                            <a:srgbClr val="000000"/>
                          </a:solidFill>
                          <a:latin typeface="Times New Roman"/>
                        </a:rPr>
                        <a:t>0.656</a:t>
                      </a:r>
                      <a:endParaRPr/>
                    </a:p>
                  </a:txBody>
                  <a:tcPr/>
                </a:tc>
                <a:tc>
                  <a:txBody>
                    <a:bodyPr lIns="9720" rIns="9720" tIns="9720" bIns="0" anchor="b"/>
                    <a:p>
                      <a:pPr algn="ctr">
                        <a:lnSpc>
                          <a:spcPct val="100000"/>
                        </a:lnSpc>
                      </a:pPr>
                      <a:r>
                        <a:rPr lang="en-US" sz="2400">
                          <a:solidFill>
                            <a:srgbClr val="000000"/>
                          </a:solidFill>
                          <a:latin typeface="Times New Roman"/>
                        </a:rPr>
                        <a:t>0.323</a:t>
                      </a:r>
                      <a:endParaRPr/>
                    </a:p>
                  </a:txBody>
                  <a:tcPr/>
                </a:tc>
                <a:tc>
                  <a:txBody>
                    <a:bodyPr lIns="9720" rIns="9720" tIns="9720" bIns="0" anchor="b"/>
                    <a:p>
                      <a:pPr algn="ctr">
                        <a:lnSpc>
                          <a:spcPct val="100000"/>
                        </a:lnSpc>
                      </a:pPr>
                      <a:r>
                        <a:rPr lang="en-US" sz="2400">
                          <a:solidFill>
                            <a:srgbClr val="000000"/>
                          </a:solidFill>
                          <a:latin typeface="Times New Roman"/>
                        </a:rPr>
                        <a:t>0.641</a:t>
                      </a:r>
                      <a:endParaRPr/>
                    </a:p>
                  </a:txBody>
                  <a:tcPr/>
                </a:tc>
              </a:tr>
            </a:tbl>
          </a:graphicData>
        </a:graphic>
      </p:graphicFrame>
      <p:graphicFrame>
        <p:nvGraphicFramePr>
          <p:cNvPr id="67" name="Table 16"/>
          <p:cNvGraphicFramePr/>
          <p:nvPr/>
        </p:nvGraphicFramePr>
        <p:xfrm>
          <a:off x="26672400" y="4938480"/>
          <a:ext cx="5874480" cy="3736080"/>
        </p:xfrm>
        <a:graphic>
          <a:graphicData uri="http://schemas.openxmlformats.org/drawingml/2006/table">
            <a:tbl>
              <a:tblPr/>
              <a:tblGrid>
                <a:gridCol w="1158840"/>
                <a:gridCol w="858960"/>
                <a:gridCol w="1178640"/>
                <a:gridCol w="938880"/>
                <a:gridCol w="919080"/>
                <a:gridCol w="820080"/>
              </a:tblGrid>
              <a:tr h="373680">
                <a:tc>
                  <a:txBody>
                    <a:bodyPr lIns="7560" rIns="7560" tIns="7560" bIns="0" anchor="b"/>
                    <a:p>
                      <a:pPr algn="ctr">
                        <a:lnSpc>
                          <a:spcPct val="100000"/>
                        </a:lnSpc>
                      </a:pPr>
                      <a:r>
                        <a:rPr b="1" lang="en-US" sz="2400">
                          <a:solidFill>
                            <a:srgbClr val="000000"/>
                          </a:solidFill>
                          <a:latin typeface="Times New Roman"/>
                        </a:rPr>
                        <a:t>Gaussian SVM Feature Selection</a:t>
                      </a:r>
                      <a:endParaRPr/>
                    </a:p>
                  </a:txBody>
                  <a:tcPr/>
                </a:tc>
              </a:tr>
              <a:tr h="373680">
                <a:tc>
                  <a:txBody>
                    <a:bodyPr lIns="7560" rIns="7560" tIns="7560" bIns="0" anchor="b"/>
                    <a:p>
                      <a:pPr algn="ctr">
                        <a:lnSpc>
                          <a:spcPct val="100000"/>
                        </a:lnSpc>
                      </a:pPr>
                      <a:r>
                        <a:rPr lang="en-US" sz="2400">
                          <a:solidFill>
                            <a:srgbClr val="000000"/>
                          </a:solidFill>
                          <a:latin typeface="Times New Roman"/>
                        </a:rPr>
                        <a:t>Features</a:t>
                      </a:r>
                      <a:endParaRPr/>
                    </a:p>
                  </a:txBody>
                  <a:tcPr/>
                </a:tc>
                <a:tc>
                  <a:txBody>
                    <a:bodyPr lIns="7560" rIns="7560" tIns="7560" bIns="0" anchor="b"/>
                    <a:p>
                      <a:pPr algn="ctr">
                        <a:lnSpc>
                          <a:spcPct val="100000"/>
                        </a:lnSpc>
                      </a:pPr>
                      <a:r>
                        <a:rPr lang="en-US" sz="2400">
                          <a:solidFill>
                            <a:srgbClr val="000000"/>
                          </a:solidFill>
                          <a:latin typeface="Times New Roman"/>
                        </a:rPr>
                        <a:t>Error</a:t>
                      </a:r>
                      <a:endParaRPr/>
                    </a:p>
                  </a:txBody>
                  <a:tcPr/>
                </a:tc>
                <a:tc>
                  <a:txBody>
                    <a:bodyPr lIns="7560" rIns="7560" tIns="7560" bIns="0" anchor="b"/>
                    <a:p>
                      <a:pPr algn="ctr">
                        <a:lnSpc>
                          <a:spcPct val="100000"/>
                        </a:lnSpc>
                      </a:pPr>
                      <a:r>
                        <a:rPr lang="en-US" sz="2400">
                          <a:solidFill>
                            <a:srgbClr val="000000"/>
                          </a:solidFill>
                          <a:latin typeface="Times New Roman"/>
                        </a:rPr>
                        <a:t>Precision</a:t>
                      </a:r>
                      <a:endParaRPr/>
                    </a:p>
                  </a:txBody>
                  <a:tcPr/>
                </a:tc>
                <a:tc>
                  <a:txBody>
                    <a:bodyPr lIns="7560" rIns="7560" tIns="7560" bIns="0" anchor="b"/>
                    <a:p>
                      <a:pPr algn="ctr">
                        <a:lnSpc>
                          <a:spcPct val="100000"/>
                        </a:lnSpc>
                      </a:pPr>
                      <a:r>
                        <a:rPr lang="en-US" sz="2400">
                          <a:solidFill>
                            <a:srgbClr val="000000"/>
                          </a:solidFill>
                          <a:latin typeface="Times New Roman"/>
                        </a:rPr>
                        <a:t>Recall</a:t>
                      </a:r>
                      <a:endParaRPr/>
                    </a:p>
                  </a:txBody>
                  <a:tcPr/>
                </a:tc>
                <a:tc>
                  <a:txBody>
                    <a:bodyPr lIns="7560" rIns="7560" tIns="7560" bIns="0" anchor="b"/>
                    <a:p>
                      <a:pPr algn="ctr">
                        <a:lnSpc>
                          <a:spcPct val="100000"/>
                        </a:lnSpc>
                      </a:pPr>
                      <a:r>
                        <a:rPr lang="en-US" sz="2400">
                          <a:solidFill>
                            <a:srgbClr val="000000"/>
                          </a:solidFill>
                          <a:latin typeface="Times New Roman"/>
                        </a:rPr>
                        <a:t>Fischer</a:t>
                      </a:r>
                      <a:endParaRPr/>
                    </a:p>
                  </a:txBody>
                  <a:tcPr/>
                </a:tc>
                <a:tc>
                  <a:txBody>
                    <a:bodyPr lIns="7560" rIns="7560" tIns="7560" bIns="0" anchor="b"/>
                    <a:p>
                      <a:pPr algn="ctr">
                        <a:lnSpc>
                          <a:spcPct val="100000"/>
                        </a:lnSpc>
                      </a:pPr>
                      <a:r>
                        <a:rPr lang="en-US" sz="2400">
                          <a:solidFill>
                            <a:srgbClr val="000000"/>
                          </a:solidFill>
                          <a:latin typeface="Times New Roman"/>
                        </a:rPr>
                        <a:t>AUC</a:t>
                      </a:r>
                      <a:endParaRPr/>
                    </a:p>
                  </a:txBody>
                  <a:tcPr/>
                </a:tc>
              </a:tr>
              <a:tr h="373680">
                <a:tc>
                  <a:txBody>
                    <a:bodyPr lIns="7560" rIns="7560" tIns="7560" bIns="0" anchor="b"/>
                    <a:p>
                      <a:pPr algn="ctr">
                        <a:lnSpc>
                          <a:spcPct val="100000"/>
                        </a:lnSpc>
                      </a:pPr>
                      <a:r>
                        <a:rPr lang="en-US" sz="2400">
                          <a:solidFill>
                            <a:srgbClr val="000000"/>
                          </a:solidFill>
                          <a:latin typeface="Times New Roman"/>
                        </a:rPr>
                        <a:t>2</a:t>
                      </a:r>
                      <a:endParaRPr/>
                    </a:p>
                  </a:txBody>
                  <a:tcPr/>
                </a:tc>
                <a:tc>
                  <a:txBody>
                    <a:bodyPr lIns="7560" rIns="7560" tIns="7560" bIns="0" anchor="b"/>
                    <a:p>
                      <a:pPr algn="ctr">
                        <a:lnSpc>
                          <a:spcPct val="100000"/>
                        </a:lnSpc>
                      </a:pPr>
                      <a:r>
                        <a:rPr lang="en-US" sz="2400">
                          <a:solidFill>
                            <a:srgbClr val="000000"/>
                          </a:solidFill>
                          <a:latin typeface="Times New Roman"/>
                        </a:rPr>
                        <a:t>0.458</a:t>
                      </a:r>
                      <a:endParaRPr/>
                    </a:p>
                  </a:txBody>
                  <a:tcPr/>
                </a:tc>
                <a:tc>
                  <a:txBody>
                    <a:bodyPr lIns="7560" rIns="7560" tIns="7560" bIns="0" anchor="b"/>
                    <a:p>
                      <a:pPr algn="ctr">
                        <a:lnSpc>
                          <a:spcPct val="100000"/>
                        </a:lnSpc>
                      </a:pPr>
                      <a:r>
                        <a:rPr lang="en-US" sz="2400">
                          <a:solidFill>
                            <a:srgbClr val="000000"/>
                          </a:solidFill>
                          <a:latin typeface="Times New Roman"/>
                        </a:rPr>
                        <a:t>0.161</a:t>
                      </a:r>
                      <a:endParaRPr/>
                    </a:p>
                  </a:txBody>
                  <a:tcPr/>
                </a:tc>
                <a:tc>
                  <a:txBody>
                    <a:bodyPr lIns="7560" rIns="7560" tIns="7560" bIns="0" anchor="b"/>
                    <a:p>
                      <a:pPr algn="ctr">
                        <a:lnSpc>
                          <a:spcPct val="100000"/>
                        </a:lnSpc>
                      </a:pPr>
                      <a:r>
                        <a:rPr lang="en-US" sz="2400">
                          <a:solidFill>
                            <a:srgbClr val="000000"/>
                          </a:solidFill>
                          <a:latin typeface="Times New Roman"/>
                        </a:rPr>
                        <a:t>0.561</a:t>
                      </a:r>
                      <a:endParaRPr/>
                    </a:p>
                  </a:txBody>
                  <a:tcPr/>
                </a:tc>
                <a:tc>
                  <a:txBody>
                    <a:bodyPr lIns="7560" rIns="7560" tIns="7560" bIns="0" anchor="b"/>
                    <a:p>
                      <a:pPr algn="ctr">
                        <a:lnSpc>
                          <a:spcPct val="100000"/>
                        </a:lnSpc>
                      </a:pPr>
                      <a:r>
                        <a:rPr lang="en-US" sz="2400">
                          <a:solidFill>
                            <a:srgbClr val="000000"/>
                          </a:solidFill>
                          <a:latin typeface="Times New Roman"/>
                        </a:rPr>
                        <a:t>0.249</a:t>
                      </a:r>
                      <a:endParaRPr/>
                    </a:p>
                  </a:txBody>
                  <a:tcPr/>
                </a:tc>
                <a:tc>
                  <a:txBody>
                    <a:bodyPr lIns="7560" rIns="7560" tIns="7560" bIns="0" anchor="b"/>
                    <a:p>
                      <a:pPr algn="ctr">
                        <a:lnSpc>
                          <a:spcPct val="100000"/>
                        </a:lnSpc>
                      </a:pPr>
                      <a:r>
                        <a:rPr lang="en-US" sz="2400">
                          <a:solidFill>
                            <a:srgbClr val="000000"/>
                          </a:solidFill>
                          <a:latin typeface="Times New Roman"/>
                        </a:rPr>
                        <a:t>0.552</a:t>
                      </a:r>
                      <a:endParaRPr/>
                    </a:p>
                  </a:txBody>
                  <a:tcPr/>
                </a:tc>
              </a:tr>
              <a:tr h="373680">
                <a:tc>
                  <a:txBody>
                    <a:bodyPr lIns="7560" rIns="7560" tIns="7560" bIns="0" anchor="b"/>
                    <a:p>
                      <a:pPr algn="ctr">
                        <a:lnSpc>
                          <a:spcPct val="100000"/>
                        </a:lnSpc>
                      </a:pPr>
                      <a:r>
                        <a:rPr lang="en-US" sz="2400">
                          <a:solidFill>
                            <a:srgbClr val="000000"/>
                          </a:solidFill>
                          <a:latin typeface="Times New Roman"/>
                        </a:rPr>
                        <a:t>3</a:t>
                      </a:r>
                      <a:endParaRPr/>
                    </a:p>
                  </a:txBody>
                  <a:tcPr/>
                </a:tc>
                <a:tc>
                  <a:txBody>
                    <a:bodyPr lIns="7560" rIns="7560" tIns="7560" bIns="0" anchor="b"/>
                    <a:p>
                      <a:pPr algn="ctr">
                        <a:lnSpc>
                          <a:spcPct val="100000"/>
                        </a:lnSpc>
                      </a:pPr>
                      <a:r>
                        <a:rPr lang="en-US" sz="2400">
                          <a:solidFill>
                            <a:srgbClr val="000000"/>
                          </a:solidFill>
                          <a:latin typeface="Times New Roman"/>
                        </a:rPr>
                        <a:t>0.483</a:t>
                      </a:r>
                      <a:endParaRPr/>
                    </a:p>
                  </a:txBody>
                  <a:tcPr/>
                </a:tc>
                <a:tc>
                  <a:txBody>
                    <a:bodyPr lIns="7560" rIns="7560" tIns="7560" bIns="0" anchor="b"/>
                    <a:p>
                      <a:pPr algn="ctr">
                        <a:lnSpc>
                          <a:spcPct val="100000"/>
                        </a:lnSpc>
                      </a:pPr>
                      <a:r>
                        <a:rPr lang="en-US" sz="2400">
                          <a:solidFill>
                            <a:srgbClr val="000000"/>
                          </a:solidFill>
                          <a:latin typeface="Times New Roman"/>
                        </a:rPr>
                        <a:t>0.169</a:t>
                      </a:r>
                      <a:endParaRPr/>
                    </a:p>
                  </a:txBody>
                  <a:tcPr/>
                </a:tc>
                <a:tc>
                  <a:txBody>
                    <a:bodyPr lIns="7560" rIns="7560" tIns="7560" bIns="0" anchor="b"/>
                    <a:p>
                      <a:pPr algn="ctr">
                        <a:lnSpc>
                          <a:spcPct val="100000"/>
                        </a:lnSpc>
                      </a:pPr>
                      <a:r>
                        <a:rPr lang="en-US" sz="2400">
                          <a:solidFill>
                            <a:srgbClr val="000000"/>
                          </a:solidFill>
                          <a:latin typeface="Times New Roman"/>
                        </a:rPr>
                        <a:t>0.641</a:t>
                      </a:r>
                      <a:endParaRPr/>
                    </a:p>
                  </a:txBody>
                  <a:tcPr/>
                </a:tc>
                <a:tc>
                  <a:txBody>
                    <a:bodyPr lIns="7560" rIns="7560" tIns="7560" bIns="0" anchor="b"/>
                    <a:p>
                      <a:pPr algn="ctr">
                        <a:lnSpc>
                          <a:spcPct val="100000"/>
                        </a:lnSpc>
                      </a:pPr>
                      <a:r>
                        <a:rPr lang="en-US" sz="2400">
                          <a:solidFill>
                            <a:srgbClr val="000000"/>
                          </a:solidFill>
                          <a:latin typeface="Times New Roman"/>
                        </a:rPr>
                        <a:t>0.267</a:t>
                      </a:r>
                      <a:endParaRPr/>
                    </a:p>
                  </a:txBody>
                  <a:tcPr/>
                </a:tc>
                <a:tc>
                  <a:txBody>
                    <a:bodyPr lIns="7560" rIns="7560" tIns="7560" bIns="0" anchor="b"/>
                    <a:p>
                      <a:pPr algn="ctr">
                        <a:lnSpc>
                          <a:spcPct val="100000"/>
                        </a:lnSpc>
                      </a:pPr>
                      <a:r>
                        <a:rPr lang="en-US" sz="2400">
                          <a:solidFill>
                            <a:srgbClr val="000000"/>
                          </a:solidFill>
                          <a:latin typeface="Times New Roman"/>
                        </a:rPr>
                        <a:t>0.575</a:t>
                      </a:r>
                      <a:endParaRPr/>
                    </a:p>
                  </a:txBody>
                  <a:tcPr/>
                </a:tc>
              </a:tr>
              <a:tr h="373680">
                <a:tc>
                  <a:txBody>
                    <a:bodyPr lIns="7560" rIns="7560" tIns="7560" bIns="0" anchor="b"/>
                    <a:p>
                      <a:pPr algn="ctr">
                        <a:lnSpc>
                          <a:spcPct val="100000"/>
                        </a:lnSpc>
                      </a:pPr>
                      <a:r>
                        <a:rPr lang="en-US" sz="2400">
                          <a:solidFill>
                            <a:srgbClr val="000000"/>
                          </a:solidFill>
                          <a:latin typeface="Times New Roman"/>
                        </a:rPr>
                        <a:t>4</a:t>
                      </a:r>
                      <a:endParaRPr/>
                    </a:p>
                  </a:txBody>
                  <a:tcPr/>
                </a:tc>
                <a:tc>
                  <a:txBody>
                    <a:bodyPr lIns="7560" rIns="7560" tIns="7560" bIns="0" anchor="b"/>
                    <a:p>
                      <a:pPr algn="ctr">
                        <a:lnSpc>
                          <a:spcPct val="100000"/>
                        </a:lnSpc>
                      </a:pPr>
                      <a:r>
                        <a:rPr lang="en-US" sz="2400">
                          <a:solidFill>
                            <a:srgbClr val="000000"/>
                          </a:solidFill>
                          <a:latin typeface="Times New Roman"/>
                        </a:rPr>
                        <a:t>0.406</a:t>
                      </a:r>
                      <a:endParaRPr/>
                    </a:p>
                  </a:txBody>
                  <a:tcPr/>
                </a:tc>
                <a:tc>
                  <a:txBody>
                    <a:bodyPr lIns="7560" rIns="7560" tIns="7560" bIns="0" anchor="b"/>
                    <a:p>
                      <a:pPr algn="ctr">
                        <a:lnSpc>
                          <a:spcPct val="100000"/>
                        </a:lnSpc>
                      </a:pPr>
                      <a:r>
                        <a:rPr lang="en-US" sz="2400">
                          <a:solidFill>
                            <a:srgbClr val="000000"/>
                          </a:solidFill>
                          <a:latin typeface="Times New Roman"/>
                        </a:rPr>
                        <a:t>0.190</a:t>
                      </a:r>
                      <a:endParaRPr/>
                    </a:p>
                  </a:txBody>
                  <a:tcPr/>
                </a:tc>
                <a:tc>
                  <a:txBody>
                    <a:bodyPr lIns="7560" rIns="7560" tIns="7560" bIns="0" anchor="b"/>
                    <a:p>
                      <a:pPr algn="ctr">
                        <a:lnSpc>
                          <a:spcPct val="100000"/>
                        </a:lnSpc>
                      </a:pPr>
                      <a:r>
                        <a:rPr lang="en-US" sz="2400">
                          <a:solidFill>
                            <a:srgbClr val="000000"/>
                          </a:solidFill>
                          <a:latin typeface="Times New Roman"/>
                        </a:rPr>
                        <a:t>0.627</a:t>
                      </a:r>
                      <a:endParaRPr/>
                    </a:p>
                  </a:txBody>
                  <a:tcPr/>
                </a:tc>
                <a:tc>
                  <a:txBody>
                    <a:bodyPr lIns="7560" rIns="7560" tIns="7560" bIns="0" anchor="b"/>
                    <a:p>
                      <a:pPr algn="ctr">
                        <a:lnSpc>
                          <a:spcPct val="100000"/>
                        </a:lnSpc>
                      </a:pPr>
                      <a:r>
                        <a:rPr lang="en-US" sz="2400">
                          <a:solidFill>
                            <a:srgbClr val="000000"/>
                          </a:solidFill>
                          <a:latin typeface="Times New Roman"/>
                        </a:rPr>
                        <a:t>0.291</a:t>
                      </a:r>
                      <a:endParaRPr/>
                    </a:p>
                  </a:txBody>
                  <a:tcPr/>
                </a:tc>
                <a:tc>
                  <a:txBody>
                    <a:bodyPr lIns="7560" rIns="7560" tIns="7560" bIns="0" anchor="b"/>
                    <a:p>
                      <a:pPr algn="ctr">
                        <a:lnSpc>
                          <a:spcPct val="100000"/>
                        </a:lnSpc>
                      </a:pPr>
                      <a:r>
                        <a:rPr lang="en-US" sz="2400">
                          <a:solidFill>
                            <a:srgbClr val="000000"/>
                          </a:solidFill>
                          <a:latin typeface="Times New Roman"/>
                        </a:rPr>
                        <a:t>0.605</a:t>
                      </a:r>
                      <a:endParaRPr/>
                    </a:p>
                  </a:txBody>
                  <a:tcPr/>
                </a:tc>
              </a:tr>
              <a:tr h="373680">
                <a:tc>
                  <a:txBody>
                    <a:bodyPr lIns="7560" rIns="7560" tIns="7560" bIns="0" anchor="b"/>
                    <a:p>
                      <a:pPr algn="ctr">
                        <a:lnSpc>
                          <a:spcPct val="100000"/>
                        </a:lnSpc>
                      </a:pPr>
                      <a:r>
                        <a:rPr lang="en-US" sz="2400">
                          <a:solidFill>
                            <a:srgbClr val="000000"/>
                          </a:solidFill>
                          <a:latin typeface="Times New Roman"/>
                        </a:rPr>
                        <a:t>5</a:t>
                      </a:r>
                      <a:endParaRPr/>
                    </a:p>
                  </a:txBody>
                  <a:tcPr/>
                </a:tc>
                <a:tc>
                  <a:txBody>
                    <a:bodyPr lIns="7560" rIns="7560" tIns="7560" bIns="0" anchor="b"/>
                    <a:p>
                      <a:pPr algn="ctr">
                        <a:lnSpc>
                          <a:spcPct val="100000"/>
                        </a:lnSpc>
                      </a:pPr>
                      <a:r>
                        <a:rPr lang="en-US" sz="2400">
                          <a:solidFill>
                            <a:srgbClr val="000000"/>
                          </a:solidFill>
                          <a:latin typeface="Times New Roman"/>
                        </a:rPr>
                        <a:t>0.396</a:t>
                      </a:r>
                      <a:endParaRPr/>
                    </a:p>
                  </a:txBody>
                  <a:tcPr/>
                </a:tc>
                <a:tc>
                  <a:txBody>
                    <a:bodyPr lIns="7560" rIns="7560" tIns="7560" bIns="0" anchor="b"/>
                    <a:p>
                      <a:pPr algn="ctr">
                        <a:lnSpc>
                          <a:spcPct val="100000"/>
                        </a:lnSpc>
                      </a:pPr>
                      <a:r>
                        <a:rPr lang="en-US" sz="2400">
                          <a:solidFill>
                            <a:srgbClr val="000000"/>
                          </a:solidFill>
                          <a:latin typeface="Times New Roman"/>
                        </a:rPr>
                        <a:t>0.202</a:t>
                      </a:r>
                      <a:endParaRPr/>
                    </a:p>
                  </a:txBody>
                  <a:tcPr/>
                </a:tc>
                <a:tc>
                  <a:txBody>
                    <a:bodyPr lIns="7560" rIns="7560" tIns="7560" bIns="0" anchor="b"/>
                    <a:p>
                      <a:pPr algn="ctr">
                        <a:lnSpc>
                          <a:spcPct val="100000"/>
                        </a:lnSpc>
                      </a:pPr>
                      <a:r>
                        <a:rPr lang="en-US" sz="2400">
                          <a:solidFill>
                            <a:srgbClr val="000000"/>
                          </a:solidFill>
                          <a:latin typeface="Times New Roman"/>
                        </a:rPr>
                        <a:t>0.660</a:t>
                      </a:r>
                      <a:endParaRPr/>
                    </a:p>
                  </a:txBody>
                  <a:tcPr/>
                </a:tc>
                <a:tc>
                  <a:txBody>
                    <a:bodyPr lIns="7560" rIns="7560" tIns="7560" bIns="0" anchor="b"/>
                    <a:p>
                      <a:pPr algn="ctr">
                        <a:lnSpc>
                          <a:spcPct val="100000"/>
                        </a:lnSpc>
                      </a:pPr>
                      <a:r>
                        <a:rPr lang="en-US" sz="2400">
                          <a:solidFill>
                            <a:srgbClr val="000000"/>
                          </a:solidFill>
                          <a:latin typeface="Times New Roman"/>
                        </a:rPr>
                        <a:t>0.309</a:t>
                      </a:r>
                      <a:endParaRPr/>
                    </a:p>
                  </a:txBody>
                  <a:tcPr/>
                </a:tc>
                <a:tc>
                  <a:txBody>
                    <a:bodyPr lIns="7560" rIns="7560" tIns="7560" bIns="0" anchor="b"/>
                    <a:p>
                      <a:pPr algn="ctr">
                        <a:lnSpc>
                          <a:spcPct val="100000"/>
                        </a:lnSpc>
                      </a:pPr>
                      <a:r>
                        <a:rPr lang="en-US" sz="2400">
                          <a:solidFill>
                            <a:srgbClr val="000000"/>
                          </a:solidFill>
                          <a:latin typeface="Times New Roman"/>
                        </a:rPr>
                        <a:t>0.627</a:t>
                      </a:r>
                      <a:endParaRPr/>
                    </a:p>
                  </a:txBody>
                  <a:tcPr/>
                </a:tc>
              </a:tr>
              <a:tr h="373680">
                <a:tc>
                  <a:txBody>
                    <a:bodyPr lIns="7560" rIns="7560" tIns="7560" bIns="0" anchor="b"/>
                    <a:p>
                      <a:pPr algn="ctr">
                        <a:lnSpc>
                          <a:spcPct val="100000"/>
                        </a:lnSpc>
                      </a:pPr>
                      <a:r>
                        <a:rPr lang="en-US" sz="2400">
                          <a:solidFill>
                            <a:srgbClr val="000000"/>
                          </a:solidFill>
                          <a:latin typeface="Times New Roman"/>
                        </a:rPr>
                        <a:t>6</a:t>
                      </a:r>
                      <a:endParaRPr/>
                    </a:p>
                  </a:txBody>
                  <a:tcPr/>
                </a:tc>
                <a:tc>
                  <a:txBody>
                    <a:bodyPr lIns="7560" rIns="7560" tIns="7560" bIns="0" anchor="b"/>
                    <a:p>
                      <a:pPr algn="ctr">
                        <a:lnSpc>
                          <a:spcPct val="100000"/>
                        </a:lnSpc>
                      </a:pPr>
                      <a:r>
                        <a:rPr lang="en-US" sz="2400">
                          <a:solidFill>
                            <a:srgbClr val="000000"/>
                          </a:solidFill>
                          <a:latin typeface="Times New Roman"/>
                        </a:rPr>
                        <a:t>0.362</a:t>
                      </a:r>
                      <a:endParaRPr/>
                    </a:p>
                  </a:txBody>
                  <a:tcPr/>
                </a:tc>
                <a:tc>
                  <a:txBody>
                    <a:bodyPr lIns="7560" rIns="7560" tIns="7560" bIns="0" anchor="b"/>
                    <a:p>
                      <a:pPr algn="ctr">
                        <a:lnSpc>
                          <a:spcPct val="100000"/>
                        </a:lnSpc>
                      </a:pPr>
                      <a:r>
                        <a:rPr lang="en-US" sz="2400">
                          <a:solidFill>
                            <a:srgbClr val="000000"/>
                          </a:solidFill>
                          <a:latin typeface="Times New Roman"/>
                        </a:rPr>
                        <a:t>0.228</a:t>
                      </a:r>
                      <a:endParaRPr/>
                    </a:p>
                  </a:txBody>
                  <a:tcPr/>
                </a:tc>
                <a:tc>
                  <a:txBody>
                    <a:bodyPr lIns="7560" rIns="7560" tIns="7560" bIns="0" anchor="b"/>
                    <a:p>
                      <a:pPr algn="ctr">
                        <a:lnSpc>
                          <a:spcPct val="100000"/>
                        </a:lnSpc>
                      </a:pPr>
                      <a:r>
                        <a:rPr lang="en-US" sz="2400">
                          <a:solidFill>
                            <a:srgbClr val="000000"/>
                          </a:solidFill>
                          <a:latin typeface="Times New Roman"/>
                        </a:rPr>
                        <a:t>0.689</a:t>
                      </a:r>
                      <a:endParaRPr/>
                    </a:p>
                  </a:txBody>
                  <a:tcPr/>
                </a:tc>
                <a:tc>
                  <a:txBody>
                    <a:bodyPr lIns="7560" rIns="7560" tIns="7560" bIns="0" anchor="b"/>
                    <a:p>
                      <a:pPr algn="ctr">
                        <a:lnSpc>
                          <a:spcPct val="100000"/>
                        </a:lnSpc>
                      </a:pPr>
                      <a:r>
                        <a:rPr lang="en-US" sz="2400">
                          <a:solidFill>
                            <a:srgbClr val="000000"/>
                          </a:solidFill>
                          <a:latin typeface="Times New Roman"/>
                        </a:rPr>
                        <a:t>0.343</a:t>
                      </a:r>
                      <a:endParaRPr/>
                    </a:p>
                  </a:txBody>
                  <a:tcPr/>
                </a:tc>
                <a:tc>
                  <a:txBody>
                    <a:bodyPr lIns="7560" rIns="7560" tIns="7560" bIns="0" anchor="b"/>
                    <a:p>
                      <a:pPr algn="ctr">
                        <a:lnSpc>
                          <a:spcPct val="100000"/>
                        </a:lnSpc>
                      </a:pPr>
                      <a:r>
                        <a:rPr lang="en-US" sz="2400">
                          <a:solidFill>
                            <a:srgbClr val="000000"/>
                          </a:solidFill>
                          <a:latin typeface="Times New Roman"/>
                        </a:rPr>
                        <a:t>0.663</a:t>
                      </a:r>
                      <a:endParaRPr/>
                    </a:p>
                  </a:txBody>
                  <a:tcPr/>
                </a:tc>
              </a:tr>
              <a:tr h="373680">
                <a:tc>
                  <a:txBody>
                    <a:bodyPr lIns="7560" rIns="7560" tIns="7560" bIns="0" anchor="b"/>
                    <a:p>
                      <a:pPr algn="ctr">
                        <a:lnSpc>
                          <a:spcPct val="100000"/>
                        </a:lnSpc>
                      </a:pPr>
                      <a:r>
                        <a:rPr lang="en-US" sz="2400">
                          <a:solidFill>
                            <a:srgbClr val="000000"/>
                          </a:solidFill>
                          <a:latin typeface="Times New Roman"/>
                        </a:rPr>
                        <a:t>7</a:t>
                      </a:r>
                      <a:endParaRPr/>
                    </a:p>
                  </a:txBody>
                  <a:tcPr/>
                </a:tc>
                <a:tc>
                  <a:txBody>
                    <a:bodyPr lIns="7560" rIns="7560" tIns="7560" bIns="0" anchor="b"/>
                    <a:p>
                      <a:pPr algn="ctr">
                        <a:lnSpc>
                          <a:spcPct val="100000"/>
                        </a:lnSpc>
                      </a:pPr>
                      <a:r>
                        <a:rPr lang="en-US" sz="2400">
                          <a:solidFill>
                            <a:srgbClr val="000000"/>
                          </a:solidFill>
                          <a:latin typeface="Times New Roman"/>
                        </a:rPr>
                        <a:t>0.352</a:t>
                      </a:r>
                      <a:endParaRPr/>
                    </a:p>
                  </a:txBody>
                  <a:tcPr/>
                </a:tc>
                <a:tc>
                  <a:txBody>
                    <a:bodyPr lIns="7560" rIns="7560" tIns="7560" bIns="0" anchor="b"/>
                    <a:p>
                      <a:pPr algn="ctr">
                        <a:lnSpc>
                          <a:spcPct val="100000"/>
                        </a:lnSpc>
                      </a:pPr>
                      <a:r>
                        <a:rPr lang="en-US" sz="2400">
                          <a:solidFill>
                            <a:srgbClr val="000000"/>
                          </a:solidFill>
                          <a:latin typeface="Times New Roman"/>
                        </a:rPr>
                        <a:t>0.231</a:t>
                      </a:r>
                      <a:endParaRPr/>
                    </a:p>
                  </a:txBody>
                  <a:tcPr/>
                </a:tc>
                <a:tc>
                  <a:txBody>
                    <a:bodyPr lIns="7560" rIns="7560" tIns="7560" bIns="0" anchor="b"/>
                    <a:p>
                      <a:pPr algn="ctr">
                        <a:lnSpc>
                          <a:spcPct val="100000"/>
                        </a:lnSpc>
                      </a:pPr>
                      <a:r>
                        <a:rPr lang="en-US" sz="2400">
                          <a:solidFill>
                            <a:srgbClr val="000000"/>
                          </a:solidFill>
                          <a:latin typeface="Times New Roman"/>
                        </a:rPr>
                        <a:t>0.680</a:t>
                      </a:r>
                      <a:endParaRPr/>
                    </a:p>
                  </a:txBody>
                  <a:tcPr/>
                </a:tc>
                <a:tc>
                  <a:txBody>
                    <a:bodyPr lIns="7560" rIns="7560" tIns="7560" bIns="0" anchor="b"/>
                    <a:p>
                      <a:pPr algn="ctr">
                        <a:lnSpc>
                          <a:spcPct val="100000"/>
                        </a:lnSpc>
                      </a:pPr>
                      <a:r>
                        <a:rPr lang="en-US" sz="2400">
                          <a:solidFill>
                            <a:srgbClr val="000000"/>
                          </a:solidFill>
                          <a:latin typeface="Times New Roman"/>
                        </a:rPr>
                        <a:t>0.344</a:t>
                      </a:r>
                      <a:endParaRPr/>
                    </a:p>
                  </a:txBody>
                  <a:tcPr/>
                </a:tc>
                <a:tc>
                  <a:txBody>
                    <a:bodyPr lIns="7560" rIns="7560" tIns="7560" bIns="0" anchor="b"/>
                    <a:p>
                      <a:pPr algn="ctr">
                        <a:lnSpc>
                          <a:spcPct val="100000"/>
                        </a:lnSpc>
                      </a:pPr>
                      <a:r>
                        <a:rPr lang="en-US" sz="2400">
                          <a:solidFill>
                            <a:srgbClr val="000000"/>
                          </a:solidFill>
                          <a:latin typeface="Times New Roman"/>
                        </a:rPr>
                        <a:t>0.664</a:t>
                      </a:r>
                      <a:endParaRPr/>
                    </a:p>
                  </a:txBody>
                  <a:tcPr/>
                </a:tc>
              </a:tr>
              <a:tr h="373680">
                <a:tc>
                  <a:txBody>
                    <a:bodyPr lIns="7560" rIns="7560" tIns="7560" bIns="0" anchor="b"/>
                    <a:p>
                      <a:pPr algn="ctr">
                        <a:lnSpc>
                          <a:spcPct val="100000"/>
                        </a:lnSpc>
                      </a:pPr>
                      <a:r>
                        <a:rPr lang="en-US" sz="2400">
                          <a:solidFill>
                            <a:srgbClr val="000000"/>
                          </a:solidFill>
                          <a:latin typeface="Times New Roman"/>
                        </a:rPr>
                        <a:t>8</a:t>
                      </a:r>
                      <a:endParaRPr/>
                    </a:p>
                  </a:txBody>
                  <a:tcPr/>
                </a:tc>
                <a:tc>
                  <a:txBody>
                    <a:bodyPr lIns="7560" rIns="7560" tIns="7560" bIns="0" anchor="b"/>
                    <a:p>
                      <a:pPr algn="ctr">
                        <a:lnSpc>
                          <a:spcPct val="100000"/>
                        </a:lnSpc>
                      </a:pPr>
                      <a:r>
                        <a:rPr lang="en-US" sz="2400">
                          <a:solidFill>
                            <a:srgbClr val="000000"/>
                          </a:solidFill>
                          <a:latin typeface="Times New Roman"/>
                        </a:rPr>
                        <a:t>0.339</a:t>
                      </a:r>
                      <a:endParaRPr/>
                    </a:p>
                  </a:txBody>
                  <a:tcPr/>
                </a:tc>
                <a:tc>
                  <a:txBody>
                    <a:bodyPr lIns="7560" rIns="7560" tIns="7560" bIns="0" anchor="b"/>
                    <a:p>
                      <a:pPr algn="ctr">
                        <a:lnSpc>
                          <a:spcPct val="100000"/>
                        </a:lnSpc>
                      </a:pPr>
                      <a:r>
                        <a:rPr lang="en-US" sz="2400">
                          <a:solidFill>
                            <a:srgbClr val="000000"/>
                          </a:solidFill>
                          <a:latin typeface="Times New Roman"/>
                        </a:rPr>
                        <a:t>0.237</a:t>
                      </a:r>
                      <a:endParaRPr/>
                    </a:p>
                  </a:txBody>
                  <a:tcPr/>
                </a:tc>
                <a:tc>
                  <a:txBody>
                    <a:bodyPr lIns="7560" rIns="7560" tIns="7560" bIns="0" anchor="b"/>
                    <a:p>
                      <a:pPr algn="ctr">
                        <a:lnSpc>
                          <a:spcPct val="100000"/>
                        </a:lnSpc>
                      </a:pPr>
                      <a:r>
                        <a:rPr lang="en-US" sz="2400">
                          <a:solidFill>
                            <a:srgbClr val="000000"/>
                          </a:solidFill>
                          <a:latin typeface="Times New Roman"/>
                        </a:rPr>
                        <a:t>0.661</a:t>
                      </a:r>
                      <a:endParaRPr/>
                    </a:p>
                  </a:txBody>
                  <a:tcPr/>
                </a:tc>
                <a:tc>
                  <a:txBody>
                    <a:bodyPr lIns="7560" rIns="7560" tIns="7560" bIns="0" anchor="b"/>
                    <a:p>
                      <a:pPr algn="ctr">
                        <a:lnSpc>
                          <a:spcPct val="100000"/>
                        </a:lnSpc>
                      </a:pPr>
                      <a:r>
                        <a:rPr lang="en-US" sz="2400">
                          <a:solidFill>
                            <a:srgbClr val="000000"/>
                          </a:solidFill>
                          <a:latin typeface="Times New Roman"/>
                        </a:rPr>
                        <a:t>0.349</a:t>
                      </a:r>
                      <a:endParaRPr/>
                    </a:p>
                  </a:txBody>
                  <a:tcPr/>
                </a:tc>
                <a:tc>
                  <a:txBody>
                    <a:bodyPr lIns="7560" rIns="7560" tIns="7560" bIns="0" anchor="b"/>
                    <a:p>
                      <a:pPr algn="ctr">
                        <a:lnSpc>
                          <a:spcPct val="100000"/>
                        </a:lnSpc>
                      </a:pPr>
                      <a:r>
                        <a:rPr lang="en-US" sz="2400">
                          <a:solidFill>
                            <a:srgbClr val="000000"/>
                          </a:solidFill>
                          <a:latin typeface="Times New Roman"/>
                        </a:rPr>
                        <a:t>0.665</a:t>
                      </a:r>
                      <a:endParaRPr/>
                    </a:p>
                  </a:txBody>
                  <a:tcPr/>
                </a:tc>
              </a:tr>
              <a:tr h="373680">
                <a:tc>
                  <a:txBody>
                    <a:bodyPr lIns="7560" rIns="7560" tIns="7560" bIns="0" anchor="b"/>
                    <a:p>
                      <a:pPr algn="ctr">
                        <a:lnSpc>
                          <a:spcPct val="100000"/>
                        </a:lnSpc>
                      </a:pPr>
                      <a:r>
                        <a:rPr lang="en-US" sz="2400">
                          <a:solidFill>
                            <a:srgbClr val="000000"/>
                          </a:solidFill>
                          <a:latin typeface="Times New Roman"/>
                        </a:rPr>
                        <a:t>9</a:t>
                      </a:r>
                      <a:endParaRPr/>
                    </a:p>
                  </a:txBody>
                  <a:tcPr/>
                </a:tc>
                <a:tc>
                  <a:txBody>
                    <a:bodyPr lIns="7560" rIns="7560" tIns="7560" bIns="0" anchor="b"/>
                    <a:p>
                      <a:pPr algn="ctr">
                        <a:lnSpc>
                          <a:spcPct val="100000"/>
                        </a:lnSpc>
                      </a:pPr>
                      <a:r>
                        <a:rPr lang="en-US" sz="2400">
                          <a:solidFill>
                            <a:srgbClr val="000000"/>
                          </a:solidFill>
                          <a:latin typeface="Times New Roman"/>
                        </a:rPr>
                        <a:t>0.324</a:t>
                      </a:r>
                      <a:endParaRPr/>
                    </a:p>
                  </a:txBody>
                  <a:tcPr/>
                </a:tc>
                <a:tc>
                  <a:txBody>
                    <a:bodyPr lIns="7560" rIns="7560" tIns="7560" bIns="0" anchor="b"/>
                    <a:p>
                      <a:pPr algn="ctr">
                        <a:lnSpc>
                          <a:spcPct val="100000"/>
                        </a:lnSpc>
                      </a:pPr>
                      <a:r>
                        <a:rPr lang="en-US" sz="2400">
                          <a:solidFill>
                            <a:srgbClr val="000000"/>
                          </a:solidFill>
                          <a:latin typeface="Times New Roman"/>
                        </a:rPr>
                        <a:t>0.242</a:t>
                      </a:r>
                      <a:endParaRPr/>
                    </a:p>
                  </a:txBody>
                  <a:tcPr/>
                </a:tc>
                <a:tc>
                  <a:txBody>
                    <a:bodyPr lIns="7560" rIns="7560" tIns="7560" bIns="0" anchor="b"/>
                    <a:p>
                      <a:pPr algn="ctr">
                        <a:lnSpc>
                          <a:spcPct val="100000"/>
                        </a:lnSpc>
                      </a:pPr>
                      <a:r>
                        <a:rPr lang="en-US" sz="2400">
                          <a:solidFill>
                            <a:srgbClr val="000000"/>
                          </a:solidFill>
                          <a:latin typeface="Times New Roman"/>
                        </a:rPr>
                        <a:t>0.664</a:t>
                      </a:r>
                      <a:endParaRPr/>
                    </a:p>
                  </a:txBody>
                  <a:tcPr/>
                </a:tc>
                <a:tc>
                  <a:txBody>
                    <a:bodyPr lIns="7560" rIns="7560" tIns="7560" bIns="0" anchor="b"/>
                    <a:p>
                      <a:pPr algn="ctr">
                        <a:lnSpc>
                          <a:spcPct val="100000"/>
                        </a:lnSpc>
                      </a:pPr>
                      <a:r>
                        <a:rPr lang="en-US" sz="2400">
                          <a:solidFill>
                            <a:srgbClr val="000000"/>
                          </a:solidFill>
                          <a:latin typeface="Times New Roman"/>
                        </a:rPr>
                        <a:t>0.355</a:t>
                      </a:r>
                      <a:endParaRPr/>
                    </a:p>
                  </a:txBody>
                  <a:tcPr/>
                </a:tc>
                <a:tc>
                  <a:txBody>
                    <a:bodyPr lIns="7560" rIns="7560" tIns="7560" bIns="0" anchor="b"/>
                    <a:p>
                      <a:pPr algn="ctr">
                        <a:lnSpc>
                          <a:spcPct val="100000"/>
                        </a:lnSpc>
                      </a:pPr>
                      <a:r>
                        <a:rPr lang="en-US" sz="2400">
                          <a:solidFill>
                            <a:srgbClr val="000000"/>
                          </a:solidFill>
                          <a:latin typeface="Times New Roman"/>
                        </a:rPr>
                        <a:t>0.671</a:t>
                      </a:r>
                      <a:endParaRPr/>
                    </a:p>
                  </a:txBody>
                  <a:tcPr/>
                </a:tc>
              </a:tr>
            </a:tbl>
          </a:graphicData>
        </a:graphic>
      </p:graphicFrame>
      <p:graphicFrame>
        <p:nvGraphicFramePr>
          <p:cNvPr id="68" name="Table 17"/>
          <p:cNvGraphicFramePr/>
          <p:nvPr/>
        </p:nvGraphicFramePr>
        <p:xfrm>
          <a:off x="22007160" y="9582480"/>
          <a:ext cx="8105040" cy="2213280"/>
        </p:xfrm>
        <a:graphic>
          <a:graphicData uri="http://schemas.openxmlformats.org/drawingml/2006/table">
            <a:tbl>
              <a:tblPr/>
              <a:tblGrid>
                <a:gridCol w="2125080"/>
                <a:gridCol w="1828440"/>
                <a:gridCol w="1581480"/>
                <a:gridCol w="1334160"/>
                <a:gridCol w="1236240"/>
              </a:tblGrid>
              <a:tr h="369000">
                <a:tc>
                  <a:txBody>
                    <a:bodyPr lIns="4680" rIns="4680" tIns="4680" bIns="0" anchor="b"/>
                    <a:p>
                      <a:pPr algn="ctr">
                        <a:lnSpc>
                          <a:spcPct val="100000"/>
                        </a:lnSpc>
                      </a:pPr>
                      <a:r>
                        <a:rPr b="1" lang="en-US" sz="2400">
                          <a:solidFill>
                            <a:srgbClr val="000000"/>
                          </a:solidFill>
                          <a:latin typeface="Times New Roman"/>
                        </a:rPr>
                        <a:t>Training and Test Metrics</a:t>
                      </a:r>
                      <a:endParaRPr/>
                    </a:p>
                  </a:txBody>
                  <a:tcPr/>
                </a:tc>
              </a:tr>
              <a:tr h="369000">
                <a:tc>
                  <a:tcPr/>
                </a:tc>
                <a:tc>
                  <a:txBody>
                    <a:bodyPr lIns="4680" rIns="4680" tIns="4680" bIns="0" anchor="b"/>
                    <a:p>
                      <a:pPr algn="ctr">
                        <a:lnSpc>
                          <a:spcPct val="100000"/>
                        </a:lnSpc>
                      </a:pPr>
                      <a:r>
                        <a:rPr lang="en-US" sz="2400">
                          <a:solidFill>
                            <a:srgbClr val="000000"/>
                          </a:solidFill>
                          <a:latin typeface="Times New Roman"/>
                        </a:rPr>
                        <a:t>Train Error</a:t>
                      </a:r>
                      <a:endParaRPr/>
                    </a:p>
                  </a:txBody>
                  <a:tcPr/>
                </a:tc>
                <a:tc>
                  <a:txBody>
                    <a:bodyPr lIns="4680" rIns="4680" tIns="4680" bIns="0" anchor="b"/>
                    <a:p>
                      <a:pPr algn="ctr">
                        <a:lnSpc>
                          <a:spcPct val="100000"/>
                        </a:lnSpc>
                      </a:pPr>
                      <a:r>
                        <a:rPr lang="en-US" sz="2400">
                          <a:solidFill>
                            <a:srgbClr val="000000"/>
                          </a:solidFill>
                          <a:latin typeface="Times New Roman"/>
                        </a:rPr>
                        <a:t>Test Error</a:t>
                      </a:r>
                      <a:endParaRPr/>
                    </a:p>
                  </a:txBody>
                  <a:tcPr/>
                </a:tc>
                <a:tc>
                  <a:txBody>
                    <a:bodyPr lIns="4680" rIns="4680" tIns="4680" bIns="0" anchor="b"/>
                    <a:p>
                      <a:pPr algn="ctr">
                        <a:lnSpc>
                          <a:spcPct val="100000"/>
                        </a:lnSpc>
                      </a:pPr>
                      <a:r>
                        <a:rPr lang="en-US" sz="2400">
                          <a:solidFill>
                            <a:srgbClr val="000000"/>
                          </a:solidFill>
                          <a:latin typeface="Times New Roman"/>
                        </a:rPr>
                        <a:t>Train F1</a:t>
                      </a:r>
                      <a:endParaRPr/>
                    </a:p>
                  </a:txBody>
                  <a:tcPr/>
                </a:tc>
                <a:tc>
                  <a:txBody>
                    <a:bodyPr lIns="4680" rIns="4680" tIns="4680" bIns="0" anchor="b"/>
                    <a:p>
                      <a:pPr algn="ctr">
                        <a:lnSpc>
                          <a:spcPct val="100000"/>
                        </a:lnSpc>
                      </a:pPr>
                      <a:r>
                        <a:rPr lang="en-US" sz="2400">
                          <a:solidFill>
                            <a:srgbClr val="000000"/>
                          </a:solidFill>
                          <a:latin typeface="Times New Roman"/>
                        </a:rPr>
                        <a:t>Test F1</a:t>
                      </a:r>
                      <a:endParaRPr/>
                    </a:p>
                  </a:txBody>
                  <a:tcPr/>
                </a:tc>
              </a:tr>
              <a:tr h="369000">
                <a:tc>
                  <a:txBody>
                    <a:bodyPr lIns="4680" rIns="4680" tIns="4680" bIns="0" anchor="b"/>
                    <a:p>
                      <a:pPr algn="ctr">
                        <a:lnSpc>
                          <a:spcPct val="100000"/>
                        </a:lnSpc>
                      </a:pPr>
                      <a:r>
                        <a:rPr lang="en-US" sz="2400">
                          <a:solidFill>
                            <a:srgbClr val="000000"/>
                          </a:solidFill>
                          <a:latin typeface="Times New Roman"/>
                        </a:rPr>
                        <a:t>Gaussian SVM</a:t>
                      </a:r>
                      <a:endParaRPr/>
                    </a:p>
                  </a:txBody>
                  <a:tcPr/>
                </a:tc>
                <a:tc>
                  <a:txBody>
                    <a:bodyPr lIns="4680" rIns="4680" tIns="4680" bIns="0" anchor="b"/>
                    <a:p>
                      <a:pPr algn="ctr">
                        <a:lnSpc>
                          <a:spcPct val="100000"/>
                        </a:lnSpc>
                      </a:pPr>
                      <a:r>
                        <a:rPr lang="en-US" sz="2400">
                          <a:solidFill>
                            <a:srgbClr val="000000"/>
                          </a:solidFill>
                          <a:latin typeface="Times New Roman"/>
                        </a:rPr>
                        <a:t>0.242</a:t>
                      </a:r>
                      <a:endParaRPr/>
                    </a:p>
                  </a:txBody>
                  <a:tcPr/>
                </a:tc>
                <a:tc>
                  <a:txBody>
                    <a:bodyPr lIns="4680" rIns="4680" tIns="4680" bIns="0" anchor="b"/>
                    <a:p>
                      <a:pPr algn="ctr">
                        <a:lnSpc>
                          <a:spcPct val="100000"/>
                        </a:lnSpc>
                      </a:pPr>
                      <a:r>
                        <a:rPr lang="en-US" sz="2400">
                          <a:solidFill>
                            <a:srgbClr val="000000"/>
                          </a:solidFill>
                          <a:latin typeface="Times New Roman"/>
                        </a:rPr>
                        <a:t>0.362</a:t>
                      </a:r>
                      <a:endParaRPr/>
                    </a:p>
                  </a:txBody>
                  <a:tcPr/>
                </a:tc>
                <a:tc>
                  <a:txBody>
                    <a:bodyPr lIns="4680" rIns="4680" tIns="4680" bIns="0" anchor="b"/>
                    <a:p>
                      <a:pPr algn="ctr">
                        <a:lnSpc>
                          <a:spcPct val="100000"/>
                        </a:lnSpc>
                      </a:pPr>
                      <a:r>
                        <a:rPr lang="en-US" sz="2400">
                          <a:solidFill>
                            <a:srgbClr val="000000"/>
                          </a:solidFill>
                          <a:latin typeface="Times New Roman"/>
                        </a:rPr>
                        <a:t>0.491</a:t>
                      </a:r>
                      <a:endParaRPr/>
                    </a:p>
                  </a:txBody>
                  <a:tcPr/>
                </a:tc>
                <a:tc>
                  <a:txBody>
                    <a:bodyPr lIns="4680" rIns="4680" tIns="4680" bIns="0" anchor="b"/>
                    <a:p>
                      <a:pPr algn="ctr">
                        <a:lnSpc>
                          <a:spcPct val="100000"/>
                        </a:lnSpc>
                      </a:pPr>
                      <a:r>
                        <a:rPr lang="en-US" sz="2400">
                          <a:solidFill>
                            <a:srgbClr val="000000"/>
                          </a:solidFill>
                          <a:latin typeface="Times New Roman"/>
                        </a:rPr>
                        <a:t>0.357</a:t>
                      </a:r>
                      <a:endParaRPr/>
                    </a:p>
                  </a:txBody>
                  <a:tcPr/>
                </a:tc>
              </a:tr>
              <a:tr h="369000">
                <a:tc>
                  <a:txBody>
                    <a:bodyPr lIns="4680" rIns="4680" tIns="4680" bIns="0" anchor="b"/>
                    <a:p>
                      <a:pPr algn="ctr">
                        <a:lnSpc>
                          <a:spcPct val="100000"/>
                        </a:lnSpc>
                      </a:pPr>
                      <a:r>
                        <a:rPr lang="en-US" sz="2400">
                          <a:solidFill>
                            <a:srgbClr val="000000"/>
                          </a:solidFill>
                          <a:latin typeface="Times New Roman"/>
                        </a:rPr>
                        <a:t>AdaBoosting</a:t>
                      </a:r>
                      <a:endParaRPr/>
                    </a:p>
                  </a:txBody>
                  <a:tcPr/>
                </a:tc>
                <a:tc>
                  <a:txBody>
                    <a:bodyPr lIns="4680" rIns="4680" tIns="4680" bIns="0" anchor="b"/>
                    <a:p>
                      <a:pPr algn="ctr">
                        <a:lnSpc>
                          <a:spcPct val="100000"/>
                        </a:lnSpc>
                      </a:pPr>
                      <a:r>
                        <a:rPr lang="en-US" sz="2400">
                          <a:solidFill>
                            <a:srgbClr val="000000"/>
                          </a:solidFill>
                          <a:latin typeface="Times New Roman"/>
                        </a:rPr>
                        <a:t>0.313</a:t>
                      </a:r>
                      <a:endParaRPr/>
                    </a:p>
                  </a:txBody>
                  <a:tcPr/>
                </a:tc>
                <a:tc>
                  <a:txBody>
                    <a:bodyPr lIns="4680" rIns="4680" tIns="4680" bIns="0" anchor="b"/>
                    <a:p>
                      <a:pPr algn="ctr">
                        <a:lnSpc>
                          <a:spcPct val="100000"/>
                        </a:lnSpc>
                      </a:pPr>
                      <a:r>
                        <a:rPr lang="en-US" sz="2400">
                          <a:solidFill>
                            <a:srgbClr val="000000"/>
                          </a:solidFill>
                          <a:latin typeface="Times New Roman"/>
                        </a:rPr>
                        <a:t>0.355</a:t>
                      </a:r>
                      <a:endParaRPr/>
                    </a:p>
                  </a:txBody>
                  <a:tcPr/>
                </a:tc>
                <a:tc>
                  <a:txBody>
                    <a:bodyPr lIns="4680" rIns="4680" tIns="4680" bIns="0" anchor="b"/>
                    <a:p>
                      <a:pPr algn="ctr">
                        <a:lnSpc>
                          <a:spcPct val="100000"/>
                        </a:lnSpc>
                      </a:pPr>
                      <a:r>
                        <a:rPr lang="en-US" sz="2400">
                          <a:solidFill>
                            <a:srgbClr val="000000"/>
                          </a:solidFill>
                          <a:latin typeface="Times New Roman"/>
                        </a:rPr>
                        <a:t>0.381</a:t>
                      </a:r>
                      <a:endParaRPr/>
                    </a:p>
                  </a:txBody>
                  <a:tcPr/>
                </a:tc>
                <a:tc>
                  <a:txBody>
                    <a:bodyPr lIns="4680" rIns="4680" tIns="4680" bIns="0" anchor="b"/>
                    <a:p>
                      <a:pPr algn="ctr">
                        <a:lnSpc>
                          <a:spcPct val="100000"/>
                        </a:lnSpc>
                      </a:pPr>
                      <a:r>
                        <a:rPr lang="en-US" sz="2400">
                          <a:solidFill>
                            <a:srgbClr val="000000"/>
                          </a:solidFill>
                          <a:latin typeface="Times New Roman"/>
                        </a:rPr>
                        <a:t>0.3312</a:t>
                      </a:r>
                      <a:endParaRPr/>
                    </a:p>
                  </a:txBody>
                  <a:tcPr/>
                </a:tc>
              </a:tr>
              <a:tr h="369000">
                <a:tc>
                  <a:txBody>
                    <a:bodyPr lIns="4680" rIns="4680" tIns="4680" bIns="0" anchor="b"/>
                    <a:p>
                      <a:pPr algn="ctr">
                        <a:lnSpc>
                          <a:spcPct val="100000"/>
                        </a:lnSpc>
                      </a:pPr>
                      <a:r>
                        <a:rPr lang="en-US" sz="2400">
                          <a:solidFill>
                            <a:srgbClr val="000000"/>
                          </a:solidFill>
                          <a:latin typeface="Times New Roman"/>
                        </a:rPr>
                        <a:t>Random Forest</a:t>
                      </a:r>
                      <a:endParaRPr/>
                    </a:p>
                  </a:txBody>
                  <a:tcPr/>
                </a:tc>
                <a:tc>
                  <a:txBody>
                    <a:bodyPr lIns="4680" rIns="4680" tIns="4680" bIns="0" anchor="b"/>
                    <a:p>
                      <a:pPr algn="ctr">
                        <a:lnSpc>
                          <a:spcPct val="100000"/>
                        </a:lnSpc>
                      </a:pPr>
                      <a:r>
                        <a:rPr lang="en-US" sz="2400">
                          <a:solidFill>
                            <a:srgbClr val="000000"/>
                          </a:solidFill>
                          <a:latin typeface="Times New Roman"/>
                        </a:rPr>
                        <a:t>0.019</a:t>
                      </a:r>
                      <a:endParaRPr/>
                    </a:p>
                  </a:txBody>
                  <a:tcPr/>
                </a:tc>
                <a:tc>
                  <a:txBody>
                    <a:bodyPr lIns="4680" rIns="4680" tIns="4680" bIns="0" anchor="b"/>
                    <a:p>
                      <a:pPr algn="ctr">
                        <a:lnSpc>
                          <a:spcPct val="100000"/>
                        </a:lnSpc>
                      </a:pPr>
                      <a:r>
                        <a:rPr lang="en-US" sz="2400">
                          <a:solidFill>
                            <a:srgbClr val="000000"/>
                          </a:solidFill>
                          <a:latin typeface="Times New Roman"/>
                        </a:rPr>
                        <a:t>0.145</a:t>
                      </a:r>
                      <a:endParaRPr/>
                    </a:p>
                  </a:txBody>
                  <a:tcPr/>
                </a:tc>
                <a:tc>
                  <a:txBody>
                    <a:bodyPr lIns="4680" rIns="4680" tIns="4680" bIns="0" anchor="b"/>
                    <a:p>
                      <a:pPr algn="ctr">
                        <a:lnSpc>
                          <a:spcPct val="100000"/>
                        </a:lnSpc>
                      </a:pPr>
                      <a:r>
                        <a:rPr lang="en-US" sz="2400">
                          <a:solidFill>
                            <a:srgbClr val="000000"/>
                          </a:solidFill>
                          <a:latin typeface="Times New Roman"/>
                        </a:rPr>
                        <a:t>0.925</a:t>
                      </a:r>
                      <a:endParaRPr/>
                    </a:p>
                  </a:txBody>
                  <a:tcPr/>
                </a:tc>
                <a:tc>
                  <a:txBody>
                    <a:bodyPr lIns="4680" rIns="4680" tIns="4680" bIns="0" anchor="b"/>
                    <a:p>
                      <a:pPr algn="ctr">
                        <a:lnSpc>
                          <a:spcPct val="100000"/>
                        </a:lnSpc>
                      </a:pPr>
                      <a:r>
                        <a:rPr lang="en-US" sz="2400">
                          <a:solidFill>
                            <a:srgbClr val="000000"/>
                          </a:solidFill>
                          <a:latin typeface="Times New Roman"/>
                        </a:rPr>
                        <a:t>0.229</a:t>
                      </a:r>
                      <a:endParaRPr/>
                    </a:p>
                  </a:txBody>
                  <a:tcPr/>
                </a:tc>
              </a:tr>
              <a:tr h="368280">
                <a:tc>
                  <a:txBody>
                    <a:bodyPr lIns="0" rIns="0" tIns="0" bIns="0"/>
                    <a:p>
                      <a:r>
                        <a:rPr lang="en-US" sz="2400">
                          <a:latin typeface="Times New Roman"/>
                        </a:rPr>
                        <a:t>Edge Prediction</a:t>
                      </a:r>
                      <a:endParaRPr/>
                    </a:p>
                  </a:txBody>
                  <a:tcPr/>
                </a:tc>
                <a:tc>
                  <a:txBody>
                    <a:bodyPr lIns="0" rIns="0" tIns="0" bIns="0"/>
                    <a:p>
                      <a:r>
                        <a:rPr lang="en-US" sz="2400">
                          <a:latin typeface="Times New Roman"/>
                        </a:rPr>
                        <a:t>.131</a:t>
                      </a:r>
                      <a:endParaRPr/>
                    </a:p>
                  </a:txBody>
                  <a:tcPr/>
                </a:tc>
                <a:tc>
                  <a:txBody>
                    <a:bodyPr lIns="0" rIns="0" tIns="0" bIns="0"/>
                    <a:p>
                      <a:r>
                        <a:rPr lang="en-US" sz="2400">
                          <a:latin typeface="Times New Roman"/>
                        </a:rPr>
                        <a:t>.167</a:t>
                      </a:r>
                      <a:endParaRPr/>
                    </a:p>
                  </a:txBody>
                  <a:tcPr/>
                </a:tc>
                <a:tc>
                  <a:txBody>
                    <a:bodyPr lIns="0" rIns="0" tIns="0" bIns="0"/>
                    <a:p>
                      <a:r>
                        <a:rPr lang="en-US" sz="2400">
                          <a:latin typeface="Times New Roman"/>
                        </a:rPr>
                        <a:t>.310</a:t>
                      </a:r>
                      <a:endParaRPr/>
                    </a:p>
                  </a:txBody>
                  <a:tcPr/>
                </a:tc>
                <a:tc>
                  <a:txBody>
                    <a:bodyPr lIns="0" rIns="0" tIns="0" bIns="0"/>
                    <a:p>
                      <a:r>
                        <a:rPr lang="en-US" sz="2400">
                          <a:latin typeface="Times New Roman"/>
                        </a:rPr>
                        <a:t>.236</a:t>
                      </a:r>
                      <a:endParaRPr/>
                    </a:p>
                  </a:txBody>
                  <a:tcPr/>
                </a:tc>
              </a:tr>
            </a:tbl>
          </a:graphicData>
        </a:graphic>
      </p:graphicFrame>
      <p:graphicFrame>
        <p:nvGraphicFramePr>
          <p:cNvPr id="69" name="Object 18"/>
          <p:cNvGraphicFramePr/>
          <p:nvPr/>
        </p:nvGraphicFramePr>
        <p:xfrm>
          <a:off x="14941440" y="10610640"/>
          <a:ext cx="3035160" cy="723600"/>
        </p:xfrm>
        <a:graphic>
          <a:graphicData uri="http://schemas.openxmlformats.org/presentationml/2006/ole">
            <p:oleObj name="Spreadsheet" r:id="rId9">
              <p:embed/>
              <p:pic>
                <p:nvPicPr>
                  <p:cNvPr id="70" name="" descr=""/>
                  <p:cNvPicPr/>
                  <p:nvPr/>
                </p:nvPicPr>
                <p:blipFill>
                  <a:blip r:embed="rId10"/>
                  <a:stretch>
                    <a:fillRect/>
                  </a:stretch>
                </p:blipFill>
                <p:spPr>
                  <a:xfrm>
                    <a:off x="14941440" y="10610640"/>
                    <a:ext cx="3035160" cy="723600"/>
                  </a:xfrm>
                  <a:prstGeom prst="rect">
                    <a:avLst/>
                  </a:prstGeom>
                  <a:ln>
                    <a:noFill/>
                  </a:ln>
                </p:spPr>
              </p:pic>
            </p:oleObj>
          </a:graphicData>
        </a:graphic>
      </p:graphicFrame>
      <p:sp>
        <p:nvSpPr>
          <p:cNvPr id="71" name="TextShape 19"/>
          <p:cNvSpPr txBox="1"/>
          <p:nvPr/>
        </p:nvSpPr>
        <p:spPr>
          <a:xfrm>
            <a:off x="33924240" y="12435840"/>
            <a:ext cx="180720" cy="346320"/>
          </a:xfrm>
          <a:prstGeom prst="rect">
            <a:avLst/>
          </a:prstGeom>
        </p:spPr>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