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reet\OneDrive\Desktop\IBM%20project%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[IBM project 2.xlsx]Pivot table!PivotTable2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6891826583054362"/>
          <c:y val="0.17331410003154507"/>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HIGH</c:v>
                </c:pt>
              </c:strCache>
            </c:strRef>
          </c:tx>
          <c:spPr>
            <a:solidFill>
              <a:schemeClr val="accent1"/>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8</c:v>
                </c:pt>
                <c:pt idx="1">
                  <c:v>7</c:v>
                </c:pt>
                <c:pt idx="2">
                  <c:v>15</c:v>
                </c:pt>
                <c:pt idx="3">
                  <c:v>10</c:v>
                </c:pt>
                <c:pt idx="4">
                  <c:v>9</c:v>
                </c:pt>
                <c:pt idx="5">
                  <c:v>14</c:v>
                </c:pt>
                <c:pt idx="6">
                  <c:v>14</c:v>
                </c:pt>
                <c:pt idx="7">
                  <c:v>19</c:v>
                </c:pt>
                <c:pt idx="8">
                  <c:v>10</c:v>
                </c:pt>
                <c:pt idx="9">
                  <c:v>11</c:v>
                </c:pt>
              </c:numCache>
            </c:numRef>
          </c:val>
          <c:extLst>
            <c:ext xmlns:c16="http://schemas.microsoft.com/office/drawing/2014/chart" uri="{C3380CC4-5D6E-409C-BE32-E72D297353CC}">
              <c16:uniqueId val="{00000000-7F26-4827-8A76-E517AAD34B4B}"/>
            </c:ext>
          </c:extLst>
        </c:ser>
        <c:ser>
          <c:idx val="1"/>
          <c:order val="1"/>
          <c:tx>
            <c:strRef>
              <c:f>'Pivot table'!$C$3:$C$4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17</c:v>
                </c:pt>
                <c:pt idx="1">
                  <c:v>20</c:v>
                </c:pt>
                <c:pt idx="2">
                  <c:v>21</c:v>
                </c:pt>
                <c:pt idx="3">
                  <c:v>16</c:v>
                </c:pt>
                <c:pt idx="4">
                  <c:v>18</c:v>
                </c:pt>
                <c:pt idx="5">
                  <c:v>16</c:v>
                </c:pt>
                <c:pt idx="6">
                  <c:v>19</c:v>
                </c:pt>
                <c:pt idx="7">
                  <c:v>25</c:v>
                </c:pt>
                <c:pt idx="8">
                  <c:v>24</c:v>
                </c:pt>
                <c:pt idx="9">
                  <c:v>18</c:v>
                </c:pt>
              </c:numCache>
            </c:numRef>
          </c:val>
          <c:extLst>
            <c:ext xmlns:c16="http://schemas.microsoft.com/office/drawing/2014/chart" uri="{C3380CC4-5D6E-409C-BE32-E72D297353CC}">
              <c16:uniqueId val="{00000002-7F26-4827-8A76-E517AAD34B4B}"/>
            </c:ext>
          </c:extLst>
        </c:ser>
        <c:ser>
          <c:idx val="2"/>
          <c:order val="2"/>
          <c:tx>
            <c:strRef>
              <c:f>'Pivot table'!$D$3:$D$4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53</c:v>
                </c:pt>
                <c:pt idx="1">
                  <c:v>45</c:v>
                </c:pt>
                <c:pt idx="2">
                  <c:v>52</c:v>
                </c:pt>
                <c:pt idx="3">
                  <c:v>52</c:v>
                </c:pt>
                <c:pt idx="4">
                  <c:v>45</c:v>
                </c:pt>
                <c:pt idx="5">
                  <c:v>43</c:v>
                </c:pt>
                <c:pt idx="6">
                  <c:v>48</c:v>
                </c:pt>
                <c:pt idx="7">
                  <c:v>49</c:v>
                </c:pt>
                <c:pt idx="8">
                  <c:v>38</c:v>
                </c:pt>
                <c:pt idx="9">
                  <c:v>52</c:v>
                </c:pt>
              </c:numCache>
            </c:numRef>
          </c:val>
          <c:extLst>
            <c:ext xmlns:c16="http://schemas.microsoft.com/office/drawing/2014/chart" uri="{C3380CC4-5D6E-409C-BE32-E72D297353CC}">
              <c16:uniqueId val="{00000004-7F26-4827-8A76-E517AAD34B4B}"/>
            </c:ext>
          </c:extLst>
        </c:ser>
        <c:ser>
          <c:idx val="3"/>
          <c:order val="3"/>
          <c:tx>
            <c:strRef>
              <c:f>'Pivot table'!$E$3:$E$4</c:f>
              <c:strCache>
                <c:ptCount val="1"/>
                <c:pt idx="0">
                  <c:v>VERY HIGH</c:v>
                </c:pt>
              </c:strCache>
            </c:strRef>
          </c:tx>
          <c:spPr>
            <a:solidFill>
              <a:schemeClr val="accent4"/>
            </a:solidFill>
            <a:ln>
              <a:noFill/>
            </a:ln>
            <a:effectLst/>
          </c:spPr>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10</c:v>
                </c:pt>
                <c:pt idx="1">
                  <c:v>9</c:v>
                </c:pt>
                <c:pt idx="2">
                  <c:v>8</c:v>
                </c:pt>
                <c:pt idx="3">
                  <c:v>4</c:v>
                </c:pt>
                <c:pt idx="4">
                  <c:v>7</c:v>
                </c:pt>
                <c:pt idx="5">
                  <c:v>7</c:v>
                </c:pt>
                <c:pt idx="6">
                  <c:v>5</c:v>
                </c:pt>
                <c:pt idx="7">
                  <c:v>11</c:v>
                </c:pt>
                <c:pt idx="8">
                  <c:v>9</c:v>
                </c:pt>
                <c:pt idx="9">
                  <c:v>7</c:v>
                </c:pt>
              </c:numCache>
            </c:numRef>
          </c:val>
          <c:extLst>
            <c:ext xmlns:c16="http://schemas.microsoft.com/office/drawing/2014/chart" uri="{C3380CC4-5D6E-409C-BE32-E72D297353CC}">
              <c16:uniqueId val="{00000005-7F26-4827-8A76-E517AAD34B4B}"/>
            </c:ext>
          </c:extLst>
        </c:ser>
        <c:dLbls>
          <c:showLegendKey val="0"/>
          <c:showVal val="0"/>
          <c:showCatName val="0"/>
          <c:showSerName val="0"/>
          <c:showPercent val="0"/>
          <c:showBubbleSize val="0"/>
        </c:dLbls>
        <c:gapWidth val="219"/>
        <c:overlap val="-27"/>
        <c:axId val="1130651184"/>
        <c:axId val="1130655984"/>
      </c:barChart>
      <c:catAx>
        <c:axId val="113065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5984"/>
        <c:crosses val="autoZero"/>
        <c:auto val="1"/>
        <c:lblAlgn val="ctr"/>
        <c:lblOffset val="100"/>
        <c:noMultiLvlLbl val="0"/>
      </c:catAx>
      <c:valAx>
        <c:axId val="113065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51184"/>
        <c:crosses val="autoZero"/>
        <c:crossBetween val="between"/>
      </c:valAx>
      <c:spPr>
        <a:noFill/>
        <a:ln>
          <a:noFill/>
        </a:ln>
        <a:effectLst/>
      </c:spPr>
    </c:plotArea>
    <c:legend>
      <c:legendPos val="r"/>
      <c:layout>
        <c:manualLayout>
          <c:xMode val="edge"/>
          <c:yMode val="edge"/>
          <c:x val="0.80279676125389987"/>
          <c:y val="0.34816272965879264"/>
          <c:w val="0.18266524909622145"/>
          <c:h val="0.5495177928340352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450730" y="5498353"/>
            <a:ext cx="932329" cy="537882"/>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3472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P </a:t>
            </a:r>
            <a:r>
              <a:rPr lang="en-US" sz="2400" dirty="0"/>
              <a:t> </a:t>
            </a:r>
            <a:r>
              <a:rPr lang="en-IN" sz="2400" dirty="0"/>
              <a:t>VAISHNAVI </a:t>
            </a:r>
            <a:endParaRPr lang="en-US" sz="2400" dirty="0"/>
          </a:p>
          <a:p>
            <a:r>
              <a:rPr lang="en-US" sz="2400" dirty="0"/>
              <a:t>REGISTER NO:	      1222007</a:t>
            </a:r>
            <a:r>
              <a:rPr lang="en-IN" sz="2400" dirty="0"/>
              <a:t>48</a:t>
            </a:r>
            <a:r>
              <a:rPr lang="en-US" sz="2400" dirty="0"/>
              <a:t>/ asunm1331222007</a:t>
            </a:r>
            <a:r>
              <a:rPr lang="en-IN" sz="2400" dirty="0"/>
              <a:t>48</a:t>
            </a:r>
            <a:r>
              <a:rPr lang="en-US" sz="2400" dirty="0"/>
              <a:t>		  </a:t>
            </a:r>
          </a:p>
          <a:p>
            <a:r>
              <a:rPr lang="en-US" sz="2400" dirty="0"/>
              <a:t>DEPARTMENT:       B.COM(CORPORATE SECRETARYSHIP)</a:t>
            </a:r>
          </a:p>
          <a:p>
            <a:r>
              <a:rPr lang="en-US" sz="2400" dirty="0"/>
              <a:t>COLLEGE:               ASAN MEMORIAL COLLEGE OF ATRS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3D955F3-74FC-0215-F35C-5909750A5CF4}"/>
              </a:ext>
            </a:extLst>
          </p:cNvPr>
          <p:cNvSpPr txBox="1"/>
          <p:nvPr/>
        </p:nvSpPr>
        <p:spPr>
          <a:xfrm>
            <a:off x="1371600" y="1524000"/>
            <a:ext cx="7315200" cy="2677656"/>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a:t>
            </a:r>
            <a:r>
              <a:rPr lang="en-US" sz="2800" b="0" i="0" dirty="0">
                <a:solidFill>
                  <a:srgbClr val="0D0D0D"/>
                </a:solidFill>
                <a:effectLst/>
                <a:latin typeface="Times New Roman" panose="02020603050405020304" pitchFamily="18" charset="0"/>
                <a:cs typeface="Times New Roman" panose="02020603050405020304" pitchFamily="18" charset="0"/>
              </a:rPr>
              <a:t>Data collection – Kaggle</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Technique used – conditional formatting</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Filter</a:t>
            </a:r>
          </a:p>
          <a:p>
            <a:pPr algn="l">
              <a:buFont typeface="Arial" panose="020B0604020202020204" pitchFamily="34" charset="0"/>
              <a:buChar char="•"/>
            </a:pPr>
            <a:r>
              <a:rPr lang="en-US" sz="2800">
                <a:solidFill>
                  <a:srgbClr val="0D0D0D"/>
                </a:solidFill>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Pivot table</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Slicer</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Graph</a:t>
            </a:r>
            <a:endParaRPr lang="en-US" dirty="0">
              <a:solidFill>
                <a:srgbClr val="0D0D0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4260052E-85FF-DB1B-90C0-3E6BC3B3510D}"/>
              </a:ext>
            </a:extLst>
          </p:cNvPr>
          <p:cNvGraphicFramePr>
            <a:graphicFrameLocks/>
          </p:cNvGraphicFramePr>
          <p:nvPr>
            <p:extLst>
              <p:ext uri="{D42A27DB-BD31-4B8C-83A1-F6EECF244321}">
                <p14:modId xmlns:p14="http://schemas.microsoft.com/office/powerpoint/2010/main" val="927547592"/>
              </p:ext>
            </p:extLst>
          </p:nvPr>
        </p:nvGraphicFramePr>
        <p:xfrm>
          <a:off x="1388806" y="975421"/>
          <a:ext cx="7981950" cy="5410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5F10E5-B381-0902-9A96-8F9D4852A053}"/>
              </a:ext>
            </a:extLst>
          </p:cNvPr>
          <p:cNvSpPr txBox="1"/>
          <p:nvPr/>
        </p:nvSpPr>
        <p:spPr>
          <a:xfrm>
            <a:off x="1828800" y="1295400"/>
            <a:ext cx="6100916" cy="4893647"/>
          </a:xfrm>
          <a:prstGeom prst="rect">
            <a:avLst/>
          </a:prstGeom>
          <a:noFill/>
        </p:spPr>
        <p:txBody>
          <a:bodyPr wrap="square">
            <a:spAutoFit/>
          </a:bodyPr>
          <a:lstStyle/>
          <a:p>
            <a:r>
              <a:rPr lang="en-IN" sz="2400" dirty="0"/>
              <a:t>The graph shows that most employees across business units fall into the "Medium" performance category. "Low" performance varies by unit, with some having a high proportion of underperformers. "High" performance is less common, while "Very High" performance is rare across all units. This indicates that most employees are performing at an average level, with few excelling. There is significant room for improvement, especially in units with higher low-performing employees. Focusing on development could enhance overall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9A075BE-9016-CD61-E998-CCB266E17100}"/>
              </a:ext>
            </a:extLst>
          </p:cNvPr>
          <p:cNvSpPr txBox="1"/>
          <p:nvPr/>
        </p:nvSpPr>
        <p:spPr>
          <a:xfrm>
            <a:off x="1219200" y="1997177"/>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9189A8B-FAB6-AE3A-0EA9-2F1B9E157444}"/>
              </a:ext>
            </a:extLst>
          </p:cNvPr>
          <p:cNvSpPr txBox="1"/>
          <p:nvPr/>
        </p:nvSpPr>
        <p:spPr>
          <a:xfrm>
            <a:off x="938981" y="1965426"/>
            <a:ext cx="6100916" cy="369332"/>
          </a:xfrm>
          <a:prstGeom prst="rect">
            <a:avLst/>
          </a:prstGeom>
          <a:noFill/>
        </p:spPr>
        <p:txBody>
          <a:bodyPr wrap="square">
            <a:spAutoFit/>
          </a:bodyPr>
          <a:lstStyle/>
          <a:p>
            <a:pPr algn="l">
              <a:buFont typeface="Arial" panose="020B0604020202020204" pitchFamily="34" charset="0"/>
              <a:buChar char="•"/>
            </a:pPr>
            <a:r>
              <a:rPr lang="en-US" sz="1800" b="0" i="0" dirty="0">
                <a:solidFill>
                  <a:srgbClr val="0D0D0D"/>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290559F-5440-A10F-46AE-832CC88A07B6}"/>
              </a:ext>
            </a:extLst>
          </p:cNvPr>
          <p:cNvSpPr txBox="1"/>
          <p:nvPr/>
        </p:nvSpPr>
        <p:spPr>
          <a:xfrm>
            <a:off x="1295400" y="2209800"/>
            <a:ext cx="6100916"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Employee data analysis is done to identify employee performance, recognize hard work, and offer appropriate incentives or rewards. It helps organizations optimize workforce management, improve retention, boost productivity, and enhance employee satisfaction. By analyzing this data, companies can make better decisions that drive business success and create a more motivated workforce.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extBox 12">
            <a:extLst>
              <a:ext uri="{FF2B5EF4-FFF2-40B4-BE49-F238E27FC236}">
                <a16:creationId xmlns:a16="http://schemas.microsoft.com/office/drawing/2014/main" id="{35F04768-F565-B667-B2F5-41083D002F75}"/>
              </a:ext>
            </a:extLst>
          </p:cNvPr>
          <p:cNvSpPr txBox="1"/>
          <p:nvPr/>
        </p:nvSpPr>
        <p:spPr>
          <a:xfrm>
            <a:off x="1066800" y="2133600"/>
            <a:ext cx="6100916" cy="2246769"/>
          </a:xfrm>
          <a:prstGeom prst="rect">
            <a:avLst/>
          </a:prstGeom>
          <a:noFill/>
        </p:spPr>
        <p:txBody>
          <a:bodyPr wrap="square">
            <a:spAutoFit/>
          </a:bodyPr>
          <a:lstStyle/>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a:t>
            </a:r>
            <a:r>
              <a:rPr lang="en-US" sz="2800" b="0" i="0" dirty="0">
                <a:solidFill>
                  <a:srgbClr val="0D0D0D"/>
                </a:solidFill>
                <a:effectLst/>
                <a:latin typeface="Times New Roman" panose="02020603050405020304" pitchFamily="18" charset="0"/>
                <a:cs typeface="Times New Roman" panose="02020603050405020304" pitchFamily="18" charset="0"/>
              </a:rPr>
              <a:t> HR Departments</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Managers and Team Leaders</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Executives and Senior Leadership</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Compensation and Benefits Team</a:t>
            </a:r>
          </a:p>
          <a:p>
            <a:pPr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  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87C0F7E-EEEE-B801-030F-7E2516AE1B35}"/>
              </a:ext>
            </a:extLst>
          </p:cNvPr>
          <p:cNvSpPr txBox="1"/>
          <p:nvPr/>
        </p:nvSpPr>
        <p:spPr>
          <a:xfrm>
            <a:off x="3043084" y="2133600"/>
            <a:ext cx="6100916" cy="2215991"/>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Conditional formatting – Missing values</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Filter – To remove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Formula – Performance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Pivot Table – Summary</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Graph – Data visualization</a:t>
            </a:r>
          </a:p>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565018B-1981-E441-64AF-7E7F2DAF1AE7}"/>
              </a:ext>
            </a:extLst>
          </p:cNvPr>
          <p:cNvSpPr txBox="1"/>
          <p:nvPr/>
        </p:nvSpPr>
        <p:spPr>
          <a:xfrm>
            <a:off x="1219200" y="1676400"/>
            <a:ext cx="6100916" cy="3046988"/>
          </a:xfrm>
          <a:prstGeom prst="rect">
            <a:avLst/>
          </a:prstGeom>
          <a:noFill/>
        </p:spPr>
        <p:txBody>
          <a:bodyPr wrap="square">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 Employee – Kaggle</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Total features – 26</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Used features – 9</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ID – number</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First and last name – text</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Performance level – formula</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dirty="0">
                <a:solidFill>
                  <a:srgbClr val="0D0D0D"/>
                </a:solidFill>
                <a:latin typeface="Times New Roman" panose="02020603050405020304" pitchFamily="18" charset="0"/>
                <a:cs typeface="Times New Roman" panose="02020603050405020304" pitchFamily="18" charset="0"/>
              </a:rPr>
              <a:t>Gender – text</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Employee rating number – text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24000" y="2209800"/>
            <a:ext cx="8534018" cy="1323439"/>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Performance level = </a:t>
            </a:r>
            <a:r>
              <a:rPr lang="en-US" sz="2400" dirty="0">
                <a:solidFill>
                  <a:srgbClr val="0D0D0D"/>
                </a:solidFill>
                <a:latin typeface="Times New Roman" panose="02020603050405020304" pitchFamily="18" charset="0"/>
                <a:cs typeface="Times New Roman" panose="02020603050405020304" pitchFamily="18" charset="0"/>
              </a:rPr>
              <a:t>IFS(Z8&gt;=“VERY           HIGH”,Z8&gt;=4,”HIGH”,Z8&gt;=3,”MED”,TRUE,”LOW”)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467</Words>
  <Application>Microsoft Office PowerPoint</Application>
  <PresentationFormat>Widescreen</PresentationFormat>
  <Paragraphs>71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Vaysh x</cp:lastModifiedBy>
  <cp:revision>23</cp:revision>
  <dcterms:created xsi:type="dcterms:W3CDTF">2024-03-29T15:07:22Z</dcterms:created>
  <dcterms:modified xsi:type="dcterms:W3CDTF">2024-09-30T03:44:13Z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