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media/image7.jpg" ContentType="image/jpg"/>
  <Override PartName="/ppt/media/image9.jpg" ContentType="image/jpg"/>
  <Override PartName="/ppt/media/image12.jpg" ContentType="image/jpg"/>
  <Override PartName="/ppt/media/image29.jpg" ContentType="image/jpg"/>
  <Override PartName="/ppt/media/image30.jpg" ContentType="image/jpg"/>
  <Override PartName="/ppt/media/image32.jpg" ContentType="image/jpg"/>
  <Override PartName="/ppt/media/image41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23813" y="1"/>
            <a:ext cx="17525715" cy="9882188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1" y="6423386"/>
            <a:ext cx="16993886" cy="3043268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1" y="1"/>
            <a:ext cx="13079369" cy="685316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242700" y="439976"/>
            <a:ext cx="17050674" cy="8627706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1336802" y="993984"/>
            <a:ext cx="14632781" cy="4149792"/>
          </a:xfrm>
        </p:spPr>
        <p:txBody>
          <a:bodyPr anchor="b">
            <a:normAutofit/>
          </a:bodyPr>
          <a:lstStyle>
            <a:lvl1pPr algn="r"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1474594" y="5257814"/>
            <a:ext cx="14632781" cy="825500"/>
          </a:xfrm>
        </p:spPr>
        <p:txBody>
          <a:bodyPr anchor="t">
            <a:noAutofit/>
          </a:bodyPr>
          <a:lstStyle>
            <a:lvl1pPr marL="0" indent="0" algn="r">
              <a:buNone/>
              <a:defRPr sz="42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7422812" y="6867695"/>
            <a:ext cx="9215480" cy="1744668"/>
          </a:xfrm>
        </p:spPr>
        <p:txBody>
          <a:bodyPr/>
          <a:lstStyle>
            <a:lvl1pPr algn="ctr">
              <a:defRPr sz="8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8340" y="7324536"/>
            <a:ext cx="6070859" cy="1793307"/>
          </a:xfrm>
        </p:spPr>
        <p:txBody>
          <a:bodyPr vert="horz" lIns="91440" tIns="45720" rIns="91440" bIns="45720" rtlCol="0" anchor="ctr"/>
          <a:lstStyle>
            <a:lvl1pPr algn="r">
              <a:defRPr lang="en-US" sz="81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14777637" y="5748972"/>
            <a:ext cx="1360779" cy="747705"/>
          </a:xfrm>
        </p:spPr>
        <p:txBody>
          <a:bodyPr/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6332078" y="7667034"/>
            <a:ext cx="773079" cy="77307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149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159499"/>
            <a:ext cx="15592062" cy="88326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2" y="1028699"/>
            <a:ext cx="15588770" cy="4792355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670" y="7054385"/>
            <a:ext cx="15592092" cy="1023708"/>
          </a:xfrm>
        </p:spPr>
        <p:txBody>
          <a:bodyPr anchor="t"/>
          <a:lstStyle>
            <a:lvl1pPr marL="0" indent="0" algn="l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0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2" y="1028701"/>
            <a:ext cx="15595353" cy="4792355"/>
          </a:xfrm>
        </p:spPr>
        <p:txBody>
          <a:bodyPr anchor="ctr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669" y="6159500"/>
            <a:ext cx="15592094" cy="191040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1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598" y="1028700"/>
            <a:ext cx="14287530" cy="4375056"/>
          </a:xfrm>
        </p:spPr>
        <p:txBody>
          <a:bodyPr anchor="ctr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325396" y="5415048"/>
            <a:ext cx="13001934" cy="566652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702" y="6159501"/>
            <a:ext cx="15595323" cy="190237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8702" y="1338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709625" y="4384241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6437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1" y="2585782"/>
            <a:ext cx="15592061" cy="3767753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701" y="6371202"/>
            <a:ext cx="15592061" cy="1710966"/>
          </a:xfrm>
        </p:spPr>
        <p:txBody>
          <a:bodyPr anchor="t">
            <a:normAutofit/>
          </a:bodyPr>
          <a:lstStyle>
            <a:lvl1pPr marL="0" indent="0" algn="l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38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28703" y="1028701"/>
            <a:ext cx="15592059" cy="172794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28703" y="3095093"/>
            <a:ext cx="496519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28703" y="3959487"/>
            <a:ext cx="4965192" cy="410239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1933" y="3095093"/>
            <a:ext cx="496519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351932" y="3959487"/>
            <a:ext cx="4965192" cy="410239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655570" y="3095093"/>
            <a:ext cx="496519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655570" y="3959487"/>
            <a:ext cx="4965192" cy="410239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93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28702" y="1028701"/>
            <a:ext cx="15595323" cy="172794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037760" y="5719538"/>
            <a:ext cx="496519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3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8670" y="3095093"/>
            <a:ext cx="4965192" cy="2305088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37760" y="6583931"/>
            <a:ext cx="4965192" cy="1477949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6115" y="5719538"/>
            <a:ext cx="496519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3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353999" y="3095093"/>
            <a:ext cx="4965192" cy="230285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53999" y="6583929"/>
            <a:ext cx="4965192" cy="147795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653416" y="5719538"/>
            <a:ext cx="496519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3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653228" y="3095091"/>
            <a:ext cx="4965192" cy="230579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653228" y="6583926"/>
            <a:ext cx="4965192" cy="1477953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94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028701" y="3095094"/>
            <a:ext cx="15592061" cy="4966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55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23793" y="1028701"/>
            <a:ext cx="3396969" cy="703317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028701" y="1028701"/>
            <a:ext cx="11856647" cy="703317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35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2A4A9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2644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2A4A9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10264" y="4241910"/>
            <a:ext cx="6436359" cy="5429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442088" y="3922821"/>
            <a:ext cx="7277734" cy="5749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065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28701" y="3095095"/>
            <a:ext cx="15592061" cy="496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5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2" y="1028701"/>
            <a:ext cx="15592061" cy="4790231"/>
          </a:xfrm>
        </p:spPr>
        <p:txBody>
          <a:bodyPr anchor="b">
            <a:normAutofit/>
          </a:bodyPr>
          <a:lstStyle>
            <a:lvl1pPr algn="l"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2" y="5613401"/>
            <a:ext cx="15592061" cy="2459421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4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28702" y="1028700"/>
            <a:ext cx="15595323" cy="17372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28700" y="3095095"/>
            <a:ext cx="7633071" cy="4966784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8990957" y="3095095"/>
            <a:ext cx="7629807" cy="4966784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28702" y="1028700"/>
            <a:ext cx="15592061" cy="1737210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7534" y="3095094"/>
            <a:ext cx="7284237" cy="101999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9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028703" y="4292600"/>
            <a:ext cx="7633068" cy="376927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27287" y="3095094"/>
            <a:ext cx="7296737" cy="101999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9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8990954" y="4292600"/>
            <a:ext cx="7633070" cy="376927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8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0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7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465" y="1028700"/>
            <a:ext cx="6190290" cy="303487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7569199" y="1028701"/>
            <a:ext cx="9051563" cy="7033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0464" y="4063579"/>
            <a:ext cx="6190292" cy="3998300"/>
          </a:xfrm>
        </p:spPr>
        <p:txBody>
          <a:bodyPr anchor="t"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7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028700"/>
            <a:ext cx="9517953" cy="303487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223543" y="1"/>
            <a:ext cx="5397219" cy="7607300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702" y="4063579"/>
            <a:ext cx="9517952" cy="3543722"/>
          </a:xfrm>
        </p:spPr>
        <p:txBody>
          <a:bodyPr anchor="t"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0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38096" y="1"/>
            <a:ext cx="18008025" cy="9966122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2" y="1028701"/>
            <a:ext cx="15595323" cy="1727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1" y="3095095"/>
            <a:ext cx="15595325" cy="4966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47125" y="8636001"/>
            <a:ext cx="5676900" cy="747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8702" y="8636001"/>
            <a:ext cx="8249579" cy="747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0682" y="8636001"/>
            <a:ext cx="1360779" cy="747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81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3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7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28961" y="1823191"/>
            <a:ext cx="6359525" cy="8463915"/>
            <a:chOff x="11928961" y="1823191"/>
            <a:chExt cx="6359525" cy="8463915"/>
          </a:xfrm>
        </p:grpSpPr>
        <p:sp>
          <p:nvSpPr>
            <p:cNvPr id="3" name="object 3"/>
            <p:cNvSpPr/>
            <p:nvPr/>
          </p:nvSpPr>
          <p:spPr>
            <a:xfrm>
              <a:off x="15303482" y="1823191"/>
              <a:ext cx="2985135" cy="5969635"/>
            </a:xfrm>
            <a:custGeom>
              <a:avLst/>
              <a:gdLst/>
              <a:ahLst/>
              <a:cxnLst/>
              <a:rect l="l" t="t" r="r" b="b"/>
              <a:pathLst>
                <a:path w="2985134" h="5969634">
                  <a:moveTo>
                    <a:pt x="2984517" y="5969034"/>
                  </a:moveTo>
                  <a:lnTo>
                    <a:pt x="0" y="2984517"/>
                  </a:lnTo>
                  <a:lnTo>
                    <a:pt x="2984517" y="0"/>
                  </a:lnTo>
                  <a:lnTo>
                    <a:pt x="2984517" y="5969034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810947" y="2327506"/>
              <a:ext cx="2477135" cy="4954270"/>
            </a:xfrm>
            <a:custGeom>
              <a:avLst/>
              <a:gdLst/>
              <a:ahLst/>
              <a:cxnLst/>
              <a:rect l="l" t="t" r="r" b="b"/>
              <a:pathLst>
                <a:path w="2477134" h="4954270">
                  <a:moveTo>
                    <a:pt x="0" y="2477053"/>
                  </a:moveTo>
                  <a:lnTo>
                    <a:pt x="2477053" y="0"/>
                  </a:lnTo>
                  <a:lnTo>
                    <a:pt x="2477053" y="257947"/>
                  </a:lnTo>
                  <a:lnTo>
                    <a:pt x="260691" y="2474309"/>
                  </a:lnTo>
                  <a:lnTo>
                    <a:pt x="2477053" y="4690671"/>
                  </a:lnTo>
                  <a:lnTo>
                    <a:pt x="2477053" y="4954106"/>
                  </a:lnTo>
                  <a:lnTo>
                    <a:pt x="0" y="24770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28961" y="6912510"/>
              <a:ext cx="6359525" cy="3375025"/>
            </a:xfrm>
            <a:custGeom>
              <a:avLst/>
              <a:gdLst/>
              <a:ahLst/>
              <a:cxnLst/>
              <a:rect l="l" t="t" r="r" b="b"/>
              <a:pathLst>
                <a:path w="6359525" h="3375025">
                  <a:moveTo>
                    <a:pt x="0" y="3374489"/>
                  </a:moveTo>
                  <a:lnTo>
                    <a:pt x="3374489" y="0"/>
                  </a:lnTo>
                  <a:lnTo>
                    <a:pt x="6359037" y="2984548"/>
                  </a:lnTo>
                  <a:lnTo>
                    <a:pt x="6359037" y="3256360"/>
                  </a:lnTo>
                  <a:lnTo>
                    <a:pt x="3374489" y="271811"/>
                  </a:lnTo>
                  <a:lnTo>
                    <a:pt x="271812" y="3374489"/>
                  </a:lnTo>
                  <a:lnTo>
                    <a:pt x="0" y="3374489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155"/>
            <a:ext cx="8858250" cy="10287000"/>
            <a:chOff x="0" y="155"/>
            <a:chExt cx="8858250" cy="10287000"/>
          </a:xfrm>
        </p:grpSpPr>
        <p:sp>
          <p:nvSpPr>
            <p:cNvPr id="7" name="object 7"/>
            <p:cNvSpPr/>
            <p:nvPr/>
          </p:nvSpPr>
          <p:spPr>
            <a:xfrm>
              <a:off x="0" y="1006688"/>
              <a:ext cx="8858250" cy="2101850"/>
            </a:xfrm>
            <a:custGeom>
              <a:avLst/>
              <a:gdLst/>
              <a:ahLst/>
              <a:cxnLst/>
              <a:rect l="l" t="t" r="r" b="b"/>
              <a:pathLst>
                <a:path w="8858250" h="2101850">
                  <a:moveTo>
                    <a:pt x="8655070" y="2101426"/>
                  </a:moveTo>
                  <a:lnTo>
                    <a:pt x="8608681" y="2096057"/>
                  </a:lnTo>
                  <a:lnTo>
                    <a:pt x="8566062" y="2080771"/>
                  </a:lnTo>
                  <a:lnTo>
                    <a:pt x="8528442" y="2056796"/>
                  </a:lnTo>
                  <a:lnTo>
                    <a:pt x="8497046" y="2025359"/>
                  </a:lnTo>
                  <a:lnTo>
                    <a:pt x="8473102" y="1987689"/>
                  </a:lnTo>
                  <a:lnTo>
                    <a:pt x="8457836" y="1945015"/>
                  </a:lnTo>
                  <a:lnTo>
                    <a:pt x="8452475" y="1898565"/>
                  </a:lnTo>
                  <a:lnTo>
                    <a:pt x="8455802" y="1861017"/>
                  </a:lnTo>
                  <a:lnTo>
                    <a:pt x="8465461" y="1826394"/>
                  </a:lnTo>
                  <a:lnTo>
                    <a:pt x="8480964" y="1794697"/>
                  </a:lnTo>
                  <a:lnTo>
                    <a:pt x="8501824" y="1765926"/>
                  </a:lnTo>
                  <a:lnTo>
                    <a:pt x="7081057" y="67620"/>
                  </a:lnTo>
                  <a:lnTo>
                    <a:pt x="0" y="67620"/>
                  </a:lnTo>
                  <a:lnTo>
                    <a:pt x="0" y="0"/>
                  </a:lnTo>
                  <a:lnTo>
                    <a:pt x="7109628" y="0"/>
                  </a:lnTo>
                  <a:lnTo>
                    <a:pt x="8548578" y="1724313"/>
                  </a:lnTo>
                  <a:lnTo>
                    <a:pt x="8752504" y="1724313"/>
                  </a:lnTo>
                  <a:lnTo>
                    <a:pt x="8808868" y="1770680"/>
                  </a:lnTo>
                  <a:lnTo>
                    <a:pt x="8833736" y="1808304"/>
                  </a:lnTo>
                  <a:lnTo>
                    <a:pt x="8850381" y="1851296"/>
                  </a:lnTo>
                  <a:lnTo>
                    <a:pt x="8857665" y="1898565"/>
                  </a:lnTo>
                  <a:lnTo>
                    <a:pt x="8852304" y="1945015"/>
                  </a:lnTo>
                  <a:lnTo>
                    <a:pt x="8837038" y="1987689"/>
                  </a:lnTo>
                  <a:lnTo>
                    <a:pt x="8813093" y="2025359"/>
                  </a:lnTo>
                  <a:lnTo>
                    <a:pt x="8781697" y="2056796"/>
                  </a:lnTo>
                  <a:lnTo>
                    <a:pt x="8744077" y="2080771"/>
                  </a:lnTo>
                  <a:lnTo>
                    <a:pt x="8701459" y="2096057"/>
                  </a:lnTo>
                  <a:lnTo>
                    <a:pt x="8655070" y="2101426"/>
                  </a:lnTo>
                  <a:close/>
                </a:path>
                <a:path w="8858250" h="2101850">
                  <a:moveTo>
                    <a:pt x="8752504" y="1724313"/>
                  </a:moveTo>
                  <a:lnTo>
                    <a:pt x="8548578" y="1724313"/>
                  </a:lnTo>
                  <a:lnTo>
                    <a:pt x="8571346" y="1712163"/>
                  </a:lnTo>
                  <a:lnTo>
                    <a:pt x="8596305" y="1703182"/>
                  </a:lnTo>
                  <a:lnTo>
                    <a:pt x="8622725" y="1697615"/>
                  </a:lnTo>
                  <a:lnTo>
                    <a:pt x="8649875" y="1695705"/>
                  </a:lnTo>
                  <a:lnTo>
                    <a:pt x="8696280" y="1700937"/>
                  </a:lnTo>
                  <a:lnTo>
                    <a:pt x="8739004" y="1715904"/>
                  </a:lnTo>
                  <a:lnTo>
                    <a:pt x="8752504" y="1724313"/>
                  </a:lnTo>
                  <a:close/>
                </a:path>
              </a:pathLst>
            </a:custGeom>
            <a:solidFill>
              <a:srgbClr val="334865">
                <a:alpha val="6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55"/>
              <a:ext cx="542925" cy="10287000"/>
            </a:xfrm>
            <a:custGeom>
              <a:avLst/>
              <a:gdLst/>
              <a:ahLst/>
              <a:cxnLst/>
              <a:rect l="l" t="t" r="r" b="b"/>
              <a:pathLst>
                <a:path w="542925" h="10287000">
                  <a:moveTo>
                    <a:pt x="542924" y="10286688"/>
                  </a:moveTo>
                  <a:lnTo>
                    <a:pt x="0" y="10286688"/>
                  </a:lnTo>
                  <a:lnTo>
                    <a:pt x="0" y="0"/>
                  </a:lnTo>
                  <a:lnTo>
                    <a:pt x="542924" y="0"/>
                  </a:lnTo>
                  <a:lnTo>
                    <a:pt x="542924" y="10286688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330" y="1034601"/>
            <a:ext cx="2011389" cy="1701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12137" y="3210756"/>
            <a:ext cx="13249275" cy="3362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940"/>
              </a:lnSpc>
              <a:spcBef>
                <a:spcPts val="100"/>
              </a:spcBef>
            </a:pPr>
            <a:r>
              <a:rPr sz="10000" spc="1785" dirty="0">
                <a:solidFill>
                  <a:srgbClr val="5270FF"/>
                </a:solidFill>
              </a:rPr>
              <a:t>ANALYSING</a:t>
            </a:r>
            <a:endParaRPr sz="10000" dirty="0"/>
          </a:p>
          <a:p>
            <a:pPr marL="12700">
              <a:lnSpc>
                <a:spcPts val="14340"/>
              </a:lnSpc>
            </a:pPr>
            <a:r>
              <a:rPr sz="12000" spc="1335" dirty="0"/>
              <a:t>PRIME</a:t>
            </a:r>
            <a:r>
              <a:rPr sz="12000" spc="-440" dirty="0"/>
              <a:t> </a:t>
            </a:r>
            <a:r>
              <a:rPr sz="12000" spc="1785" dirty="0"/>
              <a:t>CINEMAS</a:t>
            </a:r>
            <a:endParaRPr sz="12000" dirty="0"/>
          </a:p>
        </p:txBody>
      </p:sp>
      <p:sp>
        <p:nvSpPr>
          <p:cNvPr id="11" name="object 11"/>
          <p:cNvSpPr txBox="1"/>
          <p:nvPr/>
        </p:nvSpPr>
        <p:spPr>
          <a:xfrm>
            <a:off x="1023963" y="8164027"/>
            <a:ext cx="11897995" cy="527708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3000" b="1" spc="229" dirty="0">
                <a:latin typeface="Tahoma"/>
                <a:cs typeface="Tahoma"/>
              </a:rPr>
              <a:t>B</a:t>
            </a:r>
            <a:r>
              <a:rPr sz="3000" b="1" spc="-245" dirty="0">
                <a:latin typeface="Tahoma"/>
                <a:cs typeface="Tahoma"/>
              </a:rPr>
              <a:t>I</a:t>
            </a:r>
            <a:r>
              <a:rPr sz="3000" b="1" spc="-65" dirty="0">
                <a:latin typeface="Tahoma"/>
                <a:cs typeface="Tahoma"/>
              </a:rPr>
              <a:t>G</a:t>
            </a:r>
            <a:r>
              <a:rPr sz="3000" b="1" spc="430" dirty="0">
                <a:latin typeface="Tahoma"/>
                <a:cs typeface="Tahoma"/>
              </a:rPr>
              <a:t> </a:t>
            </a:r>
            <a:r>
              <a:rPr sz="3000" b="1" spc="310" dirty="0">
                <a:latin typeface="Tahoma"/>
                <a:cs typeface="Tahoma"/>
              </a:rPr>
              <a:t>D</a:t>
            </a:r>
            <a:r>
              <a:rPr sz="3000" b="1" spc="350" dirty="0">
                <a:latin typeface="Tahoma"/>
                <a:cs typeface="Tahoma"/>
              </a:rPr>
              <a:t>A</a:t>
            </a:r>
            <a:r>
              <a:rPr sz="3000" b="1" spc="275" dirty="0">
                <a:latin typeface="Tahoma"/>
                <a:cs typeface="Tahoma"/>
              </a:rPr>
              <a:t>T</a:t>
            </a:r>
            <a:r>
              <a:rPr sz="3000" b="1" spc="50" dirty="0">
                <a:latin typeface="Tahoma"/>
                <a:cs typeface="Tahoma"/>
              </a:rPr>
              <a:t>A</a:t>
            </a:r>
            <a:r>
              <a:rPr sz="3000" b="1" spc="430" dirty="0">
                <a:latin typeface="Tahoma"/>
                <a:cs typeface="Tahoma"/>
              </a:rPr>
              <a:t> </a:t>
            </a:r>
            <a:r>
              <a:rPr lang="en-IN" sz="3000" b="1" spc="-175" dirty="0">
                <a:latin typeface="Tahoma"/>
                <a:cs typeface="Tahoma"/>
              </a:rPr>
              <a:t>- </a:t>
            </a:r>
            <a:endParaRPr sz="3000" dirty="0">
              <a:latin typeface="Tahoma"/>
              <a:cs typeface="Tahoma"/>
            </a:endParaRPr>
          </a:p>
        </p:txBody>
      </p:sp>
      <p:pic>
        <p:nvPicPr>
          <p:cNvPr id="13" name="Picture 12" descr="Logo, icon&#10;&#10;Description automatically generated">
            <a:extLst>
              <a:ext uri="{FF2B5EF4-FFF2-40B4-BE49-F238E27FC236}">
                <a16:creationId xmlns:a16="http://schemas.microsoft.com/office/drawing/2014/main" id="{3DCFD926-68E0-A36E-CFA3-A7F0669E80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42" y="8164027"/>
            <a:ext cx="698325" cy="5412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3206957"/>
            <a:ext cx="18288000" cy="7080250"/>
          </a:xfrm>
          <a:custGeom>
            <a:avLst/>
            <a:gdLst/>
            <a:ahLst/>
            <a:cxnLst/>
            <a:rect l="l" t="t" r="r" b="b"/>
            <a:pathLst>
              <a:path w="18288000" h="7080250">
                <a:moveTo>
                  <a:pt x="0" y="7080042"/>
                </a:moveTo>
                <a:lnTo>
                  <a:pt x="18287746" y="7080042"/>
                </a:lnTo>
                <a:lnTo>
                  <a:pt x="18287746" y="0"/>
                </a:lnTo>
                <a:lnTo>
                  <a:pt x="0" y="0"/>
                </a:lnTo>
                <a:lnTo>
                  <a:pt x="0" y="7080042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6" y="881557"/>
            <a:ext cx="18288000" cy="9405620"/>
            <a:chOff x="126" y="881557"/>
            <a:chExt cx="18288000" cy="9405620"/>
          </a:xfrm>
        </p:grpSpPr>
        <p:sp>
          <p:nvSpPr>
            <p:cNvPr id="4" name="object 4"/>
            <p:cNvSpPr/>
            <p:nvPr/>
          </p:nvSpPr>
          <p:spPr>
            <a:xfrm>
              <a:off x="126" y="2147628"/>
              <a:ext cx="18288000" cy="297815"/>
            </a:xfrm>
            <a:custGeom>
              <a:avLst/>
              <a:gdLst/>
              <a:ahLst/>
              <a:cxnLst/>
              <a:rect l="l" t="t" r="r" b="b"/>
              <a:pathLst>
                <a:path w="18288000" h="297814">
                  <a:moveTo>
                    <a:pt x="0" y="297328"/>
                  </a:moveTo>
                  <a:lnTo>
                    <a:pt x="18287746" y="297328"/>
                  </a:lnTo>
                  <a:lnTo>
                    <a:pt x="18287746" y="0"/>
                  </a:lnTo>
                  <a:lnTo>
                    <a:pt x="0" y="0"/>
                  </a:lnTo>
                  <a:lnTo>
                    <a:pt x="0" y="297328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26097" y="881557"/>
              <a:ext cx="4262120" cy="8524240"/>
            </a:xfrm>
            <a:custGeom>
              <a:avLst/>
              <a:gdLst/>
              <a:ahLst/>
              <a:cxnLst/>
              <a:rect l="l" t="t" r="r" b="b"/>
              <a:pathLst>
                <a:path w="4262119" h="8524240">
                  <a:moveTo>
                    <a:pt x="4261903" y="8523806"/>
                  </a:moveTo>
                  <a:lnTo>
                    <a:pt x="0" y="4261903"/>
                  </a:lnTo>
                  <a:lnTo>
                    <a:pt x="4261903" y="0"/>
                  </a:lnTo>
                  <a:lnTo>
                    <a:pt x="4261903" y="8523806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85932" y="1385874"/>
              <a:ext cx="7202170" cy="8901430"/>
            </a:xfrm>
            <a:custGeom>
              <a:avLst/>
              <a:gdLst/>
              <a:ahLst/>
              <a:cxnLst/>
              <a:rect l="l" t="t" r="r" b="b"/>
              <a:pathLst>
                <a:path w="7202169" h="8901430">
                  <a:moveTo>
                    <a:pt x="7041274" y="8901138"/>
                  </a:moveTo>
                  <a:lnTo>
                    <a:pt x="3520630" y="5380494"/>
                  </a:lnTo>
                  <a:lnTo>
                    <a:pt x="0" y="8901138"/>
                  </a:lnTo>
                  <a:lnTo>
                    <a:pt x="271805" y="8901138"/>
                  </a:lnTo>
                  <a:lnTo>
                    <a:pt x="3520630" y="5652300"/>
                  </a:lnTo>
                  <a:lnTo>
                    <a:pt x="6769468" y="8901138"/>
                  </a:lnTo>
                  <a:lnTo>
                    <a:pt x="7041274" y="8901138"/>
                  </a:lnTo>
                  <a:close/>
                </a:path>
                <a:path w="7202169" h="8901430">
                  <a:moveTo>
                    <a:pt x="7202068" y="0"/>
                  </a:moveTo>
                  <a:lnTo>
                    <a:pt x="3447618" y="3754450"/>
                  </a:lnTo>
                  <a:lnTo>
                    <a:pt x="7202068" y="7508888"/>
                  </a:lnTo>
                  <a:lnTo>
                    <a:pt x="7202068" y="7245451"/>
                  </a:lnTo>
                  <a:lnTo>
                    <a:pt x="3708311" y="3751707"/>
                  </a:lnTo>
                  <a:lnTo>
                    <a:pt x="7202068" y="257949"/>
                  </a:lnTo>
                  <a:lnTo>
                    <a:pt x="72020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48785" y="2587050"/>
              <a:ext cx="2885073" cy="38569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323365" y="2561614"/>
              <a:ext cx="2941320" cy="3907790"/>
            </a:xfrm>
            <a:custGeom>
              <a:avLst/>
              <a:gdLst/>
              <a:ahLst/>
              <a:cxnLst/>
              <a:rect l="l" t="t" r="r" b="b"/>
              <a:pathLst>
                <a:path w="2941319" h="3907790">
                  <a:moveTo>
                    <a:pt x="2940989" y="50863"/>
                  </a:moveTo>
                  <a:lnTo>
                    <a:pt x="2890024" y="50863"/>
                  </a:lnTo>
                  <a:lnTo>
                    <a:pt x="2890024" y="3856952"/>
                  </a:lnTo>
                  <a:lnTo>
                    <a:pt x="2940989" y="3856952"/>
                  </a:lnTo>
                  <a:lnTo>
                    <a:pt x="2940989" y="50863"/>
                  </a:lnTo>
                  <a:close/>
                </a:path>
                <a:path w="2941319" h="3907790">
                  <a:moveTo>
                    <a:pt x="2940989" y="0"/>
                  </a:moveTo>
                  <a:lnTo>
                    <a:pt x="0" y="0"/>
                  </a:lnTo>
                  <a:lnTo>
                    <a:pt x="0" y="50749"/>
                  </a:lnTo>
                  <a:lnTo>
                    <a:pt x="0" y="3856990"/>
                  </a:lnTo>
                  <a:lnTo>
                    <a:pt x="0" y="3907739"/>
                  </a:lnTo>
                  <a:lnTo>
                    <a:pt x="2940989" y="3907739"/>
                  </a:lnTo>
                  <a:lnTo>
                    <a:pt x="2940989" y="3856990"/>
                  </a:lnTo>
                  <a:lnTo>
                    <a:pt x="50965" y="3856990"/>
                  </a:lnTo>
                  <a:lnTo>
                    <a:pt x="50965" y="50749"/>
                  </a:lnTo>
                  <a:lnTo>
                    <a:pt x="2940989" y="50749"/>
                  </a:lnTo>
                  <a:lnTo>
                    <a:pt x="2940989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85356" y="3235080"/>
              <a:ext cx="2885073" cy="38569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959931" y="3209645"/>
              <a:ext cx="2941320" cy="3907790"/>
            </a:xfrm>
            <a:custGeom>
              <a:avLst/>
              <a:gdLst/>
              <a:ahLst/>
              <a:cxnLst/>
              <a:rect l="l" t="t" r="r" b="b"/>
              <a:pathLst>
                <a:path w="2941319" h="3907790">
                  <a:moveTo>
                    <a:pt x="2941002" y="50876"/>
                  </a:moveTo>
                  <a:lnTo>
                    <a:pt x="2890024" y="50876"/>
                  </a:lnTo>
                  <a:lnTo>
                    <a:pt x="2890024" y="3856952"/>
                  </a:lnTo>
                  <a:lnTo>
                    <a:pt x="2941002" y="3856952"/>
                  </a:lnTo>
                  <a:lnTo>
                    <a:pt x="2941002" y="50876"/>
                  </a:lnTo>
                  <a:close/>
                </a:path>
                <a:path w="2941319" h="3907790">
                  <a:moveTo>
                    <a:pt x="2941002" y="0"/>
                  </a:moveTo>
                  <a:lnTo>
                    <a:pt x="0" y="0"/>
                  </a:lnTo>
                  <a:lnTo>
                    <a:pt x="0" y="50749"/>
                  </a:lnTo>
                  <a:lnTo>
                    <a:pt x="0" y="3856990"/>
                  </a:lnTo>
                  <a:lnTo>
                    <a:pt x="0" y="3907739"/>
                  </a:lnTo>
                  <a:lnTo>
                    <a:pt x="2941002" y="3907739"/>
                  </a:lnTo>
                  <a:lnTo>
                    <a:pt x="2941002" y="3856990"/>
                  </a:lnTo>
                  <a:lnTo>
                    <a:pt x="50965" y="3856990"/>
                  </a:lnTo>
                  <a:lnTo>
                    <a:pt x="50965" y="50749"/>
                  </a:lnTo>
                  <a:lnTo>
                    <a:pt x="2941002" y="50749"/>
                  </a:lnTo>
                  <a:lnTo>
                    <a:pt x="2941002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20302" y="424443"/>
            <a:ext cx="1141476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030" dirty="0"/>
              <a:t>RECOMMENDATIONS</a:t>
            </a:r>
            <a:endParaRPr sz="8000"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407" y="3803454"/>
            <a:ext cx="123824" cy="12382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71032" y="3600254"/>
            <a:ext cx="4716145" cy="238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8790">
              <a:lnSpc>
                <a:spcPts val="3750"/>
              </a:lnSpc>
              <a:spcBef>
                <a:spcPts val="100"/>
              </a:spcBef>
            </a:pPr>
            <a:r>
              <a:rPr sz="3000" spc="335" dirty="0">
                <a:solidFill>
                  <a:srgbClr val="FFFFFF"/>
                </a:solidFill>
                <a:latin typeface="Tahoma"/>
                <a:cs typeface="Tahoma"/>
              </a:rPr>
              <a:t>Offer</a:t>
            </a:r>
            <a:r>
              <a:rPr sz="3000" spc="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u="heavy" spc="1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differentiated </a:t>
            </a:r>
            <a:r>
              <a:rPr sz="3000" b="1" spc="-8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285" dirty="0">
                <a:solidFill>
                  <a:srgbClr val="FFFFFF"/>
                </a:solidFill>
                <a:latin typeface="Tahoma"/>
                <a:cs typeface="Tahoma"/>
              </a:rPr>
              <a:t>products</a:t>
            </a:r>
            <a:r>
              <a:rPr sz="3000" spc="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9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3000" spc="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250" dirty="0">
                <a:solidFill>
                  <a:srgbClr val="FFFFFF"/>
                </a:solidFill>
                <a:latin typeface="Tahoma"/>
                <a:cs typeface="Tahoma"/>
              </a:rPr>
              <a:t>services,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3000" spc="260" dirty="0">
                <a:solidFill>
                  <a:srgbClr val="FFFFFF"/>
                </a:solidFill>
                <a:latin typeface="Tahoma"/>
                <a:cs typeface="Tahoma"/>
              </a:rPr>
              <a:t>unique</a:t>
            </a:r>
            <a:r>
              <a:rPr sz="3000" spc="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22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000" spc="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300" dirty="0">
                <a:solidFill>
                  <a:srgbClr val="FFFFFF"/>
                </a:solidFill>
                <a:latin typeface="Tahoma"/>
                <a:cs typeface="Tahoma"/>
              </a:rPr>
              <a:t>competitors</a:t>
            </a:r>
            <a:endParaRPr sz="3000">
              <a:latin typeface="Tahoma"/>
              <a:cs typeface="Tahoma"/>
            </a:endParaRPr>
          </a:p>
          <a:p>
            <a:pPr marL="12700" marR="5080">
              <a:lnSpc>
                <a:spcPts val="3750"/>
              </a:lnSpc>
              <a:spcBef>
                <a:spcPts val="100"/>
              </a:spcBef>
            </a:pPr>
            <a:r>
              <a:rPr sz="3000" spc="-35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3000" spc="-6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3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000" spc="305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3000" spc="-204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3000" spc="4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3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000" spc="3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000" spc="26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000" spc="3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000" spc="37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000" spc="29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000" spc="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000" spc="37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000" spc="3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000" spc="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000" spc="4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000" spc="-6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3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000" spc="3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000" spc="32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3000" spc="3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000" spc="37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000" spc="26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000" spc="-235" dirty="0">
                <a:solidFill>
                  <a:srgbClr val="FFFFFF"/>
                </a:solidFill>
                <a:latin typeface="Tahoma"/>
                <a:cs typeface="Tahoma"/>
              </a:rPr>
              <a:t>,  </a:t>
            </a:r>
            <a:r>
              <a:rPr sz="3000" spc="250" dirty="0">
                <a:solidFill>
                  <a:srgbClr val="FFFFFF"/>
                </a:solidFill>
                <a:latin typeface="Tahoma"/>
                <a:cs typeface="Tahoma"/>
              </a:rPr>
              <a:t>rental</a:t>
            </a:r>
            <a:r>
              <a:rPr sz="3000" spc="4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235" dirty="0">
                <a:solidFill>
                  <a:srgbClr val="FFFFFF"/>
                </a:solidFill>
                <a:latin typeface="Tahoma"/>
                <a:cs typeface="Tahoma"/>
              </a:rPr>
              <a:t>services)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407" y="6660953"/>
            <a:ext cx="123824" cy="12382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1196153" y="7356279"/>
            <a:ext cx="2239010" cy="38100"/>
          </a:xfrm>
          <a:custGeom>
            <a:avLst/>
            <a:gdLst/>
            <a:ahLst/>
            <a:cxnLst/>
            <a:rect l="l" t="t" r="r" b="b"/>
            <a:pathLst>
              <a:path w="2239010" h="38100">
                <a:moveTo>
                  <a:pt x="0" y="38099"/>
                </a:moveTo>
                <a:lnTo>
                  <a:pt x="0" y="0"/>
                </a:lnTo>
                <a:lnTo>
                  <a:pt x="2238616" y="0"/>
                </a:lnTo>
                <a:lnTo>
                  <a:pt x="2238616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71032" y="6457754"/>
            <a:ext cx="3204210" cy="95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65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3000" spc="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265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r>
              <a:rPr sz="3000" spc="4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229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  <a:tabLst>
                <a:tab pos="2498725" algn="l"/>
              </a:tabLst>
            </a:pPr>
            <a:r>
              <a:rPr sz="3000" b="1" spc="12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000" b="1" spc="1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000" b="1" spc="1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000" b="1" spc="-3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000" b="1" spc="1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000" b="1" spc="18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000" b="1" spc="17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000" b="1" spc="1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000" b="1" spc="8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000" b="1" spc="-2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0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3000" spc="2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000" spc="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000" spc="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1032" y="7410254"/>
            <a:ext cx="4074795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5" dirty="0">
                <a:solidFill>
                  <a:srgbClr val="FFFFFF"/>
                </a:solidFill>
                <a:latin typeface="Tahoma"/>
                <a:cs typeface="Tahoma"/>
              </a:rPr>
              <a:t>diversification</a:t>
            </a:r>
            <a:r>
              <a:rPr sz="3000" spc="3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229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endParaRPr sz="3000">
              <a:latin typeface="Tahoma"/>
              <a:cs typeface="Tahoma"/>
            </a:endParaRPr>
          </a:p>
          <a:p>
            <a:pPr marL="12700" marR="5080">
              <a:lnSpc>
                <a:spcPts val="3750"/>
              </a:lnSpc>
              <a:spcBef>
                <a:spcPts val="150"/>
              </a:spcBef>
            </a:pPr>
            <a:r>
              <a:rPr sz="3000" spc="270" dirty="0">
                <a:solidFill>
                  <a:srgbClr val="FFFFFF"/>
                </a:solidFill>
                <a:latin typeface="Tahoma"/>
                <a:cs typeface="Tahoma"/>
              </a:rPr>
              <a:t>services</a:t>
            </a:r>
            <a:r>
              <a:rPr sz="3000" spc="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22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000" spc="4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250" dirty="0">
                <a:solidFill>
                  <a:srgbClr val="FFFFFF"/>
                </a:solidFill>
                <a:latin typeface="Tahoma"/>
                <a:cs typeface="Tahoma"/>
              </a:rPr>
              <a:t>maintain </a:t>
            </a:r>
            <a:r>
              <a:rPr sz="3000" spc="-9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285" dirty="0">
                <a:solidFill>
                  <a:srgbClr val="FFFFFF"/>
                </a:solidFill>
                <a:latin typeface="Tahoma"/>
                <a:cs typeface="Tahoma"/>
              </a:rPr>
              <a:t>relationships</a:t>
            </a:r>
            <a:r>
              <a:rPr sz="3000" spc="4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28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3000" spc="275" dirty="0">
                <a:solidFill>
                  <a:srgbClr val="FFFFFF"/>
                </a:solidFill>
                <a:latin typeface="Tahoma"/>
                <a:cs typeface="Tahoma"/>
              </a:rPr>
              <a:t>cutomers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18988" y="2576471"/>
            <a:ext cx="82861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i="1" spc="385" dirty="0">
                <a:solidFill>
                  <a:srgbClr val="2A4A9D"/>
                </a:solidFill>
                <a:latin typeface="Trebuchet MS"/>
                <a:cs typeface="Trebuchet MS"/>
              </a:rPr>
              <a:t>B</a:t>
            </a:r>
            <a:r>
              <a:rPr sz="3000" b="1" i="1" spc="430" dirty="0">
                <a:solidFill>
                  <a:srgbClr val="2A4A9D"/>
                </a:solidFill>
                <a:latin typeface="Trebuchet MS"/>
                <a:cs typeface="Trebuchet MS"/>
              </a:rPr>
              <a:t>A</a:t>
            </a:r>
            <a:r>
              <a:rPr sz="3000" b="1" i="1" spc="350" dirty="0">
                <a:solidFill>
                  <a:srgbClr val="2A4A9D"/>
                </a:solidFill>
                <a:latin typeface="Trebuchet MS"/>
                <a:cs typeface="Trebuchet MS"/>
              </a:rPr>
              <a:t>S</a:t>
            </a:r>
            <a:r>
              <a:rPr sz="3000" b="1" i="1" spc="125" dirty="0">
                <a:solidFill>
                  <a:srgbClr val="2A4A9D"/>
                </a:solidFill>
                <a:latin typeface="Trebuchet MS"/>
                <a:cs typeface="Trebuchet MS"/>
              </a:rPr>
              <a:t>E</a:t>
            </a:r>
            <a:r>
              <a:rPr sz="3000" b="1" i="1" spc="225" dirty="0">
                <a:solidFill>
                  <a:srgbClr val="2A4A9D"/>
                </a:solidFill>
                <a:latin typeface="Trebuchet MS"/>
                <a:cs typeface="Trebuchet MS"/>
              </a:rPr>
              <a:t>D</a:t>
            </a:r>
            <a:r>
              <a:rPr sz="3000" b="1" i="1" spc="330" dirty="0">
                <a:solidFill>
                  <a:srgbClr val="2A4A9D"/>
                </a:solidFill>
                <a:latin typeface="Trebuchet MS"/>
                <a:cs typeface="Trebuchet MS"/>
              </a:rPr>
              <a:t> </a:t>
            </a:r>
            <a:r>
              <a:rPr sz="3000" b="1" i="1" spc="459" dirty="0">
                <a:solidFill>
                  <a:srgbClr val="2A4A9D"/>
                </a:solidFill>
                <a:latin typeface="Trebuchet MS"/>
                <a:cs typeface="Trebuchet MS"/>
              </a:rPr>
              <a:t>O</a:t>
            </a:r>
            <a:r>
              <a:rPr sz="3000" b="1" i="1" spc="180" dirty="0">
                <a:solidFill>
                  <a:srgbClr val="2A4A9D"/>
                </a:solidFill>
                <a:latin typeface="Trebuchet MS"/>
                <a:cs typeface="Trebuchet MS"/>
              </a:rPr>
              <a:t>N</a:t>
            </a:r>
            <a:r>
              <a:rPr sz="3000" b="1" i="1" spc="330" dirty="0">
                <a:solidFill>
                  <a:srgbClr val="2A4A9D"/>
                </a:solidFill>
                <a:latin typeface="Trebuchet MS"/>
                <a:cs typeface="Trebuchet MS"/>
              </a:rPr>
              <a:t> </a:t>
            </a:r>
            <a:r>
              <a:rPr sz="3000" b="1" i="1" spc="595" dirty="0">
                <a:solidFill>
                  <a:srgbClr val="2A4A9D"/>
                </a:solidFill>
                <a:latin typeface="Trebuchet MS"/>
                <a:cs typeface="Trebuchet MS"/>
              </a:rPr>
              <a:t>M</a:t>
            </a:r>
            <a:r>
              <a:rPr sz="3000" b="1" i="1" spc="430" dirty="0">
                <a:solidFill>
                  <a:srgbClr val="2A4A9D"/>
                </a:solidFill>
                <a:latin typeface="Trebuchet MS"/>
                <a:cs typeface="Trebuchet MS"/>
              </a:rPr>
              <a:t>A</a:t>
            </a:r>
            <a:r>
              <a:rPr sz="3000" b="1" i="1" spc="315" dirty="0">
                <a:solidFill>
                  <a:srgbClr val="2A4A9D"/>
                </a:solidFill>
                <a:latin typeface="Trebuchet MS"/>
                <a:cs typeface="Trebuchet MS"/>
              </a:rPr>
              <a:t>C</a:t>
            </a:r>
            <a:r>
              <a:rPr sz="3000" b="1" i="1" spc="245" dirty="0">
                <a:solidFill>
                  <a:srgbClr val="2A4A9D"/>
                </a:solidFill>
                <a:latin typeface="Trebuchet MS"/>
                <a:cs typeface="Trebuchet MS"/>
              </a:rPr>
              <a:t>R</a:t>
            </a:r>
            <a:r>
              <a:rPr sz="3000" b="1" i="1" spc="459" dirty="0">
                <a:solidFill>
                  <a:srgbClr val="2A4A9D"/>
                </a:solidFill>
                <a:latin typeface="Trebuchet MS"/>
                <a:cs typeface="Trebuchet MS"/>
              </a:rPr>
              <a:t>O</a:t>
            </a:r>
            <a:r>
              <a:rPr sz="3000" b="1" i="1" spc="-70" dirty="0">
                <a:solidFill>
                  <a:srgbClr val="2A4A9D"/>
                </a:solidFill>
                <a:latin typeface="Trebuchet MS"/>
                <a:cs typeface="Trebuchet MS"/>
              </a:rPr>
              <a:t>-</a:t>
            </a:r>
            <a:r>
              <a:rPr sz="3000" b="1" i="1" spc="-605" dirty="0">
                <a:solidFill>
                  <a:srgbClr val="2A4A9D"/>
                </a:solidFill>
                <a:latin typeface="Trebuchet MS"/>
                <a:cs typeface="Trebuchet MS"/>
              </a:rPr>
              <a:t> </a:t>
            </a:r>
            <a:r>
              <a:rPr sz="3000" b="1" i="1" spc="170" dirty="0">
                <a:solidFill>
                  <a:srgbClr val="2A4A9D"/>
                </a:solidFill>
                <a:latin typeface="Trebuchet MS"/>
                <a:cs typeface="Trebuchet MS"/>
              </a:rPr>
              <a:t>L</a:t>
            </a:r>
            <a:r>
              <a:rPr sz="3000" b="1" i="1" spc="125" dirty="0">
                <a:solidFill>
                  <a:srgbClr val="2A4A9D"/>
                </a:solidFill>
                <a:latin typeface="Trebuchet MS"/>
                <a:cs typeface="Trebuchet MS"/>
              </a:rPr>
              <a:t>E</a:t>
            </a:r>
            <a:r>
              <a:rPr sz="3000" b="1" i="1" spc="220" dirty="0">
                <a:solidFill>
                  <a:srgbClr val="2A4A9D"/>
                </a:solidFill>
                <a:latin typeface="Trebuchet MS"/>
                <a:cs typeface="Trebuchet MS"/>
              </a:rPr>
              <a:t>V</a:t>
            </a:r>
            <a:r>
              <a:rPr sz="3000" b="1" i="1" spc="125" dirty="0">
                <a:solidFill>
                  <a:srgbClr val="2A4A9D"/>
                </a:solidFill>
                <a:latin typeface="Trebuchet MS"/>
                <a:cs typeface="Trebuchet MS"/>
              </a:rPr>
              <a:t>E</a:t>
            </a:r>
            <a:r>
              <a:rPr sz="3000" b="1" i="1" spc="-130" dirty="0">
                <a:solidFill>
                  <a:srgbClr val="2A4A9D"/>
                </a:solidFill>
                <a:latin typeface="Trebuchet MS"/>
                <a:cs typeface="Trebuchet MS"/>
              </a:rPr>
              <a:t>L</a:t>
            </a:r>
            <a:r>
              <a:rPr sz="3000" b="1" i="1" spc="330" dirty="0">
                <a:solidFill>
                  <a:srgbClr val="2A4A9D"/>
                </a:solidFill>
                <a:latin typeface="Trebuchet MS"/>
                <a:cs typeface="Trebuchet MS"/>
              </a:rPr>
              <a:t> </a:t>
            </a:r>
            <a:r>
              <a:rPr sz="3000" b="1" i="1" spc="430" dirty="0">
                <a:solidFill>
                  <a:srgbClr val="2A4A9D"/>
                </a:solidFill>
                <a:latin typeface="Trebuchet MS"/>
                <a:cs typeface="Trebuchet MS"/>
              </a:rPr>
              <a:t>A</a:t>
            </a:r>
            <a:r>
              <a:rPr sz="3000" b="1" i="1" spc="350" dirty="0">
                <a:solidFill>
                  <a:srgbClr val="2A4A9D"/>
                </a:solidFill>
                <a:latin typeface="Trebuchet MS"/>
                <a:cs typeface="Trebuchet MS"/>
              </a:rPr>
              <a:t>SS</a:t>
            </a:r>
            <a:r>
              <a:rPr sz="3000" b="1" i="1" spc="125" dirty="0">
                <a:solidFill>
                  <a:srgbClr val="2A4A9D"/>
                </a:solidFill>
                <a:latin typeface="Trebuchet MS"/>
                <a:cs typeface="Trebuchet MS"/>
              </a:rPr>
              <a:t>E</a:t>
            </a:r>
            <a:r>
              <a:rPr sz="3000" b="1" i="1" spc="350" dirty="0">
                <a:solidFill>
                  <a:srgbClr val="2A4A9D"/>
                </a:solidFill>
                <a:latin typeface="Trebuchet MS"/>
                <a:cs typeface="Trebuchet MS"/>
              </a:rPr>
              <a:t>SS</a:t>
            </a:r>
            <a:r>
              <a:rPr sz="3000" b="1" i="1" spc="595" dirty="0">
                <a:solidFill>
                  <a:srgbClr val="2A4A9D"/>
                </a:solidFill>
                <a:latin typeface="Trebuchet MS"/>
                <a:cs typeface="Trebuchet MS"/>
              </a:rPr>
              <a:t>M</a:t>
            </a:r>
            <a:r>
              <a:rPr sz="3000" b="1" i="1" spc="125" dirty="0">
                <a:solidFill>
                  <a:srgbClr val="2A4A9D"/>
                </a:solidFill>
                <a:latin typeface="Trebuchet MS"/>
                <a:cs typeface="Trebuchet MS"/>
              </a:rPr>
              <a:t>E</a:t>
            </a:r>
            <a:r>
              <a:rPr sz="3000" b="1" i="1" spc="480" dirty="0">
                <a:solidFill>
                  <a:srgbClr val="2A4A9D"/>
                </a:solidFill>
                <a:latin typeface="Trebuchet MS"/>
                <a:cs typeface="Trebuchet MS"/>
              </a:rPr>
              <a:t>N</a:t>
            </a:r>
            <a:r>
              <a:rPr sz="3000" b="1" i="1" spc="-75" dirty="0">
                <a:solidFill>
                  <a:srgbClr val="2A4A9D"/>
                </a:solidFill>
                <a:latin typeface="Trebuchet MS"/>
                <a:cs typeface="Trebuchet MS"/>
              </a:rPr>
              <a:t>T</a:t>
            </a:r>
            <a:r>
              <a:rPr sz="3000" b="1" i="1" spc="350" dirty="0">
                <a:solidFill>
                  <a:srgbClr val="2A4A9D"/>
                </a:solidFill>
                <a:latin typeface="Trebuchet MS"/>
                <a:cs typeface="Trebuchet MS"/>
              </a:rPr>
              <a:t>S</a:t>
            </a:r>
            <a:r>
              <a:rPr sz="3000" b="1" i="1" spc="-315" dirty="0">
                <a:solidFill>
                  <a:srgbClr val="2A4A9D"/>
                </a:solidFill>
                <a:latin typeface="Trebuchet MS"/>
                <a:cs typeface="Trebuchet MS"/>
              </a:rPr>
              <a:t>: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1989" y="4609778"/>
            <a:ext cx="123824" cy="123824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7359358" y="5305107"/>
            <a:ext cx="1301750" cy="38100"/>
          </a:xfrm>
          <a:custGeom>
            <a:avLst/>
            <a:gdLst/>
            <a:ahLst/>
            <a:cxnLst/>
            <a:rect l="l" t="t" r="r" b="b"/>
            <a:pathLst>
              <a:path w="1301750" h="38100">
                <a:moveTo>
                  <a:pt x="1301584" y="0"/>
                </a:moveTo>
                <a:lnTo>
                  <a:pt x="255651" y="0"/>
                </a:lnTo>
                <a:lnTo>
                  <a:pt x="0" y="0"/>
                </a:lnTo>
                <a:lnTo>
                  <a:pt x="0" y="38100"/>
                </a:lnTo>
                <a:lnTo>
                  <a:pt x="255651" y="38100"/>
                </a:lnTo>
                <a:lnTo>
                  <a:pt x="1301584" y="38100"/>
                </a:lnTo>
                <a:lnTo>
                  <a:pt x="13015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73614" y="4406578"/>
            <a:ext cx="4321175" cy="95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000" spc="3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000" spc="3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000" spc="5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3000" spc="4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37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000" spc="4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30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3000" spc="3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000" spc="20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3000" spc="30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3000" spc="2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3000" spc="-6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320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3000" spc="29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000" spc="2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000" spc="3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000" spc="3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000" spc="37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000" spc="5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  <a:tabLst>
                <a:tab pos="2022475" algn="l"/>
              </a:tabLst>
            </a:pPr>
            <a:r>
              <a:rPr sz="3000" b="1" u="heavy" spc="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su</a:t>
            </a:r>
            <a:r>
              <a:rPr sz="3000" b="1" spc="85" dirty="0">
                <a:solidFill>
                  <a:srgbClr val="FFFFFF"/>
                </a:solidFill>
                <a:latin typeface="Tahoma"/>
                <a:cs typeface="Tahoma"/>
              </a:rPr>
              <a:t>ppliers	</a:t>
            </a:r>
            <a:r>
              <a:rPr sz="3000" spc="28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3000" spc="3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250" dirty="0">
                <a:solidFill>
                  <a:srgbClr val="FFFFFF"/>
                </a:solidFill>
                <a:latin typeface="Tahoma"/>
                <a:cs typeface="Tahoma"/>
              </a:rPr>
              <a:t>strong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73614" y="5359078"/>
            <a:ext cx="292608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355">
              <a:lnSpc>
                <a:spcPts val="3750"/>
              </a:lnSpc>
              <a:spcBef>
                <a:spcPts val="100"/>
              </a:spcBef>
            </a:pPr>
            <a:r>
              <a:rPr sz="3000" spc="285" dirty="0">
                <a:solidFill>
                  <a:srgbClr val="FFFFFF"/>
                </a:solidFill>
                <a:latin typeface="Tahoma"/>
                <a:cs typeface="Tahoma"/>
              </a:rPr>
              <a:t>reputations</a:t>
            </a:r>
            <a:r>
              <a:rPr sz="3000" spc="3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220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3000" spc="-9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235" dirty="0">
                <a:solidFill>
                  <a:srgbClr val="FFFFFF"/>
                </a:solidFill>
                <a:latin typeface="Tahoma"/>
                <a:cs typeface="Tahoma"/>
              </a:rPr>
              <a:t>remain</a:t>
            </a:r>
            <a:r>
              <a:rPr sz="3000" spc="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229" dirty="0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3000" spc="290" dirty="0">
                <a:solidFill>
                  <a:srgbClr val="FFFFFF"/>
                </a:solidFill>
                <a:latin typeface="Tahoma"/>
                <a:cs typeface="Tahoma"/>
              </a:rPr>
              <a:t>attractive</a:t>
            </a:r>
            <a:r>
              <a:rPr sz="3000" spc="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22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3000" spc="275" dirty="0">
                <a:solidFill>
                  <a:srgbClr val="FFFFFF"/>
                </a:solidFill>
                <a:latin typeface="Tahoma"/>
                <a:cs typeface="Tahoma"/>
              </a:rPr>
              <a:t>customers</a:t>
            </a:r>
            <a:r>
              <a:rPr sz="3000" spc="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7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73614" y="7264078"/>
            <a:ext cx="3430904" cy="9588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3750"/>
              </a:lnSpc>
              <a:spcBef>
                <a:spcPts val="50"/>
              </a:spcBef>
            </a:pPr>
            <a:r>
              <a:rPr sz="3000" spc="275" dirty="0">
                <a:solidFill>
                  <a:srgbClr val="FFFFFF"/>
                </a:solidFill>
                <a:latin typeface="Tahoma"/>
                <a:cs typeface="Tahoma"/>
              </a:rPr>
              <a:t>improve</a:t>
            </a:r>
            <a:r>
              <a:rPr sz="3000" spc="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22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000" spc="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215" dirty="0">
                <a:solidFill>
                  <a:srgbClr val="FFFFFF"/>
                </a:solidFill>
                <a:latin typeface="Tahoma"/>
                <a:cs typeface="Tahoma"/>
              </a:rPr>
              <a:t>user </a:t>
            </a:r>
            <a:r>
              <a:rPr sz="3000" spc="-9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280" dirty="0">
                <a:solidFill>
                  <a:srgbClr val="FFFFFF"/>
                </a:solidFill>
                <a:latin typeface="Tahoma"/>
                <a:cs typeface="Tahoma"/>
              </a:rPr>
              <a:t>experience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" y="0"/>
            <a:ext cx="18288000" cy="5715000"/>
            <a:chOff x="151" y="0"/>
            <a:chExt cx="18288000" cy="5715000"/>
          </a:xfrm>
        </p:grpSpPr>
        <p:sp>
          <p:nvSpPr>
            <p:cNvPr id="3" name="object 3"/>
            <p:cNvSpPr/>
            <p:nvPr/>
          </p:nvSpPr>
          <p:spPr>
            <a:xfrm>
              <a:off x="151" y="0"/>
              <a:ext cx="18288000" cy="5715000"/>
            </a:xfrm>
            <a:custGeom>
              <a:avLst/>
              <a:gdLst/>
              <a:ahLst/>
              <a:cxnLst/>
              <a:rect l="l" t="t" r="r" b="b"/>
              <a:pathLst>
                <a:path w="18288000" h="5715000">
                  <a:moveTo>
                    <a:pt x="18287696" y="5714999"/>
                  </a:moveTo>
                  <a:lnTo>
                    <a:pt x="0" y="5714999"/>
                  </a:lnTo>
                  <a:lnTo>
                    <a:pt x="0" y="0"/>
                  </a:lnTo>
                  <a:lnTo>
                    <a:pt x="18287696" y="0"/>
                  </a:lnTo>
                  <a:lnTo>
                    <a:pt x="18287696" y="5714999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0834" y="828028"/>
              <a:ext cx="9505949" cy="4057649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5495413" y="7418437"/>
            <a:ext cx="28575" cy="2210435"/>
            <a:chOff x="5495413" y="7418437"/>
            <a:chExt cx="28575" cy="2210435"/>
          </a:xfrm>
        </p:grpSpPr>
        <p:sp>
          <p:nvSpPr>
            <p:cNvPr id="6" name="object 6"/>
            <p:cNvSpPr/>
            <p:nvPr/>
          </p:nvSpPr>
          <p:spPr>
            <a:xfrm>
              <a:off x="5509680" y="7418437"/>
              <a:ext cx="0" cy="2210435"/>
            </a:xfrm>
            <a:custGeom>
              <a:avLst/>
              <a:gdLst/>
              <a:ahLst/>
              <a:cxnLst/>
              <a:rect l="l" t="t" r="r" b="b"/>
              <a:pathLst>
                <a:path h="2210434">
                  <a:moveTo>
                    <a:pt x="0" y="2209919"/>
                  </a:moveTo>
                  <a:lnTo>
                    <a:pt x="0" y="0"/>
                  </a:lnTo>
                </a:path>
              </a:pathLst>
            </a:custGeom>
            <a:ln w="9528">
              <a:solidFill>
                <a:srgbClr val="2A4A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09701" y="8111273"/>
              <a:ext cx="0" cy="829310"/>
            </a:xfrm>
            <a:custGeom>
              <a:avLst/>
              <a:gdLst/>
              <a:ahLst/>
              <a:cxnLst/>
              <a:rect l="l" t="t" r="r" b="b"/>
              <a:pathLst>
                <a:path h="829309">
                  <a:moveTo>
                    <a:pt x="0" y="828753"/>
                  </a:moveTo>
                  <a:lnTo>
                    <a:pt x="0" y="0"/>
                  </a:lnTo>
                </a:path>
              </a:pathLst>
            </a:custGeom>
            <a:ln w="28452">
              <a:solidFill>
                <a:srgbClr val="2A4A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1642799" y="7418437"/>
            <a:ext cx="28575" cy="2210435"/>
            <a:chOff x="11642799" y="7418437"/>
            <a:chExt cx="28575" cy="2210435"/>
          </a:xfrm>
        </p:grpSpPr>
        <p:sp>
          <p:nvSpPr>
            <p:cNvPr id="9" name="object 9"/>
            <p:cNvSpPr/>
            <p:nvPr/>
          </p:nvSpPr>
          <p:spPr>
            <a:xfrm>
              <a:off x="11657065" y="7418437"/>
              <a:ext cx="0" cy="2210435"/>
            </a:xfrm>
            <a:custGeom>
              <a:avLst/>
              <a:gdLst/>
              <a:ahLst/>
              <a:cxnLst/>
              <a:rect l="l" t="t" r="r" b="b"/>
              <a:pathLst>
                <a:path h="2210434">
                  <a:moveTo>
                    <a:pt x="0" y="2209919"/>
                  </a:moveTo>
                  <a:lnTo>
                    <a:pt x="0" y="0"/>
                  </a:lnTo>
                </a:path>
              </a:pathLst>
            </a:custGeom>
            <a:ln w="9528">
              <a:solidFill>
                <a:srgbClr val="2A4A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657086" y="8111273"/>
              <a:ext cx="0" cy="829310"/>
            </a:xfrm>
            <a:custGeom>
              <a:avLst/>
              <a:gdLst/>
              <a:ahLst/>
              <a:cxnLst/>
              <a:rect l="l" t="t" r="r" b="b"/>
              <a:pathLst>
                <a:path h="829309">
                  <a:moveTo>
                    <a:pt x="0" y="828753"/>
                  </a:moveTo>
                  <a:lnTo>
                    <a:pt x="0" y="0"/>
                  </a:lnTo>
                </a:path>
              </a:pathLst>
            </a:custGeom>
            <a:ln w="28452">
              <a:solidFill>
                <a:srgbClr val="2A4A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750320" y="6151903"/>
            <a:ext cx="1838325" cy="962025"/>
          </a:xfrm>
          <a:custGeom>
            <a:avLst/>
            <a:gdLst/>
            <a:ahLst/>
            <a:cxnLst/>
            <a:rect l="l" t="t" r="r" b="b"/>
            <a:pathLst>
              <a:path w="1838325" h="962025">
                <a:moveTo>
                  <a:pt x="1262927" y="962024"/>
                </a:moveTo>
                <a:lnTo>
                  <a:pt x="0" y="962024"/>
                </a:lnTo>
                <a:lnTo>
                  <a:pt x="575351" y="481012"/>
                </a:lnTo>
                <a:lnTo>
                  <a:pt x="0" y="0"/>
                </a:lnTo>
                <a:lnTo>
                  <a:pt x="1262927" y="0"/>
                </a:lnTo>
                <a:lnTo>
                  <a:pt x="1838279" y="481012"/>
                </a:lnTo>
                <a:lnTo>
                  <a:pt x="1262927" y="962024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32845" y="7663478"/>
            <a:ext cx="3460750" cy="1625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395" dirty="0">
                <a:latin typeface="Tahoma"/>
                <a:cs typeface="Tahoma"/>
              </a:rPr>
              <a:t>EARNED</a:t>
            </a:r>
            <a:r>
              <a:rPr sz="3000" spc="365" dirty="0">
                <a:latin typeface="Tahoma"/>
                <a:cs typeface="Tahoma"/>
              </a:rPr>
              <a:t> </a:t>
            </a:r>
            <a:r>
              <a:rPr sz="3000" spc="315" dirty="0">
                <a:latin typeface="Tahoma"/>
                <a:cs typeface="Tahoma"/>
              </a:rPr>
              <a:t>POINTS </a:t>
            </a:r>
            <a:r>
              <a:rPr sz="3000" spc="-930" dirty="0">
                <a:latin typeface="Tahoma"/>
                <a:cs typeface="Tahoma"/>
              </a:rPr>
              <a:t> </a:t>
            </a:r>
            <a:r>
              <a:rPr sz="3000" spc="305" dirty="0">
                <a:latin typeface="Tahoma"/>
                <a:cs typeface="Tahoma"/>
              </a:rPr>
              <a:t>BY</a:t>
            </a:r>
            <a:r>
              <a:rPr sz="3000" spc="700" dirty="0">
                <a:latin typeface="Tahoma"/>
                <a:cs typeface="Tahoma"/>
              </a:rPr>
              <a:t> </a:t>
            </a:r>
            <a:r>
              <a:rPr sz="3000" spc="395" dirty="0">
                <a:latin typeface="Tahoma"/>
                <a:cs typeface="Tahoma"/>
              </a:rPr>
              <a:t>CUSTOMERS </a:t>
            </a:r>
            <a:r>
              <a:rPr sz="3000" spc="-925" dirty="0">
                <a:latin typeface="Tahoma"/>
                <a:cs typeface="Tahoma"/>
              </a:rPr>
              <a:t> </a:t>
            </a:r>
            <a:r>
              <a:rPr sz="3000" spc="-235" dirty="0">
                <a:latin typeface="Tahoma"/>
                <a:cs typeface="Tahoma"/>
              </a:rPr>
              <a:t>[</a:t>
            </a:r>
            <a:r>
              <a:rPr sz="3000" spc="-640" dirty="0">
                <a:latin typeface="Tahoma"/>
                <a:cs typeface="Tahoma"/>
              </a:rPr>
              <a:t> </a:t>
            </a:r>
            <a:r>
              <a:rPr sz="3000" spc="445" dirty="0">
                <a:latin typeface="Tahoma"/>
                <a:cs typeface="Tahoma"/>
              </a:rPr>
              <a:t>P</a:t>
            </a:r>
            <a:r>
              <a:rPr sz="3000" spc="575" dirty="0">
                <a:latin typeface="Tahoma"/>
                <a:cs typeface="Tahoma"/>
              </a:rPr>
              <a:t>O</a:t>
            </a:r>
            <a:r>
              <a:rPr sz="3000" spc="20" dirty="0">
                <a:latin typeface="Tahoma"/>
                <a:cs typeface="Tahoma"/>
              </a:rPr>
              <a:t>I</a:t>
            </a:r>
            <a:r>
              <a:rPr sz="3000" spc="585" dirty="0">
                <a:latin typeface="Tahoma"/>
                <a:cs typeface="Tahoma"/>
              </a:rPr>
              <a:t>N</a:t>
            </a:r>
            <a:r>
              <a:rPr sz="3000" spc="315" dirty="0">
                <a:latin typeface="Tahoma"/>
                <a:cs typeface="Tahoma"/>
              </a:rPr>
              <a:t>T</a:t>
            </a:r>
            <a:r>
              <a:rPr sz="3000" spc="-45" dirty="0">
                <a:latin typeface="Tahoma"/>
                <a:cs typeface="Tahoma"/>
              </a:rPr>
              <a:t>S</a:t>
            </a:r>
            <a:r>
              <a:rPr sz="3000" spc="430" dirty="0">
                <a:latin typeface="Tahoma"/>
                <a:cs typeface="Tahoma"/>
              </a:rPr>
              <a:t> </a:t>
            </a:r>
            <a:r>
              <a:rPr sz="3000" spc="-445" dirty="0">
                <a:latin typeface="Tahoma"/>
                <a:cs typeface="Tahoma"/>
              </a:rPr>
              <a:t>&gt;</a:t>
            </a:r>
            <a:r>
              <a:rPr sz="3000" spc="430" dirty="0">
                <a:latin typeface="Tahoma"/>
                <a:cs typeface="Tahoma"/>
              </a:rPr>
              <a:t> </a:t>
            </a:r>
            <a:r>
              <a:rPr sz="3000" spc="100" dirty="0">
                <a:latin typeface="Tahoma"/>
                <a:cs typeface="Tahoma"/>
              </a:rPr>
              <a:t>0</a:t>
            </a:r>
            <a:r>
              <a:rPr sz="3000" spc="-640" dirty="0">
                <a:latin typeface="Tahoma"/>
                <a:cs typeface="Tahoma"/>
              </a:rPr>
              <a:t> </a:t>
            </a:r>
            <a:r>
              <a:rPr sz="3000" spc="-235" dirty="0">
                <a:latin typeface="Tahoma"/>
                <a:cs typeface="Tahoma"/>
              </a:rPr>
              <a:t>]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49011" y="7663478"/>
            <a:ext cx="4437380" cy="1625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20040">
              <a:lnSpc>
                <a:spcPct val="116700"/>
              </a:lnSpc>
              <a:spcBef>
                <a:spcPts val="95"/>
              </a:spcBef>
            </a:pPr>
            <a:r>
              <a:rPr sz="3000" spc="505" dirty="0">
                <a:latin typeface="Tahoma"/>
                <a:cs typeface="Tahoma"/>
              </a:rPr>
              <a:t>AMOUNT</a:t>
            </a:r>
            <a:r>
              <a:rPr sz="3000" spc="385" dirty="0">
                <a:latin typeface="Tahoma"/>
                <a:cs typeface="Tahoma"/>
              </a:rPr>
              <a:t> </a:t>
            </a:r>
            <a:r>
              <a:rPr sz="3000" spc="330" dirty="0">
                <a:latin typeface="Tahoma"/>
                <a:cs typeface="Tahoma"/>
              </a:rPr>
              <a:t>SPENT</a:t>
            </a:r>
            <a:r>
              <a:rPr sz="3000" spc="390" dirty="0">
                <a:latin typeface="Tahoma"/>
                <a:cs typeface="Tahoma"/>
              </a:rPr>
              <a:t> </a:t>
            </a:r>
            <a:r>
              <a:rPr sz="3000" spc="305" dirty="0">
                <a:latin typeface="Tahoma"/>
                <a:cs typeface="Tahoma"/>
              </a:rPr>
              <a:t>BY </a:t>
            </a:r>
            <a:r>
              <a:rPr sz="3000" spc="-925" dirty="0">
                <a:latin typeface="Tahoma"/>
                <a:cs typeface="Tahoma"/>
              </a:rPr>
              <a:t> </a:t>
            </a:r>
            <a:r>
              <a:rPr sz="3000" spc="395" dirty="0">
                <a:latin typeface="Tahoma"/>
                <a:cs typeface="Tahoma"/>
              </a:rPr>
              <a:t>CUSTOMERS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235" dirty="0">
                <a:latin typeface="Tahoma"/>
                <a:cs typeface="Tahoma"/>
              </a:rPr>
              <a:t>[</a:t>
            </a:r>
            <a:r>
              <a:rPr sz="3000" spc="-640" dirty="0">
                <a:latin typeface="Tahoma"/>
                <a:cs typeface="Tahoma"/>
              </a:rPr>
              <a:t> </a:t>
            </a:r>
            <a:r>
              <a:rPr sz="3000" spc="315" dirty="0">
                <a:latin typeface="Tahoma"/>
                <a:cs typeface="Tahoma"/>
              </a:rPr>
              <a:t>TR</a:t>
            </a:r>
            <a:r>
              <a:rPr sz="3000" spc="530" dirty="0">
                <a:latin typeface="Tahoma"/>
                <a:cs typeface="Tahoma"/>
              </a:rPr>
              <a:t>A</a:t>
            </a:r>
            <a:r>
              <a:rPr sz="3000" spc="585" dirty="0">
                <a:latin typeface="Tahoma"/>
                <a:cs typeface="Tahoma"/>
              </a:rPr>
              <a:t>N</a:t>
            </a:r>
            <a:r>
              <a:rPr sz="3000" spc="254" dirty="0">
                <a:latin typeface="Tahoma"/>
                <a:cs typeface="Tahoma"/>
              </a:rPr>
              <a:t>S</a:t>
            </a:r>
            <a:r>
              <a:rPr sz="3000" spc="530" dirty="0">
                <a:latin typeface="Tahoma"/>
                <a:cs typeface="Tahoma"/>
              </a:rPr>
              <a:t>A</a:t>
            </a:r>
            <a:r>
              <a:rPr sz="3000" spc="770" dirty="0">
                <a:latin typeface="Tahoma"/>
                <a:cs typeface="Tahoma"/>
              </a:rPr>
              <a:t>M</a:t>
            </a:r>
            <a:r>
              <a:rPr sz="3000" spc="575" dirty="0">
                <a:latin typeface="Tahoma"/>
                <a:cs typeface="Tahoma"/>
              </a:rPr>
              <a:t>O</a:t>
            </a:r>
            <a:r>
              <a:rPr sz="3000" spc="535" dirty="0">
                <a:latin typeface="Tahoma"/>
                <a:cs typeface="Tahoma"/>
              </a:rPr>
              <a:t>U</a:t>
            </a:r>
            <a:r>
              <a:rPr sz="3000" spc="585" dirty="0">
                <a:latin typeface="Tahoma"/>
                <a:cs typeface="Tahoma"/>
              </a:rPr>
              <a:t>N</a:t>
            </a:r>
            <a:r>
              <a:rPr sz="3000" spc="15" dirty="0">
                <a:latin typeface="Tahoma"/>
                <a:cs typeface="Tahoma"/>
              </a:rPr>
              <a:t>T</a:t>
            </a:r>
            <a:r>
              <a:rPr sz="3000" spc="430" dirty="0">
                <a:latin typeface="Tahoma"/>
                <a:cs typeface="Tahoma"/>
              </a:rPr>
              <a:t> </a:t>
            </a:r>
            <a:r>
              <a:rPr sz="3000" spc="-445" dirty="0">
                <a:latin typeface="Tahoma"/>
                <a:cs typeface="Tahoma"/>
              </a:rPr>
              <a:t>&gt;</a:t>
            </a:r>
            <a:r>
              <a:rPr sz="3000" spc="430" dirty="0">
                <a:latin typeface="Tahoma"/>
                <a:cs typeface="Tahoma"/>
              </a:rPr>
              <a:t> </a:t>
            </a:r>
            <a:r>
              <a:rPr sz="3000" spc="100" dirty="0">
                <a:latin typeface="Tahoma"/>
                <a:cs typeface="Tahoma"/>
              </a:rPr>
              <a:t>0</a:t>
            </a:r>
            <a:r>
              <a:rPr sz="3000" spc="-640" dirty="0">
                <a:latin typeface="Tahoma"/>
                <a:cs typeface="Tahoma"/>
              </a:rPr>
              <a:t> </a:t>
            </a:r>
            <a:r>
              <a:rPr sz="3000" spc="-235" dirty="0">
                <a:latin typeface="Tahoma"/>
                <a:cs typeface="Tahoma"/>
              </a:rPr>
              <a:t>]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97654" y="1348529"/>
            <a:ext cx="7167880" cy="220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8580"/>
              </a:lnSpc>
              <a:spcBef>
                <a:spcPts val="100"/>
              </a:spcBef>
            </a:pPr>
            <a:r>
              <a:rPr sz="7300" spc="1070" dirty="0">
                <a:solidFill>
                  <a:srgbClr val="FFFFFF"/>
                </a:solidFill>
              </a:rPr>
              <a:t>KEY</a:t>
            </a:r>
            <a:r>
              <a:rPr sz="7300" spc="409" dirty="0">
                <a:solidFill>
                  <a:srgbClr val="FFFFFF"/>
                </a:solidFill>
              </a:rPr>
              <a:t> </a:t>
            </a:r>
            <a:r>
              <a:rPr sz="7300" spc="1200" dirty="0">
                <a:solidFill>
                  <a:srgbClr val="FFFFFF"/>
                </a:solidFill>
              </a:rPr>
              <a:t>METRICS</a:t>
            </a:r>
            <a:endParaRPr sz="7300"/>
          </a:p>
          <a:p>
            <a:pPr algn="ctr">
              <a:lnSpc>
                <a:spcPts val="8580"/>
              </a:lnSpc>
            </a:pPr>
            <a:r>
              <a:rPr sz="7300" spc="910" dirty="0">
                <a:solidFill>
                  <a:srgbClr val="FFFFFF"/>
                </a:solidFill>
              </a:rPr>
              <a:t>&amp;</a:t>
            </a:r>
            <a:endParaRPr sz="7300"/>
          </a:p>
        </p:txBody>
      </p:sp>
      <p:sp>
        <p:nvSpPr>
          <p:cNvPr id="15" name="object 15"/>
          <p:cNvSpPr txBox="1"/>
          <p:nvPr/>
        </p:nvSpPr>
        <p:spPr>
          <a:xfrm>
            <a:off x="3064927" y="3482129"/>
            <a:ext cx="2483485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300" b="1" spc="173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7300" b="1" spc="117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7300" b="1" spc="10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7300" b="1" spc="8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73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56956" y="6317464"/>
            <a:ext cx="21717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66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9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18281" y="6151903"/>
            <a:ext cx="1838325" cy="962025"/>
          </a:xfrm>
          <a:custGeom>
            <a:avLst/>
            <a:gdLst/>
            <a:ahLst/>
            <a:cxnLst/>
            <a:rect l="l" t="t" r="r" b="b"/>
            <a:pathLst>
              <a:path w="1838325" h="962025">
                <a:moveTo>
                  <a:pt x="1262927" y="962024"/>
                </a:moveTo>
                <a:lnTo>
                  <a:pt x="0" y="962024"/>
                </a:lnTo>
                <a:lnTo>
                  <a:pt x="575351" y="481012"/>
                </a:lnTo>
                <a:lnTo>
                  <a:pt x="0" y="0"/>
                </a:lnTo>
                <a:lnTo>
                  <a:pt x="1262927" y="0"/>
                </a:lnTo>
                <a:lnTo>
                  <a:pt x="1838279" y="481012"/>
                </a:lnTo>
                <a:lnTo>
                  <a:pt x="1262927" y="962024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596341" y="6317464"/>
            <a:ext cx="30734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690848" y="6180161"/>
            <a:ext cx="1838325" cy="962025"/>
          </a:xfrm>
          <a:custGeom>
            <a:avLst/>
            <a:gdLst/>
            <a:ahLst/>
            <a:cxnLst/>
            <a:rect l="l" t="t" r="r" b="b"/>
            <a:pathLst>
              <a:path w="1838325" h="962025">
                <a:moveTo>
                  <a:pt x="1262927" y="962024"/>
                </a:moveTo>
                <a:lnTo>
                  <a:pt x="0" y="962024"/>
                </a:lnTo>
                <a:lnTo>
                  <a:pt x="575351" y="481012"/>
                </a:lnTo>
                <a:lnTo>
                  <a:pt x="0" y="0"/>
                </a:lnTo>
                <a:lnTo>
                  <a:pt x="1262927" y="0"/>
                </a:lnTo>
                <a:lnTo>
                  <a:pt x="1838279" y="481012"/>
                </a:lnTo>
                <a:lnTo>
                  <a:pt x="1262927" y="962024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629971" y="6345721"/>
            <a:ext cx="3977004" cy="32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algn="ctr">
              <a:lnSpc>
                <a:spcPct val="100000"/>
              </a:lnSpc>
              <a:spcBef>
                <a:spcPts val="100"/>
              </a:spcBef>
            </a:pPr>
            <a:r>
              <a:rPr sz="3900" b="1" spc="2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900">
              <a:latin typeface="Arial"/>
              <a:cs typeface="Arial"/>
            </a:endParaRPr>
          </a:p>
          <a:p>
            <a:pPr marL="12700" marR="417830">
              <a:lnSpc>
                <a:spcPct val="116700"/>
              </a:lnSpc>
              <a:spcBef>
                <a:spcPts val="3595"/>
              </a:spcBef>
            </a:pPr>
            <a:r>
              <a:rPr sz="3000" spc="310" dirty="0">
                <a:latin typeface="Tahoma"/>
                <a:cs typeface="Tahoma"/>
              </a:rPr>
              <a:t>THE</a:t>
            </a:r>
            <a:r>
              <a:rPr sz="3000" spc="385" dirty="0">
                <a:latin typeface="Tahoma"/>
                <a:cs typeface="Tahoma"/>
              </a:rPr>
              <a:t> </a:t>
            </a:r>
            <a:r>
              <a:rPr sz="3000" spc="455" dirty="0">
                <a:latin typeface="Tahoma"/>
                <a:cs typeface="Tahoma"/>
              </a:rPr>
              <a:t>NUMBER</a:t>
            </a:r>
            <a:r>
              <a:rPr sz="3000" spc="385" dirty="0">
                <a:latin typeface="Tahoma"/>
                <a:cs typeface="Tahoma"/>
              </a:rPr>
              <a:t> </a:t>
            </a:r>
            <a:r>
              <a:rPr sz="3000" spc="355" dirty="0">
                <a:latin typeface="Tahoma"/>
                <a:cs typeface="Tahoma"/>
              </a:rPr>
              <a:t>OF </a:t>
            </a:r>
            <a:r>
              <a:rPr sz="3000" spc="-925" dirty="0">
                <a:latin typeface="Tahoma"/>
                <a:cs typeface="Tahoma"/>
              </a:rPr>
              <a:t> </a:t>
            </a:r>
            <a:r>
              <a:rPr sz="3000" spc="375" dirty="0">
                <a:latin typeface="Tahoma"/>
                <a:cs typeface="Tahoma"/>
              </a:rPr>
              <a:t>TRANSACTIONS</a:t>
            </a:r>
            <a:endParaRPr sz="3000">
              <a:latin typeface="Tahoma"/>
              <a:cs typeface="Tahoma"/>
            </a:endParaRPr>
          </a:p>
          <a:p>
            <a:pPr marL="12700" marR="5080">
              <a:lnSpc>
                <a:spcPts val="4200"/>
              </a:lnSpc>
              <a:spcBef>
                <a:spcPts val="100"/>
              </a:spcBef>
            </a:pPr>
            <a:r>
              <a:rPr sz="3000" spc="-235" dirty="0">
                <a:latin typeface="Tahoma"/>
                <a:cs typeface="Tahoma"/>
              </a:rPr>
              <a:t>[</a:t>
            </a:r>
            <a:r>
              <a:rPr sz="3000" spc="-640" dirty="0">
                <a:latin typeface="Tahoma"/>
                <a:cs typeface="Tahoma"/>
              </a:rPr>
              <a:t> </a:t>
            </a:r>
            <a:r>
              <a:rPr sz="3000" spc="345" dirty="0">
                <a:latin typeface="Tahoma"/>
                <a:cs typeface="Tahoma"/>
              </a:rPr>
              <a:t>E</a:t>
            </a:r>
            <a:r>
              <a:rPr sz="3000" spc="505" dirty="0">
                <a:latin typeface="Tahoma"/>
                <a:cs typeface="Tahoma"/>
              </a:rPr>
              <a:t>X</a:t>
            </a:r>
            <a:r>
              <a:rPr sz="3000" spc="35" dirty="0">
                <a:latin typeface="Tahoma"/>
                <a:cs typeface="Tahoma"/>
              </a:rPr>
              <a:t>_</a:t>
            </a:r>
            <a:r>
              <a:rPr sz="3000" spc="315" dirty="0">
                <a:latin typeface="Tahoma"/>
                <a:cs typeface="Tahoma"/>
              </a:rPr>
              <a:t>TR</a:t>
            </a:r>
            <a:r>
              <a:rPr sz="3000" spc="530" dirty="0">
                <a:latin typeface="Tahoma"/>
                <a:cs typeface="Tahoma"/>
              </a:rPr>
              <a:t>A</a:t>
            </a:r>
            <a:r>
              <a:rPr sz="3000" spc="585" dirty="0">
                <a:latin typeface="Tahoma"/>
                <a:cs typeface="Tahoma"/>
              </a:rPr>
              <a:t>N</a:t>
            </a:r>
            <a:r>
              <a:rPr sz="3000" spc="254" dirty="0">
                <a:latin typeface="Tahoma"/>
                <a:cs typeface="Tahoma"/>
              </a:rPr>
              <a:t>S</a:t>
            </a:r>
            <a:r>
              <a:rPr sz="3000" spc="530" dirty="0">
                <a:latin typeface="Tahoma"/>
                <a:cs typeface="Tahoma"/>
              </a:rPr>
              <a:t>A</a:t>
            </a:r>
            <a:r>
              <a:rPr sz="3000" spc="500" dirty="0">
                <a:latin typeface="Tahoma"/>
                <a:cs typeface="Tahoma"/>
              </a:rPr>
              <a:t>C</a:t>
            </a:r>
            <a:r>
              <a:rPr sz="3000" spc="315" dirty="0">
                <a:latin typeface="Tahoma"/>
                <a:cs typeface="Tahoma"/>
              </a:rPr>
              <a:t>T</a:t>
            </a:r>
            <a:r>
              <a:rPr sz="3000" spc="20" dirty="0">
                <a:latin typeface="Tahoma"/>
                <a:cs typeface="Tahoma"/>
              </a:rPr>
              <a:t>I</a:t>
            </a:r>
            <a:r>
              <a:rPr sz="3000" spc="575" dirty="0">
                <a:latin typeface="Tahoma"/>
                <a:cs typeface="Tahoma"/>
              </a:rPr>
              <a:t>O</a:t>
            </a:r>
            <a:r>
              <a:rPr sz="3000" spc="185" dirty="0">
                <a:latin typeface="Tahoma"/>
                <a:cs typeface="Tahoma"/>
              </a:rPr>
              <a:t>N  </a:t>
            </a:r>
            <a:r>
              <a:rPr sz="3000" spc="305" dirty="0">
                <a:latin typeface="Tahoma"/>
                <a:cs typeface="Tahoma"/>
              </a:rPr>
              <a:t>DESCRIPTION]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18" y="2325956"/>
            <a:ext cx="13807582" cy="74782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152253" y="4057666"/>
            <a:ext cx="4135754" cy="6229350"/>
          </a:xfrm>
          <a:custGeom>
            <a:avLst/>
            <a:gdLst/>
            <a:ahLst/>
            <a:cxnLst/>
            <a:rect l="l" t="t" r="r" b="b"/>
            <a:pathLst>
              <a:path w="4135755" h="6229350">
                <a:moveTo>
                  <a:pt x="2178872" y="0"/>
                </a:moveTo>
                <a:lnTo>
                  <a:pt x="2228807" y="652"/>
                </a:lnTo>
                <a:lnTo>
                  <a:pt x="2278806" y="2582"/>
                </a:lnTo>
                <a:lnTo>
                  <a:pt x="2328811" y="5749"/>
                </a:lnTo>
                <a:lnTo>
                  <a:pt x="2378740" y="10108"/>
                </a:lnTo>
                <a:lnTo>
                  <a:pt x="2428550" y="15619"/>
                </a:lnTo>
                <a:lnTo>
                  <a:pt x="2478172" y="22240"/>
                </a:lnTo>
                <a:lnTo>
                  <a:pt x="2527543" y="29930"/>
                </a:lnTo>
                <a:lnTo>
                  <a:pt x="2576601" y="38645"/>
                </a:lnTo>
                <a:lnTo>
                  <a:pt x="2625281" y="48345"/>
                </a:lnTo>
                <a:lnTo>
                  <a:pt x="2673523" y="58987"/>
                </a:lnTo>
                <a:lnTo>
                  <a:pt x="2721263" y="70530"/>
                </a:lnTo>
                <a:lnTo>
                  <a:pt x="2768438" y="82932"/>
                </a:lnTo>
                <a:lnTo>
                  <a:pt x="2814985" y="96150"/>
                </a:lnTo>
                <a:lnTo>
                  <a:pt x="2860842" y="110143"/>
                </a:lnTo>
                <a:lnTo>
                  <a:pt x="2905946" y="124869"/>
                </a:lnTo>
                <a:lnTo>
                  <a:pt x="2950718" y="141124"/>
                </a:lnTo>
                <a:lnTo>
                  <a:pt x="2995023" y="158327"/>
                </a:lnTo>
                <a:lnTo>
                  <a:pt x="3038849" y="176465"/>
                </a:lnTo>
                <a:lnTo>
                  <a:pt x="3082184" y="195528"/>
                </a:lnTo>
                <a:lnTo>
                  <a:pt x="3125017" y="215501"/>
                </a:lnTo>
                <a:lnTo>
                  <a:pt x="3167334" y="236374"/>
                </a:lnTo>
                <a:lnTo>
                  <a:pt x="3209124" y="258134"/>
                </a:lnTo>
                <a:lnTo>
                  <a:pt x="3250375" y="280768"/>
                </a:lnTo>
                <a:lnTo>
                  <a:pt x="3291075" y="304265"/>
                </a:lnTo>
                <a:lnTo>
                  <a:pt x="3331212" y="328612"/>
                </a:lnTo>
                <a:lnTo>
                  <a:pt x="3370774" y="353798"/>
                </a:lnTo>
                <a:lnTo>
                  <a:pt x="3409748" y="379809"/>
                </a:lnTo>
                <a:lnTo>
                  <a:pt x="3448123" y="406635"/>
                </a:lnTo>
                <a:lnTo>
                  <a:pt x="3485886" y="434262"/>
                </a:lnTo>
                <a:lnTo>
                  <a:pt x="3523026" y="462678"/>
                </a:lnTo>
                <a:lnTo>
                  <a:pt x="3559530" y="491871"/>
                </a:lnTo>
                <a:lnTo>
                  <a:pt x="3595386" y="521830"/>
                </a:lnTo>
                <a:lnTo>
                  <a:pt x="3630583" y="552541"/>
                </a:lnTo>
                <a:lnTo>
                  <a:pt x="3665109" y="583993"/>
                </a:lnTo>
                <a:lnTo>
                  <a:pt x="3698950" y="616173"/>
                </a:lnTo>
                <a:lnTo>
                  <a:pt x="3732095" y="649070"/>
                </a:lnTo>
                <a:lnTo>
                  <a:pt x="3764533" y="682670"/>
                </a:lnTo>
                <a:lnTo>
                  <a:pt x="3796250" y="716962"/>
                </a:lnTo>
                <a:lnTo>
                  <a:pt x="3827236" y="751934"/>
                </a:lnTo>
                <a:lnTo>
                  <a:pt x="3857477" y="787574"/>
                </a:lnTo>
                <a:lnTo>
                  <a:pt x="3886963" y="823868"/>
                </a:lnTo>
                <a:lnTo>
                  <a:pt x="3915680" y="860806"/>
                </a:lnTo>
                <a:lnTo>
                  <a:pt x="3943617" y="898374"/>
                </a:lnTo>
                <a:lnTo>
                  <a:pt x="3970761" y="936561"/>
                </a:lnTo>
                <a:lnTo>
                  <a:pt x="3997101" y="975355"/>
                </a:lnTo>
                <a:lnTo>
                  <a:pt x="4022625" y="1014743"/>
                </a:lnTo>
                <a:lnTo>
                  <a:pt x="4047320" y="1054713"/>
                </a:lnTo>
                <a:lnTo>
                  <a:pt x="4071174" y="1095252"/>
                </a:lnTo>
                <a:lnTo>
                  <a:pt x="4094176" y="1136350"/>
                </a:lnTo>
                <a:lnTo>
                  <a:pt x="4116313" y="1177992"/>
                </a:lnTo>
                <a:lnTo>
                  <a:pt x="4135745" y="1216541"/>
                </a:lnTo>
                <a:lnTo>
                  <a:pt x="4135745" y="6229291"/>
                </a:lnTo>
                <a:lnTo>
                  <a:pt x="0" y="6229291"/>
                </a:lnTo>
                <a:lnTo>
                  <a:pt x="0" y="2153838"/>
                </a:lnTo>
                <a:lnTo>
                  <a:pt x="1202" y="2103966"/>
                </a:lnTo>
                <a:lnTo>
                  <a:pt x="3539" y="2054369"/>
                </a:lnTo>
                <a:lnTo>
                  <a:pt x="6998" y="2005059"/>
                </a:lnTo>
                <a:lnTo>
                  <a:pt x="11566" y="1956048"/>
                </a:lnTo>
                <a:lnTo>
                  <a:pt x="17229" y="1907348"/>
                </a:lnTo>
                <a:lnTo>
                  <a:pt x="23976" y="1858971"/>
                </a:lnTo>
                <a:lnTo>
                  <a:pt x="31792" y="1810930"/>
                </a:lnTo>
                <a:lnTo>
                  <a:pt x="40666" y="1763237"/>
                </a:lnTo>
                <a:lnTo>
                  <a:pt x="50583" y="1715903"/>
                </a:lnTo>
                <a:lnTo>
                  <a:pt x="61531" y="1668942"/>
                </a:lnTo>
                <a:lnTo>
                  <a:pt x="73496" y="1622366"/>
                </a:lnTo>
                <a:lnTo>
                  <a:pt x="86467" y="1576186"/>
                </a:lnTo>
                <a:lnTo>
                  <a:pt x="100429" y="1530415"/>
                </a:lnTo>
                <a:lnTo>
                  <a:pt x="115370" y="1485065"/>
                </a:lnTo>
                <a:lnTo>
                  <a:pt x="131276" y="1440149"/>
                </a:lnTo>
                <a:lnTo>
                  <a:pt x="148135" y="1395678"/>
                </a:lnTo>
                <a:lnTo>
                  <a:pt x="165934" y="1351665"/>
                </a:lnTo>
                <a:lnTo>
                  <a:pt x="184659" y="1308122"/>
                </a:lnTo>
                <a:lnTo>
                  <a:pt x="204298" y="1265061"/>
                </a:lnTo>
                <a:lnTo>
                  <a:pt x="224837" y="1222495"/>
                </a:lnTo>
                <a:lnTo>
                  <a:pt x="246264" y="1180436"/>
                </a:lnTo>
                <a:lnTo>
                  <a:pt x="268566" y="1138895"/>
                </a:lnTo>
                <a:lnTo>
                  <a:pt x="291728" y="1097885"/>
                </a:lnTo>
                <a:lnTo>
                  <a:pt x="315740" y="1057419"/>
                </a:lnTo>
                <a:lnTo>
                  <a:pt x="340586" y="1017508"/>
                </a:lnTo>
                <a:lnTo>
                  <a:pt x="366255" y="978166"/>
                </a:lnTo>
                <a:lnTo>
                  <a:pt x="392734" y="939403"/>
                </a:lnTo>
                <a:lnTo>
                  <a:pt x="420009" y="901232"/>
                </a:lnTo>
                <a:lnTo>
                  <a:pt x="448067" y="863666"/>
                </a:lnTo>
                <a:lnTo>
                  <a:pt x="476895" y="826716"/>
                </a:lnTo>
                <a:lnTo>
                  <a:pt x="506481" y="790396"/>
                </a:lnTo>
                <a:lnTo>
                  <a:pt x="536811" y="754716"/>
                </a:lnTo>
                <a:lnTo>
                  <a:pt x="567873" y="719690"/>
                </a:lnTo>
                <a:lnTo>
                  <a:pt x="599652" y="685329"/>
                </a:lnTo>
                <a:lnTo>
                  <a:pt x="632137" y="651647"/>
                </a:lnTo>
                <a:lnTo>
                  <a:pt x="665314" y="618654"/>
                </a:lnTo>
                <a:lnTo>
                  <a:pt x="699170" y="586363"/>
                </a:lnTo>
                <a:lnTo>
                  <a:pt x="733692" y="554787"/>
                </a:lnTo>
                <a:lnTo>
                  <a:pt x="768867" y="523937"/>
                </a:lnTo>
                <a:lnTo>
                  <a:pt x="804682" y="493826"/>
                </a:lnTo>
                <a:lnTo>
                  <a:pt x="841124" y="464467"/>
                </a:lnTo>
                <a:lnTo>
                  <a:pt x="878181" y="435870"/>
                </a:lnTo>
                <a:lnTo>
                  <a:pt x="915838" y="408050"/>
                </a:lnTo>
                <a:lnTo>
                  <a:pt x="954083" y="381017"/>
                </a:lnTo>
                <a:lnTo>
                  <a:pt x="992904" y="354783"/>
                </a:lnTo>
                <a:lnTo>
                  <a:pt x="1032286" y="329363"/>
                </a:lnTo>
                <a:lnTo>
                  <a:pt x="1072217" y="304766"/>
                </a:lnTo>
                <a:lnTo>
                  <a:pt x="1112684" y="281006"/>
                </a:lnTo>
                <a:lnTo>
                  <a:pt x="1153674" y="258095"/>
                </a:lnTo>
                <a:lnTo>
                  <a:pt x="1195174" y="236045"/>
                </a:lnTo>
                <a:lnTo>
                  <a:pt x="1237170" y="214869"/>
                </a:lnTo>
                <a:lnTo>
                  <a:pt x="1279651" y="194578"/>
                </a:lnTo>
                <a:lnTo>
                  <a:pt x="1322602" y="175184"/>
                </a:lnTo>
                <a:lnTo>
                  <a:pt x="1366011" y="156701"/>
                </a:lnTo>
                <a:lnTo>
                  <a:pt x="1409864" y="139140"/>
                </a:lnTo>
                <a:lnTo>
                  <a:pt x="1454149" y="122513"/>
                </a:lnTo>
                <a:lnTo>
                  <a:pt x="1458855" y="120157"/>
                </a:lnTo>
                <a:lnTo>
                  <a:pt x="1463561" y="120157"/>
                </a:lnTo>
                <a:lnTo>
                  <a:pt x="1468267" y="117801"/>
                </a:lnTo>
                <a:lnTo>
                  <a:pt x="1515948" y="102153"/>
                </a:lnTo>
                <a:lnTo>
                  <a:pt x="1564184" y="87536"/>
                </a:lnTo>
                <a:lnTo>
                  <a:pt x="1612956" y="73970"/>
                </a:lnTo>
                <a:lnTo>
                  <a:pt x="1662242" y="61476"/>
                </a:lnTo>
                <a:lnTo>
                  <a:pt x="1712022" y="50074"/>
                </a:lnTo>
                <a:lnTo>
                  <a:pt x="1762275" y="39784"/>
                </a:lnTo>
                <a:lnTo>
                  <a:pt x="1812981" y="30628"/>
                </a:lnTo>
                <a:lnTo>
                  <a:pt x="1864119" y="22626"/>
                </a:lnTo>
                <a:lnTo>
                  <a:pt x="1915669" y="15798"/>
                </a:lnTo>
                <a:lnTo>
                  <a:pt x="1967610" y="10165"/>
                </a:lnTo>
                <a:lnTo>
                  <a:pt x="2019930" y="5748"/>
                </a:lnTo>
                <a:lnTo>
                  <a:pt x="2072582" y="2568"/>
                </a:lnTo>
                <a:lnTo>
                  <a:pt x="2125572" y="645"/>
                </a:lnTo>
                <a:lnTo>
                  <a:pt x="2178872" y="0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95" y="1"/>
            <a:ext cx="1628775" cy="1638300"/>
          </a:xfrm>
          <a:custGeom>
            <a:avLst/>
            <a:gdLst/>
            <a:ahLst/>
            <a:cxnLst/>
            <a:rect l="l" t="t" r="r" b="b"/>
            <a:pathLst>
              <a:path w="1628775" h="1638300">
                <a:moveTo>
                  <a:pt x="0" y="1638238"/>
                </a:moveTo>
                <a:lnTo>
                  <a:pt x="0" y="0"/>
                </a:lnTo>
                <a:lnTo>
                  <a:pt x="1628774" y="0"/>
                </a:lnTo>
                <a:lnTo>
                  <a:pt x="0" y="163823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40821" y="9057599"/>
            <a:ext cx="1836420" cy="1064895"/>
          </a:xfrm>
          <a:custGeom>
            <a:avLst/>
            <a:gdLst/>
            <a:ahLst/>
            <a:cxnLst/>
            <a:rect l="l" t="t" r="r" b="b"/>
            <a:pathLst>
              <a:path w="1836420" h="1064895">
                <a:moveTo>
                  <a:pt x="0" y="973603"/>
                </a:moveTo>
                <a:lnTo>
                  <a:pt x="51823" y="988722"/>
                </a:lnTo>
                <a:lnTo>
                  <a:pt x="105379" y="1002602"/>
                </a:lnTo>
                <a:lnTo>
                  <a:pt x="160575" y="1015202"/>
                </a:lnTo>
                <a:lnTo>
                  <a:pt x="217321" y="1026478"/>
                </a:lnTo>
                <a:lnTo>
                  <a:pt x="275527" y="1036389"/>
                </a:lnTo>
                <a:lnTo>
                  <a:pt x="335102" y="1044892"/>
                </a:lnTo>
                <a:lnTo>
                  <a:pt x="395956" y="1051944"/>
                </a:lnTo>
                <a:lnTo>
                  <a:pt x="457998" y="1057502"/>
                </a:lnTo>
                <a:lnTo>
                  <a:pt x="521138" y="1061526"/>
                </a:lnTo>
                <a:lnTo>
                  <a:pt x="585286" y="1063971"/>
                </a:lnTo>
                <a:lnTo>
                  <a:pt x="650351" y="1064795"/>
                </a:lnTo>
                <a:lnTo>
                  <a:pt x="715416" y="1063971"/>
                </a:lnTo>
                <a:lnTo>
                  <a:pt x="779564" y="1061526"/>
                </a:lnTo>
                <a:lnTo>
                  <a:pt x="842704" y="1057502"/>
                </a:lnTo>
                <a:lnTo>
                  <a:pt x="904746" y="1051944"/>
                </a:lnTo>
                <a:lnTo>
                  <a:pt x="965600" y="1044892"/>
                </a:lnTo>
                <a:lnTo>
                  <a:pt x="1025175" y="1036389"/>
                </a:lnTo>
                <a:lnTo>
                  <a:pt x="1083381" y="1026478"/>
                </a:lnTo>
                <a:lnTo>
                  <a:pt x="1140127" y="1015202"/>
                </a:lnTo>
                <a:lnTo>
                  <a:pt x="1195323" y="1002602"/>
                </a:lnTo>
                <a:lnTo>
                  <a:pt x="1248878" y="988722"/>
                </a:lnTo>
                <a:lnTo>
                  <a:pt x="1300703" y="973603"/>
                </a:lnTo>
                <a:lnTo>
                  <a:pt x="1350706" y="957289"/>
                </a:lnTo>
                <a:lnTo>
                  <a:pt x="1398797" y="939821"/>
                </a:lnTo>
                <a:lnTo>
                  <a:pt x="1444886" y="921243"/>
                </a:lnTo>
                <a:lnTo>
                  <a:pt x="1488882" y="901597"/>
                </a:lnTo>
                <a:lnTo>
                  <a:pt x="1530695" y="880924"/>
                </a:lnTo>
                <a:lnTo>
                  <a:pt x="1570235" y="859269"/>
                </a:lnTo>
                <a:lnTo>
                  <a:pt x="1607411" y="836672"/>
                </a:lnTo>
                <a:lnTo>
                  <a:pt x="1642132" y="813178"/>
                </a:lnTo>
                <a:lnTo>
                  <a:pt x="1674308" y="788827"/>
                </a:lnTo>
                <a:lnTo>
                  <a:pt x="1703850" y="763664"/>
                </a:lnTo>
                <a:lnTo>
                  <a:pt x="1754664" y="711066"/>
                </a:lnTo>
                <a:lnTo>
                  <a:pt x="1793853" y="655725"/>
                </a:lnTo>
                <a:lnTo>
                  <a:pt x="1820692" y="597980"/>
                </a:lnTo>
                <a:lnTo>
                  <a:pt x="1834459" y="538172"/>
                </a:lnTo>
                <a:lnTo>
                  <a:pt x="1836213" y="507601"/>
                </a:lnTo>
                <a:lnTo>
                  <a:pt x="1834459" y="477029"/>
                </a:lnTo>
                <a:lnTo>
                  <a:pt x="1820692" y="417221"/>
                </a:lnTo>
                <a:lnTo>
                  <a:pt x="1793853" y="359476"/>
                </a:lnTo>
                <a:lnTo>
                  <a:pt x="1754664" y="304135"/>
                </a:lnTo>
                <a:lnTo>
                  <a:pt x="1703850" y="251538"/>
                </a:lnTo>
                <a:lnTo>
                  <a:pt x="1674308" y="226374"/>
                </a:lnTo>
                <a:lnTo>
                  <a:pt x="1642132" y="202023"/>
                </a:lnTo>
                <a:lnTo>
                  <a:pt x="1607411" y="178529"/>
                </a:lnTo>
                <a:lnTo>
                  <a:pt x="1570235" y="155932"/>
                </a:lnTo>
                <a:lnTo>
                  <a:pt x="1530695" y="134277"/>
                </a:lnTo>
                <a:lnTo>
                  <a:pt x="1488882" y="113605"/>
                </a:lnTo>
                <a:lnTo>
                  <a:pt x="1444886" y="93958"/>
                </a:lnTo>
                <a:lnTo>
                  <a:pt x="1398797" y="75380"/>
                </a:lnTo>
                <a:lnTo>
                  <a:pt x="1350706" y="57912"/>
                </a:lnTo>
                <a:lnTo>
                  <a:pt x="1300703" y="41598"/>
                </a:lnTo>
                <a:lnTo>
                  <a:pt x="1248878" y="26479"/>
                </a:lnTo>
                <a:lnTo>
                  <a:pt x="1195323" y="12599"/>
                </a:lnTo>
                <a:lnTo>
                  <a:pt x="1140127" y="0"/>
                </a:lnTo>
              </a:path>
            </a:pathLst>
          </a:custGeom>
          <a:ln w="190838">
            <a:solidFill>
              <a:srgbClr val="2A4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5110" y="5806477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79947" y="7363815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79947" y="7754339"/>
            <a:ext cx="123825" cy="123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762001" y="4760379"/>
            <a:ext cx="2898775" cy="4816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0070">
              <a:lnSpc>
                <a:spcPct val="100000"/>
              </a:lnSpc>
              <a:spcBef>
                <a:spcPts val="100"/>
              </a:spcBef>
            </a:pPr>
            <a:r>
              <a:rPr sz="3000" b="1" spc="55" dirty="0">
                <a:solidFill>
                  <a:srgbClr val="FFFFFF"/>
                </a:solidFill>
                <a:latin typeface="Tahoma"/>
                <a:cs typeface="Tahoma"/>
              </a:rPr>
              <a:t>INSIGHTS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ahoma"/>
              <a:cs typeface="Tahoma"/>
            </a:endParaRPr>
          </a:p>
          <a:p>
            <a:pPr marL="12700" marR="24765">
              <a:lnSpc>
                <a:spcPts val="3080"/>
              </a:lnSpc>
            </a:pPr>
            <a:r>
              <a:rPr sz="2800" spc="90" dirty="0">
                <a:solidFill>
                  <a:srgbClr val="FFFFFF"/>
                </a:solidFill>
                <a:latin typeface="Tahoma"/>
                <a:cs typeface="Tahoma"/>
              </a:rPr>
              <a:t>31</a:t>
            </a:r>
            <a:r>
              <a:rPr sz="2800" spc="-19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800" spc="90" dirty="0">
                <a:solidFill>
                  <a:srgbClr val="FFFFFF"/>
                </a:solidFill>
                <a:latin typeface="Tahoma"/>
                <a:cs typeface="Tahoma"/>
              </a:rPr>
              <a:t>77</a:t>
            </a:r>
            <a:r>
              <a:rPr sz="2800" spc="-495" dirty="0">
                <a:solidFill>
                  <a:srgbClr val="FFFFFF"/>
                </a:solidFill>
                <a:latin typeface="Tahoma"/>
                <a:cs typeface="Tahoma"/>
              </a:rPr>
              <a:t>%</a:t>
            </a:r>
            <a:r>
              <a:rPr sz="2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spc="9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ll 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customers </a:t>
            </a: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did </a:t>
            </a:r>
            <a:r>
              <a:rPr sz="2800" spc="40" dirty="0">
                <a:solidFill>
                  <a:srgbClr val="FFFFFF"/>
                </a:solidFill>
                <a:latin typeface="Tahoma"/>
                <a:cs typeface="Tahoma"/>
              </a:rPr>
              <a:t>not </a:t>
            </a:r>
            <a:r>
              <a:rPr sz="2800" spc="-8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have </a:t>
            </a:r>
            <a:r>
              <a:rPr sz="2800" spc="-15" dirty="0">
                <a:solidFill>
                  <a:srgbClr val="FFFFFF"/>
                </a:solidFill>
                <a:latin typeface="Tahoma"/>
                <a:cs typeface="Tahoma"/>
              </a:rPr>
              <a:t>any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transactions</a:t>
            </a:r>
            <a:r>
              <a:rPr sz="2800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(N/A)</a:t>
            </a:r>
            <a:endParaRPr sz="2800">
              <a:latin typeface="Tahoma"/>
              <a:cs typeface="Tahoma"/>
            </a:endParaRPr>
          </a:p>
          <a:p>
            <a:pPr marL="617220">
              <a:lnSpc>
                <a:spcPts val="2860"/>
              </a:lnSpc>
            </a:pPr>
            <a:r>
              <a:rPr sz="2800" spc="80" dirty="0">
                <a:solidFill>
                  <a:srgbClr val="FFFFFF"/>
                </a:solidFill>
                <a:latin typeface="Tahoma"/>
                <a:cs typeface="Tahoma"/>
              </a:rPr>
              <a:t>Why?</a:t>
            </a:r>
            <a:endParaRPr sz="2800">
              <a:latin typeface="Tahoma"/>
              <a:cs typeface="Tahoma"/>
            </a:endParaRPr>
          </a:p>
          <a:p>
            <a:pPr marL="617220" marR="5080">
              <a:lnSpc>
                <a:spcPts val="3080"/>
              </a:lnSpc>
              <a:spcBef>
                <a:spcPts val="195"/>
              </a:spcBef>
            </a:pPr>
            <a:r>
              <a:rPr sz="2800" spc="50" dirty="0">
                <a:solidFill>
                  <a:srgbClr val="FFFFFF"/>
                </a:solidFill>
                <a:latin typeface="Tahoma"/>
                <a:cs typeface="Tahoma"/>
              </a:rPr>
              <a:t>Members </a:t>
            </a:r>
            <a:r>
              <a:rPr sz="2800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ahoma"/>
                <a:cs typeface="Tahoma"/>
              </a:rPr>
              <a:t>created </a:t>
            </a: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their </a:t>
            </a:r>
            <a:r>
              <a:rPr sz="2800" spc="25" dirty="0">
                <a:solidFill>
                  <a:srgbClr val="FFFFFF"/>
                </a:solidFill>
                <a:latin typeface="Tahoma"/>
                <a:cs typeface="Tahoma"/>
              </a:rPr>
              <a:t> Prime loyalty </a:t>
            </a:r>
            <a:r>
              <a:rPr sz="28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card</a:t>
            </a:r>
            <a:r>
              <a:rPr sz="28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Tahoma"/>
                <a:cs typeface="Tahoma"/>
              </a:rPr>
              <a:t>but</a:t>
            </a:r>
            <a:r>
              <a:rPr sz="28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ahoma"/>
                <a:cs typeface="Tahoma"/>
              </a:rPr>
              <a:t>never </a:t>
            </a:r>
            <a:r>
              <a:rPr sz="2800" spc="-8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2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card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51565" y="142939"/>
            <a:ext cx="14678025" cy="1669414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834640" marR="5080" indent="-2822575">
              <a:lnSpc>
                <a:spcPts val="6230"/>
              </a:lnSpc>
              <a:spcBef>
                <a:spcPts val="685"/>
              </a:spcBef>
            </a:pPr>
            <a:r>
              <a:rPr sz="5600" spc="-60" dirty="0">
                <a:latin typeface="Arial"/>
                <a:cs typeface="Arial"/>
              </a:rPr>
              <a:t>PROPORTION</a:t>
            </a:r>
            <a:r>
              <a:rPr sz="5600" spc="-490" dirty="0">
                <a:latin typeface="Arial"/>
                <a:cs typeface="Arial"/>
              </a:rPr>
              <a:t> </a:t>
            </a:r>
            <a:r>
              <a:rPr sz="5600" spc="-120" dirty="0">
                <a:latin typeface="Arial"/>
                <a:cs typeface="Arial"/>
              </a:rPr>
              <a:t>OF</a:t>
            </a:r>
            <a:r>
              <a:rPr sz="5600" spc="-490" dirty="0">
                <a:latin typeface="Arial"/>
                <a:cs typeface="Arial"/>
              </a:rPr>
              <a:t> </a:t>
            </a:r>
            <a:r>
              <a:rPr sz="5600" spc="-195" dirty="0">
                <a:latin typeface="Arial"/>
                <a:cs typeface="Arial"/>
              </a:rPr>
              <a:t>LENGTH</a:t>
            </a:r>
            <a:r>
              <a:rPr sz="5600" spc="-490" dirty="0">
                <a:latin typeface="Arial"/>
                <a:cs typeface="Arial"/>
              </a:rPr>
              <a:t> </a:t>
            </a:r>
            <a:r>
              <a:rPr sz="5600" spc="-120" dirty="0">
                <a:latin typeface="Arial"/>
                <a:cs typeface="Arial"/>
              </a:rPr>
              <a:t>OF</a:t>
            </a:r>
            <a:r>
              <a:rPr sz="5600" spc="-484" dirty="0">
                <a:latin typeface="Arial"/>
                <a:cs typeface="Arial"/>
              </a:rPr>
              <a:t> </a:t>
            </a:r>
            <a:r>
              <a:rPr sz="5600" spc="-105" dirty="0">
                <a:latin typeface="Arial"/>
                <a:cs typeface="Arial"/>
              </a:rPr>
              <a:t>MEMBERSHIP </a:t>
            </a:r>
            <a:r>
              <a:rPr sz="5600" spc="-1545" dirty="0">
                <a:latin typeface="Arial"/>
                <a:cs typeface="Arial"/>
              </a:rPr>
              <a:t> </a:t>
            </a:r>
            <a:r>
              <a:rPr sz="5600" spc="735" dirty="0">
                <a:latin typeface="Arial"/>
                <a:cs typeface="Arial"/>
              </a:rPr>
              <a:t>W</a:t>
            </a:r>
            <a:r>
              <a:rPr sz="5600" spc="160" dirty="0">
                <a:latin typeface="Arial"/>
                <a:cs typeface="Arial"/>
              </a:rPr>
              <a:t>I</a:t>
            </a:r>
            <a:r>
              <a:rPr sz="5600" spc="-45" dirty="0">
                <a:latin typeface="Arial"/>
                <a:cs typeface="Arial"/>
              </a:rPr>
              <a:t>T</a:t>
            </a:r>
            <a:r>
              <a:rPr sz="5600" spc="114" dirty="0">
                <a:latin typeface="Arial"/>
                <a:cs typeface="Arial"/>
              </a:rPr>
              <a:t>H</a:t>
            </a:r>
            <a:r>
              <a:rPr sz="5600" spc="-490" dirty="0">
                <a:latin typeface="Arial"/>
                <a:cs typeface="Arial"/>
              </a:rPr>
              <a:t> </a:t>
            </a:r>
            <a:r>
              <a:rPr sz="5600" spc="229" dirty="0">
                <a:latin typeface="Arial"/>
                <a:cs typeface="Arial"/>
              </a:rPr>
              <a:t>N</a:t>
            </a:r>
            <a:r>
              <a:rPr sz="5600" spc="50" dirty="0">
                <a:latin typeface="Arial"/>
                <a:cs typeface="Arial"/>
              </a:rPr>
              <a:t>O</a:t>
            </a:r>
            <a:r>
              <a:rPr sz="5600" spc="-490" dirty="0">
                <a:latin typeface="Arial"/>
                <a:cs typeface="Arial"/>
              </a:rPr>
              <a:t> </a:t>
            </a:r>
            <a:r>
              <a:rPr sz="5600" spc="-45" dirty="0">
                <a:latin typeface="Arial"/>
                <a:cs typeface="Arial"/>
              </a:rPr>
              <a:t>T</a:t>
            </a:r>
            <a:r>
              <a:rPr sz="5600" spc="-350" dirty="0">
                <a:latin typeface="Arial"/>
                <a:cs typeface="Arial"/>
              </a:rPr>
              <a:t>R</a:t>
            </a:r>
            <a:r>
              <a:rPr sz="5600" spc="175" dirty="0">
                <a:latin typeface="Arial"/>
                <a:cs typeface="Arial"/>
              </a:rPr>
              <a:t>A</a:t>
            </a:r>
            <a:r>
              <a:rPr sz="5600" spc="229" dirty="0">
                <a:latin typeface="Arial"/>
                <a:cs typeface="Arial"/>
              </a:rPr>
              <a:t>N</a:t>
            </a:r>
            <a:r>
              <a:rPr sz="5600" spc="-270" dirty="0">
                <a:latin typeface="Arial"/>
                <a:cs typeface="Arial"/>
              </a:rPr>
              <a:t>S</a:t>
            </a:r>
            <a:r>
              <a:rPr sz="5600" spc="175" dirty="0">
                <a:latin typeface="Arial"/>
                <a:cs typeface="Arial"/>
              </a:rPr>
              <a:t>A</a:t>
            </a:r>
            <a:r>
              <a:rPr sz="5600" spc="195" dirty="0">
                <a:latin typeface="Arial"/>
                <a:cs typeface="Arial"/>
              </a:rPr>
              <a:t>C</a:t>
            </a:r>
            <a:r>
              <a:rPr sz="5600" spc="-45" dirty="0">
                <a:latin typeface="Arial"/>
                <a:cs typeface="Arial"/>
              </a:rPr>
              <a:t>T</a:t>
            </a:r>
            <a:r>
              <a:rPr sz="5600" spc="160" dirty="0">
                <a:latin typeface="Arial"/>
                <a:cs typeface="Arial"/>
              </a:rPr>
              <a:t>I</a:t>
            </a:r>
            <a:r>
              <a:rPr sz="5600" spc="45" dirty="0">
                <a:latin typeface="Arial"/>
                <a:cs typeface="Arial"/>
              </a:rPr>
              <a:t>O</a:t>
            </a:r>
            <a:r>
              <a:rPr sz="5600" spc="229" dirty="0">
                <a:latin typeface="Arial"/>
                <a:cs typeface="Arial"/>
              </a:rPr>
              <a:t>N</a:t>
            </a:r>
            <a:r>
              <a:rPr sz="5600" spc="-265" dirty="0">
                <a:latin typeface="Arial"/>
                <a:cs typeface="Arial"/>
              </a:rPr>
              <a:t>S</a:t>
            </a:r>
            <a:endParaRPr sz="5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249" y="2394185"/>
            <a:ext cx="14129233" cy="730403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6649686" y="4466"/>
            <a:ext cx="1638300" cy="1628775"/>
          </a:xfrm>
          <a:custGeom>
            <a:avLst/>
            <a:gdLst/>
            <a:ahLst/>
            <a:cxnLst/>
            <a:rect l="l" t="t" r="r" b="b"/>
            <a:pathLst>
              <a:path w="1638300" h="1628775">
                <a:moveTo>
                  <a:pt x="0" y="0"/>
                </a:moveTo>
                <a:lnTo>
                  <a:pt x="1638238" y="0"/>
                </a:lnTo>
                <a:lnTo>
                  <a:pt x="1638238" y="1628774"/>
                </a:lnTo>
                <a:lnTo>
                  <a:pt x="0" y="0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224739" y="5140545"/>
            <a:ext cx="4027170" cy="5146675"/>
            <a:chOff x="14224739" y="5140545"/>
            <a:chExt cx="4027170" cy="5146675"/>
          </a:xfrm>
        </p:grpSpPr>
        <p:sp>
          <p:nvSpPr>
            <p:cNvPr id="5" name="object 5"/>
            <p:cNvSpPr/>
            <p:nvPr/>
          </p:nvSpPr>
          <p:spPr>
            <a:xfrm>
              <a:off x="14224739" y="5140545"/>
              <a:ext cx="4027170" cy="5146675"/>
            </a:xfrm>
            <a:custGeom>
              <a:avLst/>
              <a:gdLst/>
              <a:ahLst/>
              <a:cxnLst/>
              <a:rect l="l" t="t" r="r" b="b"/>
              <a:pathLst>
                <a:path w="4027169" h="5146675">
                  <a:moveTo>
                    <a:pt x="2012364" y="0"/>
                  </a:moveTo>
                  <a:lnTo>
                    <a:pt x="2061781" y="690"/>
                  </a:lnTo>
                  <a:lnTo>
                    <a:pt x="2111259" y="2729"/>
                  </a:lnTo>
                  <a:lnTo>
                    <a:pt x="2160728" y="6070"/>
                  </a:lnTo>
                  <a:lnTo>
                    <a:pt x="2210117" y="10665"/>
                  </a:lnTo>
                  <a:lnTo>
                    <a:pt x="2259353" y="16466"/>
                  </a:lnTo>
                  <a:lnTo>
                    <a:pt x="2308366" y="23426"/>
                  </a:lnTo>
                  <a:lnTo>
                    <a:pt x="2357084" y="31498"/>
                  </a:lnTo>
                  <a:lnTo>
                    <a:pt x="2405437" y="40634"/>
                  </a:lnTo>
                  <a:lnTo>
                    <a:pt x="2453352" y="50786"/>
                  </a:lnTo>
                  <a:lnTo>
                    <a:pt x="2500759" y="61907"/>
                  </a:lnTo>
                  <a:lnTo>
                    <a:pt x="2547586" y="73950"/>
                  </a:lnTo>
                  <a:lnTo>
                    <a:pt x="2593762" y="86866"/>
                  </a:lnTo>
                  <a:lnTo>
                    <a:pt x="2639216" y="100609"/>
                  </a:lnTo>
                  <a:lnTo>
                    <a:pt x="2683876" y="115132"/>
                  </a:lnTo>
                  <a:lnTo>
                    <a:pt x="2729257" y="131636"/>
                  </a:lnTo>
                  <a:lnTo>
                    <a:pt x="2774118" y="149192"/>
                  </a:lnTo>
                  <a:lnTo>
                    <a:pt x="2818442" y="167786"/>
                  </a:lnTo>
                  <a:lnTo>
                    <a:pt x="2862216" y="187403"/>
                  </a:lnTo>
                  <a:lnTo>
                    <a:pt x="2905424" y="208027"/>
                  </a:lnTo>
                  <a:lnTo>
                    <a:pt x="2948052" y="229645"/>
                  </a:lnTo>
                  <a:lnTo>
                    <a:pt x="2990086" y="252240"/>
                  </a:lnTo>
                  <a:lnTo>
                    <a:pt x="3031510" y="275799"/>
                  </a:lnTo>
                  <a:lnTo>
                    <a:pt x="3072310" y="300306"/>
                  </a:lnTo>
                  <a:lnTo>
                    <a:pt x="3112470" y="325746"/>
                  </a:lnTo>
                  <a:lnTo>
                    <a:pt x="3151977" y="352105"/>
                  </a:lnTo>
                  <a:lnTo>
                    <a:pt x="3190816" y="379367"/>
                  </a:lnTo>
                  <a:lnTo>
                    <a:pt x="3228971" y="407518"/>
                  </a:lnTo>
                  <a:lnTo>
                    <a:pt x="3266428" y="436543"/>
                  </a:lnTo>
                  <a:lnTo>
                    <a:pt x="3303173" y="466427"/>
                  </a:lnTo>
                  <a:lnTo>
                    <a:pt x="3339190" y="497155"/>
                  </a:lnTo>
                  <a:lnTo>
                    <a:pt x="3374464" y="528712"/>
                  </a:lnTo>
                  <a:lnTo>
                    <a:pt x="3408982" y="561083"/>
                  </a:lnTo>
                  <a:lnTo>
                    <a:pt x="3442728" y="594253"/>
                  </a:lnTo>
                  <a:lnTo>
                    <a:pt x="3475688" y="628209"/>
                  </a:lnTo>
                  <a:lnTo>
                    <a:pt x="3507846" y="662933"/>
                  </a:lnTo>
                  <a:lnTo>
                    <a:pt x="3539189" y="698413"/>
                  </a:lnTo>
                  <a:lnTo>
                    <a:pt x="3569700" y="734632"/>
                  </a:lnTo>
                  <a:lnTo>
                    <a:pt x="3599367" y="771576"/>
                  </a:lnTo>
                  <a:lnTo>
                    <a:pt x="3628173" y="809230"/>
                  </a:lnTo>
                  <a:lnTo>
                    <a:pt x="3656104" y="847580"/>
                  </a:lnTo>
                  <a:lnTo>
                    <a:pt x="3683145" y="886610"/>
                  </a:lnTo>
                  <a:lnTo>
                    <a:pt x="3709282" y="926305"/>
                  </a:lnTo>
                  <a:lnTo>
                    <a:pt x="3734500" y="966650"/>
                  </a:lnTo>
                  <a:lnTo>
                    <a:pt x="3758784" y="1007631"/>
                  </a:lnTo>
                  <a:lnTo>
                    <a:pt x="3782119" y="1049233"/>
                  </a:lnTo>
                  <a:lnTo>
                    <a:pt x="3804491" y="1091441"/>
                  </a:lnTo>
                  <a:lnTo>
                    <a:pt x="3825885" y="1134240"/>
                  </a:lnTo>
                  <a:lnTo>
                    <a:pt x="3846286" y="1177615"/>
                  </a:lnTo>
                  <a:lnTo>
                    <a:pt x="3865679" y="1221551"/>
                  </a:lnTo>
                  <a:lnTo>
                    <a:pt x="3884050" y="1266033"/>
                  </a:lnTo>
                  <a:lnTo>
                    <a:pt x="3901384" y="1311047"/>
                  </a:lnTo>
                  <a:lnTo>
                    <a:pt x="3917666" y="1356577"/>
                  </a:lnTo>
                  <a:lnTo>
                    <a:pt x="3932881" y="1402608"/>
                  </a:lnTo>
                  <a:lnTo>
                    <a:pt x="3947015" y="1449127"/>
                  </a:lnTo>
                  <a:lnTo>
                    <a:pt x="3960053" y="1496117"/>
                  </a:lnTo>
                  <a:lnTo>
                    <a:pt x="3972049" y="1543874"/>
                  </a:lnTo>
                  <a:lnTo>
                    <a:pt x="3982786" y="1591482"/>
                  </a:lnTo>
                  <a:lnTo>
                    <a:pt x="3992442" y="1639771"/>
                  </a:lnTo>
                  <a:lnTo>
                    <a:pt x="4000948" y="1688500"/>
                  </a:lnTo>
                  <a:lnTo>
                    <a:pt x="4008284" y="1737626"/>
                  </a:lnTo>
                  <a:lnTo>
                    <a:pt x="4014436" y="1787135"/>
                  </a:lnTo>
                  <a:lnTo>
                    <a:pt x="4019388" y="1837011"/>
                  </a:lnTo>
                  <a:lnTo>
                    <a:pt x="4023126" y="1887240"/>
                  </a:lnTo>
                  <a:lnTo>
                    <a:pt x="4025635" y="1937807"/>
                  </a:lnTo>
                  <a:lnTo>
                    <a:pt x="4026831" y="1985882"/>
                  </a:lnTo>
                  <a:lnTo>
                    <a:pt x="4026901" y="5146453"/>
                  </a:lnTo>
                  <a:lnTo>
                    <a:pt x="0" y="5146453"/>
                  </a:lnTo>
                  <a:lnTo>
                    <a:pt x="0" y="1985882"/>
                  </a:lnTo>
                  <a:lnTo>
                    <a:pt x="1275" y="1935405"/>
                  </a:lnTo>
                  <a:lnTo>
                    <a:pt x="3813" y="1885234"/>
                  </a:lnTo>
                  <a:lnTo>
                    <a:pt x="7598" y="1835385"/>
                  </a:lnTo>
                  <a:lnTo>
                    <a:pt x="12613" y="1785872"/>
                  </a:lnTo>
                  <a:lnTo>
                    <a:pt x="18843" y="1736710"/>
                  </a:lnTo>
                  <a:lnTo>
                    <a:pt x="26271" y="1687915"/>
                  </a:lnTo>
                  <a:lnTo>
                    <a:pt x="34883" y="1639500"/>
                  </a:lnTo>
                  <a:lnTo>
                    <a:pt x="44667" y="1591454"/>
                  </a:lnTo>
                  <a:lnTo>
                    <a:pt x="55669" y="1543565"/>
                  </a:lnTo>
                  <a:lnTo>
                    <a:pt x="67654" y="1496693"/>
                  </a:lnTo>
                  <a:lnTo>
                    <a:pt x="80838" y="1449952"/>
                  </a:lnTo>
                  <a:lnTo>
                    <a:pt x="95124" y="1403666"/>
                  </a:lnTo>
                  <a:lnTo>
                    <a:pt x="110498" y="1357851"/>
                  </a:lnTo>
                  <a:lnTo>
                    <a:pt x="126943" y="1312522"/>
                  </a:lnTo>
                  <a:lnTo>
                    <a:pt x="144443" y="1267693"/>
                  </a:lnTo>
                  <a:lnTo>
                    <a:pt x="162983" y="1223380"/>
                  </a:lnTo>
                  <a:lnTo>
                    <a:pt x="182547" y="1179596"/>
                  </a:lnTo>
                  <a:lnTo>
                    <a:pt x="203118" y="1136358"/>
                  </a:lnTo>
                  <a:lnTo>
                    <a:pt x="224681" y="1093680"/>
                  </a:lnTo>
                  <a:lnTo>
                    <a:pt x="247219" y="1051577"/>
                  </a:lnTo>
                  <a:lnTo>
                    <a:pt x="270718" y="1010064"/>
                  </a:lnTo>
                  <a:lnTo>
                    <a:pt x="295160" y="969155"/>
                  </a:lnTo>
                  <a:lnTo>
                    <a:pt x="320530" y="928867"/>
                  </a:lnTo>
                  <a:lnTo>
                    <a:pt x="346813" y="889213"/>
                  </a:lnTo>
                  <a:lnTo>
                    <a:pt x="373992" y="850208"/>
                  </a:lnTo>
                  <a:lnTo>
                    <a:pt x="402051" y="811868"/>
                  </a:lnTo>
                  <a:lnTo>
                    <a:pt x="430974" y="774208"/>
                  </a:lnTo>
                  <a:lnTo>
                    <a:pt x="460745" y="737241"/>
                  </a:lnTo>
                  <a:lnTo>
                    <a:pt x="491349" y="700984"/>
                  </a:lnTo>
                  <a:lnTo>
                    <a:pt x="522770" y="665452"/>
                  </a:lnTo>
                  <a:lnTo>
                    <a:pt x="554991" y="630658"/>
                  </a:lnTo>
                  <a:lnTo>
                    <a:pt x="587997" y="596618"/>
                  </a:lnTo>
                  <a:lnTo>
                    <a:pt x="621772" y="563347"/>
                  </a:lnTo>
                  <a:lnTo>
                    <a:pt x="656300" y="530860"/>
                  </a:lnTo>
                  <a:lnTo>
                    <a:pt x="691564" y="499172"/>
                  </a:lnTo>
                  <a:lnTo>
                    <a:pt x="727550" y="468297"/>
                  </a:lnTo>
                  <a:lnTo>
                    <a:pt x="764240" y="438251"/>
                  </a:lnTo>
                  <a:lnTo>
                    <a:pt x="801620" y="409048"/>
                  </a:lnTo>
                  <a:lnTo>
                    <a:pt x="839673" y="380704"/>
                  </a:lnTo>
                  <a:lnTo>
                    <a:pt x="878383" y="353233"/>
                  </a:lnTo>
                  <a:lnTo>
                    <a:pt x="917735" y="326651"/>
                  </a:lnTo>
                  <a:lnTo>
                    <a:pt x="957712" y="300971"/>
                  </a:lnTo>
                  <a:lnTo>
                    <a:pt x="998299" y="276210"/>
                  </a:lnTo>
                  <a:lnTo>
                    <a:pt x="1039479" y="252381"/>
                  </a:lnTo>
                  <a:lnTo>
                    <a:pt x="1081237" y="229501"/>
                  </a:lnTo>
                  <a:lnTo>
                    <a:pt x="1123557" y="207583"/>
                  </a:lnTo>
                  <a:lnTo>
                    <a:pt x="1166422" y="186643"/>
                  </a:lnTo>
                  <a:lnTo>
                    <a:pt x="1209818" y="166696"/>
                  </a:lnTo>
                  <a:lnTo>
                    <a:pt x="1253727" y="147756"/>
                  </a:lnTo>
                  <a:lnTo>
                    <a:pt x="1298135" y="129839"/>
                  </a:lnTo>
                  <a:lnTo>
                    <a:pt x="1343024" y="112959"/>
                  </a:lnTo>
                  <a:lnTo>
                    <a:pt x="1347371" y="110787"/>
                  </a:lnTo>
                  <a:lnTo>
                    <a:pt x="1351717" y="110787"/>
                  </a:lnTo>
                  <a:lnTo>
                    <a:pt x="1356064" y="108614"/>
                  </a:lnTo>
                  <a:lnTo>
                    <a:pt x="1403509" y="93117"/>
                  </a:lnTo>
                  <a:lnTo>
                    <a:pt x="1451549" y="78722"/>
                  </a:lnTo>
                  <a:lnTo>
                    <a:pt x="1500158" y="65455"/>
                  </a:lnTo>
                  <a:lnTo>
                    <a:pt x="1549313" y="53339"/>
                  </a:lnTo>
                  <a:lnTo>
                    <a:pt x="1598991" y="42397"/>
                  </a:lnTo>
                  <a:lnTo>
                    <a:pt x="1649167" y="32654"/>
                  </a:lnTo>
                  <a:lnTo>
                    <a:pt x="1699818" y="24133"/>
                  </a:lnTo>
                  <a:lnTo>
                    <a:pt x="1750919" y="16858"/>
                  </a:lnTo>
                  <a:lnTo>
                    <a:pt x="1802449" y="10852"/>
                  </a:lnTo>
                  <a:lnTo>
                    <a:pt x="1854381" y="6140"/>
                  </a:lnTo>
                  <a:lnTo>
                    <a:pt x="1906694" y="2744"/>
                  </a:lnTo>
                  <a:lnTo>
                    <a:pt x="1959363" y="690"/>
                  </a:lnTo>
                  <a:lnTo>
                    <a:pt x="2012364" y="0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41922" y="6903995"/>
              <a:ext cx="114300" cy="1142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928812" y="5754604"/>
            <a:ext cx="3090545" cy="4138929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2115"/>
              </a:spcBef>
            </a:pPr>
            <a:r>
              <a:rPr sz="3000" b="1" spc="55" dirty="0">
                <a:solidFill>
                  <a:srgbClr val="FFFFFF"/>
                </a:solidFill>
                <a:latin typeface="Tahoma"/>
                <a:cs typeface="Tahoma"/>
              </a:rPr>
              <a:t>INSIGHTS</a:t>
            </a:r>
            <a:endParaRPr sz="3000">
              <a:latin typeface="Tahoma"/>
              <a:cs typeface="Tahoma"/>
            </a:endParaRPr>
          </a:p>
          <a:p>
            <a:pPr marL="12700" marR="167005">
              <a:lnSpc>
                <a:spcPts val="3080"/>
              </a:lnSpc>
              <a:spcBef>
                <a:spcPts val="2220"/>
              </a:spcBef>
            </a:pPr>
            <a:r>
              <a:rPr sz="2800" spc="75" dirty="0">
                <a:solidFill>
                  <a:srgbClr val="FFFFFF"/>
                </a:solidFill>
                <a:latin typeface="Tahoma"/>
                <a:cs typeface="Tahoma"/>
              </a:rPr>
              <a:t>After</a:t>
            </a:r>
            <a:r>
              <a:rPr sz="2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ahoma"/>
                <a:cs typeface="Tahoma"/>
              </a:rPr>
              <a:t>dropping</a:t>
            </a:r>
            <a:r>
              <a:rPr sz="2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800" spc="-8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Tahoma"/>
                <a:cs typeface="Tahoma"/>
              </a:rPr>
              <a:t>N/A, </a:t>
            </a:r>
            <a:r>
              <a:rPr sz="2800" spc="5" dirty="0">
                <a:solidFill>
                  <a:srgbClr val="FFFFFF"/>
                </a:solidFill>
                <a:latin typeface="Tahoma"/>
                <a:cs typeface="Tahoma"/>
              </a:rPr>
              <a:t>more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than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Tahoma"/>
                <a:cs typeface="Tahoma"/>
              </a:rPr>
              <a:t>70</a:t>
            </a:r>
            <a:r>
              <a:rPr sz="2800" spc="-495" dirty="0">
                <a:solidFill>
                  <a:srgbClr val="FFFFFF"/>
                </a:solidFill>
                <a:latin typeface="Tahoma"/>
                <a:cs typeface="Tahoma"/>
              </a:rPr>
              <a:t>%</a:t>
            </a:r>
            <a:r>
              <a:rPr sz="2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325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2800" spc="90" dirty="0">
                <a:solidFill>
                  <a:srgbClr val="FFFFFF"/>
                </a:solidFill>
                <a:latin typeface="Tahoma"/>
                <a:cs typeface="Tahoma"/>
              </a:rPr>
              <a:t>36</a:t>
            </a:r>
            <a:r>
              <a:rPr sz="2800" spc="-19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800" spc="90" dirty="0">
                <a:solidFill>
                  <a:srgbClr val="FFFFFF"/>
                </a:solidFill>
                <a:latin typeface="Tahoma"/>
                <a:cs typeface="Tahoma"/>
              </a:rPr>
              <a:t>65</a:t>
            </a:r>
            <a:r>
              <a:rPr sz="2800" spc="-495" dirty="0">
                <a:solidFill>
                  <a:srgbClr val="FFFFFF"/>
                </a:solidFill>
                <a:latin typeface="Tahoma"/>
                <a:cs typeface="Tahoma"/>
              </a:rPr>
              <a:t>%</a:t>
            </a:r>
            <a:r>
              <a:rPr sz="2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415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ts val="2865"/>
              </a:lnSpc>
            </a:pPr>
            <a:r>
              <a:rPr sz="2800" spc="90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r>
              <a:rPr sz="2800" spc="-19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800" spc="90" dirty="0">
                <a:solidFill>
                  <a:srgbClr val="FFFFFF"/>
                </a:solidFill>
                <a:latin typeface="Tahoma"/>
                <a:cs typeface="Tahoma"/>
              </a:rPr>
              <a:t>74</a:t>
            </a:r>
            <a:r>
              <a:rPr sz="2800" spc="-500" dirty="0">
                <a:solidFill>
                  <a:srgbClr val="FFFFFF"/>
                </a:solidFill>
                <a:latin typeface="Tahoma"/>
                <a:cs typeface="Tahoma"/>
              </a:rPr>
              <a:t>%</a:t>
            </a:r>
            <a:r>
              <a:rPr sz="2800" spc="-325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r>
              <a:rPr sz="2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spc="9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endParaRPr sz="2800">
              <a:latin typeface="Tahoma"/>
              <a:cs typeface="Tahoma"/>
            </a:endParaRPr>
          </a:p>
          <a:p>
            <a:pPr marL="12700" marR="5080">
              <a:lnSpc>
                <a:spcPts val="3080"/>
              </a:lnSpc>
              <a:spcBef>
                <a:spcPts val="195"/>
              </a:spcBef>
            </a:pP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customers</a:t>
            </a:r>
            <a:r>
              <a:rPr sz="2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2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their </a:t>
            </a:r>
            <a:r>
              <a:rPr sz="2800" spc="-8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Tahoma"/>
                <a:cs typeface="Tahoma"/>
              </a:rPr>
              <a:t>Prime loyalty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card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sz="2800" spc="5" dirty="0">
                <a:solidFill>
                  <a:srgbClr val="FFFFFF"/>
                </a:solidFill>
                <a:latin typeface="Tahoma"/>
                <a:cs typeface="Tahoma"/>
              </a:rPr>
              <a:t>more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than </a:t>
            </a:r>
            <a:r>
              <a:rPr sz="2800" spc="90" dirty="0">
                <a:solidFill>
                  <a:srgbClr val="FFFFFF"/>
                </a:solidFill>
                <a:latin typeface="Tahoma"/>
                <a:cs typeface="Tahoma"/>
              </a:rPr>
              <a:t>10 </a:t>
            </a:r>
            <a:r>
              <a:rPr sz="2800" spc="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Tahoma"/>
                <a:cs typeface="Tahoma"/>
              </a:rPr>
              <a:t>years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72807" y="9610361"/>
            <a:ext cx="1285240" cy="495934"/>
          </a:xfrm>
          <a:custGeom>
            <a:avLst/>
            <a:gdLst/>
            <a:ahLst/>
            <a:cxnLst/>
            <a:rect l="l" t="t" r="r" b="b"/>
            <a:pathLst>
              <a:path w="1285240" h="495934">
                <a:moveTo>
                  <a:pt x="1213" y="0"/>
                </a:moveTo>
                <a:lnTo>
                  <a:pt x="4829" y="52785"/>
                </a:lnTo>
                <a:lnTo>
                  <a:pt x="29709" y="104311"/>
                </a:lnTo>
                <a:lnTo>
                  <a:pt x="57607" y="137763"/>
                </a:lnTo>
                <a:lnTo>
                  <a:pt x="94197" y="170411"/>
                </a:lnTo>
                <a:lnTo>
                  <a:pt x="139175" y="202181"/>
                </a:lnTo>
                <a:lnTo>
                  <a:pt x="192235" y="233000"/>
                </a:lnTo>
                <a:lnTo>
                  <a:pt x="253072" y="262795"/>
                </a:lnTo>
                <a:lnTo>
                  <a:pt x="321379" y="291492"/>
                </a:lnTo>
                <a:lnTo>
                  <a:pt x="358239" y="305406"/>
                </a:lnTo>
                <a:lnTo>
                  <a:pt x="396853" y="319019"/>
                </a:lnTo>
                <a:lnTo>
                  <a:pt x="437182" y="332320"/>
                </a:lnTo>
                <a:lnTo>
                  <a:pt x="479187" y="345300"/>
                </a:lnTo>
                <a:lnTo>
                  <a:pt x="522831" y="357952"/>
                </a:lnTo>
                <a:lnTo>
                  <a:pt x="568076" y="370265"/>
                </a:lnTo>
                <a:lnTo>
                  <a:pt x="614884" y="382230"/>
                </a:lnTo>
                <a:lnTo>
                  <a:pt x="663215" y="393838"/>
                </a:lnTo>
                <a:lnTo>
                  <a:pt x="713033" y="405080"/>
                </a:lnTo>
                <a:lnTo>
                  <a:pt x="764299" y="415947"/>
                </a:lnTo>
                <a:lnTo>
                  <a:pt x="816974" y="426429"/>
                </a:lnTo>
                <a:lnTo>
                  <a:pt x="871021" y="436518"/>
                </a:lnTo>
                <a:lnTo>
                  <a:pt x="926402" y="446204"/>
                </a:lnTo>
                <a:lnTo>
                  <a:pt x="983078" y="455478"/>
                </a:lnTo>
                <a:lnTo>
                  <a:pt x="1041010" y="464331"/>
                </a:lnTo>
                <a:lnTo>
                  <a:pt x="1100162" y="472753"/>
                </a:lnTo>
                <a:lnTo>
                  <a:pt x="1160494" y="480736"/>
                </a:lnTo>
              </a:path>
              <a:path w="1285240" h="495934">
                <a:moveTo>
                  <a:pt x="1284487" y="495341"/>
                </a:moveTo>
                <a:lnTo>
                  <a:pt x="1284549" y="495348"/>
                </a:lnTo>
                <a:lnTo>
                  <a:pt x="1284613" y="495355"/>
                </a:lnTo>
              </a:path>
            </a:pathLst>
          </a:custGeom>
          <a:ln w="190631">
            <a:solidFill>
              <a:srgbClr val="2A4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85609" y="10118446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67" y="-95277"/>
                </a:moveTo>
                <a:lnTo>
                  <a:pt x="67" y="95289"/>
                </a:lnTo>
              </a:path>
            </a:pathLst>
          </a:custGeom>
          <a:ln w="3175">
            <a:solidFill>
              <a:srgbClr val="2A4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9717883" y="10033973"/>
            <a:ext cx="731520" cy="213360"/>
            <a:chOff x="9717883" y="10033973"/>
            <a:chExt cx="731520" cy="213360"/>
          </a:xfrm>
        </p:grpSpPr>
        <p:sp>
          <p:nvSpPr>
            <p:cNvPr id="11" name="object 11"/>
            <p:cNvSpPr/>
            <p:nvPr/>
          </p:nvSpPr>
          <p:spPr>
            <a:xfrm>
              <a:off x="9717883" y="1012925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1" y="-95277"/>
                  </a:moveTo>
                  <a:lnTo>
                    <a:pt x="71" y="95287"/>
                  </a:lnTo>
                </a:path>
              </a:pathLst>
            </a:custGeom>
            <a:ln w="3175">
              <a:solidFill>
                <a:srgbClr val="2A4A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53812" y="10138039"/>
              <a:ext cx="500380" cy="13970"/>
            </a:xfrm>
            <a:custGeom>
              <a:avLst/>
              <a:gdLst/>
              <a:ahLst/>
              <a:cxnLst/>
              <a:rect l="l" t="t" r="r" b="b"/>
              <a:pathLst>
                <a:path w="500379" h="13970">
                  <a:moveTo>
                    <a:pt x="0" y="0"/>
                  </a:moveTo>
                  <a:lnTo>
                    <a:pt x="69315" y="3620"/>
                  </a:lnTo>
                  <a:lnTo>
                    <a:pt x="139355" y="6704"/>
                  </a:lnTo>
                  <a:lnTo>
                    <a:pt x="210156" y="9249"/>
                  </a:lnTo>
                  <a:lnTo>
                    <a:pt x="281680" y="11244"/>
                  </a:lnTo>
                  <a:lnTo>
                    <a:pt x="353888" y="12680"/>
                  </a:lnTo>
                  <a:lnTo>
                    <a:pt x="426743" y="13548"/>
                  </a:lnTo>
                  <a:lnTo>
                    <a:pt x="500205" y="13840"/>
                  </a:lnTo>
                </a:path>
              </a:pathLst>
            </a:custGeom>
            <a:ln w="190554">
              <a:solidFill>
                <a:srgbClr val="2A4A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0500252" y="10150718"/>
            <a:ext cx="635" cy="0"/>
          </a:xfrm>
          <a:custGeom>
            <a:avLst/>
            <a:gdLst/>
            <a:ahLst/>
            <a:cxnLst/>
            <a:rect l="l" t="t" r="r" b="b"/>
            <a:pathLst>
              <a:path w="634">
                <a:moveTo>
                  <a:pt x="84" y="-95277"/>
                </a:moveTo>
                <a:lnTo>
                  <a:pt x="84" y="95279"/>
                </a:lnTo>
              </a:path>
            </a:pathLst>
          </a:custGeom>
          <a:ln w="3175">
            <a:solidFill>
              <a:srgbClr val="2A4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43983" y="10147286"/>
            <a:ext cx="635" cy="0"/>
          </a:xfrm>
          <a:custGeom>
            <a:avLst/>
            <a:gdLst/>
            <a:ahLst/>
            <a:cxnLst/>
            <a:rect l="l" t="t" r="r" b="b"/>
            <a:pathLst>
              <a:path w="634">
                <a:moveTo>
                  <a:pt x="84" y="-95277"/>
                </a:moveTo>
                <a:lnTo>
                  <a:pt x="84" y="95282"/>
                </a:lnTo>
              </a:path>
            </a:pathLst>
          </a:custGeom>
          <a:ln w="3175">
            <a:solidFill>
              <a:srgbClr val="2A4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784824" y="10141655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85" y="-95277"/>
                </a:moveTo>
                <a:lnTo>
                  <a:pt x="85" y="95285"/>
                </a:lnTo>
              </a:path>
            </a:pathLst>
          </a:custGeom>
          <a:ln w="3175">
            <a:solidFill>
              <a:srgbClr val="2A4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922469" y="10133900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84" y="-95277"/>
                </a:moveTo>
                <a:lnTo>
                  <a:pt x="84" y="95288"/>
                </a:lnTo>
              </a:path>
            </a:pathLst>
          </a:custGeom>
          <a:ln w="3175">
            <a:solidFill>
              <a:srgbClr val="2A4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56614" y="10124094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83" y="-95277"/>
                </a:moveTo>
                <a:lnTo>
                  <a:pt x="83" y="95290"/>
                </a:lnTo>
              </a:path>
            </a:pathLst>
          </a:custGeom>
          <a:ln w="3175">
            <a:solidFill>
              <a:srgbClr val="2A4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186953" y="10112310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81" y="-95277"/>
                </a:moveTo>
                <a:lnTo>
                  <a:pt x="81" y="95293"/>
                </a:lnTo>
              </a:path>
            </a:pathLst>
          </a:custGeom>
          <a:ln w="3175">
            <a:solidFill>
              <a:srgbClr val="2A4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1313180" y="9497572"/>
            <a:ext cx="1317625" cy="696595"/>
            <a:chOff x="11313180" y="9497572"/>
            <a:chExt cx="1317625" cy="696595"/>
          </a:xfrm>
        </p:grpSpPr>
        <p:sp>
          <p:nvSpPr>
            <p:cNvPr id="20" name="object 20"/>
            <p:cNvSpPr/>
            <p:nvPr/>
          </p:nvSpPr>
          <p:spPr>
            <a:xfrm>
              <a:off x="11313180" y="1009862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79" y="-95277"/>
                  </a:moveTo>
                  <a:lnTo>
                    <a:pt x="79" y="95295"/>
                  </a:lnTo>
                </a:path>
              </a:pathLst>
            </a:custGeom>
            <a:ln w="3175">
              <a:solidFill>
                <a:srgbClr val="2A4A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34991" y="9592862"/>
              <a:ext cx="1100455" cy="490855"/>
            </a:xfrm>
            <a:custGeom>
              <a:avLst/>
              <a:gdLst/>
              <a:ahLst/>
              <a:cxnLst/>
              <a:rect l="l" t="t" r="r" b="b"/>
              <a:pathLst>
                <a:path w="1100454" h="490854">
                  <a:moveTo>
                    <a:pt x="0" y="490261"/>
                  </a:moveTo>
                  <a:lnTo>
                    <a:pt x="59227" y="481829"/>
                  </a:lnTo>
                  <a:lnTo>
                    <a:pt x="117160" y="472976"/>
                  </a:lnTo>
                  <a:lnTo>
                    <a:pt x="173836" y="463702"/>
                  </a:lnTo>
                  <a:lnTo>
                    <a:pt x="229216" y="454016"/>
                  </a:lnTo>
                  <a:lnTo>
                    <a:pt x="283263" y="443927"/>
                  </a:lnTo>
                  <a:lnTo>
                    <a:pt x="335939" y="433445"/>
                  </a:lnTo>
                  <a:lnTo>
                    <a:pt x="387204" y="422578"/>
                  </a:lnTo>
                  <a:lnTo>
                    <a:pt x="437022" y="411336"/>
                  </a:lnTo>
                  <a:lnTo>
                    <a:pt x="485354" y="399728"/>
                  </a:lnTo>
                  <a:lnTo>
                    <a:pt x="532161" y="387763"/>
                  </a:lnTo>
                  <a:lnTo>
                    <a:pt x="577406" y="375450"/>
                  </a:lnTo>
                  <a:lnTo>
                    <a:pt x="621051" y="362798"/>
                  </a:lnTo>
                  <a:lnTo>
                    <a:pt x="663056" y="349818"/>
                  </a:lnTo>
                  <a:lnTo>
                    <a:pt x="703385" y="336517"/>
                  </a:lnTo>
                  <a:lnTo>
                    <a:pt x="741998" y="322904"/>
                  </a:lnTo>
                  <a:lnTo>
                    <a:pt x="778858" y="308990"/>
                  </a:lnTo>
                  <a:lnTo>
                    <a:pt x="847166" y="280293"/>
                  </a:lnTo>
                  <a:lnTo>
                    <a:pt x="908003" y="250498"/>
                  </a:lnTo>
                  <a:lnTo>
                    <a:pt x="961062" y="219679"/>
                  </a:lnTo>
                  <a:lnTo>
                    <a:pt x="1006040" y="187909"/>
                  </a:lnTo>
                  <a:lnTo>
                    <a:pt x="1042631" y="155261"/>
                  </a:lnTo>
                  <a:lnTo>
                    <a:pt x="1070529" y="121809"/>
                  </a:lnTo>
                  <a:lnTo>
                    <a:pt x="1089428" y="87626"/>
                  </a:lnTo>
                  <a:lnTo>
                    <a:pt x="1100238" y="35141"/>
                  </a:lnTo>
                  <a:lnTo>
                    <a:pt x="1099024" y="17497"/>
                  </a:lnTo>
                  <a:lnTo>
                    <a:pt x="1095408" y="0"/>
                  </a:lnTo>
                </a:path>
              </a:pathLst>
            </a:custGeom>
            <a:ln w="190579">
              <a:solidFill>
                <a:srgbClr val="2A4A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8266949" y="2648594"/>
            <a:ext cx="779780" cy="215900"/>
          </a:xfrm>
          <a:custGeom>
            <a:avLst/>
            <a:gdLst/>
            <a:ahLst/>
            <a:cxnLst/>
            <a:rect l="l" t="t" r="r" b="b"/>
            <a:pathLst>
              <a:path w="779779" h="215900">
                <a:moveTo>
                  <a:pt x="0" y="0"/>
                </a:moveTo>
                <a:lnTo>
                  <a:pt x="44928" y="25393"/>
                </a:lnTo>
                <a:lnTo>
                  <a:pt x="97969" y="50072"/>
                </a:lnTo>
                <a:lnTo>
                  <a:pt x="158830" y="73983"/>
                </a:lnTo>
                <a:lnTo>
                  <a:pt x="227219" y="97073"/>
                </a:lnTo>
                <a:lnTo>
                  <a:pt x="264144" y="108293"/>
                </a:lnTo>
                <a:lnTo>
                  <a:pt x="302843" y="119287"/>
                </a:lnTo>
                <a:lnTo>
                  <a:pt x="343277" y="130049"/>
                </a:lnTo>
                <a:lnTo>
                  <a:pt x="385410" y="140572"/>
                </a:lnTo>
                <a:lnTo>
                  <a:pt x="429207" y="150849"/>
                </a:lnTo>
                <a:lnTo>
                  <a:pt x="474630" y="160873"/>
                </a:lnTo>
                <a:lnTo>
                  <a:pt x="521642" y="170638"/>
                </a:lnTo>
                <a:lnTo>
                  <a:pt x="570208" y="180138"/>
                </a:lnTo>
                <a:lnTo>
                  <a:pt x="620291" y="189364"/>
                </a:lnTo>
                <a:lnTo>
                  <a:pt x="671854" y="198311"/>
                </a:lnTo>
              </a:path>
              <a:path w="779779" h="215900">
                <a:moveTo>
                  <a:pt x="779230" y="215333"/>
                </a:moveTo>
                <a:lnTo>
                  <a:pt x="779274" y="215340"/>
                </a:lnTo>
                <a:lnTo>
                  <a:pt x="779323" y="215347"/>
                </a:lnTo>
              </a:path>
            </a:pathLst>
          </a:custGeom>
          <a:ln w="190898">
            <a:solidFill>
              <a:srgbClr val="2A4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59076" y="2879758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0" y="0"/>
                </a:moveTo>
                <a:lnTo>
                  <a:pt x="51" y="6"/>
                </a:lnTo>
                <a:lnTo>
                  <a:pt x="107" y="14"/>
                </a:lnTo>
              </a:path>
            </a:pathLst>
          </a:custGeom>
          <a:ln w="191453">
            <a:solidFill>
              <a:srgbClr val="2A4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77163" y="2894336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0" y="0"/>
                </a:moveTo>
                <a:lnTo>
                  <a:pt x="58" y="6"/>
                </a:lnTo>
                <a:lnTo>
                  <a:pt x="121" y="14"/>
                </a:lnTo>
              </a:path>
            </a:pathLst>
          </a:custGeom>
          <a:ln w="191453">
            <a:solidFill>
              <a:srgbClr val="2A4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400151" y="2907608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67" y="-95726"/>
                </a:moveTo>
                <a:lnTo>
                  <a:pt x="67" y="95740"/>
                </a:lnTo>
              </a:path>
            </a:pathLst>
          </a:custGeom>
          <a:ln w="3175">
            <a:solidFill>
              <a:srgbClr val="2A4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27744" y="2919521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74" y="-95726"/>
                </a:moveTo>
                <a:lnTo>
                  <a:pt x="74" y="95739"/>
                </a:lnTo>
              </a:path>
            </a:pathLst>
          </a:custGeom>
          <a:ln w="3175">
            <a:solidFill>
              <a:srgbClr val="2A4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59652" y="2930020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0" y="0"/>
                </a:moveTo>
                <a:lnTo>
                  <a:pt x="78" y="5"/>
                </a:lnTo>
                <a:lnTo>
                  <a:pt x="119" y="8"/>
                </a:lnTo>
              </a:path>
            </a:pathLst>
          </a:custGeom>
          <a:ln w="191453">
            <a:solidFill>
              <a:srgbClr val="2A4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65011" y="2943003"/>
            <a:ext cx="635" cy="0"/>
          </a:xfrm>
          <a:custGeom>
            <a:avLst/>
            <a:gdLst/>
            <a:ahLst/>
            <a:cxnLst/>
            <a:rect l="l" t="t" r="r" b="b"/>
            <a:pathLst>
              <a:path w="634">
                <a:moveTo>
                  <a:pt x="0" y="0"/>
                </a:moveTo>
                <a:lnTo>
                  <a:pt x="43" y="2"/>
                </a:lnTo>
                <a:lnTo>
                  <a:pt x="88" y="4"/>
                </a:lnTo>
              </a:path>
            </a:pathLst>
          </a:custGeom>
          <a:ln w="191453">
            <a:solidFill>
              <a:srgbClr val="2A4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078394" y="2952499"/>
            <a:ext cx="635" cy="0"/>
          </a:xfrm>
          <a:custGeom>
            <a:avLst/>
            <a:gdLst/>
            <a:ahLst/>
            <a:cxnLst/>
            <a:rect l="l" t="t" r="r" b="b"/>
            <a:pathLst>
              <a:path w="634">
                <a:moveTo>
                  <a:pt x="0" y="0"/>
                </a:moveTo>
                <a:lnTo>
                  <a:pt x="46" y="1"/>
                </a:lnTo>
                <a:lnTo>
                  <a:pt x="95" y="3"/>
                </a:lnTo>
              </a:path>
            </a:pathLst>
          </a:custGeom>
          <a:ln w="191453">
            <a:solidFill>
              <a:srgbClr val="2A4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298858" y="2958331"/>
            <a:ext cx="635" cy="0"/>
          </a:xfrm>
          <a:custGeom>
            <a:avLst/>
            <a:gdLst/>
            <a:ahLst/>
            <a:cxnLst/>
            <a:rect l="l" t="t" r="r" b="b"/>
            <a:pathLst>
              <a:path w="634">
                <a:moveTo>
                  <a:pt x="0" y="0"/>
                </a:moveTo>
                <a:lnTo>
                  <a:pt x="49" y="1"/>
                </a:lnTo>
                <a:lnTo>
                  <a:pt x="100" y="1"/>
                </a:lnTo>
              </a:path>
            </a:pathLst>
          </a:custGeom>
          <a:ln w="191453">
            <a:solidFill>
              <a:srgbClr val="2A4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525417" y="2960316"/>
            <a:ext cx="635" cy="0"/>
          </a:xfrm>
          <a:custGeom>
            <a:avLst/>
            <a:gdLst/>
            <a:ahLst/>
            <a:cxnLst/>
            <a:rect l="l" t="t" r="r" b="b"/>
            <a:pathLst>
              <a:path w="634">
                <a:moveTo>
                  <a:pt x="0" y="0"/>
                </a:moveTo>
                <a:lnTo>
                  <a:pt x="51" y="0"/>
                </a:lnTo>
                <a:lnTo>
                  <a:pt x="103" y="0"/>
                </a:lnTo>
              </a:path>
            </a:pathLst>
          </a:custGeom>
          <a:ln w="191453">
            <a:solidFill>
              <a:srgbClr val="2A4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751977" y="2958331"/>
            <a:ext cx="635" cy="0"/>
          </a:xfrm>
          <a:custGeom>
            <a:avLst/>
            <a:gdLst/>
            <a:ahLst/>
            <a:cxnLst/>
            <a:rect l="l" t="t" r="r" b="b"/>
            <a:pathLst>
              <a:path w="634">
                <a:moveTo>
                  <a:pt x="0" y="1"/>
                </a:moveTo>
                <a:lnTo>
                  <a:pt x="51" y="1"/>
                </a:lnTo>
                <a:lnTo>
                  <a:pt x="104" y="0"/>
                </a:lnTo>
              </a:path>
            </a:pathLst>
          </a:custGeom>
          <a:ln w="191453">
            <a:solidFill>
              <a:srgbClr val="2A4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72443" y="2952499"/>
            <a:ext cx="635" cy="0"/>
          </a:xfrm>
          <a:custGeom>
            <a:avLst/>
            <a:gdLst/>
            <a:ahLst/>
            <a:cxnLst/>
            <a:rect l="l" t="t" r="r" b="b"/>
            <a:pathLst>
              <a:path w="634">
                <a:moveTo>
                  <a:pt x="0" y="3"/>
                </a:moveTo>
                <a:lnTo>
                  <a:pt x="51" y="2"/>
                </a:lnTo>
                <a:lnTo>
                  <a:pt x="104" y="0"/>
                </a:lnTo>
              </a:path>
            </a:pathLst>
          </a:custGeom>
          <a:ln w="191453">
            <a:solidFill>
              <a:srgbClr val="2A4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185831" y="2943002"/>
            <a:ext cx="635" cy="0"/>
          </a:xfrm>
          <a:custGeom>
            <a:avLst/>
            <a:gdLst/>
            <a:ahLst/>
            <a:cxnLst/>
            <a:rect l="l" t="t" r="r" b="b"/>
            <a:pathLst>
              <a:path w="634">
                <a:moveTo>
                  <a:pt x="0" y="5"/>
                </a:moveTo>
                <a:lnTo>
                  <a:pt x="50" y="2"/>
                </a:lnTo>
                <a:lnTo>
                  <a:pt x="102" y="0"/>
                </a:lnTo>
              </a:path>
            </a:pathLst>
          </a:custGeom>
          <a:ln w="191453">
            <a:solidFill>
              <a:srgbClr val="2A4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391156" y="2930019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73" y="-95726"/>
                </a:moveTo>
                <a:lnTo>
                  <a:pt x="73" y="95737"/>
                </a:lnTo>
              </a:path>
            </a:pathLst>
          </a:custGeom>
          <a:ln w="3175">
            <a:solidFill>
              <a:srgbClr val="2A4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523026" y="2919519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94" y="-95726"/>
                </a:moveTo>
                <a:lnTo>
                  <a:pt x="94" y="95742"/>
                </a:lnTo>
              </a:path>
            </a:pathLst>
          </a:custGeom>
          <a:ln w="3175">
            <a:solidFill>
              <a:srgbClr val="2A4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650629" y="2907606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90" y="-95726"/>
                </a:moveTo>
                <a:lnTo>
                  <a:pt x="90" y="95744"/>
                </a:lnTo>
              </a:path>
            </a:pathLst>
          </a:custGeom>
          <a:ln w="3175">
            <a:solidFill>
              <a:srgbClr val="2A4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773628" y="2894333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84" y="-95726"/>
                </a:moveTo>
                <a:lnTo>
                  <a:pt x="84" y="95746"/>
                </a:lnTo>
              </a:path>
            </a:pathLst>
          </a:custGeom>
          <a:ln w="3175">
            <a:solidFill>
              <a:srgbClr val="2A4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891729" y="2879754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78" y="-95726"/>
                </a:moveTo>
                <a:lnTo>
                  <a:pt x="78" y="95747"/>
                </a:lnTo>
              </a:path>
            </a:pathLst>
          </a:custGeom>
          <a:ln w="3175">
            <a:solidFill>
              <a:srgbClr val="2A4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12004639" y="2375898"/>
            <a:ext cx="969010" cy="584200"/>
            <a:chOff x="12004639" y="2375898"/>
            <a:chExt cx="969010" cy="584200"/>
          </a:xfrm>
        </p:grpSpPr>
        <p:sp>
          <p:nvSpPr>
            <p:cNvPr id="41" name="object 41"/>
            <p:cNvSpPr/>
            <p:nvPr/>
          </p:nvSpPr>
          <p:spPr>
            <a:xfrm>
              <a:off x="12004639" y="286392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72" y="-95726"/>
                  </a:moveTo>
                  <a:lnTo>
                    <a:pt x="72" y="95748"/>
                  </a:lnTo>
                </a:path>
              </a:pathLst>
            </a:custGeom>
            <a:ln w="3175">
              <a:solidFill>
                <a:srgbClr val="2A4A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112066" y="2471518"/>
              <a:ext cx="766445" cy="375920"/>
            </a:xfrm>
            <a:custGeom>
              <a:avLst/>
              <a:gdLst/>
              <a:ahLst/>
              <a:cxnLst/>
              <a:rect l="l" t="t" r="r" b="b"/>
              <a:pathLst>
                <a:path w="766445" h="375919">
                  <a:moveTo>
                    <a:pt x="0" y="375398"/>
                  </a:moveTo>
                  <a:lnTo>
                    <a:pt x="51630" y="366440"/>
                  </a:lnTo>
                  <a:lnTo>
                    <a:pt x="101713" y="357213"/>
                  </a:lnTo>
                  <a:lnTo>
                    <a:pt x="150278" y="347714"/>
                  </a:lnTo>
                  <a:lnTo>
                    <a:pt x="197291" y="337949"/>
                  </a:lnTo>
                  <a:lnTo>
                    <a:pt x="242714" y="327924"/>
                  </a:lnTo>
                  <a:lnTo>
                    <a:pt x="286510" y="317647"/>
                  </a:lnTo>
                  <a:lnTo>
                    <a:pt x="328644" y="307124"/>
                  </a:lnTo>
                  <a:lnTo>
                    <a:pt x="369078" y="296363"/>
                  </a:lnTo>
                  <a:lnTo>
                    <a:pt x="407776" y="285368"/>
                  </a:lnTo>
                  <a:lnTo>
                    <a:pt x="444702" y="274149"/>
                  </a:lnTo>
                  <a:lnTo>
                    <a:pt x="513091" y="251059"/>
                  </a:lnTo>
                  <a:lnTo>
                    <a:pt x="573951" y="227148"/>
                  </a:lnTo>
                  <a:lnTo>
                    <a:pt x="626992" y="202468"/>
                  </a:lnTo>
                  <a:lnTo>
                    <a:pt x="671921" y="177075"/>
                  </a:lnTo>
                  <a:lnTo>
                    <a:pt x="708446" y="151021"/>
                  </a:lnTo>
                  <a:lnTo>
                    <a:pt x="736275" y="124361"/>
                  </a:lnTo>
                  <a:lnTo>
                    <a:pt x="761074" y="83351"/>
                  </a:lnTo>
                  <a:lnTo>
                    <a:pt x="765885" y="55410"/>
                  </a:lnTo>
                  <a:lnTo>
                    <a:pt x="764676" y="41383"/>
                  </a:lnTo>
                  <a:lnTo>
                    <a:pt x="761074" y="27469"/>
                  </a:lnTo>
                  <a:lnTo>
                    <a:pt x="755116" y="13672"/>
                  </a:lnTo>
                  <a:lnTo>
                    <a:pt x="746837" y="0"/>
                  </a:lnTo>
                </a:path>
              </a:pathLst>
            </a:custGeom>
            <a:ln w="191238">
              <a:solidFill>
                <a:srgbClr val="2A4A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1082628" y="142940"/>
            <a:ext cx="14678025" cy="1669414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454400" marR="5080" indent="-3442335">
              <a:lnSpc>
                <a:spcPts val="6230"/>
              </a:lnSpc>
              <a:spcBef>
                <a:spcPts val="685"/>
              </a:spcBef>
            </a:pPr>
            <a:r>
              <a:rPr sz="5600" spc="-60" dirty="0">
                <a:latin typeface="Arial"/>
                <a:cs typeface="Arial"/>
              </a:rPr>
              <a:t>PROPORTION</a:t>
            </a:r>
            <a:r>
              <a:rPr sz="5600" spc="-490" dirty="0">
                <a:latin typeface="Arial"/>
                <a:cs typeface="Arial"/>
              </a:rPr>
              <a:t> </a:t>
            </a:r>
            <a:r>
              <a:rPr sz="5600" spc="-120" dirty="0">
                <a:latin typeface="Arial"/>
                <a:cs typeface="Arial"/>
              </a:rPr>
              <a:t>OF</a:t>
            </a:r>
            <a:r>
              <a:rPr sz="5600" spc="-490" dirty="0">
                <a:latin typeface="Arial"/>
                <a:cs typeface="Arial"/>
              </a:rPr>
              <a:t> </a:t>
            </a:r>
            <a:r>
              <a:rPr sz="5600" spc="-195" dirty="0">
                <a:latin typeface="Arial"/>
                <a:cs typeface="Arial"/>
              </a:rPr>
              <a:t>LENGTH</a:t>
            </a:r>
            <a:r>
              <a:rPr sz="5600" spc="-490" dirty="0">
                <a:latin typeface="Arial"/>
                <a:cs typeface="Arial"/>
              </a:rPr>
              <a:t> </a:t>
            </a:r>
            <a:r>
              <a:rPr sz="5600" spc="-120" dirty="0">
                <a:latin typeface="Arial"/>
                <a:cs typeface="Arial"/>
              </a:rPr>
              <a:t>OF</a:t>
            </a:r>
            <a:r>
              <a:rPr sz="5600" spc="-484" dirty="0">
                <a:latin typeface="Arial"/>
                <a:cs typeface="Arial"/>
              </a:rPr>
              <a:t> </a:t>
            </a:r>
            <a:r>
              <a:rPr sz="5600" spc="-105" dirty="0">
                <a:latin typeface="Arial"/>
                <a:cs typeface="Arial"/>
              </a:rPr>
              <a:t>MEMBERSHIP </a:t>
            </a:r>
            <a:r>
              <a:rPr sz="5600" spc="-1545" dirty="0">
                <a:latin typeface="Arial"/>
                <a:cs typeface="Arial"/>
              </a:rPr>
              <a:t> </a:t>
            </a:r>
            <a:r>
              <a:rPr sz="5600" spc="735" dirty="0">
                <a:latin typeface="Arial"/>
                <a:cs typeface="Arial"/>
              </a:rPr>
              <a:t>W</a:t>
            </a:r>
            <a:r>
              <a:rPr sz="5600" spc="160" dirty="0">
                <a:latin typeface="Arial"/>
                <a:cs typeface="Arial"/>
              </a:rPr>
              <a:t>I</a:t>
            </a:r>
            <a:r>
              <a:rPr sz="5600" spc="-45" dirty="0">
                <a:latin typeface="Arial"/>
                <a:cs typeface="Arial"/>
              </a:rPr>
              <a:t>T</a:t>
            </a:r>
            <a:r>
              <a:rPr sz="5600" spc="114" dirty="0">
                <a:latin typeface="Arial"/>
                <a:cs typeface="Arial"/>
              </a:rPr>
              <a:t>H</a:t>
            </a:r>
            <a:r>
              <a:rPr sz="5600" spc="-490" dirty="0">
                <a:latin typeface="Arial"/>
                <a:cs typeface="Arial"/>
              </a:rPr>
              <a:t> </a:t>
            </a:r>
            <a:r>
              <a:rPr sz="5600" spc="-45" dirty="0">
                <a:latin typeface="Arial"/>
                <a:cs typeface="Arial"/>
              </a:rPr>
              <a:t>T</a:t>
            </a:r>
            <a:r>
              <a:rPr sz="5600" spc="-350" dirty="0">
                <a:latin typeface="Arial"/>
                <a:cs typeface="Arial"/>
              </a:rPr>
              <a:t>R</a:t>
            </a:r>
            <a:r>
              <a:rPr sz="5600" spc="175" dirty="0">
                <a:latin typeface="Arial"/>
                <a:cs typeface="Arial"/>
              </a:rPr>
              <a:t>A</a:t>
            </a:r>
            <a:r>
              <a:rPr sz="5600" spc="229" dirty="0">
                <a:latin typeface="Arial"/>
                <a:cs typeface="Arial"/>
              </a:rPr>
              <a:t>N</a:t>
            </a:r>
            <a:r>
              <a:rPr sz="5600" spc="-270" dirty="0">
                <a:latin typeface="Arial"/>
                <a:cs typeface="Arial"/>
              </a:rPr>
              <a:t>S</a:t>
            </a:r>
            <a:r>
              <a:rPr sz="5600" spc="175" dirty="0">
                <a:latin typeface="Arial"/>
                <a:cs typeface="Arial"/>
              </a:rPr>
              <a:t>A</a:t>
            </a:r>
            <a:r>
              <a:rPr sz="5600" spc="195" dirty="0">
                <a:latin typeface="Arial"/>
                <a:cs typeface="Arial"/>
              </a:rPr>
              <a:t>C</a:t>
            </a:r>
            <a:r>
              <a:rPr sz="5600" spc="-45" dirty="0">
                <a:latin typeface="Arial"/>
                <a:cs typeface="Arial"/>
              </a:rPr>
              <a:t>T</a:t>
            </a:r>
            <a:r>
              <a:rPr sz="5600" spc="160" dirty="0">
                <a:latin typeface="Arial"/>
                <a:cs typeface="Arial"/>
              </a:rPr>
              <a:t>I</a:t>
            </a:r>
            <a:r>
              <a:rPr sz="5600" spc="45" dirty="0">
                <a:latin typeface="Arial"/>
                <a:cs typeface="Arial"/>
              </a:rPr>
              <a:t>O</a:t>
            </a:r>
            <a:r>
              <a:rPr sz="5600" spc="229" dirty="0">
                <a:latin typeface="Arial"/>
                <a:cs typeface="Arial"/>
              </a:rPr>
              <a:t>N</a:t>
            </a:r>
            <a:r>
              <a:rPr sz="5600" spc="-265" dirty="0">
                <a:latin typeface="Arial"/>
                <a:cs typeface="Arial"/>
              </a:rPr>
              <a:t>S</a:t>
            </a:r>
            <a:endParaRPr sz="5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764" y="1443562"/>
            <a:ext cx="16344645" cy="80840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9657710"/>
            <a:ext cx="67233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spc="-105" dirty="0">
                <a:solidFill>
                  <a:srgbClr val="2A4A9D"/>
                </a:solidFill>
                <a:latin typeface="Trebuchet MS"/>
                <a:cs typeface="Trebuchet MS"/>
              </a:rPr>
              <a:t>*</a:t>
            </a:r>
            <a:r>
              <a:rPr sz="2800" b="1" i="1" spc="-100" dirty="0">
                <a:solidFill>
                  <a:srgbClr val="2A4A9D"/>
                </a:solidFill>
                <a:latin typeface="Trebuchet MS"/>
                <a:cs typeface="Trebuchet MS"/>
              </a:rPr>
              <a:t>*</a:t>
            </a:r>
            <a:r>
              <a:rPr sz="2800" b="1" i="1" spc="-250" dirty="0">
                <a:solidFill>
                  <a:srgbClr val="2A4A9D"/>
                </a:solidFill>
                <a:latin typeface="Trebuchet MS"/>
                <a:cs typeface="Trebuchet MS"/>
              </a:rPr>
              <a:t> </a:t>
            </a:r>
            <a:r>
              <a:rPr sz="2800" b="1" i="1" spc="145" dirty="0">
                <a:solidFill>
                  <a:srgbClr val="2A4A9D"/>
                </a:solidFill>
                <a:latin typeface="Trebuchet MS"/>
                <a:cs typeface="Trebuchet MS"/>
              </a:rPr>
              <a:t>O</a:t>
            </a:r>
            <a:r>
              <a:rPr sz="2800" b="1" i="1" spc="-40" dirty="0">
                <a:solidFill>
                  <a:srgbClr val="2A4A9D"/>
                </a:solidFill>
                <a:latin typeface="Trebuchet MS"/>
                <a:cs typeface="Trebuchet MS"/>
              </a:rPr>
              <a:t>u</a:t>
            </a:r>
            <a:r>
              <a:rPr sz="2800" b="1" i="1" spc="-190" dirty="0">
                <a:solidFill>
                  <a:srgbClr val="2A4A9D"/>
                </a:solidFill>
                <a:latin typeface="Trebuchet MS"/>
                <a:cs typeface="Trebuchet MS"/>
              </a:rPr>
              <a:t>t</a:t>
            </a:r>
            <a:r>
              <a:rPr sz="2800" b="1" i="1" spc="-215" dirty="0">
                <a:solidFill>
                  <a:srgbClr val="2A4A9D"/>
                </a:solidFill>
                <a:latin typeface="Trebuchet MS"/>
                <a:cs typeface="Trebuchet MS"/>
              </a:rPr>
              <a:t>li</a:t>
            </a:r>
            <a:r>
              <a:rPr sz="2800" b="1" i="1" spc="-180" dirty="0">
                <a:solidFill>
                  <a:srgbClr val="2A4A9D"/>
                </a:solidFill>
                <a:latin typeface="Trebuchet MS"/>
                <a:cs typeface="Trebuchet MS"/>
              </a:rPr>
              <a:t>e</a:t>
            </a:r>
            <a:r>
              <a:rPr sz="2800" b="1" i="1" spc="-250" dirty="0">
                <a:solidFill>
                  <a:srgbClr val="2A4A9D"/>
                </a:solidFill>
                <a:latin typeface="Trebuchet MS"/>
                <a:cs typeface="Trebuchet MS"/>
              </a:rPr>
              <a:t>r</a:t>
            </a:r>
            <a:r>
              <a:rPr sz="2800" b="1" i="1" spc="-145" dirty="0">
                <a:solidFill>
                  <a:srgbClr val="2A4A9D"/>
                </a:solidFill>
                <a:latin typeface="Trebuchet MS"/>
                <a:cs typeface="Trebuchet MS"/>
              </a:rPr>
              <a:t>s</a:t>
            </a:r>
            <a:r>
              <a:rPr sz="2800" b="1" i="1" spc="-250" dirty="0">
                <a:solidFill>
                  <a:srgbClr val="2A4A9D"/>
                </a:solidFill>
                <a:latin typeface="Trebuchet MS"/>
                <a:cs typeface="Trebuchet MS"/>
              </a:rPr>
              <a:t> </a:t>
            </a:r>
            <a:r>
              <a:rPr sz="2800" b="1" i="1" spc="-195" dirty="0">
                <a:solidFill>
                  <a:srgbClr val="2A4A9D"/>
                </a:solidFill>
                <a:latin typeface="Trebuchet MS"/>
                <a:cs typeface="Trebuchet MS"/>
              </a:rPr>
              <a:t>a</a:t>
            </a:r>
            <a:r>
              <a:rPr sz="2800" b="1" i="1" spc="-50" dirty="0">
                <a:solidFill>
                  <a:srgbClr val="2A4A9D"/>
                </a:solidFill>
                <a:latin typeface="Trebuchet MS"/>
                <a:cs typeface="Trebuchet MS"/>
              </a:rPr>
              <a:t>n</a:t>
            </a:r>
            <a:r>
              <a:rPr sz="2800" b="1" i="1" spc="-140" dirty="0">
                <a:solidFill>
                  <a:srgbClr val="2A4A9D"/>
                </a:solidFill>
                <a:latin typeface="Trebuchet MS"/>
                <a:cs typeface="Trebuchet MS"/>
              </a:rPr>
              <a:t>d</a:t>
            </a:r>
            <a:r>
              <a:rPr sz="2800" b="1" i="1" spc="-250" dirty="0">
                <a:solidFill>
                  <a:srgbClr val="2A4A9D"/>
                </a:solidFill>
                <a:latin typeface="Trebuchet MS"/>
                <a:cs typeface="Trebuchet MS"/>
              </a:rPr>
              <a:t> </a:t>
            </a:r>
            <a:r>
              <a:rPr sz="2800" b="1" i="1" spc="-180" dirty="0">
                <a:solidFill>
                  <a:srgbClr val="2A4A9D"/>
                </a:solidFill>
                <a:latin typeface="Trebuchet MS"/>
                <a:cs typeface="Trebuchet MS"/>
              </a:rPr>
              <a:t>e</a:t>
            </a:r>
            <a:r>
              <a:rPr sz="2800" b="1" i="1" spc="-229" dirty="0">
                <a:solidFill>
                  <a:srgbClr val="2A4A9D"/>
                </a:solidFill>
                <a:latin typeface="Trebuchet MS"/>
                <a:cs typeface="Trebuchet MS"/>
              </a:rPr>
              <a:t>x</a:t>
            </a:r>
            <a:r>
              <a:rPr sz="2800" b="1" i="1" spc="-190" dirty="0">
                <a:solidFill>
                  <a:srgbClr val="2A4A9D"/>
                </a:solidFill>
                <a:latin typeface="Trebuchet MS"/>
                <a:cs typeface="Trebuchet MS"/>
              </a:rPr>
              <a:t>t</a:t>
            </a:r>
            <a:r>
              <a:rPr sz="2800" b="1" i="1" spc="-250" dirty="0">
                <a:solidFill>
                  <a:srgbClr val="2A4A9D"/>
                </a:solidFill>
                <a:latin typeface="Trebuchet MS"/>
                <a:cs typeface="Trebuchet MS"/>
              </a:rPr>
              <a:t>r</a:t>
            </a:r>
            <a:r>
              <a:rPr sz="2800" b="1" i="1" spc="-180" dirty="0">
                <a:solidFill>
                  <a:srgbClr val="2A4A9D"/>
                </a:solidFill>
                <a:latin typeface="Trebuchet MS"/>
                <a:cs typeface="Trebuchet MS"/>
              </a:rPr>
              <a:t>e</a:t>
            </a:r>
            <a:r>
              <a:rPr sz="2800" b="1" i="1" spc="-105" dirty="0">
                <a:solidFill>
                  <a:srgbClr val="2A4A9D"/>
                </a:solidFill>
                <a:latin typeface="Trebuchet MS"/>
                <a:cs typeface="Trebuchet MS"/>
              </a:rPr>
              <a:t>m</a:t>
            </a:r>
            <a:r>
              <a:rPr sz="2800" b="1" i="1" spc="-180" dirty="0">
                <a:solidFill>
                  <a:srgbClr val="2A4A9D"/>
                </a:solidFill>
                <a:latin typeface="Trebuchet MS"/>
                <a:cs typeface="Trebuchet MS"/>
              </a:rPr>
              <a:t>e</a:t>
            </a:r>
            <a:r>
              <a:rPr sz="2800" b="1" i="1" spc="-145" dirty="0">
                <a:solidFill>
                  <a:srgbClr val="2A4A9D"/>
                </a:solidFill>
                <a:latin typeface="Trebuchet MS"/>
                <a:cs typeface="Trebuchet MS"/>
              </a:rPr>
              <a:t>s</a:t>
            </a:r>
            <a:r>
              <a:rPr sz="2800" b="1" i="1" spc="-250" dirty="0">
                <a:solidFill>
                  <a:srgbClr val="2A4A9D"/>
                </a:solidFill>
                <a:latin typeface="Trebuchet MS"/>
                <a:cs typeface="Trebuchet MS"/>
              </a:rPr>
              <a:t> </a:t>
            </a:r>
            <a:r>
              <a:rPr sz="2800" b="1" i="1" spc="-55" dirty="0">
                <a:solidFill>
                  <a:srgbClr val="2A4A9D"/>
                </a:solidFill>
                <a:latin typeface="Trebuchet MS"/>
                <a:cs typeface="Trebuchet MS"/>
              </a:rPr>
              <a:t>h</a:t>
            </a:r>
            <a:r>
              <a:rPr sz="2800" b="1" i="1" spc="-195" dirty="0">
                <a:solidFill>
                  <a:srgbClr val="2A4A9D"/>
                </a:solidFill>
                <a:latin typeface="Trebuchet MS"/>
                <a:cs typeface="Trebuchet MS"/>
              </a:rPr>
              <a:t>a</a:t>
            </a:r>
            <a:r>
              <a:rPr sz="2800" b="1" i="1" spc="-160" dirty="0">
                <a:solidFill>
                  <a:srgbClr val="2A4A9D"/>
                </a:solidFill>
                <a:latin typeface="Trebuchet MS"/>
                <a:cs typeface="Trebuchet MS"/>
              </a:rPr>
              <a:t>v</a:t>
            </a:r>
            <a:r>
              <a:rPr sz="2800" b="1" i="1" spc="-175" dirty="0">
                <a:solidFill>
                  <a:srgbClr val="2A4A9D"/>
                </a:solidFill>
                <a:latin typeface="Trebuchet MS"/>
                <a:cs typeface="Trebuchet MS"/>
              </a:rPr>
              <a:t>e</a:t>
            </a:r>
            <a:r>
              <a:rPr sz="2800" b="1" i="1" spc="-250" dirty="0">
                <a:solidFill>
                  <a:srgbClr val="2A4A9D"/>
                </a:solidFill>
                <a:latin typeface="Trebuchet MS"/>
                <a:cs typeface="Trebuchet MS"/>
              </a:rPr>
              <a:t> </a:t>
            </a:r>
            <a:r>
              <a:rPr sz="2800" b="1" i="1" spc="-150" dirty="0">
                <a:solidFill>
                  <a:srgbClr val="2A4A9D"/>
                </a:solidFill>
                <a:latin typeface="Trebuchet MS"/>
                <a:cs typeface="Trebuchet MS"/>
              </a:rPr>
              <a:t>b</a:t>
            </a:r>
            <a:r>
              <a:rPr sz="2800" b="1" i="1" spc="-180" dirty="0">
                <a:solidFill>
                  <a:srgbClr val="2A4A9D"/>
                </a:solidFill>
                <a:latin typeface="Trebuchet MS"/>
                <a:cs typeface="Trebuchet MS"/>
              </a:rPr>
              <a:t>ee</a:t>
            </a:r>
            <a:r>
              <a:rPr sz="2800" b="1" i="1" spc="-45" dirty="0">
                <a:solidFill>
                  <a:srgbClr val="2A4A9D"/>
                </a:solidFill>
                <a:latin typeface="Trebuchet MS"/>
                <a:cs typeface="Trebuchet MS"/>
              </a:rPr>
              <a:t>n</a:t>
            </a:r>
            <a:r>
              <a:rPr sz="2800" b="1" i="1" spc="-250" dirty="0">
                <a:solidFill>
                  <a:srgbClr val="2A4A9D"/>
                </a:solidFill>
                <a:latin typeface="Trebuchet MS"/>
                <a:cs typeface="Trebuchet MS"/>
              </a:rPr>
              <a:t> r</a:t>
            </a:r>
            <a:r>
              <a:rPr sz="2800" b="1" i="1" spc="-180" dirty="0">
                <a:solidFill>
                  <a:srgbClr val="2A4A9D"/>
                </a:solidFill>
                <a:latin typeface="Trebuchet MS"/>
                <a:cs typeface="Trebuchet MS"/>
              </a:rPr>
              <a:t>e</a:t>
            </a:r>
            <a:r>
              <a:rPr sz="2800" b="1" i="1" spc="-105" dirty="0">
                <a:solidFill>
                  <a:srgbClr val="2A4A9D"/>
                </a:solidFill>
                <a:latin typeface="Trebuchet MS"/>
                <a:cs typeface="Trebuchet MS"/>
              </a:rPr>
              <a:t>m</a:t>
            </a:r>
            <a:r>
              <a:rPr sz="2800" b="1" i="1" spc="-135" dirty="0">
                <a:solidFill>
                  <a:srgbClr val="2A4A9D"/>
                </a:solidFill>
                <a:latin typeface="Trebuchet MS"/>
                <a:cs typeface="Trebuchet MS"/>
              </a:rPr>
              <a:t>o</a:t>
            </a:r>
            <a:r>
              <a:rPr sz="2800" b="1" i="1" spc="-160" dirty="0">
                <a:solidFill>
                  <a:srgbClr val="2A4A9D"/>
                </a:solidFill>
                <a:latin typeface="Trebuchet MS"/>
                <a:cs typeface="Trebuchet MS"/>
              </a:rPr>
              <a:t>v</a:t>
            </a:r>
            <a:r>
              <a:rPr sz="2800" b="1" i="1" spc="-180" dirty="0">
                <a:solidFill>
                  <a:srgbClr val="2A4A9D"/>
                </a:solidFill>
                <a:latin typeface="Trebuchet MS"/>
                <a:cs typeface="Trebuchet MS"/>
              </a:rPr>
              <a:t>e</a:t>
            </a:r>
            <a:r>
              <a:rPr sz="2800" b="1" i="1" spc="-140" dirty="0">
                <a:solidFill>
                  <a:srgbClr val="2A4A9D"/>
                </a:solidFill>
                <a:latin typeface="Trebuchet MS"/>
                <a:cs typeface="Trebuchet MS"/>
              </a:rPr>
              <a:t>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3236" y="1568753"/>
            <a:ext cx="7086600" cy="111379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32080" algn="ctr">
              <a:lnSpc>
                <a:spcPct val="100000"/>
              </a:lnSpc>
              <a:spcBef>
                <a:spcPts val="665"/>
              </a:spcBef>
            </a:pPr>
            <a:r>
              <a:rPr sz="3100" b="1" spc="155" dirty="0">
                <a:solidFill>
                  <a:srgbClr val="334865"/>
                </a:solidFill>
                <a:latin typeface="Tahoma"/>
                <a:cs typeface="Tahoma"/>
              </a:rPr>
              <a:t>Most</a:t>
            </a:r>
            <a:r>
              <a:rPr sz="3100" b="1" spc="430" dirty="0">
                <a:solidFill>
                  <a:srgbClr val="334865"/>
                </a:solidFill>
                <a:latin typeface="Tahoma"/>
                <a:cs typeface="Tahoma"/>
              </a:rPr>
              <a:t> </a:t>
            </a:r>
            <a:r>
              <a:rPr sz="3100" b="1" spc="55" dirty="0">
                <a:solidFill>
                  <a:srgbClr val="334865"/>
                </a:solidFill>
                <a:latin typeface="Tahoma"/>
                <a:cs typeface="Tahoma"/>
              </a:rPr>
              <a:t>of</a:t>
            </a:r>
            <a:r>
              <a:rPr sz="3100" b="1" spc="430" dirty="0">
                <a:solidFill>
                  <a:srgbClr val="334865"/>
                </a:solidFill>
                <a:latin typeface="Tahoma"/>
                <a:cs typeface="Tahoma"/>
              </a:rPr>
              <a:t> </a:t>
            </a:r>
            <a:r>
              <a:rPr sz="3100" b="1" spc="25" dirty="0">
                <a:solidFill>
                  <a:srgbClr val="334865"/>
                </a:solidFill>
                <a:latin typeface="Tahoma"/>
                <a:cs typeface="Tahoma"/>
              </a:rPr>
              <a:t>the</a:t>
            </a:r>
            <a:r>
              <a:rPr sz="3100" b="1" spc="434" dirty="0">
                <a:solidFill>
                  <a:srgbClr val="334865"/>
                </a:solidFill>
                <a:latin typeface="Tahoma"/>
                <a:cs typeface="Tahoma"/>
              </a:rPr>
              <a:t> </a:t>
            </a:r>
            <a:r>
              <a:rPr sz="3100" b="1" spc="40" dirty="0">
                <a:solidFill>
                  <a:srgbClr val="334865"/>
                </a:solidFill>
                <a:latin typeface="Tahoma"/>
                <a:cs typeface="Tahoma"/>
              </a:rPr>
              <a:t>amounts</a:t>
            </a:r>
            <a:r>
              <a:rPr sz="3100" b="1" spc="430" dirty="0">
                <a:solidFill>
                  <a:srgbClr val="334865"/>
                </a:solidFill>
                <a:latin typeface="Tahoma"/>
                <a:cs typeface="Tahoma"/>
              </a:rPr>
              <a:t> </a:t>
            </a:r>
            <a:r>
              <a:rPr sz="3100" b="1" spc="45" dirty="0">
                <a:solidFill>
                  <a:srgbClr val="334865"/>
                </a:solidFill>
                <a:latin typeface="Tahoma"/>
                <a:cs typeface="Tahoma"/>
              </a:rPr>
              <a:t>that</a:t>
            </a:r>
            <a:endParaRPr sz="3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3100" b="1" spc="75" dirty="0">
                <a:solidFill>
                  <a:srgbClr val="334865"/>
                </a:solidFill>
                <a:latin typeface="Tahoma"/>
                <a:cs typeface="Tahoma"/>
              </a:rPr>
              <a:t>customers</a:t>
            </a:r>
            <a:r>
              <a:rPr sz="3100" b="1" spc="434" dirty="0">
                <a:solidFill>
                  <a:srgbClr val="334865"/>
                </a:solidFill>
                <a:latin typeface="Tahoma"/>
                <a:cs typeface="Tahoma"/>
              </a:rPr>
              <a:t> </a:t>
            </a:r>
            <a:r>
              <a:rPr sz="3100" b="1" spc="55" dirty="0">
                <a:solidFill>
                  <a:srgbClr val="334865"/>
                </a:solidFill>
                <a:latin typeface="Tahoma"/>
                <a:cs typeface="Tahoma"/>
              </a:rPr>
              <a:t>spent</a:t>
            </a:r>
            <a:r>
              <a:rPr sz="3100" b="1" spc="434" dirty="0">
                <a:solidFill>
                  <a:srgbClr val="334865"/>
                </a:solidFill>
                <a:latin typeface="Tahoma"/>
                <a:cs typeface="Tahoma"/>
              </a:rPr>
              <a:t> </a:t>
            </a:r>
            <a:r>
              <a:rPr sz="3100" b="1" spc="-10" dirty="0">
                <a:solidFill>
                  <a:srgbClr val="334865"/>
                </a:solidFill>
                <a:latin typeface="Tahoma"/>
                <a:cs typeface="Tahoma"/>
              </a:rPr>
              <a:t>are</a:t>
            </a:r>
            <a:r>
              <a:rPr sz="3100" b="1" spc="440" dirty="0">
                <a:solidFill>
                  <a:srgbClr val="334865"/>
                </a:solidFill>
                <a:latin typeface="Tahoma"/>
                <a:cs typeface="Tahoma"/>
              </a:rPr>
              <a:t> </a:t>
            </a:r>
            <a:r>
              <a:rPr sz="3100" b="1" spc="50" dirty="0">
                <a:solidFill>
                  <a:srgbClr val="334865"/>
                </a:solidFill>
                <a:latin typeface="Tahoma"/>
                <a:cs typeface="Tahoma"/>
              </a:rPr>
              <a:t>from</a:t>
            </a:r>
            <a:r>
              <a:rPr sz="3100" b="1" spc="434" dirty="0">
                <a:solidFill>
                  <a:srgbClr val="334865"/>
                </a:solidFill>
                <a:latin typeface="Tahoma"/>
                <a:cs typeface="Tahoma"/>
              </a:rPr>
              <a:t> </a:t>
            </a:r>
            <a:r>
              <a:rPr sz="3100" b="1" spc="-180" dirty="0">
                <a:solidFill>
                  <a:srgbClr val="334865"/>
                </a:solidFill>
                <a:latin typeface="Tahoma"/>
                <a:cs typeface="Tahoma"/>
              </a:rPr>
              <a:t>0</a:t>
            </a:r>
            <a:r>
              <a:rPr sz="3100" b="1" spc="440" dirty="0">
                <a:solidFill>
                  <a:srgbClr val="334865"/>
                </a:solidFill>
                <a:latin typeface="Tahoma"/>
                <a:cs typeface="Tahoma"/>
              </a:rPr>
              <a:t> </a:t>
            </a:r>
            <a:r>
              <a:rPr sz="3100" b="1" spc="30" dirty="0">
                <a:solidFill>
                  <a:srgbClr val="334865"/>
                </a:solidFill>
                <a:latin typeface="Tahoma"/>
                <a:cs typeface="Tahoma"/>
              </a:rPr>
              <a:t>to</a:t>
            </a:r>
            <a:r>
              <a:rPr sz="3100" b="1" spc="434" dirty="0">
                <a:solidFill>
                  <a:srgbClr val="334865"/>
                </a:solidFill>
                <a:latin typeface="Tahoma"/>
                <a:cs typeface="Tahoma"/>
              </a:rPr>
              <a:t> </a:t>
            </a:r>
            <a:r>
              <a:rPr sz="3100" b="1" spc="-25" dirty="0">
                <a:solidFill>
                  <a:srgbClr val="334865"/>
                </a:solidFill>
                <a:latin typeface="Tahoma"/>
                <a:cs typeface="Tahoma"/>
              </a:rPr>
              <a:t>75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4932" y="1568753"/>
            <a:ext cx="7364095" cy="111379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R="125095" algn="ctr">
              <a:lnSpc>
                <a:spcPct val="100000"/>
              </a:lnSpc>
              <a:spcBef>
                <a:spcPts val="665"/>
              </a:spcBef>
            </a:pPr>
            <a:r>
              <a:rPr sz="3100" b="1" spc="155" dirty="0">
                <a:solidFill>
                  <a:srgbClr val="334865"/>
                </a:solidFill>
                <a:latin typeface="Tahoma"/>
                <a:cs typeface="Tahoma"/>
              </a:rPr>
              <a:t>Most</a:t>
            </a:r>
            <a:r>
              <a:rPr sz="3100" b="1" spc="430" dirty="0">
                <a:solidFill>
                  <a:srgbClr val="334865"/>
                </a:solidFill>
                <a:latin typeface="Tahoma"/>
                <a:cs typeface="Tahoma"/>
              </a:rPr>
              <a:t> </a:t>
            </a:r>
            <a:r>
              <a:rPr sz="3100" b="1" spc="55" dirty="0">
                <a:solidFill>
                  <a:srgbClr val="334865"/>
                </a:solidFill>
                <a:latin typeface="Tahoma"/>
                <a:cs typeface="Tahoma"/>
              </a:rPr>
              <a:t>of</a:t>
            </a:r>
            <a:r>
              <a:rPr sz="3100" b="1" spc="430" dirty="0">
                <a:solidFill>
                  <a:srgbClr val="334865"/>
                </a:solidFill>
                <a:latin typeface="Tahoma"/>
                <a:cs typeface="Tahoma"/>
              </a:rPr>
              <a:t> </a:t>
            </a:r>
            <a:r>
              <a:rPr sz="3100" b="1" spc="25" dirty="0">
                <a:solidFill>
                  <a:srgbClr val="334865"/>
                </a:solidFill>
                <a:latin typeface="Tahoma"/>
                <a:cs typeface="Tahoma"/>
              </a:rPr>
              <a:t>the</a:t>
            </a:r>
            <a:r>
              <a:rPr sz="3100" b="1" spc="430" dirty="0">
                <a:solidFill>
                  <a:srgbClr val="334865"/>
                </a:solidFill>
                <a:latin typeface="Tahoma"/>
                <a:cs typeface="Tahoma"/>
              </a:rPr>
              <a:t> </a:t>
            </a:r>
            <a:r>
              <a:rPr sz="3100" b="1" spc="85" dirty="0">
                <a:solidFill>
                  <a:srgbClr val="334865"/>
                </a:solidFill>
                <a:latin typeface="Tahoma"/>
                <a:cs typeface="Tahoma"/>
              </a:rPr>
              <a:t>points</a:t>
            </a:r>
            <a:r>
              <a:rPr sz="3100" b="1" spc="430" dirty="0">
                <a:solidFill>
                  <a:srgbClr val="334865"/>
                </a:solidFill>
                <a:latin typeface="Tahoma"/>
                <a:cs typeface="Tahoma"/>
              </a:rPr>
              <a:t> </a:t>
            </a:r>
            <a:r>
              <a:rPr sz="3100" b="1" spc="45" dirty="0">
                <a:solidFill>
                  <a:srgbClr val="334865"/>
                </a:solidFill>
                <a:latin typeface="Tahoma"/>
                <a:cs typeface="Tahoma"/>
              </a:rPr>
              <a:t>that</a:t>
            </a:r>
            <a:endParaRPr sz="3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3100" b="1" spc="75" dirty="0">
                <a:solidFill>
                  <a:srgbClr val="334865"/>
                </a:solidFill>
                <a:latin typeface="Tahoma"/>
                <a:cs typeface="Tahoma"/>
              </a:rPr>
              <a:t>customers</a:t>
            </a:r>
            <a:r>
              <a:rPr sz="3100" b="1" spc="434" dirty="0">
                <a:solidFill>
                  <a:srgbClr val="334865"/>
                </a:solidFill>
                <a:latin typeface="Tahoma"/>
                <a:cs typeface="Tahoma"/>
              </a:rPr>
              <a:t> </a:t>
            </a:r>
            <a:r>
              <a:rPr sz="3100" b="1" spc="50" dirty="0">
                <a:solidFill>
                  <a:srgbClr val="334865"/>
                </a:solidFill>
                <a:latin typeface="Tahoma"/>
                <a:cs typeface="Tahoma"/>
              </a:rPr>
              <a:t>earned</a:t>
            </a:r>
            <a:r>
              <a:rPr sz="3100" b="1" spc="434" dirty="0">
                <a:solidFill>
                  <a:srgbClr val="334865"/>
                </a:solidFill>
                <a:latin typeface="Tahoma"/>
                <a:cs typeface="Tahoma"/>
              </a:rPr>
              <a:t> </a:t>
            </a:r>
            <a:r>
              <a:rPr sz="3100" b="1" spc="-10" dirty="0">
                <a:solidFill>
                  <a:srgbClr val="334865"/>
                </a:solidFill>
                <a:latin typeface="Tahoma"/>
                <a:cs typeface="Tahoma"/>
              </a:rPr>
              <a:t>are</a:t>
            </a:r>
            <a:r>
              <a:rPr sz="3100" b="1" spc="440" dirty="0">
                <a:solidFill>
                  <a:srgbClr val="334865"/>
                </a:solidFill>
                <a:latin typeface="Tahoma"/>
                <a:cs typeface="Tahoma"/>
              </a:rPr>
              <a:t> </a:t>
            </a:r>
            <a:r>
              <a:rPr sz="3100" b="1" spc="50" dirty="0">
                <a:solidFill>
                  <a:srgbClr val="334865"/>
                </a:solidFill>
                <a:latin typeface="Tahoma"/>
                <a:cs typeface="Tahoma"/>
              </a:rPr>
              <a:t>from</a:t>
            </a:r>
            <a:r>
              <a:rPr sz="3100" b="1" spc="434" dirty="0">
                <a:solidFill>
                  <a:srgbClr val="334865"/>
                </a:solidFill>
                <a:latin typeface="Tahoma"/>
                <a:cs typeface="Tahoma"/>
              </a:rPr>
              <a:t> </a:t>
            </a:r>
            <a:r>
              <a:rPr sz="3100" b="1" spc="-180" dirty="0">
                <a:solidFill>
                  <a:srgbClr val="334865"/>
                </a:solidFill>
                <a:latin typeface="Tahoma"/>
                <a:cs typeface="Tahoma"/>
              </a:rPr>
              <a:t>0</a:t>
            </a:r>
            <a:r>
              <a:rPr sz="3100" b="1" spc="434" dirty="0">
                <a:solidFill>
                  <a:srgbClr val="334865"/>
                </a:solidFill>
                <a:latin typeface="Tahoma"/>
                <a:cs typeface="Tahoma"/>
              </a:rPr>
              <a:t> </a:t>
            </a:r>
            <a:r>
              <a:rPr sz="3100" b="1" spc="30" dirty="0">
                <a:solidFill>
                  <a:srgbClr val="334865"/>
                </a:solidFill>
                <a:latin typeface="Tahoma"/>
                <a:cs typeface="Tahoma"/>
              </a:rPr>
              <a:t>to</a:t>
            </a:r>
            <a:r>
              <a:rPr sz="3100" b="1" spc="440" dirty="0">
                <a:solidFill>
                  <a:srgbClr val="334865"/>
                </a:solidFill>
                <a:latin typeface="Tahoma"/>
                <a:cs typeface="Tahoma"/>
              </a:rPr>
              <a:t> </a:t>
            </a:r>
            <a:r>
              <a:rPr sz="3100" b="1" spc="-25" dirty="0">
                <a:solidFill>
                  <a:srgbClr val="334865"/>
                </a:solidFill>
                <a:latin typeface="Tahoma"/>
                <a:cs typeface="Tahoma"/>
              </a:rPr>
              <a:t>29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0010" y="351821"/>
            <a:ext cx="1611312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15" dirty="0">
                <a:latin typeface="Arial"/>
                <a:cs typeface="Arial"/>
              </a:rPr>
              <a:t>DISTRIBUTION</a:t>
            </a:r>
            <a:r>
              <a:rPr sz="4900" spc="-430" dirty="0">
                <a:latin typeface="Arial"/>
                <a:cs typeface="Arial"/>
              </a:rPr>
              <a:t> </a:t>
            </a:r>
            <a:r>
              <a:rPr sz="4900" spc="-105" dirty="0">
                <a:latin typeface="Arial"/>
                <a:cs typeface="Arial"/>
              </a:rPr>
              <a:t>OF</a:t>
            </a:r>
            <a:r>
              <a:rPr sz="4900" spc="-430" dirty="0">
                <a:latin typeface="Arial"/>
                <a:cs typeface="Arial"/>
              </a:rPr>
              <a:t> </a:t>
            </a:r>
            <a:r>
              <a:rPr sz="4900" spc="-180" dirty="0">
                <a:latin typeface="Arial"/>
                <a:cs typeface="Arial"/>
              </a:rPr>
              <a:t>EARNED</a:t>
            </a:r>
            <a:r>
              <a:rPr sz="4900" spc="-430" dirty="0">
                <a:latin typeface="Arial"/>
                <a:cs typeface="Arial"/>
              </a:rPr>
              <a:t> </a:t>
            </a:r>
            <a:r>
              <a:rPr sz="4900" spc="-10" dirty="0">
                <a:latin typeface="Arial"/>
                <a:cs typeface="Arial"/>
              </a:rPr>
              <a:t>POINTS</a:t>
            </a:r>
            <a:r>
              <a:rPr sz="4900" spc="-430" dirty="0">
                <a:latin typeface="Arial"/>
                <a:cs typeface="Arial"/>
              </a:rPr>
              <a:t> </a:t>
            </a:r>
            <a:r>
              <a:rPr sz="4900" spc="450" dirty="0">
                <a:latin typeface="Arial"/>
                <a:cs typeface="Arial"/>
              </a:rPr>
              <a:t>&amp;</a:t>
            </a:r>
            <a:r>
              <a:rPr sz="4900" spc="-430" dirty="0">
                <a:latin typeface="Arial"/>
                <a:cs typeface="Arial"/>
              </a:rPr>
              <a:t> </a:t>
            </a:r>
            <a:r>
              <a:rPr sz="4900" spc="130" dirty="0">
                <a:latin typeface="Arial"/>
                <a:cs typeface="Arial"/>
              </a:rPr>
              <a:t>AMOUNT</a:t>
            </a:r>
            <a:r>
              <a:rPr sz="4900" spc="-430" dirty="0">
                <a:latin typeface="Arial"/>
                <a:cs typeface="Arial"/>
              </a:rPr>
              <a:t> </a:t>
            </a:r>
            <a:r>
              <a:rPr sz="4900" spc="-165" dirty="0">
                <a:latin typeface="Arial"/>
                <a:cs typeface="Arial"/>
              </a:rPr>
              <a:t>SPENT</a:t>
            </a:r>
            <a:endParaRPr sz="4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957" y="4"/>
            <a:ext cx="18193385" cy="10287000"/>
            <a:chOff x="94957" y="4"/>
            <a:chExt cx="18193385" cy="10287000"/>
          </a:xfrm>
        </p:grpSpPr>
        <p:sp>
          <p:nvSpPr>
            <p:cNvPr id="3" name="object 3"/>
            <p:cNvSpPr/>
            <p:nvPr/>
          </p:nvSpPr>
          <p:spPr>
            <a:xfrm>
              <a:off x="15438716" y="4"/>
              <a:ext cx="2849880" cy="10287000"/>
            </a:xfrm>
            <a:custGeom>
              <a:avLst/>
              <a:gdLst/>
              <a:ahLst/>
              <a:cxnLst/>
              <a:rect l="l" t="t" r="r" b="b"/>
              <a:pathLst>
                <a:path w="2849880" h="10287000">
                  <a:moveTo>
                    <a:pt x="0" y="0"/>
                  </a:moveTo>
                  <a:lnTo>
                    <a:pt x="2849282" y="0"/>
                  </a:lnTo>
                  <a:lnTo>
                    <a:pt x="2849282" y="10286995"/>
                  </a:lnTo>
                  <a:lnTo>
                    <a:pt x="0" y="10286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957" y="1170919"/>
              <a:ext cx="15345067" cy="89635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82785" y="7358420"/>
              <a:ext cx="7639050" cy="2038350"/>
            </a:xfrm>
            <a:custGeom>
              <a:avLst/>
              <a:gdLst/>
              <a:ahLst/>
              <a:cxnLst/>
              <a:rect l="l" t="t" r="r" b="b"/>
              <a:pathLst>
                <a:path w="7639050" h="2038350">
                  <a:moveTo>
                    <a:pt x="0" y="0"/>
                  </a:moveTo>
                  <a:lnTo>
                    <a:pt x="7639049" y="0"/>
                  </a:lnTo>
                  <a:lnTo>
                    <a:pt x="7639049" y="2038328"/>
                  </a:lnTo>
                  <a:lnTo>
                    <a:pt x="0" y="2038328"/>
                  </a:lnTo>
                  <a:lnTo>
                    <a:pt x="0" y="0"/>
                  </a:lnTo>
                </a:path>
              </a:pathLst>
            </a:custGeom>
            <a:ln w="133263">
              <a:solidFill>
                <a:srgbClr val="527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43516" y="1233243"/>
              <a:ext cx="114300" cy="1142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43516" y="7091117"/>
              <a:ext cx="114300" cy="1142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74033" y="114497"/>
            <a:ext cx="124275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65" dirty="0">
                <a:latin typeface="Arial"/>
                <a:cs typeface="Arial"/>
              </a:rPr>
              <a:t>D</a:t>
            </a:r>
            <a:r>
              <a:rPr sz="5600" spc="175" dirty="0">
                <a:latin typeface="Arial"/>
                <a:cs typeface="Arial"/>
              </a:rPr>
              <a:t>A</a:t>
            </a:r>
            <a:r>
              <a:rPr sz="5600" spc="-45" dirty="0">
                <a:latin typeface="Arial"/>
                <a:cs typeface="Arial"/>
              </a:rPr>
              <a:t>T</a:t>
            </a:r>
            <a:r>
              <a:rPr sz="5600" spc="180" dirty="0">
                <a:latin typeface="Arial"/>
                <a:cs typeface="Arial"/>
              </a:rPr>
              <a:t>A</a:t>
            </a:r>
            <a:r>
              <a:rPr sz="5600" spc="-490" dirty="0">
                <a:latin typeface="Arial"/>
                <a:cs typeface="Arial"/>
              </a:rPr>
              <a:t> </a:t>
            </a:r>
            <a:r>
              <a:rPr sz="5600" spc="175" dirty="0">
                <a:latin typeface="Arial"/>
                <a:cs typeface="Arial"/>
              </a:rPr>
              <a:t>A</a:t>
            </a:r>
            <a:r>
              <a:rPr sz="5600" spc="229" dirty="0">
                <a:latin typeface="Arial"/>
                <a:cs typeface="Arial"/>
              </a:rPr>
              <a:t>N</a:t>
            </a:r>
            <a:r>
              <a:rPr sz="5600" spc="175" dirty="0">
                <a:latin typeface="Arial"/>
                <a:cs typeface="Arial"/>
              </a:rPr>
              <a:t>A</a:t>
            </a:r>
            <a:r>
              <a:rPr sz="5600" spc="-680" dirty="0">
                <a:latin typeface="Arial"/>
                <a:cs typeface="Arial"/>
              </a:rPr>
              <a:t>L</a:t>
            </a:r>
            <a:r>
              <a:rPr sz="5600" spc="185" dirty="0">
                <a:latin typeface="Arial"/>
                <a:cs typeface="Arial"/>
              </a:rPr>
              <a:t>Y</a:t>
            </a:r>
            <a:r>
              <a:rPr sz="5600" spc="-270" dirty="0">
                <a:latin typeface="Arial"/>
                <a:cs typeface="Arial"/>
              </a:rPr>
              <a:t>S</a:t>
            </a:r>
            <a:r>
              <a:rPr sz="5600" spc="160" dirty="0">
                <a:latin typeface="Arial"/>
                <a:cs typeface="Arial"/>
              </a:rPr>
              <a:t>I</a:t>
            </a:r>
            <a:r>
              <a:rPr sz="5600" spc="-270" dirty="0">
                <a:latin typeface="Arial"/>
                <a:cs typeface="Arial"/>
              </a:rPr>
              <a:t>S</a:t>
            </a:r>
            <a:r>
              <a:rPr sz="5600" spc="-175" dirty="0">
                <a:latin typeface="Arial"/>
                <a:cs typeface="Arial"/>
              </a:rPr>
              <a:t>:</a:t>
            </a:r>
            <a:r>
              <a:rPr sz="5600" spc="-490" dirty="0">
                <a:latin typeface="Arial"/>
                <a:cs typeface="Arial"/>
              </a:rPr>
              <a:t> </a:t>
            </a:r>
            <a:r>
              <a:rPr sz="5600" spc="15" dirty="0">
                <a:latin typeface="Arial"/>
                <a:cs typeface="Arial"/>
              </a:rPr>
              <a:t>K</a:t>
            </a:r>
            <a:r>
              <a:rPr sz="5600" spc="1365" dirty="0">
                <a:latin typeface="Arial"/>
                <a:cs typeface="Arial"/>
              </a:rPr>
              <a:t>-</a:t>
            </a:r>
            <a:r>
              <a:rPr sz="5600" spc="565" dirty="0">
                <a:latin typeface="Arial"/>
                <a:cs typeface="Arial"/>
              </a:rPr>
              <a:t>M</a:t>
            </a:r>
            <a:r>
              <a:rPr sz="5600" spc="-675" dirty="0">
                <a:latin typeface="Arial"/>
                <a:cs typeface="Arial"/>
              </a:rPr>
              <a:t>E</a:t>
            </a:r>
            <a:r>
              <a:rPr sz="5600" spc="175" dirty="0">
                <a:latin typeface="Arial"/>
                <a:cs typeface="Arial"/>
              </a:rPr>
              <a:t>A</a:t>
            </a:r>
            <a:r>
              <a:rPr sz="5600" spc="235" dirty="0">
                <a:latin typeface="Arial"/>
                <a:cs typeface="Arial"/>
              </a:rPr>
              <a:t>N</a:t>
            </a:r>
            <a:r>
              <a:rPr sz="5600" spc="-490" dirty="0">
                <a:latin typeface="Arial"/>
                <a:cs typeface="Arial"/>
              </a:rPr>
              <a:t> </a:t>
            </a:r>
            <a:r>
              <a:rPr sz="5600" spc="195" dirty="0">
                <a:latin typeface="Arial"/>
                <a:cs typeface="Arial"/>
              </a:rPr>
              <a:t>C</a:t>
            </a:r>
            <a:r>
              <a:rPr sz="5600" spc="-680" dirty="0">
                <a:latin typeface="Arial"/>
                <a:cs typeface="Arial"/>
              </a:rPr>
              <a:t>L</a:t>
            </a:r>
            <a:r>
              <a:rPr sz="5600" spc="-65" dirty="0">
                <a:latin typeface="Arial"/>
                <a:cs typeface="Arial"/>
              </a:rPr>
              <a:t>U</a:t>
            </a:r>
            <a:r>
              <a:rPr sz="5600" spc="-270" dirty="0">
                <a:latin typeface="Arial"/>
                <a:cs typeface="Arial"/>
              </a:rPr>
              <a:t>S</a:t>
            </a:r>
            <a:r>
              <a:rPr sz="5600" spc="-45" dirty="0">
                <a:latin typeface="Arial"/>
                <a:cs typeface="Arial"/>
              </a:rPr>
              <a:t>T</a:t>
            </a:r>
            <a:r>
              <a:rPr sz="5600" spc="-675" dirty="0">
                <a:latin typeface="Arial"/>
                <a:cs typeface="Arial"/>
              </a:rPr>
              <a:t>E</a:t>
            </a:r>
            <a:r>
              <a:rPr sz="5600" spc="-345" dirty="0">
                <a:latin typeface="Arial"/>
                <a:cs typeface="Arial"/>
              </a:rPr>
              <a:t>R</a:t>
            </a:r>
            <a:endParaRPr sz="5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07517" y="7736607"/>
            <a:ext cx="3463925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85"/>
              </a:lnSpc>
              <a:spcBef>
                <a:spcPts val="100"/>
              </a:spcBef>
            </a:pPr>
            <a:r>
              <a:rPr sz="2850" b="1" spc="-30" dirty="0">
                <a:solidFill>
                  <a:srgbClr val="5270FF"/>
                </a:solidFill>
                <a:latin typeface="Tahoma"/>
                <a:cs typeface="Tahoma"/>
              </a:rPr>
              <a:t>C</a:t>
            </a:r>
            <a:r>
              <a:rPr sz="2850" b="1" spc="-145" dirty="0">
                <a:solidFill>
                  <a:srgbClr val="5270FF"/>
                </a:solidFill>
                <a:latin typeface="Tahoma"/>
                <a:cs typeface="Tahoma"/>
              </a:rPr>
              <a:t>l</a:t>
            </a:r>
            <a:r>
              <a:rPr sz="2850" b="1" spc="-215" dirty="0">
                <a:solidFill>
                  <a:srgbClr val="5270FF"/>
                </a:solidFill>
                <a:latin typeface="Tahoma"/>
                <a:cs typeface="Tahoma"/>
              </a:rPr>
              <a:t>u</a:t>
            </a:r>
            <a:r>
              <a:rPr sz="2850" b="1" spc="-210" dirty="0">
                <a:solidFill>
                  <a:srgbClr val="5270FF"/>
                </a:solidFill>
                <a:latin typeface="Tahoma"/>
                <a:cs typeface="Tahoma"/>
              </a:rPr>
              <a:t>s</a:t>
            </a:r>
            <a:r>
              <a:rPr sz="2850" b="1" spc="-114" dirty="0">
                <a:solidFill>
                  <a:srgbClr val="5270FF"/>
                </a:solidFill>
                <a:latin typeface="Tahoma"/>
                <a:cs typeface="Tahoma"/>
              </a:rPr>
              <a:t>t</a:t>
            </a:r>
            <a:r>
              <a:rPr sz="2850" b="1" spc="-170" dirty="0">
                <a:solidFill>
                  <a:srgbClr val="5270FF"/>
                </a:solidFill>
                <a:latin typeface="Tahoma"/>
                <a:cs typeface="Tahoma"/>
              </a:rPr>
              <a:t>e</a:t>
            </a:r>
            <a:r>
              <a:rPr sz="2850" b="1" spc="-165" dirty="0">
                <a:solidFill>
                  <a:srgbClr val="5270FF"/>
                </a:solidFill>
                <a:latin typeface="Tahoma"/>
                <a:cs typeface="Tahoma"/>
              </a:rPr>
              <a:t>r</a:t>
            </a:r>
            <a:r>
              <a:rPr sz="2850" b="1" spc="-160" dirty="0">
                <a:solidFill>
                  <a:srgbClr val="5270FF"/>
                </a:solidFill>
                <a:latin typeface="Tahoma"/>
                <a:cs typeface="Tahoma"/>
              </a:rPr>
              <a:t> 3</a:t>
            </a:r>
            <a:endParaRPr sz="2850">
              <a:latin typeface="Tahoma"/>
              <a:cs typeface="Tahoma"/>
            </a:endParaRPr>
          </a:p>
          <a:p>
            <a:pPr marL="12700">
              <a:lnSpc>
                <a:spcPts val="3150"/>
              </a:lnSpc>
            </a:pPr>
            <a:r>
              <a:rPr sz="2850" b="1" spc="-325" dirty="0">
                <a:solidFill>
                  <a:srgbClr val="5270FF"/>
                </a:solidFill>
                <a:latin typeface="Tahoma"/>
                <a:cs typeface="Tahoma"/>
              </a:rPr>
              <a:t>62.08%</a:t>
            </a:r>
            <a:endParaRPr sz="2850">
              <a:latin typeface="Tahoma"/>
              <a:cs typeface="Tahoma"/>
            </a:endParaRPr>
          </a:p>
          <a:p>
            <a:pPr marL="12700">
              <a:lnSpc>
                <a:spcPts val="3285"/>
              </a:lnSpc>
            </a:pPr>
            <a:r>
              <a:rPr sz="2850" b="1" spc="-165" dirty="0">
                <a:solidFill>
                  <a:srgbClr val="5270FF"/>
                </a:solidFill>
                <a:latin typeface="Tahoma"/>
                <a:cs typeface="Tahoma"/>
              </a:rPr>
              <a:t>36814</a:t>
            </a:r>
            <a:r>
              <a:rPr sz="2850" b="1" spc="-160" dirty="0">
                <a:solidFill>
                  <a:srgbClr val="5270FF"/>
                </a:solidFill>
                <a:latin typeface="Tahoma"/>
                <a:cs typeface="Tahoma"/>
              </a:rPr>
              <a:t>1 </a:t>
            </a:r>
            <a:r>
              <a:rPr sz="2850" b="1" spc="-120" dirty="0">
                <a:solidFill>
                  <a:srgbClr val="5270FF"/>
                </a:solidFill>
                <a:latin typeface="Tahoma"/>
                <a:cs typeface="Tahoma"/>
              </a:rPr>
              <a:t>o</a:t>
            </a:r>
            <a:r>
              <a:rPr sz="2850" b="1" spc="-180" dirty="0">
                <a:solidFill>
                  <a:srgbClr val="5270FF"/>
                </a:solidFill>
                <a:latin typeface="Tahoma"/>
                <a:cs typeface="Tahoma"/>
              </a:rPr>
              <a:t>b</a:t>
            </a:r>
            <a:r>
              <a:rPr sz="2850" b="1" spc="-210" dirty="0">
                <a:solidFill>
                  <a:srgbClr val="5270FF"/>
                </a:solidFill>
                <a:latin typeface="Tahoma"/>
                <a:cs typeface="Tahoma"/>
              </a:rPr>
              <a:t>s</a:t>
            </a:r>
            <a:r>
              <a:rPr sz="2850" b="1" spc="-170" dirty="0">
                <a:solidFill>
                  <a:srgbClr val="5270FF"/>
                </a:solidFill>
                <a:latin typeface="Tahoma"/>
                <a:cs typeface="Tahoma"/>
              </a:rPr>
              <a:t>er</a:t>
            </a:r>
            <a:r>
              <a:rPr sz="2850" b="1" spc="-135" dirty="0">
                <a:solidFill>
                  <a:srgbClr val="5270FF"/>
                </a:solidFill>
                <a:latin typeface="Tahoma"/>
                <a:cs typeface="Tahoma"/>
              </a:rPr>
              <a:t>v</a:t>
            </a:r>
            <a:r>
              <a:rPr sz="2850" b="1" spc="-254" dirty="0">
                <a:solidFill>
                  <a:srgbClr val="5270FF"/>
                </a:solidFill>
                <a:latin typeface="Tahoma"/>
                <a:cs typeface="Tahoma"/>
              </a:rPr>
              <a:t>a</a:t>
            </a:r>
            <a:r>
              <a:rPr sz="2850" b="1" spc="-114" dirty="0">
                <a:solidFill>
                  <a:srgbClr val="5270FF"/>
                </a:solidFill>
                <a:latin typeface="Tahoma"/>
                <a:cs typeface="Tahoma"/>
              </a:rPr>
              <a:t>t</a:t>
            </a:r>
            <a:r>
              <a:rPr sz="2850" b="1" spc="-125" dirty="0">
                <a:solidFill>
                  <a:srgbClr val="5270FF"/>
                </a:solidFill>
                <a:latin typeface="Tahoma"/>
                <a:cs typeface="Tahoma"/>
              </a:rPr>
              <a:t>i</a:t>
            </a:r>
            <a:r>
              <a:rPr sz="2850" b="1" spc="-120" dirty="0">
                <a:solidFill>
                  <a:srgbClr val="5270FF"/>
                </a:solidFill>
                <a:latin typeface="Tahoma"/>
                <a:cs typeface="Tahoma"/>
              </a:rPr>
              <a:t>o</a:t>
            </a:r>
            <a:r>
              <a:rPr sz="2850" b="1" spc="-215" dirty="0">
                <a:solidFill>
                  <a:srgbClr val="5270FF"/>
                </a:solidFill>
                <a:latin typeface="Tahoma"/>
                <a:cs typeface="Tahoma"/>
              </a:rPr>
              <a:t>n</a:t>
            </a:r>
            <a:r>
              <a:rPr sz="2850" b="1" spc="-204" dirty="0">
                <a:solidFill>
                  <a:srgbClr val="5270FF"/>
                </a:solidFill>
                <a:latin typeface="Tahoma"/>
                <a:cs typeface="Tahoma"/>
              </a:rPr>
              <a:t>s</a:t>
            </a:r>
            <a:endParaRPr sz="285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48639" y="1308212"/>
            <a:ext cx="12606020" cy="6115685"/>
            <a:chOff x="2548639" y="1308212"/>
            <a:chExt cx="12606020" cy="6115685"/>
          </a:xfrm>
        </p:grpSpPr>
        <p:sp>
          <p:nvSpPr>
            <p:cNvPr id="11" name="object 11"/>
            <p:cNvSpPr/>
            <p:nvPr/>
          </p:nvSpPr>
          <p:spPr>
            <a:xfrm>
              <a:off x="2615266" y="5318560"/>
              <a:ext cx="12468225" cy="2038350"/>
            </a:xfrm>
            <a:custGeom>
              <a:avLst/>
              <a:gdLst/>
              <a:ahLst/>
              <a:cxnLst/>
              <a:rect l="l" t="t" r="r" b="b"/>
              <a:pathLst>
                <a:path w="12468225" h="2038350">
                  <a:moveTo>
                    <a:pt x="0" y="0"/>
                  </a:moveTo>
                  <a:lnTo>
                    <a:pt x="12468163" y="0"/>
                  </a:lnTo>
                  <a:lnTo>
                    <a:pt x="12468163" y="2038349"/>
                  </a:lnTo>
                  <a:lnTo>
                    <a:pt x="0" y="2038349"/>
                  </a:lnTo>
                  <a:lnTo>
                    <a:pt x="0" y="0"/>
                  </a:lnTo>
                </a:path>
              </a:pathLst>
            </a:custGeom>
            <a:ln w="133255">
              <a:solidFill>
                <a:srgbClr val="03AB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00457" y="1374886"/>
              <a:ext cx="10487025" cy="3943350"/>
            </a:xfrm>
            <a:custGeom>
              <a:avLst/>
              <a:gdLst/>
              <a:ahLst/>
              <a:cxnLst/>
              <a:rect l="l" t="t" r="r" b="b"/>
              <a:pathLst>
                <a:path w="10487025" h="3943350">
                  <a:moveTo>
                    <a:pt x="0" y="0"/>
                  </a:moveTo>
                  <a:lnTo>
                    <a:pt x="10486984" y="0"/>
                  </a:lnTo>
                  <a:lnTo>
                    <a:pt x="10486984" y="3943349"/>
                  </a:lnTo>
                  <a:lnTo>
                    <a:pt x="0" y="3943349"/>
                  </a:lnTo>
                  <a:lnTo>
                    <a:pt x="0" y="0"/>
                  </a:lnTo>
                </a:path>
              </a:pathLst>
            </a:custGeom>
            <a:ln w="133346">
              <a:solidFill>
                <a:srgbClr val="E34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79216" y="1806107"/>
            <a:ext cx="3500754" cy="300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85"/>
              </a:lnSpc>
              <a:spcBef>
                <a:spcPts val="100"/>
              </a:spcBef>
            </a:pPr>
            <a:r>
              <a:rPr sz="2850" b="1" spc="-30" dirty="0">
                <a:solidFill>
                  <a:srgbClr val="E34032"/>
                </a:solidFill>
                <a:latin typeface="Tahoma"/>
                <a:cs typeface="Tahoma"/>
              </a:rPr>
              <a:t>C</a:t>
            </a:r>
            <a:r>
              <a:rPr sz="2850" b="1" spc="-145" dirty="0">
                <a:solidFill>
                  <a:srgbClr val="E34032"/>
                </a:solidFill>
                <a:latin typeface="Tahoma"/>
                <a:cs typeface="Tahoma"/>
              </a:rPr>
              <a:t>l</a:t>
            </a:r>
            <a:r>
              <a:rPr sz="2850" b="1" spc="-215" dirty="0">
                <a:solidFill>
                  <a:srgbClr val="E34032"/>
                </a:solidFill>
                <a:latin typeface="Tahoma"/>
                <a:cs typeface="Tahoma"/>
              </a:rPr>
              <a:t>u</a:t>
            </a:r>
            <a:r>
              <a:rPr sz="2850" b="1" spc="-210" dirty="0">
                <a:solidFill>
                  <a:srgbClr val="E34032"/>
                </a:solidFill>
                <a:latin typeface="Tahoma"/>
                <a:cs typeface="Tahoma"/>
              </a:rPr>
              <a:t>s</a:t>
            </a:r>
            <a:r>
              <a:rPr sz="2850" b="1" spc="-114" dirty="0">
                <a:solidFill>
                  <a:srgbClr val="E34032"/>
                </a:solidFill>
                <a:latin typeface="Tahoma"/>
                <a:cs typeface="Tahoma"/>
              </a:rPr>
              <a:t>t</a:t>
            </a:r>
            <a:r>
              <a:rPr sz="2850" b="1" spc="-170" dirty="0">
                <a:solidFill>
                  <a:srgbClr val="E34032"/>
                </a:solidFill>
                <a:latin typeface="Tahoma"/>
                <a:cs typeface="Tahoma"/>
              </a:rPr>
              <a:t>e</a:t>
            </a:r>
            <a:r>
              <a:rPr sz="2850" b="1" spc="-165" dirty="0">
                <a:solidFill>
                  <a:srgbClr val="E34032"/>
                </a:solidFill>
                <a:latin typeface="Tahoma"/>
                <a:cs typeface="Tahoma"/>
              </a:rPr>
              <a:t>r</a:t>
            </a:r>
            <a:r>
              <a:rPr sz="2850" b="1" spc="-160" dirty="0">
                <a:solidFill>
                  <a:srgbClr val="E34032"/>
                </a:solidFill>
                <a:latin typeface="Tahoma"/>
                <a:cs typeface="Tahoma"/>
              </a:rPr>
              <a:t> 1</a:t>
            </a:r>
            <a:endParaRPr sz="2850">
              <a:latin typeface="Tahoma"/>
              <a:cs typeface="Tahoma"/>
            </a:endParaRPr>
          </a:p>
          <a:p>
            <a:pPr marL="12700">
              <a:lnSpc>
                <a:spcPts val="3150"/>
              </a:lnSpc>
            </a:pPr>
            <a:r>
              <a:rPr sz="2850" b="1" spc="-325" dirty="0">
                <a:solidFill>
                  <a:srgbClr val="E34032"/>
                </a:solidFill>
                <a:latin typeface="Tahoma"/>
                <a:cs typeface="Tahoma"/>
              </a:rPr>
              <a:t>11.47%</a:t>
            </a:r>
            <a:endParaRPr sz="2850">
              <a:latin typeface="Tahoma"/>
              <a:cs typeface="Tahoma"/>
            </a:endParaRPr>
          </a:p>
          <a:p>
            <a:pPr marL="12700">
              <a:lnSpc>
                <a:spcPts val="3285"/>
              </a:lnSpc>
            </a:pPr>
            <a:r>
              <a:rPr sz="2850" b="1" spc="-165" dirty="0">
                <a:solidFill>
                  <a:srgbClr val="E34032"/>
                </a:solidFill>
                <a:latin typeface="Tahoma"/>
                <a:cs typeface="Tahoma"/>
              </a:rPr>
              <a:t>6799</a:t>
            </a:r>
            <a:r>
              <a:rPr sz="2850" b="1" spc="-160" dirty="0">
                <a:solidFill>
                  <a:srgbClr val="E34032"/>
                </a:solidFill>
                <a:latin typeface="Tahoma"/>
                <a:cs typeface="Tahoma"/>
              </a:rPr>
              <a:t>7 </a:t>
            </a:r>
            <a:r>
              <a:rPr sz="2850" b="1" spc="-120" dirty="0">
                <a:solidFill>
                  <a:srgbClr val="E34032"/>
                </a:solidFill>
                <a:latin typeface="Tahoma"/>
                <a:cs typeface="Tahoma"/>
              </a:rPr>
              <a:t>o</a:t>
            </a:r>
            <a:r>
              <a:rPr sz="2850" b="1" spc="-180" dirty="0">
                <a:solidFill>
                  <a:srgbClr val="E34032"/>
                </a:solidFill>
                <a:latin typeface="Tahoma"/>
                <a:cs typeface="Tahoma"/>
              </a:rPr>
              <a:t>b</a:t>
            </a:r>
            <a:r>
              <a:rPr sz="2850" b="1" spc="-210" dirty="0">
                <a:solidFill>
                  <a:srgbClr val="E34032"/>
                </a:solidFill>
                <a:latin typeface="Tahoma"/>
                <a:cs typeface="Tahoma"/>
              </a:rPr>
              <a:t>s</a:t>
            </a:r>
            <a:r>
              <a:rPr sz="2850" b="1" spc="-170" dirty="0">
                <a:solidFill>
                  <a:srgbClr val="E34032"/>
                </a:solidFill>
                <a:latin typeface="Tahoma"/>
                <a:cs typeface="Tahoma"/>
              </a:rPr>
              <a:t>er</a:t>
            </a:r>
            <a:r>
              <a:rPr sz="2850" b="1" spc="-135" dirty="0">
                <a:solidFill>
                  <a:srgbClr val="E34032"/>
                </a:solidFill>
                <a:latin typeface="Tahoma"/>
                <a:cs typeface="Tahoma"/>
              </a:rPr>
              <a:t>v</a:t>
            </a:r>
            <a:r>
              <a:rPr sz="2850" b="1" spc="-254" dirty="0">
                <a:solidFill>
                  <a:srgbClr val="E34032"/>
                </a:solidFill>
                <a:latin typeface="Tahoma"/>
                <a:cs typeface="Tahoma"/>
              </a:rPr>
              <a:t>a</a:t>
            </a:r>
            <a:r>
              <a:rPr sz="2850" b="1" spc="-114" dirty="0">
                <a:solidFill>
                  <a:srgbClr val="E34032"/>
                </a:solidFill>
                <a:latin typeface="Tahoma"/>
                <a:cs typeface="Tahoma"/>
              </a:rPr>
              <a:t>t</a:t>
            </a:r>
            <a:r>
              <a:rPr sz="2850" b="1" spc="-125" dirty="0">
                <a:solidFill>
                  <a:srgbClr val="E34032"/>
                </a:solidFill>
                <a:latin typeface="Tahoma"/>
                <a:cs typeface="Tahoma"/>
              </a:rPr>
              <a:t>i</a:t>
            </a:r>
            <a:r>
              <a:rPr sz="2850" b="1" spc="-120" dirty="0">
                <a:solidFill>
                  <a:srgbClr val="E34032"/>
                </a:solidFill>
                <a:latin typeface="Tahoma"/>
                <a:cs typeface="Tahoma"/>
              </a:rPr>
              <a:t>o</a:t>
            </a:r>
            <a:r>
              <a:rPr sz="2850" b="1" spc="-215" dirty="0">
                <a:solidFill>
                  <a:srgbClr val="E34032"/>
                </a:solidFill>
                <a:latin typeface="Tahoma"/>
                <a:cs typeface="Tahoma"/>
              </a:rPr>
              <a:t>n</a:t>
            </a:r>
            <a:r>
              <a:rPr sz="2850" b="1" spc="-204" dirty="0">
                <a:solidFill>
                  <a:srgbClr val="E34032"/>
                </a:solidFill>
                <a:latin typeface="Tahoma"/>
                <a:cs typeface="Tahoma"/>
              </a:rPr>
              <a:t>s</a:t>
            </a:r>
            <a:endParaRPr sz="28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Tahoma"/>
              <a:cs typeface="Tahoma"/>
            </a:endParaRPr>
          </a:p>
          <a:p>
            <a:pPr marL="48895">
              <a:lnSpc>
                <a:spcPts val="3285"/>
              </a:lnSpc>
            </a:pPr>
            <a:r>
              <a:rPr sz="2850" b="1" spc="-30" dirty="0">
                <a:solidFill>
                  <a:srgbClr val="03AB23"/>
                </a:solidFill>
                <a:latin typeface="Tahoma"/>
                <a:cs typeface="Tahoma"/>
              </a:rPr>
              <a:t>C</a:t>
            </a:r>
            <a:r>
              <a:rPr sz="2850" b="1" spc="-145" dirty="0">
                <a:solidFill>
                  <a:srgbClr val="03AB23"/>
                </a:solidFill>
                <a:latin typeface="Tahoma"/>
                <a:cs typeface="Tahoma"/>
              </a:rPr>
              <a:t>l</a:t>
            </a:r>
            <a:r>
              <a:rPr sz="2850" b="1" spc="-215" dirty="0">
                <a:solidFill>
                  <a:srgbClr val="03AB23"/>
                </a:solidFill>
                <a:latin typeface="Tahoma"/>
                <a:cs typeface="Tahoma"/>
              </a:rPr>
              <a:t>u</a:t>
            </a:r>
            <a:r>
              <a:rPr sz="2850" b="1" spc="-210" dirty="0">
                <a:solidFill>
                  <a:srgbClr val="03AB23"/>
                </a:solidFill>
                <a:latin typeface="Tahoma"/>
                <a:cs typeface="Tahoma"/>
              </a:rPr>
              <a:t>s</a:t>
            </a:r>
            <a:r>
              <a:rPr sz="2850" b="1" spc="-114" dirty="0">
                <a:solidFill>
                  <a:srgbClr val="03AB23"/>
                </a:solidFill>
                <a:latin typeface="Tahoma"/>
                <a:cs typeface="Tahoma"/>
              </a:rPr>
              <a:t>t</a:t>
            </a:r>
            <a:r>
              <a:rPr sz="2850" b="1" spc="-170" dirty="0">
                <a:solidFill>
                  <a:srgbClr val="03AB23"/>
                </a:solidFill>
                <a:latin typeface="Tahoma"/>
                <a:cs typeface="Tahoma"/>
              </a:rPr>
              <a:t>e</a:t>
            </a:r>
            <a:r>
              <a:rPr sz="2850" b="1" spc="-165" dirty="0">
                <a:solidFill>
                  <a:srgbClr val="03AB23"/>
                </a:solidFill>
                <a:latin typeface="Tahoma"/>
                <a:cs typeface="Tahoma"/>
              </a:rPr>
              <a:t>r</a:t>
            </a:r>
            <a:r>
              <a:rPr sz="2850" b="1" spc="-160" dirty="0">
                <a:solidFill>
                  <a:srgbClr val="03AB23"/>
                </a:solidFill>
                <a:latin typeface="Tahoma"/>
                <a:cs typeface="Tahoma"/>
              </a:rPr>
              <a:t> 2</a:t>
            </a:r>
            <a:endParaRPr sz="2850">
              <a:latin typeface="Tahoma"/>
              <a:cs typeface="Tahoma"/>
            </a:endParaRPr>
          </a:p>
          <a:p>
            <a:pPr marL="48895">
              <a:lnSpc>
                <a:spcPts val="3150"/>
              </a:lnSpc>
            </a:pPr>
            <a:r>
              <a:rPr sz="2850" b="1" spc="-325" dirty="0">
                <a:solidFill>
                  <a:srgbClr val="03AB23"/>
                </a:solidFill>
                <a:latin typeface="Tahoma"/>
                <a:cs typeface="Tahoma"/>
              </a:rPr>
              <a:t>26.45%</a:t>
            </a:r>
            <a:endParaRPr sz="2850">
              <a:latin typeface="Tahoma"/>
              <a:cs typeface="Tahoma"/>
            </a:endParaRPr>
          </a:p>
          <a:p>
            <a:pPr marL="48895">
              <a:lnSpc>
                <a:spcPts val="3285"/>
              </a:lnSpc>
            </a:pPr>
            <a:r>
              <a:rPr sz="2850" b="1" spc="-165" dirty="0">
                <a:solidFill>
                  <a:srgbClr val="03AB23"/>
                </a:solidFill>
                <a:latin typeface="Tahoma"/>
                <a:cs typeface="Tahoma"/>
              </a:rPr>
              <a:t>15687</a:t>
            </a:r>
            <a:r>
              <a:rPr sz="2850" b="1" spc="-160" dirty="0">
                <a:solidFill>
                  <a:srgbClr val="03AB23"/>
                </a:solidFill>
                <a:latin typeface="Tahoma"/>
                <a:cs typeface="Tahoma"/>
              </a:rPr>
              <a:t>4 </a:t>
            </a:r>
            <a:r>
              <a:rPr sz="2850" b="1" spc="-120" dirty="0">
                <a:solidFill>
                  <a:srgbClr val="03AB23"/>
                </a:solidFill>
                <a:latin typeface="Tahoma"/>
                <a:cs typeface="Tahoma"/>
              </a:rPr>
              <a:t>o</a:t>
            </a:r>
            <a:r>
              <a:rPr sz="2850" b="1" spc="-180" dirty="0">
                <a:solidFill>
                  <a:srgbClr val="03AB23"/>
                </a:solidFill>
                <a:latin typeface="Tahoma"/>
                <a:cs typeface="Tahoma"/>
              </a:rPr>
              <a:t>b</a:t>
            </a:r>
            <a:r>
              <a:rPr sz="2850" b="1" spc="-210" dirty="0">
                <a:solidFill>
                  <a:srgbClr val="03AB23"/>
                </a:solidFill>
                <a:latin typeface="Tahoma"/>
                <a:cs typeface="Tahoma"/>
              </a:rPr>
              <a:t>s</a:t>
            </a:r>
            <a:r>
              <a:rPr sz="2850" b="1" spc="-170" dirty="0">
                <a:solidFill>
                  <a:srgbClr val="03AB23"/>
                </a:solidFill>
                <a:latin typeface="Tahoma"/>
                <a:cs typeface="Tahoma"/>
              </a:rPr>
              <a:t>er</a:t>
            </a:r>
            <a:r>
              <a:rPr sz="2850" b="1" spc="-135" dirty="0">
                <a:solidFill>
                  <a:srgbClr val="03AB23"/>
                </a:solidFill>
                <a:latin typeface="Tahoma"/>
                <a:cs typeface="Tahoma"/>
              </a:rPr>
              <a:t>v</a:t>
            </a:r>
            <a:r>
              <a:rPr sz="2850" b="1" spc="-254" dirty="0">
                <a:solidFill>
                  <a:srgbClr val="03AB23"/>
                </a:solidFill>
                <a:latin typeface="Tahoma"/>
                <a:cs typeface="Tahoma"/>
              </a:rPr>
              <a:t>a</a:t>
            </a:r>
            <a:r>
              <a:rPr sz="2850" b="1" spc="-114" dirty="0">
                <a:solidFill>
                  <a:srgbClr val="03AB23"/>
                </a:solidFill>
                <a:latin typeface="Tahoma"/>
                <a:cs typeface="Tahoma"/>
              </a:rPr>
              <a:t>t</a:t>
            </a:r>
            <a:r>
              <a:rPr sz="2850" b="1" spc="-125" dirty="0">
                <a:solidFill>
                  <a:srgbClr val="03AB23"/>
                </a:solidFill>
                <a:latin typeface="Tahoma"/>
                <a:cs typeface="Tahoma"/>
              </a:rPr>
              <a:t>i</a:t>
            </a:r>
            <a:r>
              <a:rPr sz="2850" b="1" spc="-120" dirty="0">
                <a:solidFill>
                  <a:srgbClr val="03AB23"/>
                </a:solidFill>
                <a:latin typeface="Tahoma"/>
                <a:cs typeface="Tahoma"/>
              </a:rPr>
              <a:t>o</a:t>
            </a:r>
            <a:r>
              <a:rPr sz="2850" b="1" spc="-215" dirty="0">
                <a:solidFill>
                  <a:srgbClr val="03AB23"/>
                </a:solidFill>
                <a:latin typeface="Tahoma"/>
                <a:cs typeface="Tahoma"/>
              </a:rPr>
              <a:t>n</a:t>
            </a:r>
            <a:r>
              <a:rPr sz="2850" b="1" spc="-204" dirty="0">
                <a:solidFill>
                  <a:srgbClr val="03AB23"/>
                </a:solidFill>
                <a:latin typeface="Tahoma"/>
                <a:cs typeface="Tahoma"/>
              </a:rPr>
              <a:t>s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44074" y="112956"/>
            <a:ext cx="2229485" cy="9967595"/>
          </a:xfrm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3000" b="1" spc="55" dirty="0">
                <a:solidFill>
                  <a:srgbClr val="FFFFFF"/>
                </a:solidFill>
                <a:latin typeface="Tahoma"/>
                <a:cs typeface="Tahoma"/>
              </a:rPr>
              <a:t>INSIGHTS</a:t>
            </a:r>
            <a:endParaRPr sz="3000">
              <a:latin typeface="Tahoma"/>
              <a:cs typeface="Tahoma"/>
            </a:endParaRPr>
          </a:p>
          <a:p>
            <a:pPr marL="198755" marR="107314">
              <a:lnSpc>
                <a:spcPts val="3080"/>
              </a:lnSpc>
              <a:spcBef>
                <a:spcPts val="2105"/>
              </a:spcBef>
            </a:pP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Using </a:t>
            </a:r>
            <a:r>
              <a:rPr sz="2800" spc="-130" dirty="0">
                <a:solidFill>
                  <a:srgbClr val="FFFFFF"/>
                </a:solidFill>
                <a:latin typeface="Tahoma"/>
                <a:cs typeface="Tahoma"/>
              </a:rPr>
              <a:t>k=3, </a:t>
            </a:r>
            <a:r>
              <a:rPr sz="28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Tahoma"/>
                <a:cs typeface="Tahoma"/>
              </a:rPr>
              <a:t>we </a:t>
            </a:r>
            <a:r>
              <a:rPr sz="2800" spc="10" dirty="0">
                <a:solidFill>
                  <a:srgbClr val="FFFFFF"/>
                </a:solidFill>
                <a:latin typeface="Tahoma"/>
                <a:cs typeface="Tahoma"/>
              </a:rPr>
              <a:t>observe </a:t>
            </a:r>
            <a:r>
              <a:rPr sz="2800" spc="-8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800" spc="-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800" spc="6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Tahoma"/>
                <a:cs typeface="Tahoma"/>
              </a:rPr>
              <a:t>62</a:t>
            </a:r>
            <a:r>
              <a:rPr sz="2800" spc="-19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800" spc="90" dirty="0">
                <a:solidFill>
                  <a:srgbClr val="FFFFFF"/>
                </a:solidFill>
                <a:latin typeface="Tahoma"/>
                <a:cs typeface="Tahoma"/>
              </a:rPr>
              <a:t>08</a:t>
            </a:r>
            <a:r>
              <a:rPr sz="2800" spc="-495" dirty="0">
                <a:solidFill>
                  <a:srgbClr val="FFFFFF"/>
                </a:solidFill>
                <a:latin typeface="Tahoma"/>
                <a:cs typeface="Tahoma"/>
              </a:rPr>
              <a:t>%</a:t>
            </a:r>
            <a:endParaRPr sz="2800">
              <a:latin typeface="Tahoma"/>
              <a:cs typeface="Tahoma"/>
            </a:endParaRPr>
          </a:p>
          <a:p>
            <a:pPr marL="198755">
              <a:lnSpc>
                <a:spcPts val="2865"/>
              </a:lnSpc>
            </a:pPr>
            <a:r>
              <a:rPr sz="2800" spc="-15" dirty="0">
                <a:solidFill>
                  <a:srgbClr val="FFFFFF"/>
                </a:solidFill>
                <a:latin typeface="Tahoma"/>
                <a:cs typeface="Tahoma"/>
              </a:rPr>
              <a:t>(Cluster</a:t>
            </a:r>
            <a:r>
              <a:rPr sz="2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Tahoma"/>
                <a:cs typeface="Tahoma"/>
              </a:rPr>
              <a:t>3)</a:t>
            </a:r>
            <a:endParaRPr sz="2800">
              <a:latin typeface="Tahoma"/>
              <a:cs typeface="Tahoma"/>
            </a:endParaRPr>
          </a:p>
          <a:p>
            <a:pPr marL="198755" marR="5080" indent="90805">
              <a:lnSpc>
                <a:spcPts val="3080"/>
              </a:lnSpc>
              <a:spcBef>
                <a:spcPts val="195"/>
              </a:spcBef>
            </a:pPr>
            <a:r>
              <a:rPr sz="2800" spc="75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800" spc="25" dirty="0">
                <a:solidFill>
                  <a:srgbClr val="FFFFFF"/>
                </a:solidFill>
                <a:latin typeface="Tahoma"/>
                <a:cs typeface="Tahoma"/>
              </a:rPr>
              <a:t>total </a:t>
            </a:r>
            <a:r>
              <a:rPr sz="28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ahoma"/>
                <a:cs typeface="Tahoma"/>
              </a:rPr>
              <a:t>customer </a:t>
            </a:r>
            <a:r>
              <a:rPr sz="28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transactions </a:t>
            </a:r>
            <a:r>
              <a:rPr sz="28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Tahoma"/>
                <a:cs typeface="Tahoma"/>
              </a:rPr>
              <a:t>are </a:t>
            </a: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spending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ahoma"/>
                <a:cs typeface="Tahoma"/>
              </a:rPr>
              <a:t>bracket</a:t>
            </a:r>
            <a:r>
              <a:rPr sz="28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8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Tahoma"/>
                <a:cs typeface="Tahoma"/>
              </a:rPr>
              <a:t>0-</a:t>
            </a:r>
            <a:endParaRPr sz="2800">
              <a:latin typeface="Tahoma"/>
              <a:cs typeface="Tahoma"/>
            </a:endParaRPr>
          </a:p>
          <a:p>
            <a:pPr marL="198755">
              <a:lnSpc>
                <a:spcPts val="2850"/>
              </a:lnSpc>
            </a:pPr>
            <a:r>
              <a:rPr sz="2800" spc="90" dirty="0">
                <a:solidFill>
                  <a:srgbClr val="FFFFFF"/>
                </a:solidFill>
                <a:latin typeface="Tahoma"/>
                <a:cs typeface="Tahoma"/>
              </a:rPr>
              <a:t>19</a:t>
            </a:r>
            <a:r>
              <a:rPr sz="28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endParaRPr sz="2800">
              <a:latin typeface="Tahoma"/>
              <a:cs typeface="Tahoma"/>
            </a:endParaRPr>
          </a:p>
          <a:p>
            <a:pPr marL="198755" marR="209550">
              <a:lnSpc>
                <a:spcPts val="3080"/>
              </a:lnSpc>
              <a:spcBef>
                <a:spcPts val="195"/>
              </a:spcBef>
            </a:pP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earned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points</a:t>
            </a:r>
            <a:r>
              <a:rPr sz="28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Tahoma"/>
                <a:cs typeface="Tahoma"/>
              </a:rPr>
              <a:t>0-</a:t>
            </a:r>
            <a:endParaRPr sz="2800">
              <a:latin typeface="Tahoma"/>
              <a:cs typeface="Tahoma"/>
            </a:endParaRPr>
          </a:p>
          <a:p>
            <a:pPr marL="198755">
              <a:lnSpc>
                <a:spcPts val="3015"/>
              </a:lnSpc>
            </a:pPr>
            <a:r>
              <a:rPr sz="2800" spc="90" dirty="0">
                <a:solidFill>
                  <a:srgbClr val="FFFFFF"/>
                </a:solidFill>
                <a:latin typeface="Tahoma"/>
                <a:cs typeface="Tahoma"/>
              </a:rPr>
              <a:t>15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Tahoma"/>
              <a:cs typeface="Tahoma"/>
            </a:endParaRPr>
          </a:p>
          <a:p>
            <a:pPr marL="198755" marR="10160">
              <a:lnSpc>
                <a:spcPts val="3070"/>
              </a:lnSpc>
            </a:pP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Using </a:t>
            </a:r>
            <a:r>
              <a:rPr sz="2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Tahoma"/>
                <a:cs typeface="Tahoma"/>
              </a:rPr>
              <a:t>Cluster </a:t>
            </a:r>
            <a:r>
              <a:rPr sz="2800" spc="95" dirty="0">
                <a:solidFill>
                  <a:srgbClr val="FFFFFF"/>
                </a:solidFill>
                <a:latin typeface="Tahoma"/>
                <a:cs typeface="Tahoma"/>
              </a:rPr>
              <a:t>3 </a:t>
            </a:r>
            <a:r>
              <a:rPr sz="2800" spc="6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2800" spc="-8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explore </a:t>
            </a: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Tahoma"/>
                <a:cs typeface="Tahoma"/>
              </a:rPr>
              <a:t>top </a:t>
            </a:r>
            <a:r>
              <a:rPr sz="2800" spc="95" dirty="0">
                <a:solidFill>
                  <a:srgbClr val="FFFFFF"/>
                </a:solidFill>
                <a:latin typeface="Tahoma"/>
                <a:cs typeface="Tahoma"/>
              </a:rPr>
              <a:t>5 </a:t>
            </a:r>
            <a:r>
              <a:rPr sz="2800" spc="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categories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Tahoma"/>
                <a:cs typeface="Tahoma"/>
              </a:rPr>
              <a:t>based</a:t>
            </a:r>
            <a:r>
              <a:rPr sz="28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28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800" spc="-8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number </a:t>
            </a:r>
            <a:r>
              <a:rPr sz="2800" spc="75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2800" spc="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transactions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82" y="1715627"/>
            <a:ext cx="14911585" cy="77011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66204" y="456501"/>
            <a:ext cx="105390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1" spc="675" dirty="0">
                <a:solidFill>
                  <a:srgbClr val="2A4A9D"/>
                </a:solidFill>
                <a:latin typeface="Trebuchet MS"/>
                <a:cs typeface="Trebuchet MS"/>
              </a:rPr>
              <a:t>A</a:t>
            </a:r>
            <a:r>
              <a:rPr sz="5600" b="1" spc="540" dirty="0">
                <a:solidFill>
                  <a:srgbClr val="2A4A9D"/>
                </a:solidFill>
                <a:latin typeface="Trebuchet MS"/>
                <a:cs typeface="Trebuchet MS"/>
              </a:rPr>
              <a:t>N</a:t>
            </a:r>
            <a:r>
              <a:rPr sz="5600" b="1" spc="675" dirty="0">
                <a:solidFill>
                  <a:srgbClr val="2A4A9D"/>
                </a:solidFill>
                <a:latin typeface="Trebuchet MS"/>
                <a:cs typeface="Trebuchet MS"/>
              </a:rPr>
              <a:t>A</a:t>
            </a:r>
            <a:r>
              <a:rPr sz="5600" b="1" spc="-355" dirty="0">
                <a:solidFill>
                  <a:srgbClr val="2A4A9D"/>
                </a:solidFill>
                <a:latin typeface="Trebuchet MS"/>
                <a:cs typeface="Trebuchet MS"/>
              </a:rPr>
              <a:t>L</a:t>
            </a:r>
            <a:r>
              <a:rPr sz="5600" b="1" spc="484" dirty="0">
                <a:solidFill>
                  <a:srgbClr val="2A4A9D"/>
                </a:solidFill>
                <a:latin typeface="Trebuchet MS"/>
                <a:cs typeface="Trebuchet MS"/>
              </a:rPr>
              <a:t>Y</a:t>
            </a:r>
            <a:r>
              <a:rPr sz="5600" b="1" spc="600" dirty="0">
                <a:solidFill>
                  <a:srgbClr val="2A4A9D"/>
                </a:solidFill>
                <a:latin typeface="Trebuchet MS"/>
                <a:cs typeface="Trebuchet MS"/>
              </a:rPr>
              <a:t>S</a:t>
            </a:r>
            <a:r>
              <a:rPr sz="5600" b="1" spc="160" dirty="0">
                <a:solidFill>
                  <a:srgbClr val="2A4A9D"/>
                </a:solidFill>
                <a:latin typeface="Trebuchet MS"/>
                <a:cs typeface="Trebuchet MS"/>
              </a:rPr>
              <a:t>I</a:t>
            </a:r>
            <a:r>
              <a:rPr sz="5600" b="1" spc="605" dirty="0">
                <a:solidFill>
                  <a:srgbClr val="2A4A9D"/>
                </a:solidFill>
                <a:latin typeface="Trebuchet MS"/>
                <a:cs typeface="Trebuchet MS"/>
              </a:rPr>
              <a:t>S</a:t>
            </a:r>
            <a:r>
              <a:rPr sz="5600" b="1" spc="-620" dirty="0">
                <a:solidFill>
                  <a:srgbClr val="2A4A9D"/>
                </a:solidFill>
                <a:latin typeface="Trebuchet MS"/>
                <a:cs typeface="Trebuchet MS"/>
              </a:rPr>
              <a:t> </a:t>
            </a:r>
            <a:r>
              <a:rPr sz="5600" b="1" spc="415" dirty="0">
                <a:solidFill>
                  <a:srgbClr val="2A4A9D"/>
                </a:solidFill>
                <a:latin typeface="Trebuchet MS"/>
                <a:cs typeface="Trebuchet MS"/>
              </a:rPr>
              <a:t>B</a:t>
            </a:r>
            <a:r>
              <a:rPr sz="5600" b="1" spc="675" dirty="0">
                <a:solidFill>
                  <a:srgbClr val="2A4A9D"/>
                </a:solidFill>
                <a:latin typeface="Trebuchet MS"/>
                <a:cs typeface="Trebuchet MS"/>
              </a:rPr>
              <a:t>A</a:t>
            </a:r>
            <a:r>
              <a:rPr sz="5600" b="1" spc="600" dirty="0">
                <a:solidFill>
                  <a:srgbClr val="2A4A9D"/>
                </a:solidFill>
                <a:latin typeface="Trebuchet MS"/>
                <a:cs typeface="Trebuchet MS"/>
              </a:rPr>
              <a:t>S</a:t>
            </a:r>
            <a:r>
              <a:rPr sz="5600" b="1" spc="-125" dirty="0">
                <a:solidFill>
                  <a:srgbClr val="2A4A9D"/>
                </a:solidFill>
                <a:latin typeface="Trebuchet MS"/>
                <a:cs typeface="Trebuchet MS"/>
              </a:rPr>
              <a:t>E</a:t>
            </a:r>
            <a:r>
              <a:rPr sz="5600" b="1" spc="515" dirty="0">
                <a:solidFill>
                  <a:srgbClr val="2A4A9D"/>
                </a:solidFill>
                <a:latin typeface="Trebuchet MS"/>
                <a:cs typeface="Trebuchet MS"/>
              </a:rPr>
              <a:t>D</a:t>
            </a:r>
            <a:r>
              <a:rPr sz="5600" b="1" spc="-620" dirty="0">
                <a:solidFill>
                  <a:srgbClr val="2A4A9D"/>
                </a:solidFill>
                <a:latin typeface="Trebuchet MS"/>
                <a:cs typeface="Trebuchet MS"/>
              </a:rPr>
              <a:t> </a:t>
            </a:r>
            <a:r>
              <a:rPr sz="5600" b="1" spc="459" dirty="0">
                <a:solidFill>
                  <a:srgbClr val="2A4A9D"/>
                </a:solidFill>
                <a:latin typeface="Trebuchet MS"/>
                <a:cs typeface="Trebuchet MS"/>
              </a:rPr>
              <a:t>O</a:t>
            </a:r>
            <a:r>
              <a:rPr sz="5600" b="1" spc="545" dirty="0">
                <a:solidFill>
                  <a:srgbClr val="2A4A9D"/>
                </a:solidFill>
                <a:latin typeface="Trebuchet MS"/>
                <a:cs typeface="Trebuchet MS"/>
              </a:rPr>
              <a:t>N</a:t>
            </a:r>
            <a:r>
              <a:rPr sz="5600" b="1" spc="-620" dirty="0">
                <a:solidFill>
                  <a:srgbClr val="2A4A9D"/>
                </a:solidFill>
                <a:latin typeface="Trebuchet MS"/>
                <a:cs typeface="Trebuchet MS"/>
              </a:rPr>
              <a:t> </a:t>
            </a:r>
            <a:r>
              <a:rPr sz="5600" b="1" spc="470" dirty="0">
                <a:solidFill>
                  <a:srgbClr val="2A4A9D"/>
                </a:solidFill>
                <a:latin typeface="Trebuchet MS"/>
                <a:cs typeface="Trebuchet MS"/>
              </a:rPr>
              <a:t>G</a:t>
            </a:r>
            <a:r>
              <a:rPr sz="5600" b="1" spc="-125" dirty="0">
                <a:solidFill>
                  <a:srgbClr val="2A4A9D"/>
                </a:solidFill>
                <a:latin typeface="Trebuchet MS"/>
                <a:cs typeface="Trebuchet MS"/>
              </a:rPr>
              <a:t>E</a:t>
            </a:r>
            <a:r>
              <a:rPr sz="5600" b="1" spc="540" dirty="0">
                <a:solidFill>
                  <a:srgbClr val="2A4A9D"/>
                </a:solidFill>
                <a:latin typeface="Trebuchet MS"/>
                <a:cs typeface="Trebuchet MS"/>
              </a:rPr>
              <a:t>N</a:t>
            </a:r>
            <a:r>
              <a:rPr sz="5600" b="1" spc="509" dirty="0">
                <a:solidFill>
                  <a:srgbClr val="2A4A9D"/>
                </a:solidFill>
                <a:latin typeface="Trebuchet MS"/>
                <a:cs typeface="Trebuchet MS"/>
              </a:rPr>
              <a:t>D</a:t>
            </a:r>
            <a:r>
              <a:rPr sz="5600" b="1" spc="-125" dirty="0">
                <a:solidFill>
                  <a:srgbClr val="2A4A9D"/>
                </a:solidFill>
                <a:latin typeface="Trebuchet MS"/>
                <a:cs typeface="Trebuchet MS"/>
              </a:rPr>
              <a:t>E</a:t>
            </a:r>
            <a:r>
              <a:rPr sz="5600" b="1" spc="275" dirty="0">
                <a:solidFill>
                  <a:srgbClr val="2A4A9D"/>
                </a:solidFill>
                <a:latin typeface="Trebuchet MS"/>
                <a:cs typeface="Trebuchet MS"/>
              </a:rPr>
              <a:t>R</a:t>
            </a:r>
            <a:r>
              <a:rPr sz="5600" b="1" spc="-365" dirty="0">
                <a:solidFill>
                  <a:srgbClr val="2A4A9D"/>
                </a:solidFill>
                <a:latin typeface="Trebuchet MS"/>
                <a:cs typeface="Trebuchet MS"/>
              </a:rPr>
              <a:t>:</a:t>
            </a:r>
            <a:endParaRPr sz="56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071450" y="0"/>
            <a:ext cx="3216910" cy="10287000"/>
            <a:chOff x="15071450" y="0"/>
            <a:chExt cx="3216910" cy="10287000"/>
          </a:xfrm>
        </p:grpSpPr>
        <p:sp>
          <p:nvSpPr>
            <p:cNvPr id="5" name="object 5"/>
            <p:cNvSpPr/>
            <p:nvPr/>
          </p:nvSpPr>
          <p:spPr>
            <a:xfrm>
              <a:off x="15071450" y="0"/>
              <a:ext cx="3216910" cy="10287000"/>
            </a:xfrm>
            <a:custGeom>
              <a:avLst/>
              <a:gdLst/>
              <a:ahLst/>
              <a:cxnLst/>
              <a:rect l="l" t="t" r="r" b="b"/>
              <a:pathLst>
                <a:path w="3216909" h="10287000">
                  <a:moveTo>
                    <a:pt x="32165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3216549" y="0"/>
                  </a:lnTo>
                  <a:lnTo>
                    <a:pt x="3216549" y="10286999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76235" y="1204848"/>
              <a:ext cx="114300" cy="1142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76235" y="3938523"/>
              <a:ext cx="114300" cy="1142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76235" y="5891148"/>
              <a:ext cx="114300" cy="1142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76235" y="8234298"/>
              <a:ext cx="114300" cy="1142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5663126" y="1008030"/>
            <a:ext cx="2509520" cy="90436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273050">
              <a:lnSpc>
                <a:spcPts val="3080"/>
              </a:lnSpc>
              <a:spcBef>
                <a:spcPts val="434"/>
              </a:spcBef>
            </a:pPr>
            <a:r>
              <a:rPr sz="2800" spc="90" dirty="0">
                <a:solidFill>
                  <a:srgbClr val="FFFFFF"/>
                </a:solidFill>
                <a:latin typeface="Tahoma"/>
                <a:cs typeface="Tahoma"/>
              </a:rPr>
              <a:t>45</a:t>
            </a:r>
            <a:r>
              <a:rPr sz="2800" spc="-495" dirty="0">
                <a:solidFill>
                  <a:srgbClr val="FFFFFF"/>
                </a:solidFill>
                <a:latin typeface="Tahoma"/>
                <a:cs typeface="Tahoma"/>
              </a:rPr>
              <a:t>%</a:t>
            </a:r>
            <a:r>
              <a:rPr sz="2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spc="9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e  transactions </a:t>
            </a:r>
            <a:r>
              <a:rPr sz="28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across </a:t>
            </a:r>
            <a:r>
              <a:rPr sz="2800" spc="-15" dirty="0">
                <a:solidFill>
                  <a:srgbClr val="FFFFFF"/>
                </a:solidFill>
                <a:latin typeface="Tahoma"/>
                <a:cs typeface="Tahoma"/>
              </a:rPr>
              <a:t>all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customers </a:t>
            </a:r>
            <a:r>
              <a:rPr sz="28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originate</a:t>
            </a:r>
            <a:r>
              <a:rPr sz="2800" spc="-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Tahoma"/>
                <a:cs typeface="Tahoma"/>
              </a:rPr>
              <a:t>from </a:t>
            </a:r>
            <a:r>
              <a:rPr sz="2800" spc="-8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Tim</a:t>
            </a:r>
            <a:r>
              <a:rPr sz="2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Tahoma"/>
                <a:cs typeface="Tahoma"/>
              </a:rPr>
              <a:t>Hortons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ahoma"/>
              <a:cs typeface="Tahoma"/>
            </a:endParaRPr>
          </a:p>
          <a:p>
            <a:pPr marL="12700" marR="5080">
              <a:lnSpc>
                <a:spcPts val="3080"/>
              </a:lnSpc>
            </a:pPr>
            <a:r>
              <a:rPr sz="2800" spc="90" dirty="0">
                <a:solidFill>
                  <a:srgbClr val="FFFFFF"/>
                </a:solidFill>
                <a:latin typeface="Tahoma"/>
                <a:cs typeface="Tahoma"/>
              </a:rPr>
              <a:t>61</a:t>
            </a:r>
            <a:r>
              <a:rPr sz="2800" spc="-495" dirty="0">
                <a:solidFill>
                  <a:srgbClr val="FFFFFF"/>
                </a:solidFill>
                <a:latin typeface="Tahoma"/>
                <a:cs typeface="Tahoma"/>
              </a:rPr>
              <a:t>%</a:t>
            </a:r>
            <a:r>
              <a:rPr sz="2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spc="9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he</a:t>
            </a:r>
            <a:r>
              <a:rPr sz="2800" spc="-4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2800" spc="6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spc="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800" spc="-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800" spc="-4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800" spc="-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800" spc="4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800" spc="6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800" spc="6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800" spc="-4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800" spc="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2800" spc="25" dirty="0">
                <a:solidFill>
                  <a:srgbClr val="FFFFFF"/>
                </a:solidFill>
                <a:latin typeface="Tahoma"/>
                <a:cs typeface="Tahoma"/>
              </a:rPr>
              <a:t>from </a:t>
            </a:r>
            <a:r>
              <a:rPr sz="2800" spc="-30" dirty="0">
                <a:solidFill>
                  <a:srgbClr val="FFFFFF"/>
                </a:solidFill>
                <a:latin typeface="Tahoma"/>
                <a:cs typeface="Tahoma"/>
              </a:rPr>
              <a:t>male </a:t>
            </a:r>
            <a:r>
              <a:rPr sz="28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customers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ahoma"/>
              <a:cs typeface="Tahoma"/>
            </a:endParaRPr>
          </a:p>
          <a:p>
            <a:pPr marL="12700" marR="125095">
              <a:lnSpc>
                <a:spcPts val="3070"/>
              </a:lnSpc>
            </a:pP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Dollarama</a:t>
            </a:r>
            <a:r>
              <a:rPr sz="28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265" dirty="0">
                <a:solidFill>
                  <a:srgbClr val="FFFFFF"/>
                </a:solidFill>
                <a:latin typeface="Tahoma"/>
                <a:cs typeface="Tahoma"/>
              </a:rPr>
              <a:t>(3%) </a:t>
            </a:r>
            <a:r>
              <a:rPr sz="2800" spc="-8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least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800" spc="6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800" spc="-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800" spc="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800" spc="-5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800" spc="6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800" spc="-70" dirty="0">
                <a:solidFill>
                  <a:srgbClr val="FFFFFF"/>
                </a:solidFill>
                <a:latin typeface="Tahoma"/>
                <a:cs typeface="Tahoma"/>
              </a:rPr>
              <a:t>g  </a:t>
            </a: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female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population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ahoma"/>
              <a:cs typeface="Tahoma"/>
            </a:endParaRPr>
          </a:p>
          <a:p>
            <a:pPr marL="12700" marR="31750">
              <a:lnSpc>
                <a:spcPts val="3070"/>
              </a:lnSpc>
            </a:pPr>
            <a:r>
              <a:rPr sz="2800" spc="36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2800" spc="-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800" spc="-5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800" spc="-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800" spc="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800" spc="6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325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2800" spc="9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2800" spc="-500" dirty="0">
                <a:solidFill>
                  <a:srgbClr val="FFFFFF"/>
                </a:solidFill>
                <a:latin typeface="Tahoma"/>
                <a:cs typeface="Tahoma"/>
              </a:rPr>
              <a:t>%</a:t>
            </a:r>
            <a:r>
              <a:rPr sz="2800" spc="-325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r>
              <a:rPr sz="2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800" spc="-30" dirty="0">
                <a:solidFill>
                  <a:srgbClr val="FFFFFF"/>
                </a:solidFill>
                <a:latin typeface="Tahoma"/>
                <a:cs typeface="Tahoma"/>
              </a:rPr>
              <a:t>s  </a:t>
            </a: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least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ahoma"/>
                <a:cs typeface="Tahoma"/>
              </a:rPr>
              <a:t>popular </a:t>
            </a:r>
            <a:r>
              <a:rPr sz="2800" spc="-35" dirty="0">
                <a:solidFill>
                  <a:srgbClr val="FFFFFF"/>
                </a:solidFill>
                <a:latin typeface="Tahoma"/>
                <a:cs typeface="Tahoma"/>
              </a:rPr>
              <a:t>among </a:t>
            </a:r>
            <a:r>
              <a:rPr sz="2800" spc="-8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800" spc="-30" dirty="0">
                <a:solidFill>
                  <a:srgbClr val="FFFFFF"/>
                </a:solidFill>
                <a:latin typeface="Tahoma"/>
                <a:cs typeface="Tahoma"/>
              </a:rPr>
              <a:t>male </a:t>
            </a:r>
            <a:r>
              <a:rPr sz="28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population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621296" y="272415"/>
            <a:ext cx="2038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solidFill>
                  <a:srgbClr val="FFFFFF"/>
                </a:solidFill>
                <a:latin typeface="Tahoma"/>
                <a:cs typeface="Tahoma"/>
              </a:rPr>
              <a:t>INSIGHTS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67" y="1546385"/>
            <a:ext cx="15250913" cy="786914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410420" y="0"/>
            <a:ext cx="2877820" cy="10285095"/>
            <a:chOff x="15410420" y="0"/>
            <a:chExt cx="2877820" cy="10285095"/>
          </a:xfrm>
        </p:grpSpPr>
        <p:sp>
          <p:nvSpPr>
            <p:cNvPr id="4" name="object 4"/>
            <p:cNvSpPr/>
            <p:nvPr/>
          </p:nvSpPr>
          <p:spPr>
            <a:xfrm>
              <a:off x="15410420" y="0"/>
              <a:ext cx="2877820" cy="10285095"/>
            </a:xfrm>
            <a:custGeom>
              <a:avLst/>
              <a:gdLst/>
              <a:ahLst/>
              <a:cxnLst/>
              <a:rect l="l" t="t" r="r" b="b"/>
              <a:pathLst>
                <a:path w="2877819" h="10285095">
                  <a:moveTo>
                    <a:pt x="0" y="10284492"/>
                  </a:moveTo>
                  <a:lnTo>
                    <a:pt x="0" y="0"/>
                  </a:lnTo>
                  <a:lnTo>
                    <a:pt x="2877579" y="0"/>
                  </a:lnTo>
                  <a:lnTo>
                    <a:pt x="2877579" y="10284492"/>
                  </a:lnTo>
                  <a:lnTo>
                    <a:pt x="0" y="10284492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15205" y="2938780"/>
              <a:ext cx="114300" cy="1142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15205" y="6062980"/>
              <a:ext cx="114300" cy="1142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815764" y="1870759"/>
            <a:ext cx="2174875" cy="6009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55" dirty="0">
                <a:solidFill>
                  <a:srgbClr val="FFFFFF"/>
                </a:solidFill>
                <a:latin typeface="Tahoma"/>
                <a:cs typeface="Tahoma"/>
              </a:rPr>
              <a:t>INSIGHTS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Tahoma"/>
              <a:cs typeface="Tahoma"/>
            </a:endParaRPr>
          </a:p>
          <a:p>
            <a:pPr marL="198755" marR="5080">
              <a:lnSpc>
                <a:spcPts val="3070"/>
              </a:lnSpc>
            </a:pPr>
            <a:r>
              <a:rPr sz="2800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800" spc="-5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2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800" spc="6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spc="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800" spc="6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spc="6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800" spc="-30" dirty="0">
                <a:solidFill>
                  <a:srgbClr val="FFFFFF"/>
                </a:solidFill>
                <a:latin typeface="Tahoma"/>
                <a:cs typeface="Tahoma"/>
              </a:rPr>
              <a:t>s  </a:t>
            </a:r>
            <a:r>
              <a:rPr sz="2800" spc="-25" dirty="0">
                <a:solidFill>
                  <a:srgbClr val="FFFFFF"/>
                </a:solidFill>
                <a:latin typeface="Tahoma"/>
                <a:cs typeface="Tahoma"/>
              </a:rPr>
              <a:t>had </a:t>
            </a: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highest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number </a:t>
            </a:r>
            <a:r>
              <a:rPr sz="2800" spc="75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2800" spc="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transactions </a:t>
            </a:r>
            <a:r>
              <a:rPr sz="2800" spc="-8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2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sz="2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Tahoma"/>
                <a:cs typeface="Tahoma"/>
              </a:rPr>
              <a:t>age </a:t>
            </a:r>
            <a:r>
              <a:rPr sz="2800" spc="-8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group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ahoma"/>
              <a:cs typeface="Tahoma"/>
            </a:endParaRPr>
          </a:p>
          <a:p>
            <a:pPr marL="198755" marR="11430">
              <a:lnSpc>
                <a:spcPts val="3080"/>
              </a:lnSpc>
            </a:pPr>
            <a:r>
              <a:rPr sz="2800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800" spc="-10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800" spc="-30" dirty="0">
                <a:solidFill>
                  <a:srgbClr val="FFFFFF"/>
                </a:solidFill>
                <a:latin typeface="Tahoma"/>
                <a:cs typeface="Tahoma"/>
              </a:rPr>
              <a:t>s  </a:t>
            </a:r>
            <a:r>
              <a:rPr sz="2800" spc="-15" dirty="0">
                <a:solidFill>
                  <a:srgbClr val="FFFFFF"/>
                </a:solidFill>
                <a:latin typeface="Tahoma"/>
                <a:cs typeface="Tahoma"/>
              </a:rPr>
              <a:t>less</a:t>
            </a:r>
            <a:r>
              <a:rPr sz="28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than</a:t>
            </a:r>
            <a:r>
              <a:rPr sz="28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Tahoma"/>
                <a:cs typeface="Tahoma"/>
              </a:rPr>
              <a:t>25, </a:t>
            </a:r>
            <a:r>
              <a:rPr sz="2800" spc="-8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Tahoma"/>
                <a:cs typeface="Tahoma"/>
              </a:rPr>
              <a:t>love </a:t>
            </a:r>
            <a:r>
              <a:rPr sz="28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ahoma"/>
                <a:cs typeface="Tahoma"/>
              </a:rPr>
              <a:t>McDonald's </a:t>
            </a:r>
            <a:r>
              <a:rPr sz="2800" spc="-8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ahoma"/>
                <a:cs typeface="Tahoma"/>
              </a:rPr>
              <a:t>most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30454" y="319151"/>
            <a:ext cx="91497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675" dirty="0"/>
              <a:t>A</a:t>
            </a:r>
            <a:r>
              <a:rPr sz="5600" spc="540" dirty="0"/>
              <a:t>N</a:t>
            </a:r>
            <a:r>
              <a:rPr sz="5600" spc="675" dirty="0"/>
              <a:t>A</a:t>
            </a:r>
            <a:r>
              <a:rPr sz="5600" spc="-355" dirty="0"/>
              <a:t>L</a:t>
            </a:r>
            <a:r>
              <a:rPr sz="5600" spc="484" dirty="0"/>
              <a:t>Y</a:t>
            </a:r>
            <a:r>
              <a:rPr sz="5600" spc="600" dirty="0"/>
              <a:t>S</a:t>
            </a:r>
            <a:r>
              <a:rPr sz="5600" spc="160" dirty="0"/>
              <a:t>I</a:t>
            </a:r>
            <a:r>
              <a:rPr sz="5600" spc="605" dirty="0"/>
              <a:t>S</a:t>
            </a:r>
            <a:r>
              <a:rPr sz="5600" spc="-620" dirty="0"/>
              <a:t> </a:t>
            </a:r>
            <a:r>
              <a:rPr sz="5600" spc="415" dirty="0"/>
              <a:t>B</a:t>
            </a:r>
            <a:r>
              <a:rPr sz="5600" spc="675" dirty="0"/>
              <a:t>A</a:t>
            </a:r>
            <a:r>
              <a:rPr sz="5600" spc="600" dirty="0"/>
              <a:t>S</a:t>
            </a:r>
            <a:r>
              <a:rPr sz="5600" spc="-125" dirty="0"/>
              <a:t>E</a:t>
            </a:r>
            <a:r>
              <a:rPr sz="5600" spc="515" dirty="0"/>
              <a:t>D</a:t>
            </a:r>
            <a:r>
              <a:rPr sz="5600" spc="-620" dirty="0"/>
              <a:t> </a:t>
            </a:r>
            <a:r>
              <a:rPr sz="5600" spc="459" dirty="0"/>
              <a:t>O</a:t>
            </a:r>
            <a:r>
              <a:rPr sz="5600" spc="545" dirty="0"/>
              <a:t>N</a:t>
            </a:r>
            <a:r>
              <a:rPr sz="5600" spc="-620" dirty="0"/>
              <a:t> </a:t>
            </a:r>
            <a:r>
              <a:rPr sz="5600" spc="675" dirty="0"/>
              <a:t>A</a:t>
            </a:r>
            <a:r>
              <a:rPr sz="5600" spc="470" dirty="0"/>
              <a:t>G</a:t>
            </a:r>
            <a:r>
              <a:rPr sz="5600" spc="-125" dirty="0"/>
              <a:t>E</a:t>
            </a:r>
            <a:r>
              <a:rPr sz="5600" spc="-365" dirty="0"/>
              <a:t>:</a:t>
            </a:r>
            <a:endParaRPr sz="5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645" y="1578218"/>
            <a:ext cx="15052972" cy="773616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410420" y="1"/>
            <a:ext cx="2877820" cy="10285095"/>
            <a:chOff x="15410420" y="1"/>
            <a:chExt cx="2877820" cy="10285095"/>
          </a:xfrm>
        </p:grpSpPr>
        <p:sp>
          <p:nvSpPr>
            <p:cNvPr id="4" name="object 4"/>
            <p:cNvSpPr/>
            <p:nvPr/>
          </p:nvSpPr>
          <p:spPr>
            <a:xfrm>
              <a:off x="15410420" y="1"/>
              <a:ext cx="2877820" cy="10285095"/>
            </a:xfrm>
            <a:custGeom>
              <a:avLst/>
              <a:gdLst/>
              <a:ahLst/>
              <a:cxnLst/>
              <a:rect l="l" t="t" r="r" b="b"/>
              <a:pathLst>
                <a:path w="2877819" h="10285095">
                  <a:moveTo>
                    <a:pt x="0" y="10284493"/>
                  </a:moveTo>
                  <a:lnTo>
                    <a:pt x="0" y="0"/>
                  </a:lnTo>
                  <a:lnTo>
                    <a:pt x="2877579" y="0"/>
                  </a:lnTo>
                  <a:lnTo>
                    <a:pt x="2877579" y="10284493"/>
                  </a:lnTo>
                  <a:lnTo>
                    <a:pt x="0" y="10284493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05680" y="1657070"/>
              <a:ext cx="114300" cy="1142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05680" y="4324070"/>
              <a:ext cx="114300" cy="1142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05680" y="6229069"/>
              <a:ext cx="114300" cy="1142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815764" y="711201"/>
            <a:ext cx="2245360" cy="804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55" dirty="0">
                <a:solidFill>
                  <a:srgbClr val="FFFFFF"/>
                </a:solidFill>
                <a:latin typeface="Tahoma"/>
                <a:cs typeface="Tahoma"/>
              </a:rPr>
              <a:t>INSIGHTS</a:t>
            </a:r>
            <a:endParaRPr sz="3000">
              <a:latin typeface="Tahoma"/>
              <a:cs typeface="Tahoma"/>
            </a:endParaRPr>
          </a:p>
          <a:p>
            <a:pPr marL="173990" marR="107950">
              <a:lnSpc>
                <a:spcPts val="3000"/>
              </a:lnSpc>
              <a:spcBef>
                <a:spcPts val="2620"/>
              </a:spcBef>
            </a:pPr>
            <a:r>
              <a:rPr sz="2650" spc="30" dirty="0">
                <a:solidFill>
                  <a:srgbClr val="FFFFFF"/>
                </a:solidFill>
                <a:latin typeface="Tahoma"/>
                <a:cs typeface="Tahoma"/>
              </a:rPr>
              <a:t>Ti</a:t>
            </a:r>
            <a:r>
              <a:rPr sz="2650" spc="-2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65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spc="254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650" spc="7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650" spc="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650" spc="7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650" spc="7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650" spc="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650" spc="5" dirty="0">
                <a:solidFill>
                  <a:srgbClr val="FFFFFF"/>
                </a:solidFill>
                <a:latin typeface="Tahoma"/>
                <a:cs typeface="Tahoma"/>
              </a:rPr>
              <a:t>’</a:t>
            </a:r>
            <a:r>
              <a:rPr sz="2650" spc="-20" dirty="0">
                <a:solidFill>
                  <a:srgbClr val="FFFFFF"/>
                </a:solidFill>
                <a:latin typeface="Tahoma"/>
                <a:cs typeface="Tahoma"/>
              </a:rPr>
              <a:t>s  </a:t>
            </a:r>
            <a:r>
              <a:rPr sz="2650" spc="5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2650" spc="3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650" spc="25" dirty="0">
                <a:solidFill>
                  <a:srgbClr val="FFFFFF"/>
                </a:solidFill>
                <a:latin typeface="Tahoma"/>
                <a:cs typeface="Tahoma"/>
              </a:rPr>
              <a:t>most </a:t>
            </a:r>
            <a:r>
              <a:rPr sz="265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Tahoma"/>
                <a:cs typeface="Tahoma"/>
              </a:rPr>
              <a:t>popular </a:t>
            </a:r>
            <a:r>
              <a:rPr sz="265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Tahoma"/>
                <a:cs typeface="Tahoma"/>
              </a:rPr>
              <a:t>among </a:t>
            </a:r>
            <a:r>
              <a:rPr sz="2650" spc="-5" dirty="0">
                <a:solidFill>
                  <a:srgbClr val="FFFFFF"/>
                </a:solidFill>
                <a:latin typeface="Tahoma"/>
                <a:cs typeface="Tahoma"/>
              </a:rPr>
              <a:t>all </a:t>
            </a:r>
            <a:r>
              <a:rPr sz="26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spc="30" dirty="0">
                <a:solidFill>
                  <a:srgbClr val="FFFFFF"/>
                </a:solidFill>
                <a:latin typeface="Tahoma"/>
                <a:cs typeface="Tahoma"/>
              </a:rPr>
              <a:t>provinces </a:t>
            </a:r>
            <a:r>
              <a:rPr sz="2650" spc="35" dirty="0">
                <a:solidFill>
                  <a:srgbClr val="FFFFFF"/>
                </a:solidFill>
                <a:latin typeface="Tahoma"/>
                <a:cs typeface="Tahoma"/>
              </a:rPr>
              <a:t> except</a:t>
            </a:r>
            <a:r>
              <a:rPr sz="265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spc="185" dirty="0">
                <a:solidFill>
                  <a:srgbClr val="FFFFFF"/>
                </a:solidFill>
                <a:latin typeface="Tahoma"/>
                <a:cs typeface="Tahoma"/>
              </a:rPr>
              <a:t>BC</a:t>
            </a:r>
            <a:endParaRPr sz="2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ahoma"/>
              <a:cs typeface="Tahoma"/>
            </a:endParaRPr>
          </a:p>
          <a:p>
            <a:pPr marL="173990" marR="104139">
              <a:lnSpc>
                <a:spcPts val="3000"/>
              </a:lnSpc>
            </a:pPr>
            <a:r>
              <a:rPr sz="2650" spc="35" dirty="0">
                <a:solidFill>
                  <a:srgbClr val="FFFFFF"/>
                </a:solidFill>
                <a:latin typeface="Tahoma"/>
                <a:cs typeface="Tahoma"/>
              </a:rPr>
              <a:t>Customers </a:t>
            </a:r>
            <a:r>
              <a:rPr sz="265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spc="9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650" spc="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650" spc="7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650" spc="-2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65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spc="2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650" spc="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650" spc="7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650" spc="-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650" spc="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65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650" spc="55" dirty="0">
                <a:solidFill>
                  <a:srgbClr val="FFFFFF"/>
                </a:solidFill>
                <a:latin typeface="Tahoma"/>
                <a:cs typeface="Tahoma"/>
              </a:rPr>
              <a:t>o  </a:t>
            </a:r>
            <a:r>
              <a:rPr sz="2650" spc="-10" dirty="0">
                <a:solidFill>
                  <a:srgbClr val="FFFFFF"/>
                </a:solidFill>
                <a:latin typeface="Tahoma"/>
                <a:cs typeface="Tahoma"/>
              </a:rPr>
              <a:t>are </a:t>
            </a:r>
            <a:r>
              <a:rPr sz="2650" spc="3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650" spc="25" dirty="0">
                <a:solidFill>
                  <a:srgbClr val="FFFFFF"/>
                </a:solidFill>
                <a:latin typeface="Tahoma"/>
                <a:cs typeface="Tahoma"/>
              </a:rPr>
              <a:t>most </a:t>
            </a:r>
            <a:r>
              <a:rPr sz="2650" spc="-8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spc="30" dirty="0">
                <a:solidFill>
                  <a:srgbClr val="FFFFFF"/>
                </a:solidFill>
                <a:latin typeface="Tahoma"/>
                <a:cs typeface="Tahoma"/>
              </a:rPr>
              <a:t>active</a:t>
            </a:r>
            <a:endParaRPr sz="2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ahoma"/>
              <a:cs typeface="Tahoma"/>
            </a:endParaRPr>
          </a:p>
          <a:p>
            <a:pPr marL="173990" marR="5080">
              <a:lnSpc>
                <a:spcPts val="3000"/>
              </a:lnSpc>
            </a:pPr>
            <a:r>
              <a:rPr sz="2650" spc="70" dirty="0">
                <a:solidFill>
                  <a:srgbClr val="FFFFFF"/>
                </a:solidFill>
                <a:latin typeface="Tahoma"/>
                <a:cs typeface="Tahoma"/>
              </a:rPr>
              <a:t>Northwest </a:t>
            </a:r>
            <a:r>
              <a:rPr sz="265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spc="35" dirty="0">
                <a:solidFill>
                  <a:srgbClr val="FFFFFF"/>
                </a:solidFill>
                <a:latin typeface="Tahoma"/>
                <a:cs typeface="Tahoma"/>
              </a:rPr>
              <a:t>Territory</a:t>
            </a:r>
            <a:r>
              <a:rPr sz="265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spc="-75" dirty="0">
                <a:solidFill>
                  <a:srgbClr val="FFFFFF"/>
                </a:solidFill>
                <a:latin typeface="Tahoma"/>
                <a:cs typeface="Tahoma"/>
              </a:rPr>
              <a:t>(NT) </a:t>
            </a:r>
            <a:r>
              <a:rPr sz="2650" spc="-8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spc="-5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2650" spc="55" dirty="0">
                <a:solidFill>
                  <a:srgbClr val="FFFFFF"/>
                </a:solidFill>
                <a:latin typeface="Tahoma"/>
                <a:cs typeface="Tahoma"/>
              </a:rPr>
              <a:t>Yukon </a:t>
            </a:r>
            <a:r>
              <a:rPr sz="265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spc="-305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2650" spc="14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650" spc="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650" spc="-30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r>
              <a:rPr sz="265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spc="1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650" spc="-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650" spc="6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650" spc="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65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spc="7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650" spc="15" dirty="0">
                <a:solidFill>
                  <a:srgbClr val="FFFFFF"/>
                </a:solidFill>
                <a:latin typeface="Tahoma"/>
                <a:cs typeface="Tahoma"/>
              </a:rPr>
              <a:t>he  </a:t>
            </a:r>
            <a:r>
              <a:rPr sz="2650" spc="5" dirty="0">
                <a:solidFill>
                  <a:srgbClr val="FFFFFF"/>
                </a:solidFill>
                <a:latin typeface="Tahoma"/>
                <a:cs typeface="Tahoma"/>
              </a:rPr>
              <a:t>least </a:t>
            </a:r>
            <a:r>
              <a:rPr sz="2650" spc="10" dirty="0">
                <a:solidFill>
                  <a:srgbClr val="FFFFFF"/>
                </a:solidFill>
                <a:latin typeface="Tahoma"/>
                <a:cs typeface="Tahoma"/>
              </a:rPr>
              <a:t>number </a:t>
            </a:r>
            <a:r>
              <a:rPr sz="2650" spc="-8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spc="85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2650" spc="35" dirty="0">
                <a:solidFill>
                  <a:srgbClr val="FFFFFF"/>
                </a:solidFill>
                <a:latin typeface="Tahoma"/>
                <a:cs typeface="Tahoma"/>
              </a:rPr>
              <a:t>Prime </a:t>
            </a:r>
            <a:r>
              <a:rPr sz="265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Tahoma"/>
                <a:cs typeface="Tahoma"/>
              </a:rPr>
              <a:t>customers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64207" y="242952"/>
            <a:ext cx="118306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675" dirty="0"/>
              <a:t>A</a:t>
            </a:r>
            <a:r>
              <a:rPr sz="5600" spc="540" dirty="0"/>
              <a:t>N</a:t>
            </a:r>
            <a:r>
              <a:rPr sz="5600" spc="675" dirty="0"/>
              <a:t>A</a:t>
            </a:r>
            <a:r>
              <a:rPr sz="5600" spc="-355" dirty="0"/>
              <a:t>L</a:t>
            </a:r>
            <a:r>
              <a:rPr sz="5600" spc="484" dirty="0"/>
              <a:t>Y</a:t>
            </a:r>
            <a:r>
              <a:rPr sz="5600" spc="600" dirty="0"/>
              <a:t>S</a:t>
            </a:r>
            <a:r>
              <a:rPr sz="5600" spc="160" dirty="0"/>
              <a:t>I</a:t>
            </a:r>
            <a:r>
              <a:rPr sz="5600" spc="605" dirty="0"/>
              <a:t>S</a:t>
            </a:r>
            <a:r>
              <a:rPr sz="5600" spc="-620" dirty="0"/>
              <a:t> </a:t>
            </a:r>
            <a:r>
              <a:rPr sz="5600" spc="415" dirty="0"/>
              <a:t>B</a:t>
            </a:r>
            <a:r>
              <a:rPr sz="5600" spc="675" dirty="0"/>
              <a:t>A</a:t>
            </a:r>
            <a:r>
              <a:rPr sz="5600" spc="600" dirty="0"/>
              <a:t>S</a:t>
            </a:r>
            <a:r>
              <a:rPr sz="5600" spc="-125" dirty="0"/>
              <a:t>E</a:t>
            </a:r>
            <a:r>
              <a:rPr sz="5600" spc="515" dirty="0"/>
              <a:t>D</a:t>
            </a:r>
            <a:r>
              <a:rPr sz="5600" spc="-620" dirty="0"/>
              <a:t> </a:t>
            </a:r>
            <a:r>
              <a:rPr sz="5600" spc="459" dirty="0"/>
              <a:t>O</a:t>
            </a:r>
            <a:r>
              <a:rPr sz="5600" spc="545" dirty="0"/>
              <a:t>N</a:t>
            </a:r>
            <a:r>
              <a:rPr sz="5600" spc="-620" dirty="0"/>
              <a:t> </a:t>
            </a:r>
            <a:r>
              <a:rPr sz="5600" spc="265" dirty="0"/>
              <a:t>P</a:t>
            </a:r>
            <a:r>
              <a:rPr sz="5600" spc="275" dirty="0"/>
              <a:t>R</a:t>
            </a:r>
            <a:r>
              <a:rPr sz="5600" spc="459" dirty="0"/>
              <a:t>O</a:t>
            </a:r>
            <a:r>
              <a:rPr sz="5600" spc="695" dirty="0"/>
              <a:t>V</a:t>
            </a:r>
            <a:r>
              <a:rPr sz="5600" spc="160" dirty="0"/>
              <a:t>I</a:t>
            </a:r>
            <a:r>
              <a:rPr sz="5600" spc="540" dirty="0"/>
              <a:t>N</a:t>
            </a:r>
            <a:r>
              <a:rPr sz="5600" spc="810" dirty="0"/>
              <a:t>C</a:t>
            </a:r>
            <a:r>
              <a:rPr sz="5600" spc="-125" dirty="0"/>
              <a:t>E</a:t>
            </a:r>
            <a:r>
              <a:rPr sz="5600" spc="600" dirty="0"/>
              <a:t>S</a:t>
            </a:r>
            <a:r>
              <a:rPr sz="5600" spc="-365" dirty="0"/>
              <a:t>:</a:t>
            </a:r>
            <a:endParaRPr sz="5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260069" cy="4638675"/>
            <a:chOff x="0" y="0"/>
            <a:chExt cx="13260069" cy="4638675"/>
          </a:xfrm>
        </p:grpSpPr>
        <p:sp>
          <p:nvSpPr>
            <p:cNvPr id="3" name="object 3"/>
            <p:cNvSpPr/>
            <p:nvPr/>
          </p:nvSpPr>
          <p:spPr>
            <a:xfrm>
              <a:off x="278300" y="2425591"/>
              <a:ext cx="12981940" cy="1257300"/>
            </a:xfrm>
            <a:custGeom>
              <a:avLst/>
              <a:gdLst/>
              <a:ahLst/>
              <a:cxnLst/>
              <a:rect l="l" t="t" r="r" b="b"/>
              <a:pathLst>
                <a:path w="12981940" h="1257300">
                  <a:moveTo>
                    <a:pt x="12981641" y="1257300"/>
                  </a:moveTo>
                  <a:lnTo>
                    <a:pt x="0" y="1257300"/>
                  </a:lnTo>
                  <a:lnTo>
                    <a:pt x="0" y="0"/>
                  </a:lnTo>
                  <a:lnTo>
                    <a:pt x="12981641" y="0"/>
                  </a:lnTo>
                  <a:lnTo>
                    <a:pt x="12981641" y="1257300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638675" cy="4638675"/>
            </a:xfrm>
            <a:custGeom>
              <a:avLst/>
              <a:gdLst/>
              <a:ahLst/>
              <a:cxnLst/>
              <a:rect l="l" t="t" r="r" b="b"/>
              <a:pathLst>
                <a:path w="4638675" h="4638675">
                  <a:moveTo>
                    <a:pt x="4638149" y="0"/>
                  </a:moveTo>
                  <a:lnTo>
                    <a:pt x="0" y="4638149"/>
                  </a:lnTo>
                  <a:lnTo>
                    <a:pt x="0" y="0"/>
                  </a:lnTo>
                  <a:lnTo>
                    <a:pt x="4638149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132579" cy="4132579"/>
            </a:xfrm>
            <a:custGeom>
              <a:avLst/>
              <a:gdLst/>
              <a:ahLst/>
              <a:cxnLst/>
              <a:rect l="l" t="t" r="r" b="b"/>
              <a:pathLst>
                <a:path w="4132579" h="4132579">
                  <a:moveTo>
                    <a:pt x="0" y="4132185"/>
                  </a:moveTo>
                  <a:lnTo>
                    <a:pt x="0" y="3868748"/>
                  </a:lnTo>
                  <a:lnTo>
                    <a:pt x="3868748" y="0"/>
                  </a:lnTo>
                  <a:lnTo>
                    <a:pt x="4132185" y="0"/>
                  </a:lnTo>
                  <a:lnTo>
                    <a:pt x="0" y="41321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5648767"/>
            <a:ext cx="4638675" cy="4638675"/>
            <a:chOff x="0" y="5648767"/>
            <a:chExt cx="4638675" cy="4638675"/>
          </a:xfrm>
        </p:grpSpPr>
        <p:sp>
          <p:nvSpPr>
            <p:cNvPr id="7" name="object 7"/>
            <p:cNvSpPr/>
            <p:nvPr/>
          </p:nvSpPr>
          <p:spPr>
            <a:xfrm>
              <a:off x="0" y="5648767"/>
              <a:ext cx="4638675" cy="4638675"/>
            </a:xfrm>
            <a:custGeom>
              <a:avLst/>
              <a:gdLst/>
              <a:ahLst/>
              <a:cxnLst/>
              <a:rect l="l" t="t" r="r" b="b"/>
              <a:pathLst>
                <a:path w="4638675" h="4638675">
                  <a:moveTo>
                    <a:pt x="4638149" y="4638232"/>
                  </a:moveTo>
                  <a:lnTo>
                    <a:pt x="0" y="4638232"/>
                  </a:lnTo>
                  <a:lnTo>
                    <a:pt x="0" y="0"/>
                  </a:lnTo>
                  <a:lnTo>
                    <a:pt x="4638149" y="4638232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148435"/>
              <a:ext cx="4135754" cy="4138929"/>
            </a:xfrm>
            <a:custGeom>
              <a:avLst/>
              <a:gdLst/>
              <a:ahLst/>
              <a:cxnLst/>
              <a:rect l="l" t="t" r="r" b="b"/>
              <a:pathLst>
                <a:path w="4135754" h="4138929">
                  <a:moveTo>
                    <a:pt x="3868748" y="4138564"/>
                  </a:moveTo>
                  <a:lnTo>
                    <a:pt x="3874682" y="4132630"/>
                  </a:lnTo>
                  <a:lnTo>
                    <a:pt x="0" y="257948"/>
                  </a:lnTo>
                  <a:lnTo>
                    <a:pt x="0" y="0"/>
                  </a:lnTo>
                  <a:lnTo>
                    <a:pt x="4135374" y="4135374"/>
                  </a:lnTo>
                  <a:lnTo>
                    <a:pt x="4132185" y="4138564"/>
                  </a:lnTo>
                  <a:lnTo>
                    <a:pt x="3868748" y="41385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62132"/>
              <a:ext cx="3524885" cy="3524885"/>
            </a:xfrm>
            <a:custGeom>
              <a:avLst/>
              <a:gdLst/>
              <a:ahLst/>
              <a:cxnLst/>
              <a:rect l="l" t="t" r="r" b="b"/>
              <a:pathLst>
                <a:path w="3524885" h="3524884">
                  <a:moveTo>
                    <a:pt x="3524867" y="3524867"/>
                  </a:moveTo>
                  <a:lnTo>
                    <a:pt x="0" y="3524867"/>
                  </a:lnTo>
                  <a:lnTo>
                    <a:pt x="0" y="0"/>
                  </a:lnTo>
                  <a:lnTo>
                    <a:pt x="3524867" y="3524867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7261800"/>
              <a:ext cx="3025775" cy="3025775"/>
            </a:xfrm>
            <a:custGeom>
              <a:avLst/>
              <a:gdLst/>
              <a:ahLst/>
              <a:cxnLst/>
              <a:rect l="l" t="t" r="r" b="b"/>
              <a:pathLst>
                <a:path w="3025775" h="3025775">
                  <a:moveTo>
                    <a:pt x="2767250" y="3025199"/>
                  </a:moveTo>
                  <a:lnTo>
                    <a:pt x="0" y="257948"/>
                  </a:lnTo>
                  <a:lnTo>
                    <a:pt x="0" y="0"/>
                  </a:lnTo>
                  <a:lnTo>
                    <a:pt x="3025198" y="3025199"/>
                  </a:lnTo>
                  <a:lnTo>
                    <a:pt x="2767250" y="3025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68933" y="2390175"/>
            <a:ext cx="740346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015" dirty="0">
                <a:solidFill>
                  <a:srgbClr val="FFFFFF"/>
                </a:solidFill>
              </a:rPr>
              <a:t>CONCLUSION</a:t>
            </a:r>
            <a:endParaRPr sz="8000"/>
          </a:p>
        </p:txBody>
      </p:sp>
      <p:grpSp>
        <p:nvGrpSpPr>
          <p:cNvPr id="12" name="object 12"/>
          <p:cNvGrpSpPr/>
          <p:nvPr/>
        </p:nvGrpSpPr>
        <p:grpSpPr>
          <a:xfrm>
            <a:off x="12108311" y="41"/>
            <a:ext cx="6179820" cy="10287000"/>
            <a:chOff x="12108311" y="41"/>
            <a:chExt cx="6179820" cy="10287000"/>
          </a:xfrm>
        </p:grpSpPr>
        <p:sp>
          <p:nvSpPr>
            <p:cNvPr id="13" name="object 13"/>
            <p:cNvSpPr/>
            <p:nvPr/>
          </p:nvSpPr>
          <p:spPr>
            <a:xfrm>
              <a:off x="12108311" y="41"/>
              <a:ext cx="6179820" cy="10287000"/>
            </a:xfrm>
            <a:custGeom>
              <a:avLst/>
              <a:gdLst/>
              <a:ahLst/>
              <a:cxnLst/>
              <a:rect l="l" t="t" r="r" b="b"/>
              <a:pathLst>
                <a:path w="6179819" h="10287000">
                  <a:moveTo>
                    <a:pt x="0" y="10286917"/>
                  </a:moveTo>
                  <a:lnTo>
                    <a:pt x="0" y="0"/>
                  </a:lnTo>
                  <a:lnTo>
                    <a:pt x="6179689" y="0"/>
                  </a:lnTo>
                  <a:lnTo>
                    <a:pt x="6179689" y="10286917"/>
                  </a:lnTo>
                  <a:lnTo>
                    <a:pt x="0" y="10286917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459849" y="2683883"/>
              <a:ext cx="2527300" cy="2357120"/>
            </a:xfrm>
            <a:custGeom>
              <a:avLst/>
              <a:gdLst/>
              <a:ahLst/>
              <a:cxnLst/>
              <a:rect l="l" t="t" r="r" b="b"/>
              <a:pathLst>
                <a:path w="2527300" h="2357120">
                  <a:moveTo>
                    <a:pt x="267977" y="2356744"/>
                  </a:moveTo>
                  <a:lnTo>
                    <a:pt x="0" y="2063352"/>
                  </a:lnTo>
                  <a:lnTo>
                    <a:pt x="2258726" y="0"/>
                  </a:lnTo>
                  <a:lnTo>
                    <a:pt x="2526693" y="293365"/>
                  </a:lnTo>
                  <a:lnTo>
                    <a:pt x="267977" y="2356744"/>
                  </a:lnTo>
                  <a:close/>
                </a:path>
              </a:pathLst>
            </a:custGeom>
            <a:solidFill>
              <a:srgbClr val="3348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464413" y="2688335"/>
              <a:ext cx="2417445" cy="2263140"/>
            </a:xfrm>
            <a:custGeom>
              <a:avLst/>
              <a:gdLst/>
              <a:ahLst/>
              <a:cxnLst/>
              <a:rect l="l" t="t" r="r" b="b"/>
              <a:pathLst>
                <a:path w="2417444" h="2263140">
                  <a:moveTo>
                    <a:pt x="182791" y="2262898"/>
                  </a:moveTo>
                  <a:lnTo>
                    <a:pt x="104013" y="1967814"/>
                  </a:lnTo>
                  <a:lnTo>
                    <a:pt x="0" y="2062886"/>
                  </a:lnTo>
                  <a:lnTo>
                    <a:pt x="182791" y="2262898"/>
                  </a:lnTo>
                  <a:close/>
                </a:path>
                <a:path w="2417444" h="2263140">
                  <a:moveTo>
                    <a:pt x="549757" y="2090737"/>
                  </a:moveTo>
                  <a:lnTo>
                    <a:pt x="436181" y="1664423"/>
                  </a:lnTo>
                  <a:lnTo>
                    <a:pt x="254571" y="1830285"/>
                  </a:lnTo>
                  <a:lnTo>
                    <a:pt x="368147" y="2256612"/>
                  </a:lnTo>
                  <a:lnTo>
                    <a:pt x="549757" y="2090737"/>
                  </a:lnTo>
                  <a:close/>
                </a:path>
                <a:path w="2417444" h="2263140">
                  <a:moveTo>
                    <a:pt x="923239" y="1749539"/>
                  </a:moveTo>
                  <a:lnTo>
                    <a:pt x="809650" y="1323213"/>
                  </a:lnTo>
                  <a:lnTo>
                    <a:pt x="586613" y="1526959"/>
                  </a:lnTo>
                  <a:lnTo>
                    <a:pt x="700316" y="1953221"/>
                  </a:lnTo>
                  <a:lnTo>
                    <a:pt x="923239" y="1749539"/>
                  </a:lnTo>
                  <a:close/>
                </a:path>
                <a:path w="2417444" h="2263140">
                  <a:moveTo>
                    <a:pt x="1296758" y="1408455"/>
                  </a:moveTo>
                  <a:lnTo>
                    <a:pt x="1183119" y="982014"/>
                  </a:lnTo>
                  <a:lnTo>
                    <a:pt x="960132" y="1185875"/>
                  </a:lnTo>
                  <a:lnTo>
                    <a:pt x="1073785" y="1612011"/>
                  </a:lnTo>
                  <a:lnTo>
                    <a:pt x="1296758" y="1408455"/>
                  </a:lnTo>
                  <a:close/>
                </a:path>
                <a:path w="2417444" h="2263140">
                  <a:moveTo>
                    <a:pt x="1670227" y="1067257"/>
                  </a:moveTo>
                  <a:lnTo>
                    <a:pt x="1556651" y="640930"/>
                  </a:lnTo>
                  <a:lnTo>
                    <a:pt x="1333741" y="844613"/>
                  </a:lnTo>
                  <a:lnTo>
                    <a:pt x="1447317" y="1270939"/>
                  </a:lnTo>
                  <a:lnTo>
                    <a:pt x="1670227" y="1067257"/>
                  </a:lnTo>
                  <a:close/>
                </a:path>
                <a:path w="2417444" h="2263140">
                  <a:moveTo>
                    <a:pt x="2043709" y="726046"/>
                  </a:moveTo>
                  <a:lnTo>
                    <a:pt x="1930120" y="299732"/>
                  </a:lnTo>
                  <a:lnTo>
                    <a:pt x="1707210" y="503415"/>
                  </a:lnTo>
                  <a:lnTo>
                    <a:pt x="1820659" y="929792"/>
                  </a:lnTo>
                  <a:lnTo>
                    <a:pt x="2043709" y="726046"/>
                  </a:lnTo>
                  <a:close/>
                </a:path>
                <a:path w="2417444" h="2263140">
                  <a:moveTo>
                    <a:pt x="2417178" y="384848"/>
                  </a:moveTo>
                  <a:lnTo>
                    <a:pt x="2337943" y="87236"/>
                  </a:lnTo>
                  <a:lnTo>
                    <a:pt x="2258237" y="0"/>
                  </a:lnTo>
                  <a:lnTo>
                    <a:pt x="2080679" y="162204"/>
                  </a:lnTo>
                  <a:lnTo>
                    <a:pt x="2194141" y="588581"/>
                  </a:lnTo>
                  <a:lnTo>
                    <a:pt x="2417178" y="3848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726962" y="3838757"/>
              <a:ext cx="3527425" cy="2834640"/>
            </a:xfrm>
            <a:custGeom>
              <a:avLst/>
              <a:gdLst/>
              <a:ahLst/>
              <a:cxnLst/>
              <a:rect l="l" t="t" r="r" b="b"/>
              <a:pathLst>
                <a:path w="3527425" h="2834640">
                  <a:moveTo>
                    <a:pt x="3527357" y="1640039"/>
                  </a:moveTo>
                  <a:lnTo>
                    <a:pt x="690248" y="2834101"/>
                  </a:lnTo>
                  <a:lnTo>
                    <a:pt x="0" y="1194062"/>
                  </a:lnTo>
                  <a:lnTo>
                    <a:pt x="2837109" y="0"/>
                  </a:lnTo>
                  <a:lnTo>
                    <a:pt x="3527357" y="1640039"/>
                  </a:lnTo>
                  <a:close/>
                </a:path>
              </a:pathLst>
            </a:custGeom>
            <a:solidFill>
              <a:srgbClr val="3348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726960" y="3838764"/>
              <a:ext cx="3286125" cy="2625725"/>
            </a:xfrm>
            <a:custGeom>
              <a:avLst/>
              <a:gdLst/>
              <a:ahLst/>
              <a:cxnLst/>
              <a:rect l="l" t="t" r="r" b="b"/>
              <a:pathLst>
                <a:path w="3286125" h="2625725">
                  <a:moveTo>
                    <a:pt x="90906" y="1155801"/>
                  </a:moveTo>
                  <a:lnTo>
                    <a:pt x="0" y="1194066"/>
                  </a:lnTo>
                  <a:lnTo>
                    <a:pt x="73533" y="1368767"/>
                  </a:lnTo>
                  <a:lnTo>
                    <a:pt x="90906" y="1155801"/>
                  </a:lnTo>
                  <a:close/>
                </a:path>
                <a:path w="3286125" h="2625725">
                  <a:moveTo>
                    <a:pt x="557187" y="959561"/>
                  </a:moveTo>
                  <a:lnTo>
                    <a:pt x="278777" y="1076731"/>
                  </a:lnTo>
                  <a:lnTo>
                    <a:pt x="246837" y="1469110"/>
                  </a:lnTo>
                  <a:lnTo>
                    <a:pt x="525106" y="1351991"/>
                  </a:lnTo>
                  <a:lnTo>
                    <a:pt x="557187" y="959561"/>
                  </a:lnTo>
                  <a:close/>
                </a:path>
                <a:path w="3286125" h="2625725">
                  <a:moveTo>
                    <a:pt x="1023454" y="763320"/>
                  </a:moveTo>
                  <a:lnTo>
                    <a:pt x="745058" y="880491"/>
                  </a:lnTo>
                  <a:lnTo>
                    <a:pt x="712990" y="1272921"/>
                  </a:lnTo>
                  <a:lnTo>
                    <a:pt x="991387" y="1155750"/>
                  </a:lnTo>
                  <a:lnTo>
                    <a:pt x="1023454" y="763320"/>
                  </a:lnTo>
                  <a:close/>
                </a:path>
                <a:path w="3286125" h="2625725">
                  <a:moveTo>
                    <a:pt x="1489722" y="567080"/>
                  </a:moveTo>
                  <a:lnTo>
                    <a:pt x="1211326" y="684250"/>
                  </a:lnTo>
                  <a:lnTo>
                    <a:pt x="1179258" y="1076680"/>
                  </a:lnTo>
                  <a:lnTo>
                    <a:pt x="1457655" y="959510"/>
                  </a:lnTo>
                  <a:lnTo>
                    <a:pt x="1489722" y="567080"/>
                  </a:lnTo>
                  <a:close/>
                </a:path>
                <a:path w="3286125" h="2625725">
                  <a:moveTo>
                    <a:pt x="1956003" y="370827"/>
                  </a:moveTo>
                  <a:lnTo>
                    <a:pt x="1677593" y="488010"/>
                  </a:lnTo>
                  <a:lnTo>
                    <a:pt x="1645526" y="880440"/>
                  </a:lnTo>
                  <a:lnTo>
                    <a:pt x="1923923" y="763270"/>
                  </a:lnTo>
                  <a:lnTo>
                    <a:pt x="1956003" y="370827"/>
                  </a:lnTo>
                  <a:close/>
                </a:path>
                <a:path w="3286125" h="2625725">
                  <a:moveTo>
                    <a:pt x="2422271" y="174586"/>
                  </a:moveTo>
                  <a:lnTo>
                    <a:pt x="2143874" y="291757"/>
                  </a:lnTo>
                  <a:lnTo>
                    <a:pt x="2111806" y="684199"/>
                  </a:lnTo>
                  <a:lnTo>
                    <a:pt x="2390203" y="567029"/>
                  </a:lnTo>
                  <a:lnTo>
                    <a:pt x="2422271" y="174586"/>
                  </a:lnTo>
                  <a:close/>
                </a:path>
                <a:path w="3286125" h="2625725">
                  <a:moveTo>
                    <a:pt x="2862478" y="978128"/>
                  </a:moveTo>
                  <a:lnTo>
                    <a:pt x="2842031" y="929525"/>
                  </a:lnTo>
                  <a:lnTo>
                    <a:pt x="661123" y="1847418"/>
                  </a:lnTo>
                  <a:lnTo>
                    <a:pt x="681570" y="1896008"/>
                  </a:lnTo>
                  <a:lnTo>
                    <a:pt x="2862478" y="978128"/>
                  </a:lnTo>
                  <a:close/>
                </a:path>
                <a:path w="3286125" h="2625725">
                  <a:moveTo>
                    <a:pt x="2892729" y="132156"/>
                  </a:moveTo>
                  <a:lnTo>
                    <a:pt x="2837103" y="0"/>
                  </a:lnTo>
                  <a:lnTo>
                    <a:pt x="2627503" y="88214"/>
                  </a:lnTo>
                  <a:lnTo>
                    <a:pt x="2595435" y="480644"/>
                  </a:lnTo>
                  <a:lnTo>
                    <a:pt x="2873832" y="363474"/>
                  </a:lnTo>
                  <a:lnTo>
                    <a:pt x="2892729" y="132156"/>
                  </a:lnTo>
                  <a:close/>
                </a:path>
                <a:path w="3286125" h="2625725">
                  <a:moveTo>
                    <a:pt x="2913875" y="1100251"/>
                  </a:moveTo>
                  <a:lnTo>
                    <a:pt x="2893428" y="1051661"/>
                  </a:lnTo>
                  <a:lnTo>
                    <a:pt x="712520" y="1969541"/>
                  </a:lnTo>
                  <a:lnTo>
                    <a:pt x="732967" y="2018144"/>
                  </a:lnTo>
                  <a:lnTo>
                    <a:pt x="2913875" y="1100251"/>
                  </a:lnTo>
                  <a:close/>
                </a:path>
                <a:path w="3286125" h="2625725">
                  <a:moveTo>
                    <a:pt x="2965234" y="1222260"/>
                  </a:moveTo>
                  <a:lnTo>
                    <a:pt x="2944825" y="1173797"/>
                  </a:lnTo>
                  <a:lnTo>
                    <a:pt x="763917" y="2091677"/>
                  </a:lnTo>
                  <a:lnTo>
                    <a:pt x="784313" y="2140140"/>
                  </a:lnTo>
                  <a:lnTo>
                    <a:pt x="2965234" y="1222260"/>
                  </a:lnTo>
                  <a:close/>
                </a:path>
                <a:path w="3286125" h="2625725">
                  <a:moveTo>
                    <a:pt x="3016631" y="1344396"/>
                  </a:moveTo>
                  <a:lnTo>
                    <a:pt x="2996234" y="1295920"/>
                  </a:lnTo>
                  <a:lnTo>
                    <a:pt x="815327" y="2213813"/>
                  </a:lnTo>
                  <a:lnTo>
                    <a:pt x="835723" y="2262276"/>
                  </a:lnTo>
                  <a:lnTo>
                    <a:pt x="3016631" y="1344396"/>
                  </a:lnTo>
                  <a:close/>
                </a:path>
                <a:path w="3286125" h="2625725">
                  <a:moveTo>
                    <a:pt x="3286048" y="1587842"/>
                  </a:moveTo>
                  <a:lnTo>
                    <a:pt x="3253371" y="1510195"/>
                  </a:lnTo>
                  <a:lnTo>
                    <a:pt x="788784" y="2547467"/>
                  </a:lnTo>
                  <a:lnTo>
                    <a:pt x="821474" y="2625115"/>
                  </a:lnTo>
                  <a:lnTo>
                    <a:pt x="3286048" y="15878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19520" y="4079808"/>
            <a:ext cx="8902065" cy="2692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374140">
              <a:lnSpc>
                <a:spcPct val="100000"/>
              </a:lnSpc>
              <a:spcBef>
                <a:spcPts val="700"/>
              </a:spcBef>
            </a:pPr>
            <a:r>
              <a:rPr sz="3000" i="1" spc="345" dirty="0">
                <a:latin typeface="Trebuchet MS"/>
                <a:cs typeface="Trebuchet MS"/>
              </a:rPr>
              <a:t>BASED</a:t>
            </a:r>
            <a:r>
              <a:rPr sz="3000" i="1" spc="380" dirty="0">
                <a:latin typeface="Trebuchet MS"/>
                <a:cs typeface="Trebuchet MS"/>
              </a:rPr>
              <a:t> </a:t>
            </a:r>
            <a:r>
              <a:rPr sz="3000" i="1" spc="365" dirty="0">
                <a:latin typeface="Trebuchet MS"/>
                <a:cs typeface="Trebuchet MS"/>
              </a:rPr>
              <a:t>ON</a:t>
            </a:r>
            <a:r>
              <a:rPr sz="3000" i="1" spc="385" dirty="0">
                <a:latin typeface="Trebuchet MS"/>
                <a:cs typeface="Trebuchet MS"/>
              </a:rPr>
              <a:t> </a:t>
            </a:r>
            <a:r>
              <a:rPr sz="3000" i="1" spc="220" dirty="0">
                <a:latin typeface="Trebuchet MS"/>
                <a:cs typeface="Trebuchet MS"/>
              </a:rPr>
              <a:t>THE</a:t>
            </a:r>
            <a:r>
              <a:rPr sz="3000" i="1" spc="380" dirty="0">
                <a:latin typeface="Trebuchet MS"/>
                <a:cs typeface="Trebuchet MS"/>
              </a:rPr>
              <a:t> </a:t>
            </a:r>
            <a:r>
              <a:rPr sz="3000" i="1" spc="375" dirty="0">
                <a:latin typeface="Trebuchet MS"/>
                <a:cs typeface="Trebuchet MS"/>
              </a:rPr>
              <a:t>DEMOGRAPHIC</a:t>
            </a:r>
            <a:endParaRPr sz="3000">
              <a:latin typeface="Trebuchet MS"/>
              <a:cs typeface="Trebuchet MS"/>
            </a:endParaRPr>
          </a:p>
          <a:p>
            <a:pPr marL="474345" marR="466725" indent="196215">
              <a:lnSpc>
                <a:spcPts val="4200"/>
              </a:lnSpc>
              <a:spcBef>
                <a:spcPts val="240"/>
              </a:spcBef>
            </a:pPr>
            <a:r>
              <a:rPr sz="3000" i="1" spc="325" dirty="0">
                <a:latin typeface="Trebuchet MS"/>
                <a:cs typeface="Trebuchet MS"/>
              </a:rPr>
              <a:t>INFORMATION,</a:t>
            </a:r>
            <a:r>
              <a:rPr sz="3000" i="1" spc="390" dirty="0">
                <a:latin typeface="Trebuchet MS"/>
                <a:cs typeface="Trebuchet MS"/>
              </a:rPr>
              <a:t> </a:t>
            </a:r>
            <a:r>
              <a:rPr sz="3000" i="1" spc="305" dirty="0">
                <a:latin typeface="Trebuchet MS"/>
                <a:cs typeface="Trebuchet MS"/>
              </a:rPr>
              <a:t>WE</a:t>
            </a:r>
            <a:r>
              <a:rPr sz="3000" i="1" spc="395" dirty="0">
                <a:latin typeface="Trebuchet MS"/>
                <a:cs typeface="Trebuchet MS"/>
              </a:rPr>
              <a:t> </a:t>
            </a:r>
            <a:r>
              <a:rPr sz="3000" i="1" spc="315" dirty="0">
                <a:latin typeface="Trebuchet MS"/>
                <a:cs typeface="Trebuchet MS"/>
              </a:rPr>
              <a:t>CAN</a:t>
            </a:r>
            <a:r>
              <a:rPr sz="3000" i="1" spc="395" dirty="0">
                <a:latin typeface="Trebuchet MS"/>
                <a:cs typeface="Trebuchet MS"/>
              </a:rPr>
              <a:t> </a:t>
            </a:r>
            <a:r>
              <a:rPr sz="3000" i="1" spc="295" dirty="0">
                <a:latin typeface="Trebuchet MS"/>
                <a:cs typeface="Trebuchet MS"/>
              </a:rPr>
              <a:t>PREDICT</a:t>
            </a:r>
            <a:r>
              <a:rPr sz="3000" i="1" spc="390" dirty="0">
                <a:latin typeface="Trebuchet MS"/>
                <a:cs typeface="Trebuchet MS"/>
              </a:rPr>
              <a:t> </a:t>
            </a:r>
            <a:r>
              <a:rPr sz="3000" i="1" spc="220" dirty="0">
                <a:latin typeface="Trebuchet MS"/>
                <a:cs typeface="Trebuchet MS"/>
              </a:rPr>
              <a:t>THE </a:t>
            </a:r>
            <a:r>
              <a:rPr sz="3000" i="1" spc="225" dirty="0">
                <a:latin typeface="Trebuchet MS"/>
                <a:cs typeface="Trebuchet MS"/>
              </a:rPr>
              <a:t> </a:t>
            </a:r>
            <a:r>
              <a:rPr sz="3000" i="1" spc="335" dirty="0">
                <a:latin typeface="Trebuchet MS"/>
                <a:cs typeface="Trebuchet MS"/>
              </a:rPr>
              <a:t>TRANSACTION</a:t>
            </a:r>
            <a:r>
              <a:rPr sz="3000" i="1" spc="380" dirty="0">
                <a:latin typeface="Trebuchet MS"/>
                <a:cs typeface="Trebuchet MS"/>
              </a:rPr>
              <a:t> </a:t>
            </a:r>
            <a:r>
              <a:rPr sz="3000" i="1" spc="330" dirty="0">
                <a:latin typeface="Trebuchet MS"/>
                <a:cs typeface="Trebuchet MS"/>
              </a:rPr>
              <a:t>CONTENT</a:t>
            </a:r>
            <a:r>
              <a:rPr sz="3000" i="1" spc="380" dirty="0">
                <a:latin typeface="Trebuchet MS"/>
                <a:cs typeface="Trebuchet MS"/>
              </a:rPr>
              <a:t> </a:t>
            </a:r>
            <a:r>
              <a:rPr sz="3000" i="1" spc="370" dirty="0">
                <a:latin typeface="Trebuchet MS"/>
                <a:cs typeface="Trebuchet MS"/>
              </a:rPr>
              <a:t>MEMBERS</a:t>
            </a:r>
            <a:r>
              <a:rPr sz="3000" i="1" spc="380" dirty="0">
                <a:latin typeface="Trebuchet MS"/>
                <a:cs typeface="Trebuchet MS"/>
              </a:rPr>
              <a:t> </a:t>
            </a:r>
            <a:r>
              <a:rPr sz="3000" i="1" spc="220" dirty="0">
                <a:latin typeface="Trebuchet MS"/>
                <a:cs typeface="Trebuchet MS"/>
              </a:rPr>
              <a:t>ARE</a:t>
            </a:r>
            <a:endParaRPr sz="3000">
              <a:latin typeface="Trebuchet MS"/>
              <a:cs typeface="Trebuchet MS"/>
            </a:endParaRPr>
          </a:p>
          <a:p>
            <a:pPr marL="1784985" marR="5080" indent="-1772920">
              <a:lnSpc>
                <a:spcPts val="4200"/>
              </a:lnSpc>
            </a:pPr>
            <a:r>
              <a:rPr sz="3000" i="1" spc="305" dirty="0">
                <a:latin typeface="Trebuchet MS"/>
                <a:cs typeface="Trebuchet MS"/>
              </a:rPr>
              <a:t>INTERESTED</a:t>
            </a:r>
            <a:r>
              <a:rPr sz="3000" i="1" spc="385" dirty="0">
                <a:latin typeface="Trebuchet MS"/>
                <a:cs typeface="Trebuchet MS"/>
              </a:rPr>
              <a:t> </a:t>
            </a:r>
            <a:r>
              <a:rPr sz="3000" i="1" spc="240" dirty="0">
                <a:latin typeface="Trebuchet MS"/>
                <a:cs typeface="Trebuchet MS"/>
              </a:rPr>
              <a:t>IN</a:t>
            </a:r>
            <a:r>
              <a:rPr sz="3000" i="1" spc="385" dirty="0">
                <a:latin typeface="Trebuchet MS"/>
                <a:cs typeface="Trebuchet MS"/>
              </a:rPr>
              <a:t> AND </a:t>
            </a:r>
            <a:r>
              <a:rPr sz="3000" i="1" spc="240" dirty="0">
                <a:latin typeface="Trebuchet MS"/>
                <a:cs typeface="Trebuchet MS"/>
              </a:rPr>
              <a:t>ATTRACT</a:t>
            </a:r>
            <a:r>
              <a:rPr sz="3000" i="1" spc="390" dirty="0">
                <a:latin typeface="Trebuchet MS"/>
                <a:cs typeface="Trebuchet MS"/>
              </a:rPr>
              <a:t> </a:t>
            </a:r>
            <a:r>
              <a:rPr sz="3000" i="1" spc="315" dirty="0">
                <a:latin typeface="Trebuchet MS"/>
                <a:cs typeface="Trebuchet MS"/>
              </a:rPr>
              <a:t>THEM</a:t>
            </a:r>
            <a:r>
              <a:rPr sz="3000" i="1" spc="385" dirty="0">
                <a:latin typeface="Trebuchet MS"/>
                <a:cs typeface="Trebuchet MS"/>
              </a:rPr>
              <a:t> </a:t>
            </a:r>
            <a:r>
              <a:rPr sz="3000" i="1" spc="204" dirty="0">
                <a:latin typeface="Trebuchet MS"/>
                <a:cs typeface="Trebuchet MS"/>
              </a:rPr>
              <a:t>TO</a:t>
            </a:r>
            <a:r>
              <a:rPr sz="3000" i="1" spc="385" dirty="0">
                <a:latin typeface="Trebuchet MS"/>
                <a:cs typeface="Trebuchet MS"/>
              </a:rPr>
              <a:t> </a:t>
            </a:r>
            <a:r>
              <a:rPr sz="3000" i="1" spc="265" dirty="0">
                <a:latin typeface="Trebuchet MS"/>
                <a:cs typeface="Trebuchet MS"/>
              </a:rPr>
              <a:t>USE </a:t>
            </a:r>
            <a:r>
              <a:rPr sz="3000" i="1" spc="-890" dirty="0">
                <a:latin typeface="Trebuchet MS"/>
                <a:cs typeface="Trebuchet MS"/>
              </a:rPr>
              <a:t> </a:t>
            </a:r>
            <a:r>
              <a:rPr sz="3000" i="1" spc="220" dirty="0">
                <a:latin typeface="Trebuchet MS"/>
                <a:cs typeface="Trebuchet MS"/>
              </a:rPr>
              <a:t>THE</a:t>
            </a:r>
            <a:r>
              <a:rPr sz="3000" i="1" spc="385" dirty="0">
                <a:latin typeface="Trebuchet MS"/>
                <a:cs typeface="Trebuchet MS"/>
              </a:rPr>
              <a:t> </a:t>
            </a:r>
            <a:r>
              <a:rPr sz="3000" i="1" spc="305" dirty="0">
                <a:latin typeface="Trebuchet MS"/>
                <a:cs typeface="Trebuchet MS"/>
              </a:rPr>
              <a:t>PRIME</a:t>
            </a:r>
            <a:r>
              <a:rPr sz="3000" i="1" spc="390" dirty="0">
                <a:latin typeface="Trebuchet MS"/>
                <a:cs typeface="Trebuchet MS"/>
              </a:rPr>
              <a:t> </a:t>
            </a:r>
            <a:r>
              <a:rPr sz="3000" i="1" spc="265" dirty="0">
                <a:latin typeface="Trebuchet MS"/>
                <a:cs typeface="Trebuchet MS"/>
              </a:rPr>
              <a:t>LOYALTY</a:t>
            </a:r>
            <a:r>
              <a:rPr sz="3000" i="1" spc="390" dirty="0">
                <a:latin typeface="Trebuchet MS"/>
                <a:cs typeface="Trebuchet MS"/>
              </a:rPr>
              <a:t> </a:t>
            </a:r>
            <a:r>
              <a:rPr sz="3000" i="1" spc="330" dirty="0">
                <a:latin typeface="Trebuchet MS"/>
                <a:cs typeface="Trebuchet MS"/>
              </a:rPr>
              <a:t>CARD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6815" y="1357"/>
            <a:ext cx="447675" cy="10284460"/>
          </a:xfrm>
          <a:custGeom>
            <a:avLst/>
            <a:gdLst/>
            <a:ahLst/>
            <a:cxnLst/>
            <a:rect l="l" t="t" r="r" b="b"/>
            <a:pathLst>
              <a:path w="447675" h="10284460">
                <a:moveTo>
                  <a:pt x="447674" y="10284286"/>
                </a:moveTo>
                <a:lnTo>
                  <a:pt x="0" y="10284286"/>
                </a:lnTo>
                <a:lnTo>
                  <a:pt x="0" y="0"/>
                </a:lnTo>
                <a:lnTo>
                  <a:pt x="447674" y="0"/>
                </a:lnTo>
                <a:lnTo>
                  <a:pt x="447674" y="10284286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302653" y="1"/>
            <a:ext cx="7985759" cy="10287000"/>
            <a:chOff x="10302653" y="1"/>
            <a:chExt cx="7985759" cy="10287000"/>
          </a:xfrm>
        </p:grpSpPr>
        <p:sp>
          <p:nvSpPr>
            <p:cNvPr id="4" name="object 4"/>
            <p:cNvSpPr/>
            <p:nvPr/>
          </p:nvSpPr>
          <p:spPr>
            <a:xfrm>
              <a:off x="10302653" y="1"/>
              <a:ext cx="7985759" cy="10287000"/>
            </a:xfrm>
            <a:custGeom>
              <a:avLst/>
              <a:gdLst/>
              <a:ahLst/>
              <a:cxnLst/>
              <a:rect l="l" t="t" r="r" b="b"/>
              <a:pathLst>
                <a:path w="7985759" h="10287000">
                  <a:moveTo>
                    <a:pt x="7985345" y="10286998"/>
                  </a:moveTo>
                  <a:lnTo>
                    <a:pt x="5143509" y="10286998"/>
                  </a:lnTo>
                  <a:lnTo>
                    <a:pt x="0" y="5143489"/>
                  </a:lnTo>
                  <a:lnTo>
                    <a:pt x="5143488" y="0"/>
                  </a:lnTo>
                  <a:lnTo>
                    <a:pt x="7985345" y="0"/>
                  </a:lnTo>
                  <a:lnTo>
                    <a:pt x="7985345" y="10286998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85331" y="1"/>
              <a:ext cx="5569585" cy="10287000"/>
            </a:xfrm>
            <a:custGeom>
              <a:avLst/>
              <a:gdLst/>
              <a:ahLst/>
              <a:cxnLst/>
              <a:rect l="l" t="t" r="r" b="b"/>
              <a:pathLst>
                <a:path w="5569584" h="10287000">
                  <a:moveTo>
                    <a:pt x="5146028" y="10286998"/>
                  </a:moveTo>
                  <a:lnTo>
                    <a:pt x="0" y="5140970"/>
                  </a:lnTo>
                  <a:lnTo>
                    <a:pt x="5140970" y="0"/>
                  </a:lnTo>
                  <a:lnTo>
                    <a:pt x="5555200" y="0"/>
                  </a:lnTo>
                  <a:lnTo>
                    <a:pt x="418636" y="5136563"/>
                  </a:lnTo>
                  <a:lnTo>
                    <a:pt x="5569071" y="10286998"/>
                  </a:lnTo>
                  <a:lnTo>
                    <a:pt x="5146028" y="102869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85931" y="11"/>
              <a:ext cx="7041515" cy="10287000"/>
            </a:xfrm>
            <a:custGeom>
              <a:avLst/>
              <a:gdLst/>
              <a:ahLst/>
              <a:cxnLst/>
              <a:rect l="l" t="t" r="r" b="b"/>
              <a:pathLst>
                <a:path w="7041515" h="10287000">
                  <a:moveTo>
                    <a:pt x="7038937" y="0"/>
                  </a:moveTo>
                  <a:lnTo>
                    <a:pt x="6761340" y="0"/>
                  </a:lnTo>
                  <a:lnTo>
                    <a:pt x="3520630" y="3240697"/>
                  </a:lnTo>
                  <a:lnTo>
                    <a:pt x="279933" y="0"/>
                  </a:lnTo>
                  <a:lnTo>
                    <a:pt x="2336" y="0"/>
                  </a:lnTo>
                  <a:lnTo>
                    <a:pt x="3520630" y="3518293"/>
                  </a:lnTo>
                  <a:lnTo>
                    <a:pt x="7038937" y="0"/>
                  </a:lnTo>
                  <a:close/>
                </a:path>
                <a:path w="7041515" h="10287000">
                  <a:moveTo>
                    <a:pt x="7041274" y="10286987"/>
                  </a:moveTo>
                  <a:lnTo>
                    <a:pt x="3520630" y="6766357"/>
                  </a:lnTo>
                  <a:lnTo>
                    <a:pt x="0" y="10286987"/>
                  </a:lnTo>
                  <a:lnTo>
                    <a:pt x="271805" y="10286987"/>
                  </a:lnTo>
                  <a:lnTo>
                    <a:pt x="3520630" y="7038162"/>
                  </a:lnTo>
                  <a:lnTo>
                    <a:pt x="6769468" y="10286987"/>
                  </a:lnTo>
                  <a:lnTo>
                    <a:pt x="7041274" y="10286987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819938" y="574559"/>
            <a:ext cx="7953375" cy="1628139"/>
          </a:xfrm>
          <a:custGeom>
            <a:avLst/>
            <a:gdLst/>
            <a:ahLst/>
            <a:cxnLst/>
            <a:rect l="l" t="t" r="r" b="b"/>
            <a:pathLst>
              <a:path w="7953375" h="1628139">
                <a:moveTo>
                  <a:pt x="7952833" y="813509"/>
                </a:moveTo>
                <a:lnTo>
                  <a:pt x="7950689" y="869488"/>
                </a:lnTo>
                <a:lnTo>
                  <a:pt x="7944537" y="925256"/>
                </a:lnTo>
                <a:lnTo>
                  <a:pt x="7934799" y="980181"/>
                </a:lnTo>
                <a:lnTo>
                  <a:pt x="7921897" y="1033630"/>
                </a:lnTo>
                <a:lnTo>
                  <a:pt x="7906253" y="1084971"/>
                </a:lnTo>
                <a:lnTo>
                  <a:pt x="7889297" y="1129158"/>
                </a:lnTo>
                <a:lnTo>
                  <a:pt x="7869867" y="1172052"/>
                </a:lnTo>
                <a:lnTo>
                  <a:pt x="7848034" y="1213568"/>
                </a:lnTo>
                <a:lnTo>
                  <a:pt x="7823871" y="1253621"/>
                </a:lnTo>
                <a:lnTo>
                  <a:pt x="7797450" y="1292125"/>
                </a:lnTo>
                <a:lnTo>
                  <a:pt x="7768843" y="1328995"/>
                </a:lnTo>
                <a:lnTo>
                  <a:pt x="7738123" y="1364145"/>
                </a:lnTo>
                <a:lnTo>
                  <a:pt x="7705362" y="1397491"/>
                </a:lnTo>
                <a:lnTo>
                  <a:pt x="7670631" y="1428946"/>
                </a:lnTo>
                <a:lnTo>
                  <a:pt x="7634004" y="1458426"/>
                </a:lnTo>
                <a:lnTo>
                  <a:pt x="7595553" y="1485845"/>
                </a:lnTo>
                <a:lnTo>
                  <a:pt x="7555349" y="1511117"/>
                </a:lnTo>
                <a:lnTo>
                  <a:pt x="7513465" y="1534158"/>
                </a:lnTo>
                <a:lnTo>
                  <a:pt x="7469974" y="1554881"/>
                </a:lnTo>
                <a:lnTo>
                  <a:pt x="7424947" y="1573202"/>
                </a:lnTo>
                <a:lnTo>
                  <a:pt x="7378457" y="1589036"/>
                </a:lnTo>
                <a:lnTo>
                  <a:pt x="7330576" y="1602296"/>
                </a:lnTo>
                <a:lnTo>
                  <a:pt x="7281377" y="1612897"/>
                </a:lnTo>
                <a:lnTo>
                  <a:pt x="7230930" y="1620755"/>
                </a:lnTo>
                <a:lnTo>
                  <a:pt x="7179310" y="1625783"/>
                </a:lnTo>
                <a:lnTo>
                  <a:pt x="7126588" y="1627896"/>
                </a:lnTo>
                <a:lnTo>
                  <a:pt x="0" y="1627896"/>
                </a:lnTo>
                <a:lnTo>
                  <a:pt x="0" y="0"/>
                </a:lnTo>
                <a:lnTo>
                  <a:pt x="7132057" y="0"/>
                </a:lnTo>
                <a:lnTo>
                  <a:pt x="7183795" y="2136"/>
                </a:lnTo>
                <a:lnTo>
                  <a:pt x="7234527" y="7227"/>
                </a:lnTo>
                <a:lnTo>
                  <a:pt x="7284177" y="15183"/>
                </a:lnTo>
                <a:lnTo>
                  <a:pt x="7332671" y="25909"/>
                </a:lnTo>
                <a:lnTo>
                  <a:pt x="7379931" y="39315"/>
                </a:lnTo>
                <a:lnTo>
                  <a:pt x="7425885" y="55308"/>
                </a:lnTo>
                <a:lnTo>
                  <a:pt x="7470455" y="73795"/>
                </a:lnTo>
                <a:lnTo>
                  <a:pt x="7513568" y="94685"/>
                </a:lnTo>
                <a:lnTo>
                  <a:pt x="7555147" y="117885"/>
                </a:lnTo>
                <a:lnTo>
                  <a:pt x="7595119" y="143303"/>
                </a:lnTo>
                <a:lnTo>
                  <a:pt x="7633406" y="170847"/>
                </a:lnTo>
                <a:lnTo>
                  <a:pt x="7669934" y="200425"/>
                </a:lnTo>
                <a:lnTo>
                  <a:pt x="7704629" y="231944"/>
                </a:lnTo>
                <a:lnTo>
                  <a:pt x="7737414" y="265312"/>
                </a:lnTo>
                <a:lnTo>
                  <a:pt x="7768215" y="300438"/>
                </a:lnTo>
                <a:lnTo>
                  <a:pt x="7796956" y="337228"/>
                </a:lnTo>
                <a:lnTo>
                  <a:pt x="7823562" y="375591"/>
                </a:lnTo>
                <a:lnTo>
                  <a:pt x="7847958" y="415434"/>
                </a:lnTo>
                <a:lnTo>
                  <a:pt x="7870068" y="456666"/>
                </a:lnTo>
                <a:lnTo>
                  <a:pt x="7889818" y="499193"/>
                </a:lnTo>
                <a:lnTo>
                  <a:pt x="7907132" y="542925"/>
                </a:lnTo>
                <a:lnTo>
                  <a:pt x="7908010" y="544682"/>
                </a:lnTo>
                <a:lnTo>
                  <a:pt x="7908010" y="546439"/>
                </a:lnTo>
                <a:lnTo>
                  <a:pt x="7908889" y="548196"/>
                </a:lnTo>
                <a:lnTo>
                  <a:pt x="7924259" y="598559"/>
                </a:lnTo>
                <a:lnTo>
                  <a:pt x="7936507" y="650441"/>
                </a:lnTo>
                <a:lnTo>
                  <a:pt x="7945465" y="703672"/>
                </a:lnTo>
                <a:lnTo>
                  <a:pt x="7950963" y="758084"/>
                </a:lnTo>
                <a:lnTo>
                  <a:pt x="7952833" y="813509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" y="3124598"/>
            <a:ext cx="1962150" cy="828675"/>
          </a:xfrm>
          <a:custGeom>
            <a:avLst/>
            <a:gdLst/>
            <a:ahLst/>
            <a:cxnLst/>
            <a:rect l="l" t="t" r="r" b="b"/>
            <a:pathLst>
              <a:path w="1962150" h="828675">
                <a:moveTo>
                  <a:pt x="1961945" y="413890"/>
                </a:moveTo>
                <a:lnTo>
                  <a:pt x="1955473" y="484790"/>
                </a:lnTo>
                <a:lnTo>
                  <a:pt x="1938287" y="552003"/>
                </a:lnTo>
                <a:lnTo>
                  <a:pt x="1920760" y="594351"/>
                </a:lnTo>
                <a:lnTo>
                  <a:pt x="1898810" y="634159"/>
                </a:lnTo>
                <a:lnTo>
                  <a:pt x="1872729" y="671124"/>
                </a:lnTo>
                <a:lnTo>
                  <a:pt x="1842806" y="704943"/>
                </a:lnTo>
                <a:lnTo>
                  <a:pt x="1809334" y="735316"/>
                </a:lnTo>
                <a:lnTo>
                  <a:pt x="1772604" y="761938"/>
                </a:lnTo>
                <a:lnTo>
                  <a:pt x="1732907" y="784509"/>
                </a:lnTo>
                <a:lnTo>
                  <a:pt x="1690536" y="802725"/>
                </a:lnTo>
                <a:lnTo>
                  <a:pt x="1645780" y="816285"/>
                </a:lnTo>
                <a:lnTo>
                  <a:pt x="1598931" y="824887"/>
                </a:lnTo>
                <a:lnTo>
                  <a:pt x="1550281" y="828228"/>
                </a:lnTo>
                <a:lnTo>
                  <a:pt x="0" y="828228"/>
                </a:lnTo>
                <a:lnTo>
                  <a:pt x="0" y="0"/>
                </a:lnTo>
                <a:lnTo>
                  <a:pt x="1551461" y="0"/>
                </a:lnTo>
                <a:lnTo>
                  <a:pt x="1599597" y="3380"/>
                </a:lnTo>
                <a:lnTo>
                  <a:pt x="1646030" y="12087"/>
                </a:lnTo>
                <a:lnTo>
                  <a:pt x="1690467" y="25792"/>
                </a:lnTo>
                <a:lnTo>
                  <a:pt x="1732613" y="44170"/>
                </a:lnTo>
                <a:lnTo>
                  <a:pt x="1772173" y="66893"/>
                </a:lnTo>
                <a:lnTo>
                  <a:pt x="1808853" y="93637"/>
                </a:lnTo>
                <a:lnTo>
                  <a:pt x="1842358" y="124073"/>
                </a:lnTo>
                <a:lnTo>
                  <a:pt x="1872393" y="157877"/>
                </a:lnTo>
                <a:lnTo>
                  <a:pt x="1898664" y="194721"/>
                </a:lnTo>
                <a:lnTo>
                  <a:pt x="1920875" y="234279"/>
                </a:lnTo>
                <a:lnTo>
                  <a:pt x="1938733" y="276224"/>
                </a:lnTo>
                <a:lnTo>
                  <a:pt x="1939180" y="277118"/>
                </a:lnTo>
                <a:lnTo>
                  <a:pt x="1939180" y="278012"/>
                </a:lnTo>
                <a:lnTo>
                  <a:pt x="1939626" y="278906"/>
                </a:lnTo>
                <a:lnTo>
                  <a:pt x="1949139" y="311060"/>
                </a:lnTo>
                <a:lnTo>
                  <a:pt x="1956142" y="344387"/>
                </a:lnTo>
                <a:lnTo>
                  <a:pt x="1960466" y="378719"/>
                </a:lnTo>
                <a:lnTo>
                  <a:pt x="1961945" y="413890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88939" y="3176192"/>
            <a:ext cx="2286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7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" y="4453871"/>
            <a:ext cx="1962150" cy="828675"/>
          </a:xfrm>
          <a:custGeom>
            <a:avLst/>
            <a:gdLst/>
            <a:ahLst/>
            <a:cxnLst/>
            <a:rect l="l" t="t" r="r" b="b"/>
            <a:pathLst>
              <a:path w="1962150" h="828675">
                <a:moveTo>
                  <a:pt x="1961945" y="413890"/>
                </a:moveTo>
                <a:lnTo>
                  <a:pt x="1955473" y="484790"/>
                </a:lnTo>
                <a:lnTo>
                  <a:pt x="1938287" y="552003"/>
                </a:lnTo>
                <a:lnTo>
                  <a:pt x="1920760" y="594351"/>
                </a:lnTo>
                <a:lnTo>
                  <a:pt x="1898810" y="634159"/>
                </a:lnTo>
                <a:lnTo>
                  <a:pt x="1872729" y="671124"/>
                </a:lnTo>
                <a:lnTo>
                  <a:pt x="1842806" y="704943"/>
                </a:lnTo>
                <a:lnTo>
                  <a:pt x="1809334" y="735316"/>
                </a:lnTo>
                <a:lnTo>
                  <a:pt x="1772604" y="761938"/>
                </a:lnTo>
                <a:lnTo>
                  <a:pt x="1732907" y="784509"/>
                </a:lnTo>
                <a:lnTo>
                  <a:pt x="1690536" y="802725"/>
                </a:lnTo>
                <a:lnTo>
                  <a:pt x="1645780" y="816285"/>
                </a:lnTo>
                <a:lnTo>
                  <a:pt x="1598931" y="824887"/>
                </a:lnTo>
                <a:lnTo>
                  <a:pt x="1550281" y="828228"/>
                </a:lnTo>
                <a:lnTo>
                  <a:pt x="0" y="828228"/>
                </a:lnTo>
                <a:lnTo>
                  <a:pt x="0" y="0"/>
                </a:lnTo>
                <a:lnTo>
                  <a:pt x="1551461" y="0"/>
                </a:lnTo>
                <a:lnTo>
                  <a:pt x="1599597" y="3380"/>
                </a:lnTo>
                <a:lnTo>
                  <a:pt x="1646030" y="12087"/>
                </a:lnTo>
                <a:lnTo>
                  <a:pt x="1690467" y="25792"/>
                </a:lnTo>
                <a:lnTo>
                  <a:pt x="1732613" y="44170"/>
                </a:lnTo>
                <a:lnTo>
                  <a:pt x="1772173" y="66893"/>
                </a:lnTo>
                <a:lnTo>
                  <a:pt x="1808853" y="93637"/>
                </a:lnTo>
                <a:lnTo>
                  <a:pt x="1842358" y="124073"/>
                </a:lnTo>
                <a:lnTo>
                  <a:pt x="1872393" y="157877"/>
                </a:lnTo>
                <a:lnTo>
                  <a:pt x="1898664" y="194721"/>
                </a:lnTo>
                <a:lnTo>
                  <a:pt x="1920875" y="234279"/>
                </a:lnTo>
                <a:lnTo>
                  <a:pt x="1938733" y="276224"/>
                </a:lnTo>
                <a:lnTo>
                  <a:pt x="1939180" y="277118"/>
                </a:lnTo>
                <a:lnTo>
                  <a:pt x="1939180" y="278012"/>
                </a:lnTo>
                <a:lnTo>
                  <a:pt x="1939626" y="278906"/>
                </a:lnTo>
                <a:lnTo>
                  <a:pt x="1949139" y="311060"/>
                </a:lnTo>
                <a:lnTo>
                  <a:pt x="1956142" y="344387"/>
                </a:lnTo>
                <a:lnTo>
                  <a:pt x="1960466" y="378719"/>
                </a:lnTo>
                <a:lnTo>
                  <a:pt x="1961945" y="413890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46523" y="4522937"/>
            <a:ext cx="3130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204" dirty="0">
                <a:solidFill>
                  <a:srgbClr val="FFFFFF"/>
                </a:solidFill>
                <a:latin typeface="Trebuchet MS"/>
                <a:cs typeface="Trebuchet MS"/>
              </a:rPr>
              <a:t>fi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" y="5783141"/>
            <a:ext cx="1962150" cy="828675"/>
          </a:xfrm>
          <a:custGeom>
            <a:avLst/>
            <a:gdLst/>
            <a:ahLst/>
            <a:cxnLst/>
            <a:rect l="l" t="t" r="r" b="b"/>
            <a:pathLst>
              <a:path w="1962150" h="828675">
                <a:moveTo>
                  <a:pt x="1961945" y="413890"/>
                </a:moveTo>
                <a:lnTo>
                  <a:pt x="1955473" y="484790"/>
                </a:lnTo>
                <a:lnTo>
                  <a:pt x="1938287" y="552003"/>
                </a:lnTo>
                <a:lnTo>
                  <a:pt x="1920760" y="594351"/>
                </a:lnTo>
                <a:lnTo>
                  <a:pt x="1898810" y="634159"/>
                </a:lnTo>
                <a:lnTo>
                  <a:pt x="1872729" y="671124"/>
                </a:lnTo>
                <a:lnTo>
                  <a:pt x="1842806" y="704943"/>
                </a:lnTo>
                <a:lnTo>
                  <a:pt x="1809334" y="735316"/>
                </a:lnTo>
                <a:lnTo>
                  <a:pt x="1772604" y="761938"/>
                </a:lnTo>
                <a:lnTo>
                  <a:pt x="1732907" y="784509"/>
                </a:lnTo>
                <a:lnTo>
                  <a:pt x="1690536" y="802725"/>
                </a:lnTo>
                <a:lnTo>
                  <a:pt x="1645780" y="816285"/>
                </a:lnTo>
                <a:lnTo>
                  <a:pt x="1598931" y="824887"/>
                </a:lnTo>
                <a:lnTo>
                  <a:pt x="1550281" y="828228"/>
                </a:lnTo>
                <a:lnTo>
                  <a:pt x="0" y="828228"/>
                </a:lnTo>
                <a:lnTo>
                  <a:pt x="0" y="0"/>
                </a:lnTo>
                <a:lnTo>
                  <a:pt x="1551461" y="0"/>
                </a:lnTo>
                <a:lnTo>
                  <a:pt x="1599597" y="3380"/>
                </a:lnTo>
                <a:lnTo>
                  <a:pt x="1646030" y="12087"/>
                </a:lnTo>
                <a:lnTo>
                  <a:pt x="1690467" y="25792"/>
                </a:lnTo>
                <a:lnTo>
                  <a:pt x="1732613" y="44170"/>
                </a:lnTo>
                <a:lnTo>
                  <a:pt x="1772173" y="66893"/>
                </a:lnTo>
                <a:lnTo>
                  <a:pt x="1808853" y="93637"/>
                </a:lnTo>
                <a:lnTo>
                  <a:pt x="1842358" y="124073"/>
                </a:lnTo>
                <a:lnTo>
                  <a:pt x="1872393" y="157877"/>
                </a:lnTo>
                <a:lnTo>
                  <a:pt x="1898664" y="194721"/>
                </a:lnTo>
                <a:lnTo>
                  <a:pt x="1920875" y="234279"/>
                </a:lnTo>
                <a:lnTo>
                  <a:pt x="1938733" y="276224"/>
                </a:lnTo>
                <a:lnTo>
                  <a:pt x="1939180" y="277118"/>
                </a:lnTo>
                <a:lnTo>
                  <a:pt x="1939180" y="278012"/>
                </a:lnTo>
                <a:lnTo>
                  <a:pt x="1939626" y="278906"/>
                </a:lnTo>
                <a:lnTo>
                  <a:pt x="1949139" y="311060"/>
                </a:lnTo>
                <a:lnTo>
                  <a:pt x="1956142" y="344387"/>
                </a:lnTo>
                <a:lnTo>
                  <a:pt x="1960466" y="378719"/>
                </a:lnTo>
                <a:lnTo>
                  <a:pt x="1961945" y="413890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" y="7112415"/>
            <a:ext cx="1962150" cy="828675"/>
          </a:xfrm>
          <a:custGeom>
            <a:avLst/>
            <a:gdLst/>
            <a:ahLst/>
            <a:cxnLst/>
            <a:rect l="l" t="t" r="r" b="b"/>
            <a:pathLst>
              <a:path w="1962150" h="828675">
                <a:moveTo>
                  <a:pt x="1961945" y="413890"/>
                </a:moveTo>
                <a:lnTo>
                  <a:pt x="1955473" y="484790"/>
                </a:lnTo>
                <a:lnTo>
                  <a:pt x="1938287" y="552003"/>
                </a:lnTo>
                <a:lnTo>
                  <a:pt x="1920760" y="594351"/>
                </a:lnTo>
                <a:lnTo>
                  <a:pt x="1898810" y="634159"/>
                </a:lnTo>
                <a:lnTo>
                  <a:pt x="1872729" y="671124"/>
                </a:lnTo>
                <a:lnTo>
                  <a:pt x="1842806" y="704943"/>
                </a:lnTo>
                <a:lnTo>
                  <a:pt x="1809334" y="735316"/>
                </a:lnTo>
                <a:lnTo>
                  <a:pt x="1772604" y="761938"/>
                </a:lnTo>
                <a:lnTo>
                  <a:pt x="1732907" y="784509"/>
                </a:lnTo>
                <a:lnTo>
                  <a:pt x="1690536" y="802725"/>
                </a:lnTo>
                <a:lnTo>
                  <a:pt x="1645780" y="816285"/>
                </a:lnTo>
                <a:lnTo>
                  <a:pt x="1598931" y="824887"/>
                </a:lnTo>
                <a:lnTo>
                  <a:pt x="1550281" y="828228"/>
                </a:lnTo>
                <a:lnTo>
                  <a:pt x="0" y="828228"/>
                </a:lnTo>
                <a:lnTo>
                  <a:pt x="0" y="0"/>
                </a:lnTo>
                <a:lnTo>
                  <a:pt x="1551461" y="0"/>
                </a:lnTo>
                <a:lnTo>
                  <a:pt x="1599597" y="3380"/>
                </a:lnTo>
                <a:lnTo>
                  <a:pt x="1646030" y="12087"/>
                </a:lnTo>
                <a:lnTo>
                  <a:pt x="1690467" y="25792"/>
                </a:lnTo>
                <a:lnTo>
                  <a:pt x="1732613" y="44170"/>
                </a:lnTo>
                <a:lnTo>
                  <a:pt x="1772173" y="66893"/>
                </a:lnTo>
                <a:lnTo>
                  <a:pt x="1808853" y="93637"/>
                </a:lnTo>
                <a:lnTo>
                  <a:pt x="1842358" y="124073"/>
                </a:lnTo>
                <a:lnTo>
                  <a:pt x="1872393" y="157877"/>
                </a:lnTo>
                <a:lnTo>
                  <a:pt x="1898664" y="194721"/>
                </a:lnTo>
                <a:lnTo>
                  <a:pt x="1920875" y="234279"/>
                </a:lnTo>
                <a:lnTo>
                  <a:pt x="1938733" y="276224"/>
                </a:lnTo>
                <a:lnTo>
                  <a:pt x="1939180" y="277118"/>
                </a:lnTo>
                <a:lnTo>
                  <a:pt x="1939180" y="278012"/>
                </a:lnTo>
                <a:lnTo>
                  <a:pt x="1939626" y="278906"/>
                </a:lnTo>
                <a:lnTo>
                  <a:pt x="1949139" y="311060"/>
                </a:lnTo>
                <a:lnTo>
                  <a:pt x="1956142" y="344387"/>
                </a:lnTo>
                <a:lnTo>
                  <a:pt x="1960466" y="378719"/>
                </a:lnTo>
                <a:lnTo>
                  <a:pt x="1961945" y="413890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11548" y="7181481"/>
            <a:ext cx="3835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47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" y="8437225"/>
            <a:ext cx="1962150" cy="828675"/>
          </a:xfrm>
          <a:custGeom>
            <a:avLst/>
            <a:gdLst/>
            <a:ahLst/>
            <a:cxnLst/>
            <a:rect l="l" t="t" r="r" b="b"/>
            <a:pathLst>
              <a:path w="1962150" h="828675">
                <a:moveTo>
                  <a:pt x="1961945" y="413890"/>
                </a:moveTo>
                <a:lnTo>
                  <a:pt x="1955473" y="484790"/>
                </a:lnTo>
                <a:lnTo>
                  <a:pt x="1938287" y="552003"/>
                </a:lnTo>
                <a:lnTo>
                  <a:pt x="1920760" y="594351"/>
                </a:lnTo>
                <a:lnTo>
                  <a:pt x="1898810" y="634159"/>
                </a:lnTo>
                <a:lnTo>
                  <a:pt x="1872729" y="671124"/>
                </a:lnTo>
                <a:lnTo>
                  <a:pt x="1842806" y="704943"/>
                </a:lnTo>
                <a:lnTo>
                  <a:pt x="1809334" y="735316"/>
                </a:lnTo>
                <a:lnTo>
                  <a:pt x="1772604" y="761938"/>
                </a:lnTo>
                <a:lnTo>
                  <a:pt x="1732907" y="784509"/>
                </a:lnTo>
                <a:lnTo>
                  <a:pt x="1690536" y="802725"/>
                </a:lnTo>
                <a:lnTo>
                  <a:pt x="1645780" y="816285"/>
                </a:lnTo>
                <a:lnTo>
                  <a:pt x="1598931" y="824887"/>
                </a:lnTo>
                <a:lnTo>
                  <a:pt x="1550281" y="828228"/>
                </a:lnTo>
                <a:lnTo>
                  <a:pt x="0" y="828228"/>
                </a:lnTo>
                <a:lnTo>
                  <a:pt x="0" y="0"/>
                </a:lnTo>
                <a:lnTo>
                  <a:pt x="1551461" y="0"/>
                </a:lnTo>
                <a:lnTo>
                  <a:pt x="1599597" y="3380"/>
                </a:lnTo>
                <a:lnTo>
                  <a:pt x="1646030" y="12087"/>
                </a:lnTo>
                <a:lnTo>
                  <a:pt x="1690467" y="25792"/>
                </a:lnTo>
                <a:lnTo>
                  <a:pt x="1732613" y="44170"/>
                </a:lnTo>
                <a:lnTo>
                  <a:pt x="1772173" y="66893"/>
                </a:lnTo>
                <a:lnTo>
                  <a:pt x="1808853" y="93637"/>
                </a:lnTo>
                <a:lnTo>
                  <a:pt x="1842358" y="124073"/>
                </a:lnTo>
                <a:lnTo>
                  <a:pt x="1872393" y="157877"/>
                </a:lnTo>
                <a:lnTo>
                  <a:pt x="1898664" y="194721"/>
                </a:lnTo>
                <a:lnTo>
                  <a:pt x="1920875" y="234279"/>
                </a:lnTo>
                <a:lnTo>
                  <a:pt x="1938733" y="276224"/>
                </a:lnTo>
                <a:lnTo>
                  <a:pt x="1939180" y="277118"/>
                </a:lnTo>
                <a:lnTo>
                  <a:pt x="1939180" y="278012"/>
                </a:lnTo>
                <a:lnTo>
                  <a:pt x="1939626" y="278906"/>
                </a:lnTo>
                <a:lnTo>
                  <a:pt x="1949139" y="311060"/>
                </a:lnTo>
                <a:lnTo>
                  <a:pt x="1956142" y="344387"/>
                </a:lnTo>
                <a:lnTo>
                  <a:pt x="1960466" y="378719"/>
                </a:lnTo>
                <a:lnTo>
                  <a:pt x="1961945" y="413890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80952" y="8506290"/>
            <a:ext cx="3606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29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18431" y="3125404"/>
            <a:ext cx="3194905" cy="3536327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724827" y="879950"/>
            <a:ext cx="350392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030" dirty="0">
                <a:solidFill>
                  <a:srgbClr val="FFFFFF"/>
                </a:solidFill>
              </a:rPr>
              <a:t>A</a:t>
            </a:r>
            <a:r>
              <a:rPr sz="6000" spc="810" dirty="0">
                <a:solidFill>
                  <a:srgbClr val="FFFFFF"/>
                </a:solidFill>
              </a:rPr>
              <a:t>G</a:t>
            </a:r>
            <a:r>
              <a:rPr sz="6000" spc="170" dirty="0">
                <a:solidFill>
                  <a:srgbClr val="FFFFFF"/>
                </a:solidFill>
              </a:rPr>
              <a:t>E</a:t>
            </a:r>
            <a:r>
              <a:rPr sz="6000" spc="885" dirty="0">
                <a:solidFill>
                  <a:srgbClr val="FFFFFF"/>
                </a:solidFill>
              </a:rPr>
              <a:t>N</a:t>
            </a:r>
            <a:r>
              <a:rPr sz="6000" spc="850" dirty="0">
                <a:solidFill>
                  <a:srgbClr val="FFFFFF"/>
                </a:solidFill>
              </a:rPr>
              <a:t>D</a:t>
            </a:r>
            <a:r>
              <a:rPr sz="6000" spc="730" dirty="0">
                <a:solidFill>
                  <a:srgbClr val="FFFFFF"/>
                </a:solidFill>
              </a:rPr>
              <a:t>A</a:t>
            </a:r>
            <a:endParaRPr sz="6000"/>
          </a:p>
        </p:txBody>
      </p:sp>
      <p:sp>
        <p:nvSpPr>
          <p:cNvPr id="19" name="object 19"/>
          <p:cNvSpPr txBox="1"/>
          <p:nvPr/>
        </p:nvSpPr>
        <p:spPr>
          <a:xfrm>
            <a:off x="1434170" y="5979713"/>
            <a:ext cx="528955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00"/>
              </a:lnSpc>
              <a:tabLst>
                <a:tab pos="881380" algn="l"/>
              </a:tabLst>
            </a:pPr>
            <a:r>
              <a:rPr sz="4000" b="1" spc="114" dirty="0">
                <a:solidFill>
                  <a:srgbClr val="FFFFFF"/>
                </a:solidFill>
                <a:latin typeface="Trebuchet MS"/>
                <a:cs typeface="Trebuchet MS"/>
              </a:rPr>
              <a:t>3	</a:t>
            </a:r>
            <a:r>
              <a:rPr sz="3000" b="1" spc="145" dirty="0">
                <a:solidFill>
                  <a:srgbClr val="2A4A9D"/>
                </a:solidFill>
                <a:latin typeface="Tahoma"/>
                <a:cs typeface="Tahoma"/>
              </a:rPr>
              <a:t>KEY</a:t>
            </a:r>
            <a:r>
              <a:rPr sz="3000" b="1" spc="40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000" b="1" spc="110" dirty="0">
                <a:solidFill>
                  <a:srgbClr val="2A4A9D"/>
                </a:solidFill>
                <a:latin typeface="Tahoma"/>
                <a:cs typeface="Tahoma"/>
              </a:rPr>
              <a:t>METRICS</a:t>
            </a:r>
            <a:r>
              <a:rPr sz="3000" b="1" spc="409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000" b="1" spc="-160" dirty="0">
                <a:solidFill>
                  <a:srgbClr val="2A4A9D"/>
                </a:solidFill>
                <a:latin typeface="Tahoma"/>
                <a:cs typeface="Tahoma"/>
              </a:rPr>
              <a:t>&amp;</a:t>
            </a:r>
            <a:r>
              <a:rPr sz="3000" b="1" spc="40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000" b="1" dirty="0">
                <a:solidFill>
                  <a:srgbClr val="2A4A9D"/>
                </a:solidFill>
                <a:latin typeface="Tahoma"/>
                <a:cs typeface="Tahoma"/>
              </a:rPr>
              <a:t>KPIS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03163" y="3356677"/>
            <a:ext cx="34156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80" dirty="0">
                <a:solidFill>
                  <a:srgbClr val="2A4A9D"/>
                </a:solidFill>
                <a:latin typeface="Tahoma"/>
                <a:cs typeface="Tahoma"/>
              </a:rPr>
              <a:t>INTRODUCTION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03163" y="7275113"/>
            <a:ext cx="43357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80" dirty="0">
                <a:solidFill>
                  <a:srgbClr val="2A4A9D"/>
                </a:solidFill>
                <a:latin typeface="Tahoma"/>
                <a:cs typeface="Tahoma"/>
              </a:rPr>
              <a:t>BUSINESS</a:t>
            </a:r>
            <a:r>
              <a:rPr sz="3000" b="1" spc="380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000" b="1" spc="120" dirty="0">
                <a:solidFill>
                  <a:srgbClr val="2A4A9D"/>
                </a:solidFill>
                <a:latin typeface="Tahoma"/>
                <a:cs typeface="Tahoma"/>
              </a:rPr>
              <a:t>ANALYSIS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03163" y="8570511"/>
            <a:ext cx="77635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95" dirty="0">
                <a:solidFill>
                  <a:srgbClr val="2A4A9D"/>
                </a:solidFill>
                <a:latin typeface="Tahoma"/>
                <a:cs typeface="Tahoma"/>
              </a:rPr>
              <a:t>CONCLUSION</a:t>
            </a:r>
            <a:r>
              <a:rPr sz="3000" b="1" spc="40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000" b="1" spc="-160" dirty="0">
                <a:solidFill>
                  <a:srgbClr val="2A4A9D"/>
                </a:solidFill>
                <a:latin typeface="Tahoma"/>
                <a:cs typeface="Tahoma"/>
              </a:rPr>
              <a:t>&amp;</a:t>
            </a:r>
            <a:r>
              <a:rPr sz="3000" b="1" spc="409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000" b="1" spc="250" dirty="0">
                <a:solidFill>
                  <a:srgbClr val="2A4A9D"/>
                </a:solidFill>
                <a:latin typeface="Tahoma"/>
                <a:cs typeface="Tahoma"/>
              </a:rPr>
              <a:t>RECOMMENDATION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03163" y="4616568"/>
            <a:ext cx="22275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75" dirty="0">
                <a:solidFill>
                  <a:srgbClr val="2A4A9D"/>
                </a:solidFill>
                <a:latin typeface="Tahoma"/>
                <a:cs typeface="Tahoma"/>
              </a:rPr>
              <a:t>E</a:t>
            </a:r>
            <a:r>
              <a:rPr sz="3000" b="1" spc="280" dirty="0">
                <a:solidFill>
                  <a:srgbClr val="2A4A9D"/>
                </a:solidFill>
                <a:latin typeface="Tahoma"/>
                <a:cs typeface="Tahoma"/>
              </a:rPr>
              <a:t>X</a:t>
            </a:r>
            <a:r>
              <a:rPr sz="3000" b="1" spc="275" dirty="0">
                <a:solidFill>
                  <a:srgbClr val="2A4A9D"/>
                </a:solidFill>
                <a:latin typeface="Tahoma"/>
                <a:cs typeface="Tahoma"/>
              </a:rPr>
              <a:t>T</a:t>
            </a:r>
            <a:r>
              <a:rPr sz="3000" b="1" spc="175" dirty="0">
                <a:solidFill>
                  <a:srgbClr val="2A4A9D"/>
                </a:solidFill>
                <a:latin typeface="Tahoma"/>
                <a:cs typeface="Tahoma"/>
              </a:rPr>
              <a:t>E</a:t>
            </a:r>
            <a:r>
              <a:rPr sz="3000" b="1" spc="70" dirty="0">
                <a:solidFill>
                  <a:srgbClr val="2A4A9D"/>
                </a:solidFill>
                <a:latin typeface="Tahoma"/>
                <a:cs typeface="Tahoma"/>
              </a:rPr>
              <a:t>R</a:t>
            </a:r>
            <a:r>
              <a:rPr sz="3000" b="1" spc="305" dirty="0">
                <a:solidFill>
                  <a:srgbClr val="2A4A9D"/>
                </a:solidFill>
                <a:latin typeface="Tahoma"/>
                <a:cs typeface="Tahoma"/>
              </a:rPr>
              <a:t>N</a:t>
            </a:r>
            <a:r>
              <a:rPr sz="3000" b="1" spc="350" dirty="0">
                <a:solidFill>
                  <a:srgbClr val="2A4A9D"/>
                </a:solidFill>
                <a:latin typeface="Tahoma"/>
                <a:cs typeface="Tahoma"/>
              </a:rPr>
              <a:t>A</a:t>
            </a:r>
            <a:r>
              <a:rPr sz="3000" b="1" spc="-155" dirty="0">
                <a:solidFill>
                  <a:srgbClr val="2A4A9D"/>
                </a:solidFill>
                <a:latin typeface="Tahoma"/>
                <a:cs typeface="Tahoma"/>
              </a:rPr>
              <a:t>L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99904" y="4616568"/>
            <a:ext cx="21069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50" dirty="0">
                <a:solidFill>
                  <a:srgbClr val="2A4A9D"/>
                </a:solidFill>
                <a:latin typeface="Tahoma"/>
                <a:cs typeface="Tahoma"/>
              </a:rPr>
              <a:t>A</a:t>
            </a:r>
            <a:r>
              <a:rPr sz="3000" b="1" spc="305" dirty="0">
                <a:solidFill>
                  <a:srgbClr val="2A4A9D"/>
                </a:solidFill>
                <a:latin typeface="Tahoma"/>
                <a:cs typeface="Tahoma"/>
              </a:rPr>
              <a:t>N</a:t>
            </a:r>
            <a:r>
              <a:rPr sz="3000" b="1" spc="350" dirty="0">
                <a:solidFill>
                  <a:srgbClr val="2A4A9D"/>
                </a:solidFill>
                <a:latin typeface="Tahoma"/>
                <a:cs typeface="Tahoma"/>
              </a:rPr>
              <a:t>A</a:t>
            </a:r>
            <a:r>
              <a:rPr sz="3000" b="1" spc="145" dirty="0">
                <a:solidFill>
                  <a:srgbClr val="2A4A9D"/>
                </a:solidFill>
                <a:latin typeface="Tahoma"/>
                <a:cs typeface="Tahoma"/>
              </a:rPr>
              <a:t>L</a:t>
            </a:r>
            <a:r>
              <a:rPr sz="3000" b="1" spc="260" dirty="0">
                <a:solidFill>
                  <a:srgbClr val="2A4A9D"/>
                </a:solidFill>
                <a:latin typeface="Tahoma"/>
                <a:cs typeface="Tahoma"/>
              </a:rPr>
              <a:t>Y</a:t>
            </a:r>
            <a:r>
              <a:rPr sz="3000" b="1" spc="50" dirty="0">
                <a:solidFill>
                  <a:srgbClr val="2A4A9D"/>
                </a:solidFill>
                <a:latin typeface="Tahoma"/>
                <a:cs typeface="Tahoma"/>
              </a:rPr>
              <a:t>S</a:t>
            </a:r>
            <a:r>
              <a:rPr sz="3000" b="1" spc="-245" dirty="0">
                <a:solidFill>
                  <a:srgbClr val="2A4A9D"/>
                </a:solidFill>
                <a:latin typeface="Tahoma"/>
                <a:cs typeface="Tahoma"/>
              </a:rPr>
              <a:t>I</a:t>
            </a:r>
            <a:r>
              <a:rPr sz="3000" b="1" spc="-250" dirty="0">
                <a:solidFill>
                  <a:srgbClr val="2A4A9D"/>
                </a:solidFill>
                <a:latin typeface="Tahoma"/>
                <a:cs typeface="Tahoma"/>
              </a:rPr>
              <a:t>S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6815" y="1359"/>
            <a:ext cx="447675" cy="10284460"/>
          </a:xfrm>
          <a:custGeom>
            <a:avLst/>
            <a:gdLst/>
            <a:ahLst/>
            <a:cxnLst/>
            <a:rect l="l" t="t" r="r" b="b"/>
            <a:pathLst>
              <a:path w="447675" h="10284460">
                <a:moveTo>
                  <a:pt x="447674" y="10284286"/>
                </a:moveTo>
                <a:lnTo>
                  <a:pt x="0" y="10284286"/>
                </a:lnTo>
                <a:lnTo>
                  <a:pt x="0" y="0"/>
                </a:lnTo>
                <a:lnTo>
                  <a:pt x="447674" y="0"/>
                </a:lnTo>
                <a:lnTo>
                  <a:pt x="447674" y="10284286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73287" y="3"/>
            <a:ext cx="6915150" cy="7334250"/>
          </a:xfrm>
          <a:custGeom>
            <a:avLst/>
            <a:gdLst/>
            <a:ahLst/>
            <a:cxnLst/>
            <a:rect l="l" t="t" r="r" b="b"/>
            <a:pathLst>
              <a:path w="6915150" h="7334250">
                <a:moveTo>
                  <a:pt x="0" y="0"/>
                </a:moveTo>
                <a:lnTo>
                  <a:pt x="6914712" y="0"/>
                </a:lnTo>
                <a:lnTo>
                  <a:pt x="6914712" y="7334249"/>
                </a:lnTo>
                <a:lnTo>
                  <a:pt x="0" y="7334249"/>
                </a:lnTo>
                <a:lnTo>
                  <a:pt x="0" y="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" y="1773564"/>
            <a:ext cx="1962150" cy="828675"/>
          </a:xfrm>
          <a:custGeom>
            <a:avLst/>
            <a:gdLst/>
            <a:ahLst/>
            <a:cxnLst/>
            <a:rect l="l" t="t" r="r" b="b"/>
            <a:pathLst>
              <a:path w="1962150" h="828675">
                <a:moveTo>
                  <a:pt x="1961945" y="413890"/>
                </a:moveTo>
                <a:lnTo>
                  <a:pt x="1955473" y="484790"/>
                </a:lnTo>
                <a:lnTo>
                  <a:pt x="1938287" y="552003"/>
                </a:lnTo>
                <a:lnTo>
                  <a:pt x="1920760" y="594351"/>
                </a:lnTo>
                <a:lnTo>
                  <a:pt x="1898810" y="634159"/>
                </a:lnTo>
                <a:lnTo>
                  <a:pt x="1872729" y="671124"/>
                </a:lnTo>
                <a:lnTo>
                  <a:pt x="1842806" y="704943"/>
                </a:lnTo>
                <a:lnTo>
                  <a:pt x="1809334" y="735316"/>
                </a:lnTo>
                <a:lnTo>
                  <a:pt x="1772604" y="761938"/>
                </a:lnTo>
                <a:lnTo>
                  <a:pt x="1732907" y="784509"/>
                </a:lnTo>
                <a:lnTo>
                  <a:pt x="1690536" y="802725"/>
                </a:lnTo>
                <a:lnTo>
                  <a:pt x="1645780" y="816285"/>
                </a:lnTo>
                <a:lnTo>
                  <a:pt x="1598931" y="824887"/>
                </a:lnTo>
                <a:lnTo>
                  <a:pt x="1550281" y="828228"/>
                </a:lnTo>
                <a:lnTo>
                  <a:pt x="0" y="828228"/>
                </a:lnTo>
                <a:lnTo>
                  <a:pt x="0" y="0"/>
                </a:lnTo>
                <a:lnTo>
                  <a:pt x="1551461" y="0"/>
                </a:lnTo>
                <a:lnTo>
                  <a:pt x="1599597" y="3380"/>
                </a:lnTo>
                <a:lnTo>
                  <a:pt x="1646030" y="12087"/>
                </a:lnTo>
                <a:lnTo>
                  <a:pt x="1690467" y="25792"/>
                </a:lnTo>
                <a:lnTo>
                  <a:pt x="1732613" y="44170"/>
                </a:lnTo>
                <a:lnTo>
                  <a:pt x="1772173" y="66893"/>
                </a:lnTo>
                <a:lnTo>
                  <a:pt x="1808853" y="93637"/>
                </a:lnTo>
                <a:lnTo>
                  <a:pt x="1842358" y="124073"/>
                </a:lnTo>
                <a:lnTo>
                  <a:pt x="1872393" y="157877"/>
                </a:lnTo>
                <a:lnTo>
                  <a:pt x="1898664" y="194721"/>
                </a:lnTo>
                <a:lnTo>
                  <a:pt x="1920875" y="234279"/>
                </a:lnTo>
                <a:lnTo>
                  <a:pt x="1938733" y="276224"/>
                </a:lnTo>
                <a:lnTo>
                  <a:pt x="1939180" y="277118"/>
                </a:lnTo>
                <a:lnTo>
                  <a:pt x="1939180" y="278012"/>
                </a:lnTo>
                <a:lnTo>
                  <a:pt x="1939626" y="278906"/>
                </a:lnTo>
                <a:lnTo>
                  <a:pt x="1949139" y="311060"/>
                </a:lnTo>
                <a:lnTo>
                  <a:pt x="1956142" y="344387"/>
                </a:lnTo>
                <a:lnTo>
                  <a:pt x="1960466" y="378719"/>
                </a:lnTo>
                <a:lnTo>
                  <a:pt x="1961945" y="413890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" y="4311860"/>
            <a:ext cx="1962150" cy="828675"/>
          </a:xfrm>
          <a:custGeom>
            <a:avLst/>
            <a:gdLst/>
            <a:ahLst/>
            <a:cxnLst/>
            <a:rect l="l" t="t" r="r" b="b"/>
            <a:pathLst>
              <a:path w="1962150" h="828675">
                <a:moveTo>
                  <a:pt x="1961945" y="413890"/>
                </a:moveTo>
                <a:lnTo>
                  <a:pt x="1955473" y="484790"/>
                </a:lnTo>
                <a:lnTo>
                  <a:pt x="1938287" y="552003"/>
                </a:lnTo>
                <a:lnTo>
                  <a:pt x="1920760" y="594351"/>
                </a:lnTo>
                <a:lnTo>
                  <a:pt x="1898810" y="634159"/>
                </a:lnTo>
                <a:lnTo>
                  <a:pt x="1872729" y="671124"/>
                </a:lnTo>
                <a:lnTo>
                  <a:pt x="1842806" y="704943"/>
                </a:lnTo>
                <a:lnTo>
                  <a:pt x="1809334" y="735316"/>
                </a:lnTo>
                <a:lnTo>
                  <a:pt x="1772604" y="761938"/>
                </a:lnTo>
                <a:lnTo>
                  <a:pt x="1732907" y="784509"/>
                </a:lnTo>
                <a:lnTo>
                  <a:pt x="1690536" y="802725"/>
                </a:lnTo>
                <a:lnTo>
                  <a:pt x="1645780" y="816285"/>
                </a:lnTo>
                <a:lnTo>
                  <a:pt x="1598931" y="824887"/>
                </a:lnTo>
                <a:lnTo>
                  <a:pt x="1550281" y="828228"/>
                </a:lnTo>
                <a:lnTo>
                  <a:pt x="0" y="828228"/>
                </a:lnTo>
                <a:lnTo>
                  <a:pt x="0" y="0"/>
                </a:lnTo>
                <a:lnTo>
                  <a:pt x="1551461" y="0"/>
                </a:lnTo>
                <a:lnTo>
                  <a:pt x="1599597" y="3380"/>
                </a:lnTo>
                <a:lnTo>
                  <a:pt x="1646030" y="12087"/>
                </a:lnTo>
                <a:lnTo>
                  <a:pt x="1690467" y="25792"/>
                </a:lnTo>
                <a:lnTo>
                  <a:pt x="1732613" y="44170"/>
                </a:lnTo>
                <a:lnTo>
                  <a:pt x="1772173" y="66893"/>
                </a:lnTo>
                <a:lnTo>
                  <a:pt x="1808853" y="93637"/>
                </a:lnTo>
                <a:lnTo>
                  <a:pt x="1842358" y="124073"/>
                </a:lnTo>
                <a:lnTo>
                  <a:pt x="1872393" y="157877"/>
                </a:lnTo>
                <a:lnTo>
                  <a:pt x="1898664" y="194721"/>
                </a:lnTo>
                <a:lnTo>
                  <a:pt x="1920875" y="234279"/>
                </a:lnTo>
                <a:lnTo>
                  <a:pt x="1938733" y="276224"/>
                </a:lnTo>
                <a:lnTo>
                  <a:pt x="1939180" y="277118"/>
                </a:lnTo>
                <a:lnTo>
                  <a:pt x="1939180" y="278012"/>
                </a:lnTo>
                <a:lnTo>
                  <a:pt x="1939626" y="278906"/>
                </a:lnTo>
                <a:lnTo>
                  <a:pt x="1949139" y="311060"/>
                </a:lnTo>
                <a:lnTo>
                  <a:pt x="1956142" y="344387"/>
                </a:lnTo>
                <a:lnTo>
                  <a:pt x="1960466" y="378719"/>
                </a:lnTo>
                <a:lnTo>
                  <a:pt x="1961945" y="413890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" y="6732052"/>
            <a:ext cx="1962150" cy="828675"/>
          </a:xfrm>
          <a:custGeom>
            <a:avLst/>
            <a:gdLst/>
            <a:ahLst/>
            <a:cxnLst/>
            <a:rect l="l" t="t" r="r" b="b"/>
            <a:pathLst>
              <a:path w="1962150" h="828675">
                <a:moveTo>
                  <a:pt x="1961945" y="413890"/>
                </a:moveTo>
                <a:lnTo>
                  <a:pt x="1955473" y="484790"/>
                </a:lnTo>
                <a:lnTo>
                  <a:pt x="1938287" y="552003"/>
                </a:lnTo>
                <a:lnTo>
                  <a:pt x="1920760" y="594351"/>
                </a:lnTo>
                <a:lnTo>
                  <a:pt x="1898810" y="634159"/>
                </a:lnTo>
                <a:lnTo>
                  <a:pt x="1872729" y="671124"/>
                </a:lnTo>
                <a:lnTo>
                  <a:pt x="1842806" y="704943"/>
                </a:lnTo>
                <a:lnTo>
                  <a:pt x="1809334" y="735316"/>
                </a:lnTo>
                <a:lnTo>
                  <a:pt x="1772604" y="761938"/>
                </a:lnTo>
                <a:lnTo>
                  <a:pt x="1732907" y="784509"/>
                </a:lnTo>
                <a:lnTo>
                  <a:pt x="1690536" y="802725"/>
                </a:lnTo>
                <a:lnTo>
                  <a:pt x="1645780" y="816285"/>
                </a:lnTo>
                <a:lnTo>
                  <a:pt x="1598931" y="824887"/>
                </a:lnTo>
                <a:lnTo>
                  <a:pt x="1550281" y="828228"/>
                </a:lnTo>
                <a:lnTo>
                  <a:pt x="0" y="828228"/>
                </a:lnTo>
                <a:lnTo>
                  <a:pt x="0" y="0"/>
                </a:lnTo>
                <a:lnTo>
                  <a:pt x="1551461" y="0"/>
                </a:lnTo>
                <a:lnTo>
                  <a:pt x="1599597" y="3380"/>
                </a:lnTo>
                <a:lnTo>
                  <a:pt x="1646030" y="12087"/>
                </a:lnTo>
                <a:lnTo>
                  <a:pt x="1690467" y="25792"/>
                </a:lnTo>
                <a:lnTo>
                  <a:pt x="1732613" y="44170"/>
                </a:lnTo>
                <a:lnTo>
                  <a:pt x="1772173" y="66893"/>
                </a:lnTo>
                <a:lnTo>
                  <a:pt x="1808853" y="93637"/>
                </a:lnTo>
                <a:lnTo>
                  <a:pt x="1842358" y="124073"/>
                </a:lnTo>
                <a:lnTo>
                  <a:pt x="1872393" y="157877"/>
                </a:lnTo>
                <a:lnTo>
                  <a:pt x="1898664" y="194721"/>
                </a:lnTo>
                <a:lnTo>
                  <a:pt x="1920875" y="234279"/>
                </a:lnTo>
                <a:lnTo>
                  <a:pt x="1938733" y="276224"/>
                </a:lnTo>
                <a:lnTo>
                  <a:pt x="1939180" y="277118"/>
                </a:lnTo>
                <a:lnTo>
                  <a:pt x="1939180" y="278012"/>
                </a:lnTo>
                <a:lnTo>
                  <a:pt x="1939626" y="278906"/>
                </a:lnTo>
                <a:lnTo>
                  <a:pt x="1949139" y="311060"/>
                </a:lnTo>
                <a:lnTo>
                  <a:pt x="1956142" y="344387"/>
                </a:lnTo>
                <a:lnTo>
                  <a:pt x="1960466" y="378719"/>
                </a:lnTo>
                <a:lnTo>
                  <a:pt x="1961945" y="413890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43230" y="1648506"/>
            <a:ext cx="4008085" cy="34575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15317" y="1759729"/>
            <a:ext cx="7773034" cy="19685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00"/>
              </a:spcBef>
            </a:pPr>
            <a:r>
              <a:rPr sz="3000" spc="-75" dirty="0">
                <a:latin typeface="Tahoma"/>
                <a:cs typeface="Tahoma"/>
              </a:rPr>
              <a:t>PROVINCIAL</a:t>
            </a:r>
            <a:r>
              <a:rPr sz="3000" spc="-70" dirty="0">
                <a:latin typeface="Tahoma"/>
                <a:cs typeface="Tahoma"/>
              </a:rPr>
              <a:t> </a:t>
            </a:r>
            <a:r>
              <a:rPr sz="3000" spc="30" dirty="0">
                <a:latin typeface="Tahoma"/>
                <a:cs typeface="Tahoma"/>
              </a:rPr>
              <a:t>ENGAGEMENT</a:t>
            </a:r>
            <a:endParaRPr sz="3000">
              <a:latin typeface="Tahoma"/>
              <a:cs typeface="Tahoma"/>
            </a:endParaRPr>
          </a:p>
          <a:p>
            <a:pPr marL="12700" marR="5080" algn="just">
              <a:lnSpc>
                <a:spcPct val="104200"/>
              </a:lnSpc>
              <a:spcBef>
                <a:spcPts val="145"/>
              </a:spcBef>
            </a:pPr>
            <a:r>
              <a:rPr sz="3000" b="0" spc="80" dirty="0">
                <a:solidFill>
                  <a:srgbClr val="000000"/>
                </a:solidFill>
                <a:latin typeface="Tahoma"/>
                <a:cs typeface="Tahoma"/>
              </a:rPr>
              <a:t>Understand</a:t>
            </a:r>
            <a:r>
              <a:rPr sz="3000" b="0" spc="-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000" b="0" spc="65" dirty="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r>
              <a:rPr sz="3000" b="0" spc="-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000" b="0" spc="45" dirty="0">
                <a:solidFill>
                  <a:srgbClr val="000000"/>
                </a:solidFill>
                <a:latin typeface="Tahoma"/>
                <a:cs typeface="Tahoma"/>
              </a:rPr>
              <a:t>least</a:t>
            </a:r>
            <a:r>
              <a:rPr sz="3000" b="0" spc="-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000" b="0" spc="65" dirty="0">
                <a:solidFill>
                  <a:srgbClr val="000000"/>
                </a:solidFill>
                <a:latin typeface="Tahoma"/>
                <a:cs typeface="Tahoma"/>
              </a:rPr>
              <a:t>participating</a:t>
            </a:r>
            <a:r>
              <a:rPr sz="3000" b="0" spc="-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000" b="0" spc="80" dirty="0">
                <a:solidFill>
                  <a:srgbClr val="000000"/>
                </a:solidFill>
                <a:latin typeface="Tahoma"/>
                <a:cs typeface="Tahoma"/>
              </a:rPr>
              <a:t>provinces </a:t>
            </a:r>
            <a:r>
              <a:rPr sz="3000" b="0" spc="-9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000" b="0" spc="20" dirty="0">
                <a:solidFill>
                  <a:srgbClr val="000000"/>
                </a:solidFill>
                <a:latin typeface="Tahoma"/>
                <a:cs typeface="Tahoma"/>
              </a:rPr>
              <a:t>and</a:t>
            </a:r>
            <a:r>
              <a:rPr sz="3000" b="0" spc="-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000" b="0" spc="75" dirty="0">
                <a:solidFill>
                  <a:srgbClr val="000000"/>
                </a:solidFill>
                <a:latin typeface="Tahoma"/>
                <a:cs typeface="Tahoma"/>
              </a:rPr>
              <a:t>think</a:t>
            </a:r>
            <a:r>
              <a:rPr sz="3000" b="0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000" b="0" spc="114" dirty="0">
                <a:solidFill>
                  <a:srgbClr val="000000"/>
                </a:solidFill>
                <a:latin typeface="Tahoma"/>
                <a:cs typeface="Tahoma"/>
              </a:rPr>
              <a:t>of</a:t>
            </a:r>
            <a:r>
              <a:rPr sz="3000" b="0" spc="-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000" b="0" spc="60" dirty="0">
                <a:solidFill>
                  <a:srgbClr val="000000"/>
                </a:solidFill>
                <a:latin typeface="Tahoma"/>
                <a:cs typeface="Tahoma"/>
              </a:rPr>
              <a:t>ways</a:t>
            </a:r>
            <a:r>
              <a:rPr sz="3000" b="0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000" b="0" spc="100" dirty="0">
                <a:solidFill>
                  <a:srgbClr val="000000"/>
                </a:solidFill>
                <a:latin typeface="Tahoma"/>
                <a:cs typeface="Tahoma"/>
              </a:rPr>
              <a:t>to</a:t>
            </a:r>
            <a:r>
              <a:rPr sz="3000" b="0" spc="-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000" b="0" spc="50" dirty="0">
                <a:solidFill>
                  <a:srgbClr val="000000"/>
                </a:solidFill>
                <a:latin typeface="Tahoma"/>
                <a:cs typeface="Tahoma"/>
              </a:rPr>
              <a:t>increase</a:t>
            </a:r>
            <a:r>
              <a:rPr sz="3000" b="0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000" b="0" spc="65" dirty="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r>
              <a:rPr sz="3000" b="0" spc="-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000" b="0" spc="50" dirty="0">
                <a:solidFill>
                  <a:srgbClr val="000000"/>
                </a:solidFill>
                <a:latin typeface="Tahoma"/>
                <a:cs typeface="Tahoma"/>
              </a:rPr>
              <a:t>number</a:t>
            </a:r>
            <a:r>
              <a:rPr sz="3000" b="0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000" b="0" spc="114" dirty="0">
                <a:solidFill>
                  <a:srgbClr val="000000"/>
                </a:solidFill>
                <a:latin typeface="Tahoma"/>
                <a:cs typeface="Tahoma"/>
              </a:rPr>
              <a:t>of </a:t>
            </a:r>
            <a:r>
              <a:rPr sz="3000" b="0" spc="-9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000" b="0" spc="55" dirty="0">
                <a:solidFill>
                  <a:srgbClr val="000000"/>
                </a:solidFill>
                <a:latin typeface="Tahoma"/>
                <a:cs typeface="Tahoma"/>
              </a:rPr>
              <a:t>prime</a:t>
            </a:r>
            <a:r>
              <a:rPr sz="3000" b="0" spc="-4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000" b="0" spc="40" dirty="0">
                <a:solidFill>
                  <a:srgbClr val="000000"/>
                </a:solidFill>
                <a:latin typeface="Tahoma"/>
                <a:cs typeface="Tahoma"/>
              </a:rPr>
              <a:t>members</a:t>
            </a:r>
            <a:r>
              <a:rPr sz="3000" b="0" spc="-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000" b="0" spc="50" dirty="0">
                <a:solidFill>
                  <a:srgbClr val="000000"/>
                </a:solidFill>
                <a:latin typeface="Tahoma"/>
                <a:cs typeface="Tahoma"/>
              </a:rPr>
              <a:t>in</a:t>
            </a:r>
            <a:r>
              <a:rPr sz="3000" b="0" spc="-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000" b="0" spc="70" dirty="0">
                <a:solidFill>
                  <a:srgbClr val="000000"/>
                </a:solidFill>
                <a:latin typeface="Tahoma"/>
                <a:cs typeface="Tahoma"/>
              </a:rPr>
              <a:t>those</a:t>
            </a:r>
            <a:r>
              <a:rPr sz="3000" b="0" spc="-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000" b="0" spc="75" dirty="0">
                <a:solidFill>
                  <a:srgbClr val="000000"/>
                </a:solidFill>
                <a:latin typeface="Tahoma"/>
                <a:cs typeface="Tahoma"/>
              </a:rPr>
              <a:t>locations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2520" y="1936314"/>
            <a:ext cx="2463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7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5317" y="4354982"/>
            <a:ext cx="7068820" cy="198120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3000" b="1" spc="-35" dirty="0">
                <a:solidFill>
                  <a:srgbClr val="2A4A9D"/>
                </a:solidFill>
                <a:latin typeface="Tahoma"/>
                <a:cs typeface="Tahoma"/>
              </a:rPr>
              <a:t>IMPROVE</a:t>
            </a:r>
            <a:r>
              <a:rPr sz="3000" b="1" spc="-45" dirty="0">
                <a:solidFill>
                  <a:srgbClr val="2A4A9D"/>
                </a:solidFill>
                <a:latin typeface="Tahoma"/>
                <a:cs typeface="Tahoma"/>
              </a:rPr>
              <a:t> REWARDS</a:t>
            </a:r>
            <a:r>
              <a:rPr sz="3000" b="1" spc="-40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000" b="1" spc="15" dirty="0">
                <a:solidFill>
                  <a:srgbClr val="2A4A9D"/>
                </a:solidFill>
                <a:latin typeface="Tahoma"/>
                <a:cs typeface="Tahoma"/>
              </a:rPr>
              <a:t>PROGRAM</a:t>
            </a:r>
            <a:endParaRPr sz="3000">
              <a:latin typeface="Tahoma"/>
              <a:cs typeface="Tahoma"/>
            </a:endParaRPr>
          </a:p>
          <a:p>
            <a:pPr marL="12700" marR="5080">
              <a:lnSpc>
                <a:spcPct val="104200"/>
              </a:lnSpc>
              <a:spcBef>
                <a:spcPts val="200"/>
              </a:spcBef>
            </a:pPr>
            <a:r>
              <a:rPr sz="3000" spc="75" dirty="0">
                <a:latin typeface="Tahoma"/>
                <a:cs typeface="Tahoma"/>
              </a:rPr>
              <a:t>Reviewing</a:t>
            </a:r>
            <a:r>
              <a:rPr sz="3000" spc="-45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the</a:t>
            </a:r>
            <a:r>
              <a:rPr sz="3000" spc="-40" dirty="0">
                <a:latin typeface="Tahoma"/>
                <a:cs typeface="Tahoma"/>
              </a:rPr>
              <a:t> </a:t>
            </a:r>
            <a:r>
              <a:rPr sz="3000" spc="50" dirty="0">
                <a:latin typeface="Tahoma"/>
                <a:cs typeface="Tahoma"/>
              </a:rPr>
              <a:t>spend</a:t>
            </a:r>
            <a:r>
              <a:rPr sz="3000" spc="-40" dirty="0">
                <a:latin typeface="Tahoma"/>
                <a:cs typeface="Tahoma"/>
              </a:rPr>
              <a:t> </a:t>
            </a:r>
            <a:r>
              <a:rPr sz="3000" spc="70" dirty="0">
                <a:latin typeface="Tahoma"/>
                <a:cs typeface="Tahoma"/>
              </a:rPr>
              <a:t>pattern</a:t>
            </a:r>
            <a:r>
              <a:rPr sz="3000" spc="-40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on</a:t>
            </a:r>
            <a:r>
              <a:rPr sz="3000" spc="-45" dirty="0">
                <a:latin typeface="Tahoma"/>
                <a:cs typeface="Tahoma"/>
              </a:rPr>
              <a:t> </a:t>
            </a:r>
            <a:r>
              <a:rPr sz="3000" spc="-20" dirty="0">
                <a:latin typeface="Tahoma"/>
                <a:cs typeface="Tahoma"/>
              </a:rPr>
              <a:t>age</a:t>
            </a:r>
            <a:r>
              <a:rPr sz="3000" spc="-40" dirty="0">
                <a:latin typeface="Tahoma"/>
                <a:cs typeface="Tahoma"/>
              </a:rPr>
              <a:t> </a:t>
            </a:r>
            <a:r>
              <a:rPr sz="3000" spc="20" dirty="0">
                <a:latin typeface="Tahoma"/>
                <a:cs typeface="Tahoma"/>
              </a:rPr>
              <a:t>and </a:t>
            </a:r>
            <a:r>
              <a:rPr sz="3000" spc="-919" dirty="0">
                <a:latin typeface="Tahoma"/>
                <a:cs typeface="Tahoma"/>
              </a:rPr>
              <a:t> </a:t>
            </a:r>
            <a:r>
              <a:rPr sz="3000" spc="40" dirty="0">
                <a:latin typeface="Tahoma"/>
                <a:cs typeface="Tahoma"/>
              </a:rPr>
              <a:t>category, </a:t>
            </a:r>
            <a:r>
              <a:rPr sz="3000" spc="95" dirty="0">
                <a:latin typeface="Tahoma"/>
                <a:cs typeface="Tahoma"/>
              </a:rPr>
              <a:t>which </a:t>
            </a:r>
            <a:r>
              <a:rPr sz="3000" spc="30" dirty="0">
                <a:latin typeface="Tahoma"/>
                <a:cs typeface="Tahoma"/>
              </a:rPr>
              <a:t>can </a:t>
            </a:r>
            <a:r>
              <a:rPr sz="3000" spc="60" dirty="0">
                <a:latin typeface="Tahoma"/>
                <a:cs typeface="Tahoma"/>
              </a:rPr>
              <a:t>help </a:t>
            </a:r>
            <a:r>
              <a:rPr sz="3000" spc="70" dirty="0">
                <a:latin typeface="Tahoma"/>
                <a:cs typeface="Tahoma"/>
              </a:rPr>
              <a:t>attract </a:t>
            </a:r>
            <a:r>
              <a:rPr sz="3000" spc="55" dirty="0">
                <a:latin typeface="Tahoma"/>
                <a:cs typeface="Tahoma"/>
              </a:rPr>
              <a:t>more </a:t>
            </a:r>
            <a:r>
              <a:rPr sz="3000" spc="60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customers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2520" y="4474610"/>
            <a:ext cx="2463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7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5317" y="6709776"/>
            <a:ext cx="7659370" cy="152844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3000" b="1" spc="-35" dirty="0">
                <a:solidFill>
                  <a:srgbClr val="2A4A9D"/>
                </a:solidFill>
                <a:latin typeface="Tahoma"/>
                <a:cs typeface="Tahoma"/>
              </a:rPr>
              <a:t>IMPROVE</a:t>
            </a:r>
            <a:r>
              <a:rPr sz="3000" b="1" spc="-40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000" b="1" dirty="0">
                <a:solidFill>
                  <a:srgbClr val="2A4A9D"/>
                </a:solidFill>
                <a:latin typeface="Tahoma"/>
                <a:cs typeface="Tahoma"/>
              </a:rPr>
              <a:t>THE</a:t>
            </a:r>
            <a:r>
              <a:rPr sz="3000" b="1" spc="-40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000" b="1" spc="20" dirty="0">
                <a:solidFill>
                  <a:srgbClr val="2A4A9D"/>
                </a:solidFill>
                <a:latin typeface="Tahoma"/>
                <a:cs typeface="Tahoma"/>
              </a:rPr>
              <a:t>LOYALTY</a:t>
            </a:r>
            <a:r>
              <a:rPr sz="3000" b="1" spc="-35" dirty="0">
                <a:solidFill>
                  <a:srgbClr val="2A4A9D"/>
                </a:solidFill>
                <a:latin typeface="Tahoma"/>
                <a:cs typeface="Tahoma"/>
              </a:rPr>
              <a:t> </a:t>
            </a:r>
            <a:r>
              <a:rPr sz="3000" b="1" spc="15" dirty="0">
                <a:solidFill>
                  <a:srgbClr val="2A4A9D"/>
                </a:solidFill>
                <a:latin typeface="Tahoma"/>
                <a:cs typeface="Tahoma"/>
              </a:rPr>
              <a:t>PROGRAM</a:t>
            </a:r>
            <a:endParaRPr sz="3000">
              <a:latin typeface="Tahoma"/>
              <a:cs typeface="Tahoma"/>
            </a:endParaRPr>
          </a:p>
          <a:p>
            <a:pPr marL="12700" marR="5080">
              <a:lnSpc>
                <a:spcPct val="104200"/>
              </a:lnSpc>
              <a:spcBef>
                <a:spcPts val="290"/>
              </a:spcBef>
            </a:pPr>
            <a:r>
              <a:rPr sz="3000" spc="70" dirty="0">
                <a:latin typeface="Tahoma"/>
                <a:cs typeface="Tahoma"/>
              </a:rPr>
              <a:t>Reduce</a:t>
            </a:r>
            <a:r>
              <a:rPr sz="3000" spc="-45" dirty="0">
                <a:latin typeface="Tahoma"/>
                <a:cs typeface="Tahoma"/>
              </a:rPr>
              <a:t> </a:t>
            </a:r>
            <a:r>
              <a:rPr sz="3000" spc="60" dirty="0">
                <a:latin typeface="Tahoma"/>
                <a:cs typeface="Tahoma"/>
              </a:rPr>
              <a:t>churn</a:t>
            </a:r>
            <a:r>
              <a:rPr sz="3000" spc="-45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by</a:t>
            </a:r>
            <a:r>
              <a:rPr sz="3000" spc="-45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improving</a:t>
            </a:r>
            <a:r>
              <a:rPr sz="3000" spc="-45" dirty="0">
                <a:latin typeface="Tahoma"/>
                <a:cs typeface="Tahoma"/>
              </a:rPr>
              <a:t> </a:t>
            </a:r>
            <a:r>
              <a:rPr sz="3000" spc="85" dirty="0">
                <a:latin typeface="Tahoma"/>
                <a:cs typeface="Tahoma"/>
              </a:rPr>
              <a:t>loyalty</a:t>
            </a:r>
            <a:r>
              <a:rPr sz="3000" spc="-40" dirty="0">
                <a:latin typeface="Tahoma"/>
                <a:cs typeface="Tahoma"/>
              </a:rPr>
              <a:t> </a:t>
            </a:r>
            <a:r>
              <a:rPr sz="3000" spc="35" dirty="0">
                <a:latin typeface="Tahoma"/>
                <a:cs typeface="Tahoma"/>
              </a:rPr>
              <a:t>program </a:t>
            </a:r>
            <a:r>
              <a:rPr sz="3000" spc="-925" dirty="0">
                <a:latin typeface="Tahoma"/>
                <a:cs typeface="Tahoma"/>
              </a:rPr>
              <a:t> </a:t>
            </a:r>
            <a:r>
              <a:rPr sz="3000" spc="100" dirty="0">
                <a:latin typeface="Tahoma"/>
                <a:cs typeface="Tahoma"/>
              </a:rPr>
              <a:t>for</a:t>
            </a:r>
            <a:r>
              <a:rPr sz="3000" spc="-45" dirty="0">
                <a:latin typeface="Tahoma"/>
                <a:cs typeface="Tahoma"/>
              </a:rPr>
              <a:t> </a:t>
            </a:r>
            <a:r>
              <a:rPr sz="3000" spc="40" dirty="0">
                <a:latin typeface="Tahoma"/>
                <a:cs typeface="Tahoma"/>
              </a:rPr>
              <a:t>members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62520" y="6894796"/>
            <a:ext cx="2463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7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73322" y="3"/>
            <a:ext cx="6915150" cy="733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850">
              <a:latin typeface="Times New Roman"/>
              <a:cs typeface="Times New Roman"/>
            </a:endParaRPr>
          </a:p>
          <a:p>
            <a:pPr marL="277495">
              <a:lnSpc>
                <a:spcPct val="100000"/>
              </a:lnSpc>
            </a:pPr>
            <a:r>
              <a:rPr sz="4800" b="1" spc="-75" dirty="0">
                <a:solidFill>
                  <a:srgbClr val="FFFFFF"/>
                </a:solidFill>
                <a:latin typeface="Tahoma"/>
                <a:cs typeface="Tahoma"/>
              </a:rPr>
              <a:t>RECOMMENDATIONS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73322" y="7334252"/>
            <a:ext cx="6915150" cy="2952750"/>
          </a:xfrm>
          <a:prstGeom prst="rect">
            <a:avLst/>
          </a:prstGeom>
          <a:solidFill>
            <a:srgbClr val="2A4A9D"/>
          </a:solidFill>
        </p:spPr>
        <p:txBody>
          <a:bodyPr vert="horz" wrap="square" lIns="0" tIns="4889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385"/>
              </a:spcBef>
            </a:pPr>
            <a:r>
              <a:rPr sz="4800" b="1" spc="-114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4800" b="1" spc="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800" b="1" spc="-40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4800" b="1" spc="-204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800" b="1" spc="1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4800" b="1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800" b="1" spc="19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4800" b="1" spc="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4800" b="1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800" b="1" spc="-1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4800" b="1" spc="-15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4800" b="1" spc="-869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sz="4800">
              <a:latin typeface="Tahoma"/>
              <a:cs typeface="Tahoma"/>
            </a:endParaRPr>
          </a:p>
          <a:p>
            <a:pPr marL="8890" algn="ctr">
              <a:lnSpc>
                <a:spcPct val="100000"/>
              </a:lnSpc>
              <a:spcBef>
                <a:spcPts val="915"/>
              </a:spcBef>
            </a:pPr>
            <a:r>
              <a:rPr sz="4800" b="1" spc="-229" dirty="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endParaRPr sz="4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0" y="3009900"/>
            <a:ext cx="8118475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000"/>
              </a:lnSpc>
              <a:spcBef>
                <a:spcPts val="100"/>
              </a:spcBef>
            </a:pPr>
            <a:r>
              <a:rPr sz="8000" spc="919" dirty="0"/>
              <a:t>THANK</a:t>
            </a:r>
            <a:r>
              <a:rPr sz="8000" spc="-125" dirty="0"/>
              <a:t> </a:t>
            </a:r>
            <a:r>
              <a:rPr sz="8000" spc="810" dirty="0"/>
              <a:t>YOU</a:t>
            </a:r>
            <a:endParaRPr sz="8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3001" y="1"/>
            <a:ext cx="4575175" cy="4644390"/>
          </a:xfrm>
          <a:custGeom>
            <a:avLst/>
            <a:gdLst/>
            <a:ahLst/>
            <a:cxnLst/>
            <a:rect l="l" t="t" r="r" b="b"/>
            <a:pathLst>
              <a:path w="4575175" h="4644390">
                <a:moveTo>
                  <a:pt x="2886022" y="4643830"/>
                </a:moveTo>
                <a:lnTo>
                  <a:pt x="2837866" y="4643436"/>
                </a:lnTo>
                <a:lnTo>
                  <a:pt x="2789849" y="4642257"/>
                </a:lnTo>
                <a:lnTo>
                  <a:pt x="2742029" y="4640298"/>
                </a:lnTo>
                <a:lnTo>
                  <a:pt x="2694413" y="4637568"/>
                </a:lnTo>
                <a:lnTo>
                  <a:pt x="2647005" y="4634070"/>
                </a:lnTo>
                <a:lnTo>
                  <a:pt x="2599813" y="4629812"/>
                </a:lnTo>
                <a:lnTo>
                  <a:pt x="2552843" y="4624800"/>
                </a:lnTo>
                <a:lnTo>
                  <a:pt x="2506100" y="4619040"/>
                </a:lnTo>
                <a:lnTo>
                  <a:pt x="2459591" y="4612538"/>
                </a:lnTo>
                <a:lnTo>
                  <a:pt x="2413321" y="4605300"/>
                </a:lnTo>
                <a:lnTo>
                  <a:pt x="2367298" y="4597332"/>
                </a:lnTo>
                <a:lnTo>
                  <a:pt x="2321527" y="4588640"/>
                </a:lnTo>
                <a:lnTo>
                  <a:pt x="2276014" y="4579231"/>
                </a:lnTo>
                <a:lnTo>
                  <a:pt x="2230765" y="4569111"/>
                </a:lnTo>
                <a:lnTo>
                  <a:pt x="2185787" y="4558285"/>
                </a:lnTo>
                <a:lnTo>
                  <a:pt x="2141086" y="4546760"/>
                </a:lnTo>
                <a:lnTo>
                  <a:pt x="2096667" y="4534542"/>
                </a:lnTo>
                <a:lnTo>
                  <a:pt x="2052537" y="4521637"/>
                </a:lnTo>
                <a:lnTo>
                  <a:pt x="2008702" y="4508051"/>
                </a:lnTo>
                <a:lnTo>
                  <a:pt x="1965168" y="4493791"/>
                </a:lnTo>
                <a:lnTo>
                  <a:pt x="1921942" y="4478862"/>
                </a:lnTo>
                <a:lnTo>
                  <a:pt x="1879029" y="4463270"/>
                </a:lnTo>
                <a:lnTo>
                  <a:pt x="1836435" y="4447023"/>
                </a:lnTo>
                <a:lnTo>
                  <a:pt x="1794167" y="4430125"/>
                </a:lnTo>
                <a:lnTo>
                  <a:pt x="1752230" y="4412583"/>
                </a:lnTo>
                <a:lnTo>
                  <a:pt x="1710632" y="4394403"/>
                </a:lnTo>
                <a:lnTo>
                  <a:pt x="1669377" y="4375591"/>
                </a:lnTo>
                <a:lnTo>
                  <a:pt x="1628473" y="4356154"/>
                </a:lnTo>
                <a:lnTo>
                  <a:pt x="1587925" y="4336097"/>
                </a:lnTo>
                <a:lnTo>
                  <a:pt x="1547739" y="4315427"/>
                </a:lnTo>
                <a:lnTo>
                  <a:pt x="1507921" y="4294149"/>
                </a:lnTo>
                <a:lnTo>
                  <a:pt x="1468478" y="4272270"/>
                </a:lnTo>
                <a:lnTo>
                  <a:pt x="1429416" y="4249797"/>
                </a:lnTo>
                <a:lnTo>
                  <a:pt x="1390741" y="4226734"/>
                </a:lnTo>
                <a:lnTo>
                  <a:pt x="1352459" y="4203088"/>
                </a:lnTo>
                <a:lnTo>
                  <a:pt x="1314576" y="4178866"/>
                </a:lnTo>
                <a:lnTo>
                  <a:pt x="1277098" y="4154073"/>
                </a:lnTo>
                <a:lnTo>
                  <a:pt x="1240031" y="4128716"/>
                </a:lnTo>
                <a:lnTo>
                  <a:pt x="1203382" y="4102800"/>
                </a:lnTo>
                <a:lnTo>
                  <a:pt x="1167156" y="4076332"/>
                </a:lnTo>
                <a:lnTo>
                  <a:pt x="1131360" y="4049319"/>
                </a:lnTo>
                <a:lnTo>
                  <a:pt x="1096000" y="4021765"/>
                </a:lnTo>
                <a:lnTo>
                  <a:pt x="1061082" y="3993677"/>
                </a:lnTo>
                <a:lnTo>
                  <a:pt x="1026612" y="3965062"/>
                </a:lnTo>
                <a:lnTo>
                  <a:pt x="992596" y="3935925"/>
                </a:lnTo>
                <a:lnTo>
                  <a:pt x="959041" y="3906273"/>
                </a:lnTo>
                <a:lnTo>
                  <a:pt x="925952" y="3876111"/>
                </a:lnTo>
                <a:lnTo>
                  <a:pt x="893336" y="3845446"/>
                </a:lnTo>
                <a:lnTo>
                  <a:pt x="861198" y="3814284"/>
                </a:lnTo>
                <a:lnTo>
                  <a:pt x="829545" y="3782631"/>
                </a:lnTo>
                <a:lnTo>
                  <a:pt x="798383" y="3750494"/>
                </a:lnTo>
                <a:lnTo>
                  <a:pt x="767718" y="3717877"/>
                </a:lnTo>
                <a:lnTo>
                  <a:pt x="737556" y="3684788"/>
                </a:lnTo>
                <a:lnTo>
                  <a:pt x="707904" y="3651233"/>
                </a:lnTo>
                <a:lnTo>
                  <a:pt x="678767" y="3617217"/>
                </a:lnTo>
                <a:lnTo>
                  <a:pt x="650152" y="3582747"/>
                </a:lnTo>
                <a:lnTo>
                  <a:pt x="622064" y="3547829"/>
                </a:lnTo>
                <a:lnTo>
                  <a:pt x="594511" y="3512469"/>
                </a:lnTo>
                <a:lnTo>
                  <a:pt x="567497" y="3476673"/>
                </a:lnTo>
                <a:lnTo>
                  <a:pt x="541029" y="3440447"/>
                </a:lnTo>
                <a:lnTo>
                  <a:pt x="515113" y="3403798"/>
                </a:lnTo>
                <a:lnTo>
                  <a:pt x="489756" y="3366731"/>
                </a:lnTo>
                <a:lnTo>
                  <a:pt x="464963" y="3329254"/>
                </a:lnTo>
                <a:lnTo>
                  <a:pt x="440741" y="3291370"/>
                </a:lnTo>
                <a:lnTo>
                  <a:pt x="417095" y="3253088"/>
                </a:lnTo>
                <a:lnTo>
                  <a:pt x="394032" y="3214413"/>
                </a:lnTo>
                <a:lnTo>
                  <a:pt x="371559" y="3175351"/>
                </a:lnTo>
                <a:lnTo>
                  <a:pt x="349680" y="3135908"/>
                </a:lnTo>
                <a:lnTo>
                  <a:pt x="328402" y="3096090"/>
                </a:lnTo>
                <a:lnTo>
                  <a:pt x="307732" y="3055905"/>
                </a:lnTo>
                <a:lnTo>
                  <a:pt x="287675" y="3015356"/>
                </a:lnTo>
                <a:lnTo>
                  <a:pt x="268238" y="2974452"/>
                </a:lnTo>
                <a:lnTo>
                  <a:pt x="249426" y="2933197"/>
                </a:lnTo>
                <a:lnTo>
                  <a:pt x="231246" y="2891599"/>
                </a:lnTo>
                <a:lnTo>
                  <a:pt x="213704" y="2849662"/>
                </a:lnTo>
                <a:lnTo>
                  <a:pt x="196806" y="2807394"/>
                </a:lnTo>
                <a:lnTo>
                  <a:pt x="180559" y="2764801"/>
                </a:lnTo>
                <a:lnTo>
                  <a:pt x="164967" y="2721887"/>
                </a:lnTo>
                <a:lnTo>
                  <a:pt x="150038" y="2678661"/>
                </a:lnTo>
                <a:lnTo>
                  <a:pt x="135778" y="2635127"/>
                </a:lnTo>
                <a:lnTo>
                  <a:pt x="122192" y="2591292"/>
                </a:lnTo>
                <a:lnTo>
                  <a:pt x="109287" y="2547162"/>
                </a:lnTo>
                <a:lnTo>
                  <a:pt x="97069" y="2502743"/>
                </a:lnTo>
                <a:lnTo>
                  <a:pt x="85544" y="2458042"/>
                </a:lnTo>
                <a:lnTo>
                  <a:pt x="74718" y="2413064"/>
                </a:lnTo>
                <a:lnTo>
                  <a:pt x="64598" y="2367815"/>
                </a:lnTo>
                <a:lnTo>
                  <a:pt x="55189" y="2322302"/>
                </a:lnTo>
                <a:lnTo>
                  <a:pt x="46497" y="2276531"/>
                </a:lnTo>
                <a:lnTo>
                  <a:pt x="38529" y="2230508"/>
                </a:lnTo>
                <a:lnTo>
                  <a:pt x="31291" y="2184238"/>
                </a:lnTo>
                <a:lnTo>
                  <a:pt x="24789" y="2137729"/>
                </a:lnTo>
                <a:lnTo>
                  <a:pt x="19029" y="2090986"/>
                </a:lnTo>
                <a:lnTo>
                  <a:pt x="14017" y="2044016"/>
                </a:lnTo>
                <a:lnTo>
                  <a:pt x="9759" y="1996824"/>
                </a:lnTo>
                <a:lnTo>
                  <a:pt x="6262" y="1949416"/>
                </a:lnTo>
                <a:lnTo>
                  <a:pt x="3531" y="1901800"/>
                </a:lnTo>
                <a:lnTo>
                  <a:pt x="1573" y="1853980"/>
                </a:lnTo>
                <a:lnTo>
                  <a:pt x="393" y="1805963"/>
                </a:lnTo>
                <a:lnTo>
                  <a:pt x="0" y="1757649"/>
                </a:lnTo>
                <a:lnTo>
                  <a:pt x="393" y="1709548"/>
                </a:lnTo>
                <a:lnTo>
                  <a:pt x="1573" y="1661531"/>
                </a:lnTo>
                <a:lnTo>
                  <a:pt x="3531" y="1613711"/>
                </a:lnTo>
                <a:lnTo>
                  <a:pt x="6262" y="1566094"/>
                </a:lnTo>
                <a:lnTo>
                  <a:pt x="9759" y="1518687"/>
                </a:lnTo>
                <a:lnTo>
                  <a:pt x="14017" y="1471495"/>
                </a:lnTo>
                <a:lnTo>
                  <a:pt x="19029" y="1424524"/>
                </a:lnTo>
                <a:lnTo>
                  <a:pt x="24789" y="1377782"/>
                </a:lnTo>
                <a:lnTo>
                  <a:pt x="31291" y="1331272"/>
                </a:lnTo>
                <a:lnTo>
                  <a:pt x="38529" y="1285003"/>
                </a:lnTo>
                <a:lnTo>
                  <a:pt x="46497" y="1238980"/>
                </a:lnTo>
                <a:lnTo>
                  <a:pt x="55189" y="1193209"/>
                </a:lnTo>
                <a:lnTo>
                  <a:pt x="64598" y="1147696"/>
                </a:lnTo>
                <a:lnTo>
                  <a:pt x="74718" y="1102447"/>
                </a:lnTo>
                <a:lnTo>
                  <a:pt x="85544" y="1057469"/>
                </a:lnTo>
                <a:lnTo>
                  <a:pt x="97069" y="1012767"/>
                </a:lnTo>
                <a:lnTo>
                  <a:pt x="109287" y="968349"/>
                </a:lnTo>
                <a:lnTo>
                  <a:pt x="122192" y="924219"/>
                </a:lnTo>
                <a:lnTo>
                  <a:pt x="135778" y="880384"/>
                </a:lnTo>
                <a:lnTo>
                  <a:pt x="150038" y="836850"/>
                </a:lnTo>
                <a:lnTo>
                  <a:pt x="164967" y="793624"/>
                </a:lnTo>
                <a:lnTo>
                  <a:pt x="180559" y="750710"/>
                </a:lnTo>
                <a:lnTo>
                  <a:pt x="196806" y="708117"/>
                </a:lnTo>
                <a:lnTo>
                  <a:pt x="213704" y="665848"/>
                </a:lnTo>
                <a:lnTo>
                  <a:pt x="231246" y="623912"/>
                </a:lnTo>
                <a:lnTo>
                  <a:pt x="249426" y="582314"/>
                </a:lnTo>
                <a:lnTo>
                  <a:pt x="268238" y="541059"/>
                </a:lnTo>
                <a:lnTo>
                  <a:pt x="287675" y="500155"/>
                </a:lnTo>
                <a:lnTo>
                  <a:pt x="307732" y="459606"/>
                </a:lnTo>
                <a:lnTo>
                  <a:pt x="328402" y="419420"/>
                </a:lnTo>
                <a:lnTo>
                  <a:pt x="349680" y="379603"/>
                </a:lnTo>
                <a:lnTo>
                  <a:pt x="371559" y="340160"/>
                </a:lnTo>
                <a:lnTo>
                  <a:pt x="394032" y="301098"/>
                </a:lnTo>
                <a:lnTo>
                  <a:pt x="417095" y="262423"/>
                </a:lnTo>
                <a:lnTo>
                  <a:pt x="440741" y="224141"/>
                </a:lnTo>
                <a:lnTo>
                  <a:pt x="464963" y="186257"/>
                </a:lnTo>
                <a:lnTo>
                  <a:pt x="489756" y="148779"/>
                </a:lnTo>
                <a:lnTo>
                  <a:pt x="515113" y="111713"/>
                </a:lnTo>
                <a:lnTo>
                  <a:pt x="541029" y="75064"/>
                </a:lnTo>
                <a:lnTo>
                  <a:pt x="567497" y="38838"/>
                </a:lnTo>
                <a:lnTo>
                  <a:pt x="594511" y="3042"/>
                </a:lnTo>
                <a:lnTo>
                  <a:pt x="4574998" y="0"/>
                </a:lnTo>
                <a:lnTo>
                  <a:pt x="4574998" y="4098246"/>
                </a:lnTo>
                <a:lnTo>
                  <a:pt x="4532116" y="4128716"/>
                </a:lnTo>
                <a:lnTo>
                  <a:pt x="4495050" y="4154073"/>
                </a:lnTo>
                <a:lnTo>
                  <a:pt x="4457572" y="4178866"/>
                </a:lnTo>
                <a:lnTo>
                  <a:pt x="4419689" y="4203088"/>
                </a:lnTo>
                <a:lnTo>
                  <a:pt x="4381406" y="4226734"/>
                </a:lnTo>
                <a:lnTo>
                  <a:pt x="4342731" y="4249797"/>
                </a:lnTo>
                <a:lnTo>
                  <a:pt x="4303669" y="4272270"/>
                </a:lnTo>
                <a:lnTo>
                  <a:pt x="4264226" y="4294149"/>
                </a:lnTo>
                <a:lnTo>
                  <a:pt x="4224409" y="4315427"/>
                </a:lnTo>
                <a:lnTo>
                  <a:pt x="4184223" y="4336097"/>
                </a:lnTo>
                <a:lnTo>
                  <a:pt x="4143675" y="4356154"/>
                </a:lnTo>
                <a:lnTo>
                  <a:pt x="4102770" y="4375591"/>
                </a:lnTo>
                <a:lnTo>
                  <a:pt x="4061516" y="4394403"/>
                </a:lnTo>
                <a:lnTo>
                  <a:pt x="4019917" y="4412583"/>
                </a:lnTo>
                <a:lnTo>
                  <a:pt x="3977981" y="4430125"/>
                </a:lnTo>
                <a:lnTo>
                  <a:pt x="3935712" y="4447023"/>
                </a:lnTo>
                <a:lnTo>
                  <a:pt x="3893119" y="4463270"/>
                </a:lnTo>
                <a:lnTo>
                  <a:pt x="3850206" y="4478862"/>
                </a:lnTo>
                <a:lnTo>
                  <a:pt x="3806979" y="4493791"/>
                </a:lnTo>
                <a:lnTo>
                  <a:pt x="3763445" y="4508051"/>
                </a:lnTo>
                <a:lnTo>
                  <a:pt x="3719610" y="4521637"/>
                </a:lnTo>
                <a:lnTo>
                  <a:pt x="3675480" y="4534542"/>
                </a:lnTo>
                <a:lnTo>
                  <a:pt x="3631062" y="4546760"/>
                </a:lnTo>
                <a:lnTo>
                  <a:pt x="3586360" y="4558285"/>
                </a:lnTo>
                <a:lnTo>
                  <a:pt x="3541382" y="4569111"/>
                </a:lnTo>
                <a:lnTo>
                  <a:pt x="3496133" y="4579231"/>
                </a:lnTo>
                <a:lnTo>
                  <a:pt x="3450620" y="4588640"/>
                </a:lnTo>
                <a:lnTo>
                  <a:pt x="3404849" y="4597332"/>
                </a:lnTo>
                <a:lnTo>
                  <a:pt x="3358826" y="4605300"/>
                </a:lnTo>
                <a:lnTo>
                  <a:pt x="3312557" y="4612538"/>
                </a:lnTo>
                <a:lnTo>
                  <a:pt x="3266047" y="4619040"/>
                </a:lnTo>
                <a:lnTo>
                  <a:pt x="3219305" y="4624800"/>
                </a:lnTo>
                <a:lnTo>
                  <a:pt x="3172334" y="4629812"/>
                </a:lnTo>
                <a:lnTo>
                  <a:pt x="3125142" y="4634070"/>
                </a:lnTo>
                <a:lnTo>
                  <a:pt x="3077735" y="4637568"/>
                </a:lnTo>
                <a:lnTo>
                  <a:pt x="3030118" y="4640298"/>
                </a:lnTo>
                <a:lnTo>
                  <a:pt x="2982298" y="4642257"/>
                </a:lnTo>
                <a:lnTo>
                  <a:pt x="2934281" y="4643436"/>
                </a:lnTo>
                <a:lnTo>
                  <a:pt x="2886022" y="4643830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191670" y="566191"/>
            <a:ext cx="8174990" cy="9153525"/>
            <a:chOff x="9191670" y="566191"/>
            <a:chExt cx="8174990" cy="9153525"/>
          </a:xfrm>
        </p:grpSpPr>
        <p:sp>
          <p:nvSpPr>
            <p:cNvPr id="4" name="object 4"/>
            <p:cNvSpPr/>
            <p:nvPr/>
          </p:nvSpPr>
          <p:spPr>
            <a:xfrm>
              <a:off x="9191670" y="566191"/>
              <a:ext cx="2400300" cy="9153525"/>
            </a:xfrm>
            <a:custGeom>
              <a:avLst/>
              <a:gdLst/>
              <a:ahLst/>
              <a:cxnLst/>
              <a:rect l="l" t="t" r="r" b="b"/>
              <a:pathLst>
                <a:path w="2400300" h="9153525">
                  <a:moveTo>
                    <a:pt x="2400299" y="9153447"/>
                  </a:moveTo>
                  <a:lnTo>
                    <a:pt x="0" y="9153447"/>
                  </a:lnTo>
                  <a:lnTo>
                    <a:pt x="0" y="0"/>
                  </a:lnTo>
                  <a:lnTo>
                    <a:pt x="2400299" y="0"/>
                  </a:lnTo>
                  <a:lnTo>
                    <a:pt x="2400299" y="9153447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0653" y="1146805"/>
              <a:ext cx="7305674" cy="799147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19567" y="8172754"/>
            <a:ext cx="1638300" cy="1628775"/>
          </a:xfrm>
          <a:custGeom>
            <a:avLst/>
            <a:gdLst/>
            <a:ahLst/>
            <a:cxnLst/>
            <a:rect l="l" t="t" r="r" b="b"/>
            <a:pathLst>
              <a:path w="1638300" h="1628775">
                <a:moveTo>
                  <a:pt x="1638238" y="1628774"/>
                </a:moveTo>
                <a:lnTo>
                  <a:pt x="0" y="1628774"/>
                </a:lnTo>
                <a:lnTo>
                  <a:pt x="0" y="0"/>
                </a:lnTo>
                <a:lnTo>
                  <a:pt x="1638238" y="1628774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032" y="564844"/>
            <a:ext cx="1628775" cy="1638300"/>
          </a:xfrm>
          <a:custGeom>
            <a:avLst/>
            <a:gdLst/>
            <a:ahLst/>
            <a:cxnLst/>
            <a:rect l="l" t="t" r="r" b="b"/>
            <a:pathLst>
              <a:path w="1628775" h="1638300">
                <a:moveTo>
                  <a:pt x="0" y="1638238"/>
                </a:moveTo>
                <a:lnTo>
                  <a:pt x="0" y="0"/>
                </a:lnTo>
                <a:lnTo>
                  <a:pt x="1628774" y="0"/>
                </a:lnTo>
                <a:lnTo>
                  <a:pt x="0" y="163823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84761" y="1235671"/>
            <a:ext cx="63836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635" dirty="0"/>
              <a:t>INTRODUCTION</a:t>
            </a:r>
            <a:endParaRPr sz="6000"/>
          </a:p>
        </p:txBody>
      </p:sp>
      <p:sp>
        <p:nvSpPr>
          <p:cNvPr id="9" name="object 9"/>
          <p:cNvSpPr txBox="1"/>
          <p:nvPr/>
        </p:nvSpPr>
        <p:spPr>
          <a:xfrm>
            <a:off x="1621447" y="2664138"/>
            <a:ext cx="6861175" cy="632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35" dirty="0">
                <a:latin typeface="Tahoma"/>
                <a:cs typeface="Tahoma"/>
              </a:rPr>
              <a:t>INDUSTRY</a:t>
            </a:r>
            <a:r>
              <a:rPr sz="3200" b="1" spc="430" dirty="0">
                <a:latin typeface="Tahoma"/>
                <a:cs typeface="Tahoma"/>
              </a:rPr>
              <a:t> </a:t>
            </a:r>
            <a:r>
              <a:rPr sz="3200" b="1" spc="185" dirty="0">
                <a:latin typeface="Tahoma"/>
                <a:cs typeface="Tahoma"/>
              </a:rPr>
              <a:t>OVERVIEW</a:t>
            </a:r>
            <a:endParaRPr sz="3200">
              <a:latin typeface="Tahoma"/>
              <a:cs typeface="Tahoma"/>
            </a:endParaRPr>
          </a:p>
          <a:p>
            <a:pPr marL="34290" marR="179070">
              <a:lnSpc>
                <a:spcPct val="104200"/>
              </a:lnSpc>
              <a:spcBef>
                <a:spcPts val="2185"/>
              </a:spcBef>
            </a:pPr>
            <a:r>
              <a:rPr sz="3000" spc="295" dirty="0">
                <a:latin typeface="Tahoma"/>
                <a:cs typeface="Tahoma"/>
              </a:rPr>
              <a:t>Highly</a:t>
            </a:r>
            <a:r>
              <a:rPr sz="3000" spc="409" dirty="0">
                <a:latin typeface="Tahoma"/>
                <a:cs typeface="Tahoma"/>
              </a:rPr>
              <a:t> </a:t>
            </a:r>
            <a:r>
              <a:rPr sz="3000" spc="305" dirty="0">
                <a:latin typeface="Tahoma"/>
                <a:cs typeface="Tahoma"/>
              </a:rPr>
              <a:t>competitive</a:t>
            </a:r>
            <a:r>
              <a:rPr sz="3000" spc="415" dirty="0">
                <a:latin typeface="Tahoma"/>
                <a:cs typeface="Tahoma"/>
              </a:rPr>
              <a:t> </a:t>
            </a:r>
            <a:r>
              <a:rPr sz="3000" spc="280" dirty="0">
                <a:latin typeface="Tahoma"/>
                <a:cs typeface="Tahoma"/>
              </a:rPr>
              <a:t>industry</a:t>
            </a:r>
            <a:r>
              <a:rPr sz="3000" spc="415" dirty="0">
                <a:latin typeface="Tahoma"/>
                <a:cs typeface="Tahoma"/>
              </a:rPr>
              <a:t> </a:t>
            </a:r>
            <a:r>
              <a:rPr sz="3000" spc="280" dirty="0">
                <a:latin typeface="Tahoma"/>
                <a:cs typeface="Tahoma"/>
              </a:rPr>
              <a:t>with </a:t>
            </a:r>
            <a:r>
              <a:rPr sz="3000" spc="-925" dirty="0">
                <a:latin typeface="Tahoma"/>
                <a:cs typeface="Tahoma"/>
              </a:rPr>
              <a:t> </a:t>
            </a:r>
            <a:r>
              <a:rPr sz="3000" spc="254" dirty="0">
                <a:latin typeface="Tahoma"/>
                <a:cs typeface="Tahoma"/>
              </a:rPr>
              <a:t>top</a:t>
            </a:r>
            <a:r>
              <a:rPr sz="3000" spc="409" dirty="0">
                <a:latin typeface="Tahoma"/>
                <a:cs typeface="Tahoma"/>
              </a:rPr>
              <a:t> </a:t>
            </a:r>
            <a:r>
              <a:rPr sz="3000" spc="300" dirty="0">
                <a:latin typeface="Tahoma"/>
                <a:cs typeface="Tahoma"/>
              </a:rPr>
              <a:t>competitors</a:t>
            </a:r>
            <a:r>
              <a:rPr sz="3000" spc="415" dirty="0">
                <a:latin typeface="Tahoma"/>
                <a:cs typeface="Tahoma"/>
              </a:rPr>
              <a:t> </a:t>
            </a:r>
            <a:r>
              <a:rPr sz="3000" spc="270" dirty="0">
                <a:latin typeface="Tahoma"/>
                <a:cs typeface="Tahoma"/>
              </a:rPr>
              <a:t>dominating</a:t>
            </a:r>
            <a:r>
              <a:rPr sz="3000" spc="415" dirty="0">
                <a:latin typeface="Tahoma"/>
                <a:cs typeface="Tahoma"/>
              </a:rPr>
              <a:t> </a:t>
            </a:r>
            <a:r>
              <a:rPr sz="3000" spc="225" dirty="0">
                <a:latin typeface="Tahoma"/>
                <a:cs typeface="Tahoma"/>
              </a:rPr>
              <a:t>the </a:t>
            </a:r>
            <a:r>
              <a:rPr sz="3000" spc="229" dirty="0">
                <a:latin typeface="Tahoma"/>
                <a:cs typeface="Tahoma"/>
              </a:rPr>
              <a:t> </a:t>
            </a:r>
            <a:r>
              <a:rPr sz="3000" spc="245" dirty="0">
                <a:latin typeface="Tahoma"/>
                <a:cs typeface="Tahoma"/>
              </a:rPr>
              <a:t>market</a:t>
            </a:r>
            <a:endParaRPr sz="3000">
              <a:latin typeface="Tahoma"/>
              <a:cs typeface="Tahoma"/>
            </a:endParaRPr>
          </a:p>
          <a:p>
            <a:pPr marL="34290" marR="5080">
              <a:lnSpc>
                <a:spcPts val="3750"/>
              </a:lnSpc>
              <a:spcBef>
                <a:spcPts val="150"/>
              </a:spcBef>
            </a:pPr>
            <a:r>
              <a:rPr sz="3000" spc="345" dirty="0">
                <a:latin typeface="Tahoma"/>
                <a:cs typeface="Tahoma"/>
              </a:rPr>
              <a:t>L</a:t>
            </a:r>
            <a:r>
              <a:rPr sz="3000" spc="215" dirty="0">
                <a:latin typeface="Tahoma"/>
                <a:cs typeface="Tahoma"/>
              </a:rPr>
              <a:t>a</a:t>
            </a:r>
            <a:r>
              <a:rPr sz="3000" spc="310" dirty="0">
                <a:latin typeface="Tahoma"/>
                <a:cs typeface="Tahoma"/>
              </a:rPr>
              <a:t>r</a:t>
            </a:r>
            <a:r>
              <a:rPr sz="3000" spc="200" dirty="0">
                <a:latin typeface="Tahoma"/>
                <a:cs typeface="Tahoma"/>
              </a:rPr>
              <a:t>g</a:t>
            </a:r>
            <a:r>
              <a:rPr sz="3000" dirty="0">
                <a:latin typeface="Tahoma"/>
                <a:cs typeface="Tahoma"/>
              </a:rPr>
              <a:t>e</a:t>
            </a:r>
            <a:r>
              <a:rPr sz="3000" spc="430" dirty="0">
                <a:latin typeface="Tahoma"/>
                <a:cs typeface="Tahoma"/>
              </a:rPr>
              <a:t> </a:t>
            </a:r>
            <a:r>
              <a:rPr sz="3000" spc="370" dirty="0">
                <a:latin typeface="Tahoma"/>
                <a:cs typeface="Tahoma"/>
              </a:rPr>
              <a:t>t</a:t>
            </a:r>
            <a:r>
              <a:rPr sz="3000" spc="300" dirty="0">
                <a:latin typeface="Tahoma"/>
                <a:cs typeface="Tahoma"/>
              </a:rPr>
              <a:t>e</a:t>
            </a:r>
            <a:r>
              <a:rPr sz="3000" spc="345" dirty="0">
                <a:latin typeface="Tahoma"/>
                <a:cs typeface="Tahoma"/>
              </a:rPr>
              <a:t>c</a:t>
            </a:r>
            <a:r>
              <a:rPr sz="3000" spc="300" dirty="0">
                <a:latin typeface="Tahoma"/>
                <a:cs typeface="Tahoma"/>
              </a:rPr>
              <a:t>hn</a:t>
            </a:r>
            <a:r>
              <a:rPr sz="3000" spc="370" dirty="0">
                <a:latin typeface="Tahoma"/>
                <a:cs typeface="Tahoma"/>
              </a:rPr>
              <a:t>o</a:t>
            </a:r>
            <a:r>
              <a:rPr sz="3000" spc="320" dirty="0">
                <a:latin typeface="Tahoma"/>
                <a:cs typeface="Tahoma"/>
              </a:rPr>
              <a:t>l</a:t>
            </a:r>
            <a:r>
              <a:rPr sz="3000" spc="370" dirty="0">
                <a:latin typeface="Tahoma"/>
                <a:cs typeface="Tahoma"/>
              </a:rPr>
              <a:t>o</a:t>
            </a:r>
            <a:r>
              <a:rPr sz="3000" spc="200" dirty="0">
                <a:latin typeface="Tahoma"/>
                <a:cs typeface="Tahoma"/>
              </a:rPr>
              <a:t>g</a:t>
            </a:r>
            <a:r>
              <a:rPr sz="3000" spc="330" dirty="0">
                <a:latin typeface="Tahoma"/>
                <a:cs typeface="Tahoma"/>
              </a:rPr>
              <a:t>i</a:t>
            </a:r>
            <a:r>
              <a:rPr sz="3000" spc="345" dirty="0">
                <a:latin typeface="Tahoma"/>
                <a:cs typeface="Tahoma"/>
              </a:rPr>
              <a:t>c</a:t>
            </a:r>
            <a:r>
              <a:rPr sz="3000" spc="215" dirty="0">
                <a:latin typeface="Tahoma"/>
                <a:cs typeface="Tahoma"/>
              </a:rPr>
              <a:t>a</a:t>
            </a:r>
            <a:r>
              <a:rPr sz="3000" spc="320" dirty="0">
                <a:latin typeface="Tahoma"/>
                <a:cs typeface="Tahoma"/>
              </a:rPr>
              <a:t>ll</a:t>
            </a:r>
            <a:r>
              <a:rPr sz="3000" spc="350" dirty="0">
                <a:latin typeface="Tahoma"/>
                <a:cs typeface="Tahoma"/>
              </a:rPr>
              <a:t>y</a:t>
            </a:r>
            <a:r>
              <a:rPr sz="3000" spc="20" dirty="0">
                <a:latin typeface="Tahoma"/>
                <a:cs typeface="Tahoma"/>
              </a:rPr>
              <a:t>-</a:t>
            </a:r>
            <a:r>
              <a:rPr sz="3000" spc="-640" dirty="0">
                <a:latin typeface="Tahoma"/>
                <a:cs typeface="Tahoma"/>
              </a:rPr>
              <a:t> </a:t>
            </a:r>
            <a:r>
              <a:rPr sz="3000" spc="320" dirty="0">
                <a:latin typeface="Tahoma"/>
                <a:cs typeface="Tahoma"/>
              </a:rPr>
              <a:t>d</a:t>
            </a:r>
            <a:r>
              <a:rPr sz="3000" spc="310" dirty="0">
                <a:latin typeface="Tahoma"/>
                <a:cs typeface="Tahoma"/>
              </a:rPr>
              <a:t>r</a:t>
            </a:r>
            <a:r>
              <a:rPr sz="3000" spc="330" dirty="0">
                <a:latin typeface="Tahoma"/>
                <a:cs typeface="Tahoma"/>
              </a:rPr>
              <a:t>i</a:t>
            </a:r>
            <a:r>
              <a:rPr sz="3000" spc="350" dirty="0">
                <a:latin typeface="Tahoma"/>
                <a:cs typeface="Tahoma"/>
              </a:rPr>
              <a:t>v</a:t>
            </a:r>
            <a:r>
              <a:rPr sz="3000" spc="300" dirty="0">
                <a:latin typeface="Tahoma"/>
                <a:cs typeface="Tahoma"/>
              </a:rPr>
              <a:t>e</a:t>
            </a:r>
            <a:r>
              <a:rPr sz="3000" dirty="0">
                <a:latin typeface="Tahoma"/>
                <a:cs typeface="Tahoma"/>
              </a:rPr>
              <a:t>n</a:t>
            </a:r>
            <a:r>
              <a:rPr sz="3000" spc="430" dirty="0">
                <a:latin typeface="Tahoma"/>
                <a:cs typeface="Tahoma"/>
              </a:rPr>
              <a:t> </a:t>
            </a:r>
            <a:r>
              <a:rPr sz="3000" spc="260" dirty="0">
                <a:latin typeface="Tahoma"/>
                <a:cs typeface="Tahoma"/>
              </a:rPr>
              <a:t>s</a:t>
            </a:r>
            <a:r>
              <a:rPr sz="3000" spc="300" dirty="0">
                <a:latin typeface="Tahoma"/>
                <a:cs typeface="Tahoma"/>
              </a:rPr>
              <a:t>h</a:t>
            </a:r>
            <a:r>
              <a:rPr sz="3000" spc="330" dirty="0">
                <a:latin typeface="Tahoma"/>
                <a:cs typeface="Tahoma"/>
              </a:rPr>
              <a:t>i</a:t>
            </a:r>
            <a:r>
              <a:rPr sz="3000" spc="395" dirty="0">
                <a:latin typeface="Tahoma"/>
                <a:cs typeface="Tahoma"/>
              </a:rPr>
              <a:t>f</a:t>
            </a:r>
            <a:r>
              <a:rPr sz="3000" spc="65" dirty="0">
                <a:latin typeface="Tahoma"/>
                <a:cs typeface="Tahoma"/>
              </a:rPr>
              <a:t>t  </a:t>
            </a:r>
            <a:r>
              <a:rPr sz="3000" spc="260" dirty="0">
                <a:latin typeface="Tahoma"/>
                <a:cs typeface="Tahoma"/>
              </a:rPr>
              <a:t>over</a:t>
            </a:r>
            <a:r>
              <a:rPr sz="3000" spc="425" dirty="0">
                <a:latin typeface="Tahoma"/>
                <a:cs typeface="Tahoma"/>
              </a:rPr>
              <a:t> </a:t>
            </a:r>
            <a:r>
              <a:rPr sz="3000" spc="225" dirty="0">
                <a:latin typeface="Tahoma"/>
                <a:cs typeface="Tahoma"/>
              </a:rPr>
              <a:t>the</a:t>
            </a:r>
            <a:r>
              <a:rPr sz="3000" spc="425" dirty="0">
                <a:latin typeface="Tahoma"/>
                <a:cs typeface="Tahoma"/>
              </a:rPr>
              <a:t> </a:t>
            </a:r>
            <a:r>
              <a:rPr sz="3000" spc="215" dirty="0">
                <a:latin typeface="Tahoma"/>
                <a:cs typeface="Tahoma"/>
              </a:rPr>
              <a:t>last</a:t>
            </a:r>
            <a:r>
              <a:rPr sz="3000" spc="425" dirty="0">
                <a:latin typeface="Tahoma"/>
                <a:cs typeface="Tahoma"/>
              </a:rPr>
              <a:t> </a:t>
            </a:r>
            <a:r>
              <a:rPr sz="3000" spc="250" dirty="0">
                <a:latin typeface="Tahoma"/>
                <a:cs typeface="Tahoma"/>
              </a:rPr>
              <a:t>decade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3200" b="1" spc="210" dirty="0">
                <a:latin typeface="Tahoma"/>
                <a:cs typeface="Tahoma"/>
              </a:rPr>
              <a:t>PROBLEM</a:t>
            </a:r>
            <a:r>
              <a:rPr sz="3200" b="1" spc="455" dirty="0">
                <a:latin typeface="Tahoma"/>
                <a:cs typeface="Tahoma"/>
              </a:rPr>
              <a:t> </a:t>
            </a:r>
            <a:r>
              <a:rPr sz="3200" b="1" spc="120" dirty="0">
                <a:latin typeface="Tahoma"/>
                <a:cs typeface="Tahoma"/>
              </a:rPr>
              <a:t>IDENTIFICATION</a:t>
            </a:r>
            <a:endParaRPr sz="3200">
              <a:latin typeface="Tahoma"/>
              <a:cs typeface="Tahoma"/>
            </a:endParaRPr>
          </a:p>
          <a:p>
            <a:pPr marR="547370" algn="ctr">
              <a:lnSpc>
                <a:spcPct val="100000"/>
              </a:lnSpc>
              <a:spcBef>
                <a:spcPts val="2340"/>
              </a:spcBef>
            </a:pPr>
            <a:r>
              <a:rPr sz="3000" i="1" spc="355" dirty="0">
                <a:latin typeface="Trebuchet MS"/>
                <a:cs typeface="Trebuchet MS"/>
              </a:rPr>
              <a:t>P</a:t>
            </a:r>
            <a:r>
              <a:rPr sz="3000" i="1" spc="75" dirty="0">
                <a:latin typeface="Trebuchet MS"/>
                <a:cs typeface="Trebuchet MS"/>
              </a:rPr>
              <a:t>r</a:t>
            </a:r>
            <a:r>
              <a:rPr sz="3000" i="1" spc="70" dirty="0">
                <a:latin typeface="Trebuchet MS"/>
                <a:cs typeface="Trebuchet MS"/>
              </a:rPr>
              <a:t>i</a:t>
            </a:r>
            <a:r>
              <a:rPr sz="3000" i="1" spc="170" dirty="0">
                <a:latin typeface="Trebuchet MS"/>
                <a:cs typeface="Trebuchet MS"/>
              </a:rPr>
              <a:t>m</a:t>
            </a:r>
            <a:r>
              <a:rPr sz="3000" i="1" spc="-180" dirty="0">
                <a:latin typeface="Trebuchet MS"/>
                <a:cs typeface="Trebuchet MS"/>
              </a:rPr>
              <a:t>e</a:t>
            </a:r>
            <a:r>
              <a:rPr sz="3000" i="1" spc="395" dirty="0">
                <a:latin typeface="Trebuchet MS"/>
                <a:cs typeface="Trebuchet MS"/>
              </a:rPr>
              <a:t> </a:t>
            </a:r>
            <a:r>
              <a:rPr sz="3000" i="1" spc="375" dirty="0">
                <a:latin typeface="Trebuchet MS"/>
                <a:cs typeface="Trebuchet MS"/>
              </a:rPr>
              <a:t>C</a:t>
            </a:r>
            <a:r>
              <a:rPr sz="3000" i="1" spc="70" dirty="0">
                <a:latin typeface="Trebuchet MS"/>
                <a:cs typeface="Trebuchet MS"/>
              </a:rPr>
              <a:t>i</a:t>
            </a:r>
            <a:r>
              <a:rPr sz="3000" i="1" spc="250" dirty="0">
                <a:latin typeface="Trebuchet MS"/>
                <a:cs typeface="Trebuchet MS"/>
              </a:rPr>
              <a:t>n</a:t>
            </a:r>
            <a:r>
              <a:rPr sz="3000" i="1" spc="120" dirty="0">
                <a:latin typeface="Trebuchet MS"/>
                <a:cs typeface="Trebuchet MS"/>
              </a:rPr>
              <a:t>e</a:t>
            </a:r>
            <a:r>
              <a:rPr sz="3000" i="1" spc="170" dirty="0">
                <a:latin typeface="Trebuchet MS"/>
                <a:cs typeface="Trebuchet MS"/>
              </a:rPr>
              <a:t>m</a:t>
            </a:r>
            <a:r>
              <a:rPr sz="3000" i="1" spc="254" dirty="0">
                <a:latin typeface="Trebuchet MS"/>
                <a:cs typeface="Trebuchet MS"/>
              </a:rPr>
              <a:t>a</a:t>
            </a:r>
            <a:r>
              <a:rPr sz="3000" i="1" spc="-15" dirty="0">
                <a:latin typeface="Trebuchet MS"/>
                <a:cs typeface="Trebuchet MS"/>
              </a:rPr>
              <a:t>s</a:t>
            </a:r>
            <a:r>
              <a:rPr sz="3000" i="1" spc="395" dirty="0">
                <a:latin typeface="Trebuchet MS"/>
                <a:cs typeface="Trebuchet MS"/>
              </a:rPr>
              <a:t> </a:t>
            </a:r>
            <a:r>
              <a:rPr sz="3000" i="1" spc="-229" dirty="0">
                <a:latin typeface="Trebuchet MS"/>
                <a:cs typeface="Trebuchet MS"/>
              </a:rPr>
              <a:t>i</a:t>
            </a:r>
            <a:r>
              <a:rPr sz="3000" i="1" spc="-605" dirty="0">
                <a:latin typeface="Trebuchet MS"/>
                <a:cs typeface="Trebuchet MS"/>
              </a:rPr>
              <a:t> </a:t>
            </a:r>
            <a:r>
              <a:rPr sz="3000" i="1" spc="-15" dirty="0">
                <a:latin typeface="Trebuchet MS"/>
                <a:cs typeface="Trebuchet MS"/>
              </a:rPr>
              <a:t>s</a:t>
            </a:r>
            <a:r>
              <a:rPr sz="3000" i="1" spc="395" dirty="0">
                <a:latin typeface="Trebuchet MS"/>
                <a:cs typeface="Trebuchet MS"/>
              </a:rPr>
              <a:t> </a:t>
            </a:r>
            <a:r>
              <a:rPr sz="3000" i="1" spc="10" dirty="0">
                <a:latin typeface="Trebuchet MS"/>
                <a:cs typeface="Trebuchet MS"/>
              </a:rPr>
              <a:t>l</a:t>
            </a:r>
            <a:r>
              <a:rPr sz="3000" i="1" spc="245" dirty="0">
                <a:latin typeface="Trebuchet MS"/>
                <a:cs typeface="Trebuchet MS"/>
              </a:rPr>
              <a:t>oo</a:t>
            </a:r>
            <a:r>
              <a:rPr sz="3000" i="1" spc="204" dirty="0">
                <a:latin typeface="Trebuchet MS"/>
                <a:cs typeface="Trebuchet MS"/>
              </a:rPr>
              <a:t>k</a:t>
            </a:r>
            <a:r>
              <a:rPr sz="3000" i="1" spc="70" dirty="0">
                <a:latin typeface="Trebuchet MS"/>
                <a:cs typeface="Trebuchet MS"/>
              </a:rPr>
              <a:t>i</a:t>
            </a:r>
            <a:r>
              <a:rPr sz="3000" i="1" spc="250" dirty="0">
                <a:latin typeface="Trebuchet MS"/>
                <a:cs typeface="Trebuchet MS"/>
              </a:rPr>
              <a:t>n</a:t>
            </a:r>
            <a:r>
              <a:rPr sz="3000" i="1" spc="-55" dirty="0">
                <a:latin typeface="Trebuchet MS"/>
                <a:cs typeface="Trebuchet MS"/>
              </a:rPr>
              <a:t>g</a:t>
            </a:r>
            <a:r>
              <a:rPr sz="3000" i="1" spc="395" dirty="0">
                <a:latin typeface="Trebuchet MS"/>
                <a:cs typeface="Trebuchet MS"/>
              </a:rPr>
              <a:t> </a:t>
            </a:r>
            <a:r>
              <a:rPr sz="3000" i="1" spc="100" dirty="0">
                <a:latin typeface="Trebuchet MS"/>
                <a:cs typeface="Trebuchet MS"/>
              </a:rPr>
              <a:t>t</a:t>
            </a:r>
            <a:r>
              <a:rPr sz="3000" i="1" spc="-55" dirty="0">
                <a:latin typeface="Trebuchet MS"/>
                <a:cs typeface="Trebuchet MS"/>
              </a:rPr>
              <a:t>o</a:t>
            </a:r>
            <a:endParaRPr sz="3000">
              <a:latin typeface="Trebuchet MS"/>
              <a:cs typeface="Trebuchet MS"/>
            </a:endParaRPr>
          </a:p>
          <a:p>
            <a:pPr marR="547370" algn="ctr">
              <a:lnSpc>
                <a:spcPct val="100000"/>
              </a:lnSpc>
              <a:spcBef>
                <a:spcPts val="150"/>
              </a:spcBef>
            </a:pPr>
            <a:r>
              <a:rPr sz="3000" b="1" i="1" spc="85" dirty="0">
                <a:latin typeface="Trebuchet MS"/>
                <a:cs typeface="Trebuchet MS"/>
              </a:rPr>
              <a:t>gain</a:t>
            </a:r>
            <a:r>
              <a:rPr sz="3000" b="1" i="1" spc="315" dirty="0">
                <a:latin typeface="Trebuchet MS"/>
                <a:cs typeface="Trebuchet MS"/>
              </a:rPr>
              <a:t> </a:t>
            </a:r>
            <a:r>
              <a:rPr sz="3000" b="1" i="1" spc="120" dirty="0">
                <a:latin typeface="Trebuchet MS"/>
                <a:cs typeface="Trebuchet MS"/>
              </a:rPr>
              <a:t>insights</a:t>
            </a:r>
            <a:r>
              <a:rPr sz="3000" b="1" i="1" spc="315" dirty="0">
                <a:latin typeface="Trebuchet MS"/>
                <a:cs typeface="Trebuchet MS"/>
              </a:rPr>
              <a:t> </a:t>
            </a:r>
            <a:r>
              <a:rPr sz="3000" b="1" i="1" spc="70" dirty="0">
                <a:latin typeface="Trebuchet MS"/>
                <a:cs typeface="Trebuchet MS"/>
              </a:rPr>
              <a:t>into</a:t>
            </a:r>
            <a:r>
              <a:rPr sz="3000" b="1" i="1" spc="315" dirty="0">
                <a:latin typeface="Trebuchet MS"/>
                <a:cs typeface="Trebuchet MS"/>
              </a:rPr>
              <a:t> </a:t>
            </a:r>
            <a:r>
              <a:rPr sz="3000" b="1" i="1" spc="50" dirty="0">
                <a:latin typeface="Trebuchet MS"/>
                <a:cs typeface="Trebuchet MS"/>
              </a:rPr>
              <a:t>their</a:t>
            </a:r>
            <a:endParaRPr sz="3000">
              <a:latin typeface="Trebuchet MS"/>
              <a:cs typeface="Trebuchet MS"/>
            </a:endParaRPr>
          </a:p>
          <a:p>
            <a:pPr marR="547370" algn="ctr">
              <a:lnSpc>
                <a:spcPct val="100000"/>
              </a:lnSpc>
              <a:spcBef>
                <a:spcPts val="150"/>
              </a:spcBef>
            </a:pPr>
            <a:r>
              <a:rPr sz="3000" b="1" i="1" spc="180" dirty="0">
                <a:latin typeface="Trebuchet MS"/>
                <a:cs typeface="Trebuchet MS"/>
              </a:rPr>
              <a:t>c</a:t>
            </a:r>
            <a:r>
              <a:rPr sz="3000" b="1" i="1" spc="265" dirty="0">
                <a:latin typeface="Trebuchet MS"/>
                <a:cs typeface="Trebuchet MS"/>
              </a:rPr>
              <a:t>u</a:t>
            </a:r>
            <a:r>
              <a:rPr sz="3000" b="1" i="1" spc="145" dirty="0">
                <a:latin typeface="Trebuchet MS"/>
                <a:cs typeface="Trebuchet MS"/>
              </a:rPr>
              <a:t>s</a:t>
            </a:r>
            <a:r>
              <a:rPr sz="3000" b="1" i="1" spc="95" dirty="0">
                <a:latin typeface="Trebuchet MS"/>
                <a:cs typeface="Trebuchet MS"/>
              </a:rPr>
              <a:t>t</a:t>
            </a:r>
            <a:r>
              <a:rPr sz="3000" b="1" i="1" spc="165" dirty="0">
                <a:latin typeface="Trebuchet MS"/>
                <a:cs typeface="Trebuchet MS"/>
              </a:rPr>
              <a:t>o</a:t>
            </a:r>
            <a:r>
              <a:rPr sz="3000" b="1" i="1" spc="195" dirty="0">
                <a:latin typeface="Trebuchet MS"/>
                <a:cs typeface="Trebuchet MS"/>
              </a:rPr>
              <a:t>m</a:t>
            </a:r>
            <a:r>
              <a:rPr sz="3000" b="1" i="1" spc="114" dirty="0">
                <a:latin typeface="Trebuchet MS"/>
                <a:cs typeface="Trebuchet MS"/>
              </a:rPr>
              <a:t>e</a:t>
            </a:r>
            <a:r>
              <a:rPr sz="3000" b="1" i="1" spc="30" dirty="0">
                <a:latin typeface="Trebuchet MS"/>
                <a:cs typeface="Trebuchet MS"/>
              </a:rPr>
              <a:t>r</a:t>
            </a:r>
            <a:r>
              <a:rPr sz="3000" b="1" i="1" spc="-290" dirty="0">
                <a:latin typeface="Trebuchet MS"/>
                <a:cs typeface="Trebuchet MS"/>
              </a:rPr>
              <a:t>'</a:t>
            </a:r>
            <a:r>
              <a:rPr sz="3000" b="1" i="1" spc="-605" dirty="0">
                <a:latin typeface="Trebuchet MS"/>
                <a:cs typeface="Trebuchet MS"/>
              </a:rPr>
              <a:t> </a:t>
            </a:r>
            <a:r>
              <a:rPr sz="3000" b="1" i="1" spc="-155" dirty="0">
                <a:latin typeface="Trebuchet MS"/>
                <a:cs typeface="Trebuchet MS"/>
              </a:rPr>
              <a:t>s</a:t>
            </a:r>
            <a:r>
              <a:rPr sz="3000" b="1" i="1" spc="330" dirty="0">
                <a:latin typeface="Trebuchet MS"/>
                <a:cs typeface="Trebuchet MS"/>
              </a:rPr>
              <a:t> </a:t>
            </a:r>
            <a:r>
              <a:rPr sz="3000" b="1" i="1" spc="145" dirty="0">
                <a:latin typeface="Trebuchet MS"/>
                <a:cs typeface="Trebuchet MS"/>
              </a:rPr>
              <a:t>s</a:t>
            </a:r>
            <a:r>
              <a:rPr sz="3000" b="1" i="1" spc="130" dirty="0">
                <a:latin typeface="Trebuchet MS"/>
                <a:cs typeface="Trebuchet MS"/>
              </a:rPr>
              <a:t>p</a:t>
            </a:r>
            <a:r>
              <a:rPr sz="3000" b="1" i="1" spc="114" dirty="0">
                <a:latin typeface="Trebuchet MS"/>
                <a:cs typeface="Trebuchet MS"/>
              </a:rPr>
              <a:t>e</a:t>
            </a:r>
            <a:r>
              <a:rPr sz="3000" b="1" i="1" spc="250" dirty="0">
                <a:latin typeface="Trebuchet MS"/>
                <a:cs typeface="Trebuchet MS"/>
              </a:rPr>
              <a:t>n</a:t>
            </a:r>
            <a:r>
              <a:rPr sz="3000" b="1" i="1" spc="150" dirty="0">
                <a:latin typeface="Trebuchet MS"/>
                <a:cs typeface="Trebuchet MS"/>
              </a:rPr>
              <a:t>d</a:t>
            </a:r>
            <a:r>
              <a:rPr sz="3000" b="1" i="1" spc="70" dirty="0">
                <a:latin typeface="Trebuchet MS"/>
                <a:cs typeface="Trebuchet MS"/>
              </a:rPr>
              <a:t>i</a:t>
            </a:r>
            <a:r>
              <a:rPr sz="3000" b="1" i="1" spc="250" dirty="0">
                <a:latin typeface="Trebuchet MS"/>
                <a:cs typeface="Trebuchet MS"/>
              </a:rPr>
              <a:t>n</a:t>
            </a:r>
            <a:r>
              <a:rPr sz="3000" b="1" i="1" spc="-80" dirty="0">
                <a:latin typeface="Trebuchet MS"/>
                <a:cs typeface="Trebuchet MS"/>
              </a:rPr>
              <a:t>g</a:t>
            </a:r>
            <a:r>
              <a:rPr sz="3000" b="1" i="1" spc="330" dirty="0">
                <a:latin typeface="Trebuchet MS"/>
                <a:cs typeface="Trebuchet MS"/>
              </a:rPr>
              <a:t> </a:t>
            </a:r>
            <a:r>
              <a:rPr sz="3000" b="1" i="1" spc="145" dirty="0">
                <a:latin typeface="Trebuchet MS"/>
                <a:cs typeface="Trebuchet MS"/>
              </a:rPr>
              <a:t>b</a:t>
            </a:r>
            <a:r>
              <a:rPr sz="3000" b="1" i="1" spc="114" dirty="0">
                <a:latin typeface="Trebuchet MS"/>
                <a:cs typeface="Trebuchet MS"/>
              </a:rPr>
              <a:t>e</a:t>
            </a:r>
            <a:r>
              <a:rPr sz="3000" b="1" i="1" spc="250" dirty="0">
                <a:latin typeface="Trebuchet MS"/>
                <a:cs typeface="Trebuchet MS"/>
              </a:rPr>
              <a:t>h</a:t>
            </a:r>
            <a:r>
              <a:rPr sz="3000" b="1" i="1" spc="95" dirty="0">
                <a:latin typeface="Trebuchet MS"/>
                <a:cs typeface="Trebuchet MS"/>
              </a:rPr>
              <a:t>a</a:t>
            </a:r>
            <a:r>
              <a:rPr sz="3000" b="1" i="1" spc="130" dirty="0">
                <a:latin typeface="Trebuchet MS"/>
                <a:cs typeface="Trebuchet MS"/>
              </a:rPr>
              <a:t>v</a:t>
            </a:r>
            <a:r>
              <a:rPr sz="3000" b="1" i="1" spc="70" dirty="0">
                <a:latin typeface="Trebuchet MS"/>
                <a:cs typeface="Trebuchet MS"/>
              </a:rPr>
              <a:t>i</a:t>
            </a:r>
            <a:r>
              <a:rPr sz="3000" b="1" i="1" spc="165" dirty="0">
                <a:latin typeface="Trebuchet MS"/>
                <a:cs typeface="Trebuchet MS"/>
              </a:rPr>
              <a:t>o</a:t>
            </a:r>
            <a:r>
              <a:rPr sz="3000" b="1" i="1" spc="265" dirty="0">
                <a:latin typeface="Trebuchet MS"/>
                <a:cs typeface="Trebuchet MS"/>
              </a:rPr>
              <a:t>u</a:t>
            </a:r>
            <a:r>
              <a:rPr sz="3000" b="1" i="1" spc="-270" dirty="0">
                <a:latin typeface="Trebuchet MS"/>
                <a:cs typeface="Trebuchet MS"/>
              </a:rPr>
              <a:t>r</a:t>
            </a:r>
            <a:endParaRPr sz="3000">
              <a:latin typeface="Trebuchet MS"/>
              <a:cs typeface="Trebuchet MS"/>
            </a:endParaRPr>
          </a:p>
          <a:p>
            <a:pPr marR="547370" algn="ctr">
              <a:lnSpc>
                <a:spcPct val="100000"/>
              </a:lnSpc>
              <a:spcBef>
                <a:spcPts val="150"/>
              </a:spcBef>
            </a:pPr>
            <a:r>
              <a:rPr sz="3000" i="1" spc="140" dirty="0">
                <a:latin typeface="Trebuchet MS"/>
                <a:cs typeface="Trebuchet MS"/>
              </a:rPr>
              <a:t>and</a:t>
            </a:r>
            <a:r>
              <a:rPr sz="3000" i="1" spc="385" dirty="0">
                <a:latin typeface="Trebuchet MS"/>
                <a:cs typeface="Trebuchet MS"/>
              </a:rPr>
              <a:t> </a:t>
            </a:r>
            <a:r>
              <a:rPr sz="3000" b="1" i="1" spc="85" dirty="0">
                <a:latin typeface="Trebuchet MS"/>
                <a:cs typeface="Trebuchet MS"/>
              </a:rPr>
              <a:t>increase</a:t>
            </a:r>
            <a:r>
              <a:rPr sz="3000" b="1" i="1" spc="325" dirty="0">
                <a:latin typeface="Trebuchet MS"/>
                <a:cs typeface="Trebuchet MS"/>
              </a:rPr>
              <a:t> </a:t>
            </a:r>
            <a:r>
              <a:rPr sz="3000" b="1" i="1" spc="75" dirty="0">
                <a:latin typeface="Trebuchet MS"/>
                <a:cs typeface="Trebuchet MS"/>
              </a:rPr>
              <a:t>brand</a:t>
            </a:r>
            <a:r>
              <a:rPr sz="3000" b="1" i="1" spc="320" dirty="0">
                <a:latin typeface="Trebuchet MS"/>
                <a:cs typeface="Trebuchet MS"/>
              </a:rPr>
              <a:t> </a:t>
            </a:r>
            <a:r>
              <a:rPr sz="3000" b="1" i="1" spc="55" dirty="0">
                <a:latin typeface="Trebuchet MS"/>
                <a:cs typeface="Trebuchet MS"/>
              </a:rPr>
              <a:t>loyalty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770" y="3651904"/>
            <a:ext cx="123824" cy="123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770" y="5080654"/>
            <a:ext cx="123824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467735" cy="9719945"/>
            <a:chOff x="0" y="0"/>
            <a:chExt cx="3467735" cy="971994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467735" cy="3280410"/>
            </a:xfrm>
            <a:custGeom>
              <a:avLst/>
              <a:gdLst/>
              <a:ahLst/>
              <a:cxnLst/>
              <a:rect l="l" t="t" r="r" b="b"/>
              <a:pathLst>
                <a:path w="3467735" h="3280410">
                  <a:moveTo>
                    <a:pt x="0" y="3221193"/>
                  </a:moveTo>
                  <a:lnTo>
                    <a:pt x="0" y="0"/>
                  </a:lnTo>
                  <a:lnTo>
                    <a:pt x="3440417" y="0"/>
                  </a:lnTo>
                  <a:lnTo>
                    <a:pt x="3448099" y="60490"/>
                  </a:lnTo>
                  <a:lnTo>
                    <a:pt x="3453111" y="107460"/>
                  </a:lnTo>
                  <a:lnTo>
                    <a:pt x="3457368" y="154652"/>
                  </a:lnTo>
                  <a:lnTo>
                    <a:pt x="3460866" y="202060"/>
                  </a:lnTo>
                  <a:lnTo>
                    <a:pt x="3463597" y="249676"/>
                  </a:lnTo>
                  <a:lnTo>
                    <a:pt x="3465555" y="297496"/>
                  </a:lnTo>
                  <a:lnTo>
                    <a:pt x="3466734" y="345513"/>
                  </a:lnTo>
                  <a:lnTo>
                    <a:pt x="3467129" y="393704"/>
                  </a:lnTo>
                  <a:lnTo>
                    <a:pt x="0" y="3221193"/>
                  </a:lnTo>
                  <a:close/>
                </a:path>
                <a:path w="3467735" h="3280410">
                  <a:moveTo>
                    <a:pt x="581054" y="3279796"/>
                  </a:moveTo>
                  <a:lnTo>
                    <a:pt x="532846" y="3279401"/>
                  </a:lnTo>
                  <a:lnTo>
                    <a:pt x="484829" y="3278222"/>
                  </a:lnTo>
                  <a:lnTo>
                    <a:pt x="437009" y="3276264"/>
                  </a:lnTo>
                  <a:lnTo>
                    <a:pt x="389393" y="3273533"/>
                  </a:lnTo>
                  <a:lnTo>
                    <a:pt x="341985" y="3270035"/>
                  </a:lnTo>
                  <a:lnTo>
                    <a:pt x="294793" y="3265778"/>
                  </a:lnTo>
                  <a:lnTo>
                    <a:pt x="247823" y="3260766"/>
                  </a:lnTo>
                  <a:lnTo>
                    <a:pt x="201080" y="3255005"/>
                  </a:lnTo>
                  <a:lnTo>
                    <a:pt x="154571" y="3248503"/>
                  </a:lnTo>
                  <a:lnTo>
                    <a:pt x="108301" y="3241265"/>
                  </a:lnTo>
                  <a:lnTo>
                    <a:pt x="62278" y="3233297"/>
                  </a:lnTo>
                  <a:lnTo>
                    <a:pt x="16507" y="3224606"/>
                  </a:lnTo>
                  <a:lnTo>
                    <a:pt x="0" y="3221193"/>
                  </a:lnTo>
                  <a:lnTo>
                    <a:pt x="3467129" y="393737"/>
                  </a:lnTo>
                  <a:lnTo>
                    <a:pt x="3466734" y="441928"/>
                  </a:lnTo>
                  <a:lnTo>
                    <a:pt x="3465555" y="489945"/>
                  </a:lnTo>
                  <a:lnTo>
                    <a:pt x="3463597" y="537765"/>
                  </a:lnTo>
                  <a:lnTo>
                    <a:pt x="3460866" y="585382"/>
                  </a:lnTo>
                  <a:lnTo>
                    <a:pt x="3457368" y="632789"/>
                  </a:lnTo>
                  <a:lnTo>
                    <a:pt x="3453111" y="679981"/>
                  </a:lnTo>
                  <a:lnTo>
                    <a:pt x="3448099" y="726952"/>
                  </a:lnTo>
                  <a:lnTo>
                    <a:pt x="3442338" y="773695"/>
                  </a:lnTo>
                  <a:lnTo>
                    <a:pt x="3435836" y="820204"/>
                  </a:lnTo>
                  <a:lnTo>
                    <a:pt x="3428598" y="866473"/>
                  </a:lnTo>
                  <a:lnTo>
                    <a:pt x="3420630" y="912496"/>
                  </a:lnTo>
                  <a:lnTo>
                    <a:pt x="3411939" y="958268"/>
                  </a:lnTo>
                  <a:lnTo>
                    <a:pt x="3402529" y="1003781"/>
                  </a:lnTo>
                  <a:lnTo>
                    <a:pt x="3392409" y="1049029"/>
                  </a:lnTo>
                  <a:lnTo>
                    <a:pt x="3381583" y="1094007"/>
                  </a:lnTo>
                  <a:lnTo>
                    <a:pt x="3370058" y="1138709"/>
                  </a:lnTo>
                  <a:lnTo>
                    <a:pt x="3357840" y="1183127"/>
                  </a:lnTo>
                  <a:lnTo>
                    <a:pt x="3344935" y="1227257"/>
                  </a:lnTo>
                  <a:lnTo>
                    <a:pt x="3331349" y="1271092"/>
                  </a:lnTo>
                  <a:lnTo>
                    <a:pt x="3317089" y="1314626"/>
                  </a:lnTo>
                  <a:lnTo>
                    <a:pt x="3302160" y="1357853"/>
                  </a:lnTo>
                  <a:lnTo>
                    <a:pt x="3286569" y="1400766"/>
                  </a:lnTo>
                  <a:lnTo>
                    <a:pt x="3270321" y="1443360"/>
                  </a:lnTo>
                  <a:lnTo>
                    <a:pt x="3253423" y="1485628"/>
                  </a:lnTo>
                  <a:lnTo>
                    <a:pt x="3235881" y="1527564"/>
                  </a:lnTo>
                  <a:lnTo>
                    <a:pt x="3217701" y="1569163"/>
                  </a:lnTo>
                  <a:lnTo>
                    <a:pt x="3198890" y="1610417"/>
                  </a:lnTo>
                  <a:lnTo>
                    <a:pt x="3179452" y="1651322"/>
                  </a:lnTo>
                  <a:lnTo>
                    <a:pt x="3159395" y="1691870"/>
                  </a:lnTo>
                  <a:lnTo>
                    <a:pt x="3138725" y="1732056"/>
                  </a:lnTo>
                  <a:lnTo>
                    <a:pt x="3117448" y="1771873"/>
                  </a:lnTo>
                  <a:lnTo>
                    <a:pt x="3095569" y="1811316"/>
                  </a:lnTo>
                  <a:lnTo>
                    <a:pt x="3073095" y="1850378"/>
                  </a:lnTo>
                  <a:lnTo>
                    <a:pt x="3050032" y="1889053"/>
                  </a:lnTo>
                  <a:lnTo>
                    <a:pt x="3026386" y="1927336"/>
                  </a:lnTo>
                  <a:lnTo>
                    <a:pt x="3002164" y="1965219"/>
                  </a:lnTo>
                  <a:lnTo>
                    <a:pt x="2977371" y="2002697"/>
                  </a:lnTo>
                  <a:lnTo>
                    <a:pt x="2952014" y="2039763"/>
                  </a:lnTo>
                  <a:lnTo>
                    <a:pt x="2926098" y="2076413"/>
                  </a:lnTo>
                  <a:lnTo>
                    <a:pt x="2899631" y="2112638"/>
                  </a:lnTo>
                  <a:lnTo>
                    <a:pt x="2872617" y="2148434"/>
                  </a:lnTo>
                  <a:lnTo>
                    <a:pt x="2845063" y="2183794"/>
                  </a:lnTo>
                  <a:lnTo>
                    <a:pt x="2816975" y="2218712"/>
                  </a:lnTo>
                  <a:lnTo>
                    <a:pt x="2788360" y="2253182"/>
                  </a:lnTo>
                  <a:lnTo>
                    <a:pt x="2759223" y="2287198"/>
                  </a:lnTo>
                  <a:lnTo>
                    <a:pt x="2729571" y="2320753"/>
                  </a:lnTo>
                  <a:lnTo>
                    <a:pt x="2699409" y="2353842"/>
                  </a:lnTo>
                  <a:lnTo>
                    <a:pt x="2668744" y="2386459"/>
                  </a:lnTo>
                  <a:lnTo>
                    <a:pt x="2637582" y="2418597"/>
                  </a:lnTo>
                  <a:lnTo>
                    <a:pt x="2605930" y="2450249"/>
                  </a:lnTo>
                  <a:lnTo>
                    <a:pt x="2573792" y="2481411"/>
                  </a:lnTo>
                  <a:lnTo>
                    <a:pt x="2541175" y="2512076"/>
                  </a:lnTo>
                  <a:lnTo>
                    <a:pt x="2508086" y="2542238"/>
                  </a:lnTo>
                  <a:lnTo>
                    <a:pt x="2474531" y="2571890"/>
                  </a:lnTo>
                  <a:lnTo>
                    <a:pt x="2440515" y="2601027"/>
                  </a:lnTo>
                  <a:lnTo>
                    <a:pt x="2406045" y="2629642"/>
                  </a:lnTo>
                  <a:lnTo>
                    <a:pt x="2371127" y="2657730"/>
                  </a:lnTo>
                  <a:lnTo>
                    <a:pt x="2335767" y="2685284"/>
                  </a:lnTo>
                  <a:lnTo>
                    <a:pt x="2299971" y="2712298"/>
                  </a:lnTo>
                  <a:lnTo>
                    <a:pt x="2263746" y="2738765"/>
                  </a:lnTo>
                  <a:lnTo>
                    <a:pt x="2227096" y="2764681"/>
                  </a:lnTo>
                  <a:lnTo>
                    <a:pt x="2190030" y="2790038"/>
                  </a:lnTo>
                  <a:lnTo>
                    <a:pt x="2152552" y="2814831"/>
                  </a:lnTo>
                  <a:lnTo>
                    <a:pt x="2114669" y="2839054"/>
                  </a:lnTo>
                  <a:lnTo>
                    <a:pt x="2076386" y="2862699"/>
                  </a:lnTo>
                  <a:lnTo>
                    <a:pt x="2037711" y="2885762"/>
                  </a:lnTo>
                  <a:lnTo>
                    <a:pt x="1998649" y="2908236"/>
                  </a:lnTo>
                  <a:lnTo>
                    <a:pt x="1959206" y="2930115"/>
                  </a:lnTo>
                  <a:lnTo>
                    <a:pt x="1919389" y="2951392"/>
                  </a:lnTo>
                  <a:lnTo>
                    <a:pt x="1879203" y="2972062"/>
                  </a:lnTo>
                  <a:lnTo>
                    <a:pt x="1838655" y="2992119"/>
                  </a:lnTo>
                  <a:lnTo>
                    <a:pt x="1797750" y="3011557"/>
                  </a:lnTo>
                  <a:lnTo>
                    <a:pt x="1756496" y="3030368"/>
                  </a:lnTo>
                  <a:lnTo>
                    <a:pt x="1714897" y="3048548"/>
                  </a:lnTo>
                  <a:lnTo>
                    <a:pt x="1672961" y="3066090"/>
                  </a:lnTo>
                  <a:lnTo>
                    <a:pt x="1630693" y="3082988"/>
                  </a:lnTo>
                  <a:lnTo>
                    <a:pt x="1588099" y="3099236"/>
                  </a:lnTo>
                  <a:lnTo>
                    <a:pt x="1545186" y="3114827"/>
                  </a:lnTo>
                  <a:lnTo>
                    <a:pt x="1501959" y="3129756"/>
                  </a:lnTo>
                  <a:lnTo>
                    <a:pt x="1458425" y="3144016"/>
                  </a:lnTo>
                  <a:lnTo>
                    <a:pt x="1414590" y="3157602"/>
                  </a:lnTo>
                  <a:lnTo>
                    <a:pt x="1370460" y="3170507"/>
                  </a:lnTo>
                  <a:lnTo>
                    <a:pt x="1326042" y="3182725"/>
                  </a:lnTo>
                  <a:lnTo>
                    <a:pt x="1281340" y="3194250"/>
                  </a:lnTo>
                  <a:lnTo>
                    <a:pt x="1236362" y="3205076"/>
                  </a:lnTo>
                  <a:lnTo>
                    <a:pt x="1191114" y="3215196"/>
                  </a:lnTo>
                  <a:lnTo>
                    <a:pt x="1145601" y="3224606"/>
                  </a:lnTo>
                  <a:lnTo>
                    <a:pt x="1099829" y="3233297"/>
                  </a:lnTo>
                  <a:lnTo>
                    <a:pt x="1053806" y="3241265"/>
                  </a:lnTo>
                  <a:lnTo>
                    <a:pt x="1007537" y="3248503"/>
                  </a:lnTo>
                  <a:lnTo>
                    <a:pt x="961028" y="3255005"/>
                  </a:lnTo>
                  <a:lnTo>
                    <a:pt x="914285" y="3260766"/>
                  </a:lnTo>
                  <a:lnTo>
                    <a:pt x="867314" y="3265778"/>
                  </a:lnTo>
                  <a:lnTo>
                    <a:pt x="820122" y="3270035"/>
                  </a:lnTo>
                  <a:lnTo>
                    <a:pt x="772715" y="3273533"/>
                  </a:lnTo>
                  <a:lnTo>
                    <a:pt x="725098" y="3276264"/>
                  </a:lnTo>
                  <a:lnTo>
                    <a:pt x="677278" y="3278222"/>
                  </a:lnTo>
                  <a:lnTo>
                    <a:pt x="629261" y="3279401"/>
                  </a:lnTo>
                  <a:lnTo>
                    <a:pt x="581054" y="3279796"/>
                  </a:lnTo>
                  <a:close/>
                </a:path>
                <a:path w="3467735" h="3280410">
                  <a:moveTo>
                    <a:pt x="3467129" y="3279796"/>
                  </a:moveTo>
                  <a:lnTo>
                    <a:pt x="581054" y="3279796"/>
                  </a:lnTo>
                  <a:lnTo>
                    <a:pt x="629261" y="3279401"/>
                  </a:lnTo>
                  <a:lnTo>
                    <a:pt x="677278" y="3278222"/>
                  </a:lnTo>
                  <a:lnTo>
                    <a:pt x="725098" y="3276264"/>
                  </a:lnTo>
                  <a:lnTo>
                    <a:pt x="772715" y="3273533"/>
                  </a:lnTo>
                  <a:lnTo>
                    <a:pt x="820122" y="3270035"/>
                  </a:lnTo>
                  <a:lnTo>
                    <a:pt x="867314" y="3265778"/>
                  </a:lnTo>
                  <a:lnTo>
                    <a:pt x="914285" y="3260766"/>
                  </a:lnTo>
                  <a:lnTo>
                    <a:pt x="961028" y="3255005"/>
                  </a:lnTo>
                  <a:lnTo>
                    <a:pt x="1007537" y="3248503"/>
                  </a:lnTo>
                  <a:lnTo>
                    <a:pt x="1053806" y="3241265"/>
                  </a:lnTo>
                  <a:lnTo>
                    <a:pt x="1099829" y="3233297"/>
                  </a:lnTo>
                  <a:lnTo>
                    <a:pt x="1145601" y="3224606"/>
                  </a:lnTo>
                  <a:lnTo>
                    <a:pt x="1191114" y="3215196"/>
                  </a:lnTo>
                  <a:lnTo>
                    <a:pt x="1236362" y="3205076"/>
                  </a:lnTo>
                  <a:lnTo>
                    <a:pt x="1281340" y="3194250"/>
                  </a:lnTo>
                  <a:lnTo>
                    <a:pt x="1326042" y="3182725"/>
                  </a:lnTo>
                  <a:lnTo>
                    <a:pt x="1370460" y="3170507"/>
                  </a:lnTo>
                  <a:lnTo>
                    <a:pt x="1414590" y="3157602"/>
                  </a:lnTo>
                  <a:lnTo>
                    <a:pt x="1458425" y="3144016"/>
                  </a:lnTo>
                  <a:lnTo>
                    <a:pt x="1501959" y="3129756"/>
                  </a:lnTo>
                  <a:lnTo>
                    <a:pt x="1545186" y="3114827"/>
                  </a:lnTo>
                  <a:lnTo>
                    <a:pt x="1588099" y="3099236"/>
                  </a:lnTo>
                  <a:lnTo>
                    <a:pt x="1630693" y="3082988"/>
                  </a:lnTo>
                  <a:lnTo>
                    <a:pt x="1672961" y="3066090"/>
                  </a:lnTo>
                  <a:lnTo>
                    <a:pt x="1714897" y="3048548"/>
                  </a:lnTo>
                  <a:lnTo>
                    <a:pt x="1756496" y="3030368"/>
                  </a:lnTo>
                  <a:lnTo>
                    <a:pt x="1797750" y="3011557"/>
                  </a:lnTo>
                  <a:lnTo>
                    <a:pt x="1838655" y="2992119"/>
                  </a:lnTo>
                  <a:lnTo>
                    <a:pt x="1879203" y="2972062"/>
                  </a:lnTo>
                  <a:lnTo>
                    <a:pt x="1919389" y="2951392"/>
                  </a:lnTo>
                  <a:lnTo>
                    <a:pt x="1959206" y="2930115"/>
                  </a:lnTo>
                  <a:lnTo>
                    <a:pt x="1998649" y="2908236"/>
                  </a:lnTo>
                  <a:lnTo>
                    <a:pt x="2037711" y="2885762"/>
                  </a:lnTo>
                  <a:lnTo>
                    <a:pt x="2076386" y="2862699"/>
                  </a:lnTo>
                  <a:lnTo>
                    <a:pt x="2114669" y="2839054"/>
                  </a:lnTo>
                  <a:lnTo>
                    <a:pt x="2152552" y="2814831"/>
                  </a:lnTo>
                  <a:lnTo>
                    <a:pt x="2190030" y="2790038"/>
                  </a:lnTo>
                  <a:lnTo>
                    <a:pt x="2227096" y="2764681"/>
                  </a:lnTo>
                  <a:lnTo>
                    <a:pt x="2263746" y="2738765"/>
                  </a:lnTo>
                  <a:lnTo>
                    <a:pt x="2299971" y="2712298"/>
                  </a:lnTo>
                  <a:lnTo>
                    <a:pt x="2335767" y="2685284"/>
                  </a:lnTo>
                  <a:lnTo>
                    <a:pt x="2371127" y="2657730"/>
                  </a:lnTo>
                  <a:lnTo>
                    <a:pt x="2406045" y="2629642"/>
                  </a:lnTo>
                  <a:lnTo>
                    <a:pt x="2440515" y="2601027"/>
                  </a:lnTo>
                  <a:lnTo>
                    <a:pt x="2474531" y="2571890"/>
                  </a:lnTo>
                  <a:lnTo>
                    <a:pt x="2508086" y="2542238"/>
                  </a:lnTo>
                  <a:lnTo>
                    <a:pt x="2541175" y="2512076"/>
                  </a:lnTo>
                  <a:lnTo>
                    <a:pt x="2573792" y="2481411"/>
                  </a:lnTo>
                  <a:lnTo>
                    <a:pt x="2605930" y="2450249"/>
                  </a:lnTo>
                  <a:lnTo>
                    <a:pt x="2637582" y="2418597"/>
                  </a:lnTo>
                  <a:lnTo>
                    <a:pt x="2668744" y="2386459"/>
                  </a:lnTo>
                  <a:lnTo>
                    <a:pt x="2699409" y="2353842"/>
                  </a:lnTo>
                  <a:lnTo>
                    <a:pt x="2729571" y="2320753"/>
                  </a:lnTo>
                  <a:lnTo>
                    <a:pt x="2759223" y="2287198"/>
                  </a:lnTo>
                  <a:lnTo>
                    <a:pt x="2788360" y="2253182"/>
                  </a:lnTo>
                  <a:lnTo>
                    <a:pt x="2816975" y="2218712"/>
                  </a:lnTo>
                  <a:lnTo>
                    <a:pt x="2845063" y="2183794"/>
                  </a:lnTo>
                  <a:lnTo>
                    <a:pt x="2872617" y="2148434"/>
                  </a:lnTo>
                  <a:lnTo>
                    <a:pt x="2899631" y="2112638"/>
                  </a:lnTo>
                  <a:lnTo>
                    <a:pt x="2926098" y="2076413"/>
                  </a:lnTo>
                  <a:lnTo>
                    <a:pt x="2952014" y="2039763"/>
                  </a:lnTo>
                  <a:lnTo>
                    <a:pt x="2977371" y="2002697"/>
                  </a:lnTo>
                  <a:lnTo>
                    <a:pt x="3002164" y="1965219"/>
                  </a:lnTo>
                  <a:lnTo>
                    <a:pt x="3026386" y="1927336"/>
                  </a:lnTo>
                  <a:lnTo>
                    <a:pt x="3050032" y="1889053"/>
                  </a:lnTo>
                  <a:lnTo>
                    <a:pt x="3073095" y="1850378"/>
                  </a:lnTo>
                  <a:lnTo>
                    <a:pt x="3095569" y="1811316"/>
                  </a:lnTo>
                  <a:lnTo>
                    <a:pt x="3117448" y="1771873"/>
                  </a:lnTo>
                  <a:lnTo>
                    <a:pt x="3138725" y="1732056"/>
                  </a:lnTo>
                  <a:lnTo>
                    <a:pt x="3159395" y="1691870"/>
                  </a:lnTo>
                  <a:lnTo>
                    <a:pt x="3179452" y="1651322"/>
                  </a:lnTo>
                  <a:lnTo>
                    <a:pt x="3198890" y="1610417"/>
                  </a:lnTo>
                  <a:lnTo>
                    <a:pt x="3217701" y="1569163"/>
                  </a:lnTo>
                  <a:lnTo>
                    <a:pt x="3235881" y="1527564"/>
                  </a:lnTo>
                  <a:lnTo>
                    <a:pt x="3253423" y="1485628"/>
                  </a:lnTo>
                  <a:lnTo>
                    <a:pt x="3270321" y="1443360"/>
                  </a:lnTo>
                  <a:lnTo>
                    <a:pt x="3286569" y="1400766"/>
                  </a:lnTo>
                  <a:lnTo>
                    <a:pt x="3302160" y="1357853"/>
                  </a:lnTo>
                  <a:lnTo>
                    <a:pt x="3317089" y="1314626"/>
                  </a:lnTo>
                  <a:lnTo>
                    <a:pt x="3331349" y="1271092"/>
                  </a:lnTo>
                  <a:lnTo>
                    <a:pt x="3344935" y="1227257"/>
                  </a:lnTo>
                  <a:lnTo>
                    <a:pt x="3357840" y="1183127"/>
                  </a:lnTo>
                  <a:lnTo>
                    <a:pt x="3370058" y="1138709"/>
                  </a:lnTo>
                  <a:lnTo>
                    <a:pt x="3381583" y="1094007"/>
                  </a:lnTo>
                  <a:lnTo>
                    <a:pt x="3392409" y="1049029"/>
                  </a:lnTo>
                  <a:lnTo>
                    <a:pt x="3402529" y="1003781"/>
                  </a:lnTo>
                  <a:lnTo>
                    <a:pt x="3411939" y="958268"/>
                  </a:lnTo>
                  <a:lnTo>
                    <a:pt x="3420630" y="912496"/>
                  </a:lnTo>
                  <a:lnTo>
                    <a:pt x="3428598" y="866473"/>
                  </a:lnTo>
                  <a:lnTo>
                    <a:pt x="3435836" y="820204"/>
                  </a:lnTo>
                  <a:lnTo>
                    <a:pt x="3442338" y="773695"/>
                  </a:lnTo>
                  <a:lnTo>
                    <a:pt x="3448099" y="726952"/>
                  </a:lnTo>
                  <a:lnTo>
                    <a:pt x="3453111" y="679981"/>
                  </a:lnTo>
                  <a:lnTo>
                    <a:pt x="3457368" y="632789"/>
                  </a:lnTo>
                  <a:lnTo>
                    <a:pt x="3460866" y="585382"/>
                  </a:lnTo>
                  <a:lnTo>
                    <a:pt x="3463597" y="537765"/>
                  </a:lnTo>
                  <a:lnTo>
                    <a:pt x="3465555" y="489945"/>
                  </a:lnTo>
                  <a:lnTo>
                    <a:pt x="3466734" y="441928"/>
                  </a:lnTo>
                  <a:lnTo>
                    <a:pt x="3467129" y="393737"/>
                  </a:lnTo>
                  <a:lnTo>
                    <a:pt x="3467129" y="3279796"/>
                  </a:lnTo>
                  <a:close/>
                </a:path>
                <a:path w="3467735" h="3280410">
                  <a:moveTo>
                    <a:pt x="3467129" y="3279796"/>
                  </a:moveTo>
                  <a:lnTo>
                    <a:pt x="0" y="3279796"/>
                  </a:lnTo>
                  <a:lnTo>
                    <a:pt x="0" y="3221193"/>
                  </a:lnTo>
                  <a:lnTo>
                    <a:pt x="16507" y="3224606"/>
                  </a:lnTo>
                  <a:lnTo>
                    <a:pt x="62278" y="3233297"/>
                  </a:lnTo>
                  <a:lnTo>
                    <a:pt x="108301" y="3241265"/>
                  </a:lnTo>
                  <a:lnTo>
                    <a:pt x="154571" y="3248503"/>
                  </a:lnTo>
                  <a:lnTo>
                    <a:pt x="201080" y="3255005"/>
                  </a:lnTo>
                  <a:lnTo>
                    <a:pt x="247823" y="3260766"/>
                  </a:lnTo>
                  <a:lnTo>
                    <a:pt x="294793" y="3265778"/>
                  </a:lnTo>
                  <a:lnTo>
                    <a:pt x="341985" y="3270035"/>
                  </a:lnTo>
                  <a:lnTo>
                    <a:pt x="389393" y="3273533"/>
                  </a:lnTo>
                  <a:lnTo>
                    <a:pt x="437009" y="3276264"/>
                  </a:lnTo>
                  <a:lnTo>
                    <a:pt x="484829" y="3278222"/>
                  </a:lnTo>
                  <a:lnTo>
                    <a:pt x="532846" y="3279401"/>
                  </a:lnTo>
                  <a:lnTo>
                    <a:pt x="3467129" y="3279796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8458" y="566189"/>
              <a:ext cx="2400300" cy="9153525"/>
            </a:xfrm>
            <a:custGeom>
              <a:avLst/>
              <a:gdLst/>
              <a:ahLst/>
              <a:cxnLst/>
              <a:rect l="l" t="t" r="r" b="b"/>
              <a:pathLst>
                <a:path w="2400300" h="9153525">
                  <a:moveTo>
                    <a:pt x="2400299" y="9153447"/>
                  </a:moveTo>
                  <a:lnTo>
                    <a:pt x="0" y="9153447"/>
                  </a:lnTo>
                  <a:lnTo>
                    <a:pt x="0" y="0"/>
                  </a:lnTo>
                  <a:lnTo>
                    <a:pt x="2400299" y="0"/>
                  </a:lnTo>
                  <a:lnTo>
                    <a:pt x="2400299" y="9153447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747185" y="4520660"/>
            <a:ext cx="11541125" cy="5762625"/>
          </a:xfrm>
          <a:custGeom>
            <a:avLst/>
            <a:gdLst/>
            <a:ahLst/>
            <a:cxnLst/>
            <a:rect l="l" t="t" r="r" b="b"/>
            <a:pathLst>
              <a:path w="11541125" h="5762625">
                <a:moveTo>
                  <a:pt x="11540813" y="5762623"/>
                </a:moveTo>
                <a:lnTo>
                  <a:pt x="0" y="5762623"/>
                </a:lnTo>
                <a:lnTo>
                  <a:pt x="0" y="0"/>
                </a:lnTo>
                <a:lnTo>
                  <a:pt x="11540813" y="0"/>
                </a:lnTo>
                <a:lnTo>
                  <a:pt x="11540813" y="5762623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49146" y="0"/>
            <a:ext cx="14939010" cy="409575"/>
          </a:xfrm>
          <a:custGeom>
            <a:avLst/>
            <a:gdLst/>
            <a:ahLst/>
            <a:cxnLst/>
            <a:rect l="l" t="t" r="r" b="b"/>
            <a:pathLst>
              <a:path w="14939010" h="409575">
                <a:moveTo>
                  <a:pt x="14938854" y="409104"/>
                </a:moveTo>
                <a:lnTo>
                  <a:pt x="0" y="409104"/>
                </a:lnTo>
                <a:lnTo>
                  <a:pt x="0" y="0"/>
                </a:lnTo>
                <a:lnTo>
                  <a:pt x="14938854" y="0"/>
                </a:lnTo>
                <a:lnTo>
                  <a:pt x="14938854" y="409104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6139" y="1146804"/>
            <a:ext cx="7305674" cy="79914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690765" y="1350463"/>
            <a:ext cx="57137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805" dirty="0"/>
              <a:t>DATASET</a:t>
            </a:r>
            <a:r>
              <a:rPr sz="8000" spc="-180" dirty="0"/>
              <a:t> </a:t>
            </a:r>
            <a:r>
              <a:rPr sz="8000" spc="-1595" dirty="0"/>
              <a:t>1</a:t>
            </a:r>
            <a:endParaRPr sz="800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12640" y="3315089"/>
            <a:ext cx="114300" cy="1142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12640" y="3810389"/>
            <a:ext cx="114300" cy="1142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12640" y="5296289"/>
            <a:ext cx="114300" cy="1142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12640" y="5791589"/>
            <a:ext cx="114300" cy="1142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12640" y="6286889"/>
            <a:ext cx="114300" cy="1142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12640" y="7772789"/>
            <a:ext cx="114300" cy="1142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12640" y="8268089"/>
            <a:ext cx="114300" cy="1142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12640" y="8763389"/>
            <a:ext cx="114300" cy="1142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12640" y="9258689"/>
            <a:ext cx="114300" cy="1142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12640" y="9753989"/>
            <a:ext cx="114300" cy="11429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9695140" y="2554353"/>
            <a:ext cx="7282815" cy="74549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b="1" spc="100" dirty="0">
                <a:latin typeface="Tahoma"/>
                <a:cs typeface="Tahoma"/>
              </a:rPr>
              <a:t>CONSISTS</a:t>
            </a:r>
            <a:r>
              <a:rPr sz="2800" b="1" spc="350" dirty="0">
                <a:latin typeface="Tahoma"/>
                <a:cs typeface="Tahoma"/>
              </a:rPr>
              <a:t> </a:t>
            </a:r>
            <a:r>
              <a:rPr sz="2800" b="1" spc="110" dirty="0">
                <a:latin typeface="Tahoma"/>
                <a:cs typeface="Tahoma"/>
              </a:rPr>
              <a:t>OF:</a:t>
            </a:r>
            <a:endParaRPr sz="2800">
              <a:latin typeface="Tahoma"/>
              <a:cs typeface="Tahoma"/>
            </a:endParaRPr>
          </a:p>
          <a:p>
            <a:pPr marL="616585">
              <a:lnSpc>
                <a:spcPct val="100000"/>
              </a:lnSpc>
              <a:spcBef>
                <a:spcPts val="540"/>
              </a:spcBef>
            </a:pPr>
            <a:r>
              <a:rPr sz="2800" spc="95" dirty="0">
                <a:latin typeface="Tahoma"/>
                <a:cs typeface="Tahoma"/>
              </a:rPr>
              <a:t>8</a:t>
            </a:r>
            <a:r>
              <a:rPr sz="2800" spc="355" dirty="0">
                <a:latin typeface="Tahoma"/>
                <a:cs typeface="Tahoma"/>
              </a:rPr>
              <a:t> </a:t>
            </a:r>
            <a:r>
              <a:rPr sz="2800" spc="430" dirty="0">
                <a:latin typeface="Tahoma"/>
                <a:cs typeface="Tahoma"/>
              </a:rPr>
              <a:t>COLUMNS</a:t>
            </a:r>
            <a:endParaRPr sz="2800">
              <a:latin typeface="Tahoma"/>
              <a:cs typeface="Tahoma"/>
            </a:endParaRPr>
          </a:p>
          <a:p>
            <a:pPr marL="616585">
              <a:lnSpc>
                <a:spcPct val="100000"/>
              </a:lnSpc>
              <a:spcBef>
                <a:spcPts val="540"/>
              </a:spcBef>
            </a:pPr>
            <a:r>
              <a:rPr sz="2800" spc="95" dirty="0">
                <a:latin typeface="Tahoma"/>
                <a:cs typeface="Tahoma"/>
              </a:rPr>
              <a:t>1</a:t>
            </a:r>
            <a:r>
              <a:rPr sz="2800" spc="-600" dirty="0">
                <a:latin typeface="Tahoma"/>
                <a:cs typeface="Tahoma"/>
              </a:rPr>
              <a:t> </a:t>
            </a:r>
            <a:r>
              <a:rPr sz="2800" spc="-215" dirty="0">
                <a:latin typeface="Tahoma"/>
                <a:cs typeface="Tahoma"/>
              </a:rPr>
              <a:t>,</a:t>
            </a:r>
            <a:r>
              <a:rPr sz="2800" spc="-595" dirty="0">
                <a:latin typeface="Tahoma"/>
                <a:cs typeface="Tahoma"/>
              </a:rPr>
              <a:t> </a:t>
            </a:r>
            <a:r>
              <a:rPr sz="2800" spc="370" dirty="0">
                <a:latin typeface="Tahoma"/>
                <a:cs typeface="Tahoma"/>
              </a:rPr>
              <a:t>04</a:t>
            </a:r>
            <a:r>
              <a:rPr sz="2800" spc="95" dirty="0">
                <a:latin typeface="Tahoma"/>
                <a:cs typeface="Tahoma"/>
              </a:rPr>
              <a:t>8</a:t>
            </a:r>
            <a:r>
              <a:rPr sz="2800" spc="-600" dirty="0">
                <a:latin typeface="Tahoma"/>
                <a:cs typeface="Tahoma"/>
              </a:rPr>
              <a:t> </a:t>
            </a:r>
            <a:r>
              <a:rPr sz="2800" spc="-215" dirty="0">
                <a:latin typeface="Tahoma"/>
                <a:cs typeface="Tahoma"/>
              </a:rPr>
              <a:t>,</a:t>
            </a:r>
            <a:r>
              <a:rPr sz="2800" spc="-595" dirty="0">
                <a:latin typeface="Tahoma"/>
                <a:cs typeface="Tahoma"/>
              </a:rPr>
              <a:t> </a:t>
            </a:r>
            <a:r>
              <a:rPr sz="2800" spc="370" dirty="0">
                <a:latin typeface="Tahoma"/>
                <a:cs typeface="Tahoma"/>
              </a:rPr>
              <a:t>57</a:t>
            </a:r>
            <a:r>
              <a:rPr sz="2800" spc="95" dirty="0">
                <a:latin typeface="Tahoma"/>
                <a:cs typeface="Tahoma"/>
              </a:rPr>
              <a:t>5</a:t>
            </a:r>
            <a:r>
              <a:rPr sz="2800" spc="400" dirty="0">
                <a:latin typeface="Tahoma"/>
                <a:cs typeface="Tahoma"/>
              </a:rPr>
              <a:t> </a:t>
            </a:r>
            <a:r>
              <a:rPr sz="2800" spc="535" dirty="0">
                <a:latin typeface="Tahoma"/>
                <a:cs typeface="Tahoma"/>
              </a:rPr>
              <a:t>O</a:t>
            </a:r>
            <a:r>
              <a:rPr sz="2800" spc="434" dirty="0">
                <a:latin typeface="Tahoma"/>
                <a:cs typeface="Tahoma"/>
              </a:rPr>
              <a:t>B</a:t>
            </a:r>
            <a:r>
              <a:rPr sz="2800" spc="229" dirty="0">
                <a:latin typeface="Tahoma"/>
                <a:cs typeface="Tahoma"/>
              </a:rPr>
              <a:t>S</a:t>
            </a:r>
            <a:r>
              <a:rPr sz="2800" spc="320" dirty="0">
                <a:latin typeface="Tahoma"/>
                <a:cs typeface="Tahoma"/>
              </a:rPr>
              <a:t>E</a:t>
            </a:r>
            <a:r>
              <a:rPr sz="2800" spc="290" dirty="0">
                <a:latin typeface="Tahoma"/>
                <a:cs typeface="Tahoma"/>
              </a:rPr>
              <a:t>R</a:t>
            </a:r>
            <a:r>
              <a:rPr sz="2800" spc="495" dirty="0">
                <a:latin typeface="Tahoma"/>
                <a:cs typeface="Tahoma"/>
              </a:rPr>
              <a:t>V</a:t>
            </a:r>
            <a:r>
              <a:rPr sz="2800" spc="490" dirty="0">
                <a:latin typeface="Tahoma"/>
                <a:cs typeface="Tahoma"/>
              </a:rPr>
              <a:t>A</a:t>
            </a:r>
            <a:r>
              <a:rPr sz="2800" spc="290" dirty="0">
                <a:latin typeface="Tahoma"/>
                <a:cs typeface="Tahoma"/>
              </a:rPr>
              <a:t>T</a:t>
            </a:r>
            <a:r>
              <a:rPr sz="2800" spc="15" dirty="0">
                <a:latin typeface="Tahoma"/>
                <a:cs typeface="Tahoma"/>
              </a:rPr>
              <a:t>I</a:t>
            </a:r>
            <a:r>
              <a:rPr sz="2800" spc="535" dirty="0">
                <a:latin typeface="Tahoma"/>
                <a:cs typeface="Tahoma"/>
              </a:rPr>
              <a:t>O</a:t>
            </a:r>
            <a:r>
              <a:rPr sz="2800" spc="540" dirty="0">
                <a:latin typeface="Tahoma"/>
                <a:cs typeface="Tahoma"/>
              </a:rPr>
              <a:t>N</a:t>
            </a:r>
            <a:r>
              <a:rPr sz="2800" spc="-45" dirty="0">
                <a:latin typeface="Tahoma"/>
                <a:cs typeface="Tahoma"/>
              </a:rPr>
              <a:t>S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145" dirty="0">
                <a:solidFill>
                  <a:srgbClr val="FFFFFF"/>
                </a:solidFill>
                <a:latin typeface="Tahoma"/>
                <a:cs typeface="Tahoma"/>
              </a:rPr>
              <a:t>CONTAINS:</a:t>
            </a:r>
            <a:endParaRPr sz="2800">
              <a:latin typeface="Tahoma"/>
              <a:cs typeface="Tahoma"/>
            </a:endParaRPr>
          </a:p>
          <a:p>
            <a:pPr marL="616585" marR="865505">
              <a:lnSpc>
                <a:spcPct val="116100"/>
              </a:lnSpc>
            </a:pPr>
            <a:r>
              <a:rPr sz="2800" spc="355" dirty="0">
                <a:solidFill>
                  <a:srgbClr val="FFFFFF"/>
                </a:solidFill>
                <a:latin typeface="Tahoma"/>
                <a:cs typeface="Tahoma"/>
              </a:rPr>
              <a:t>UNIQUE </a:t>
            </a:r>
            <a:r>
              <a:rPr sz="2800" spc="420" dirty="0">
                <a:solidFill>
                  <a:srgbClr val="FFFFFF"/>
                </a:solidFill>
                <a:latin typeface="Tahoma"/>
                <a:cs typeface="Tahoma"/>
              </a:rPr>
              <a:t>MEMBER </a:t>
            </a:r>
            <a:r>
              <a:rPr sz="2800" spc="245" dirty="0">
                <a:solidFill>
                  <a:srgbClr val="FFFFFF"/>
                </a:solidFill>
                <a:latin typeface="Tahoma"/>
                <a:cs typeface="Tahoma"/>
              </a:rPr>
              <a:t>IDENTIFIER </a:t>
            </a:r>
            <a:r>
              <a:rPr sz="2800" spc="-8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345" dirty="0">
                <a:solidFill>
                  <a:srgbClr val="FFFFFF"/>
                </a:solidFill>
                <a:latin typeface="Tahoma"/>
                <a:cs typeface="Tahoma"/>
              </a:rPr>
              <a:t>SPEND</a:t>
            </a:r>
            <a:r>
              <a:rPr sz="2800" spc="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465" dirty="0">
                <a:solidFill>
                  <a:srgbClr val="FFFFFF"/>
                </a:solidFill>
                <a:latin typeface="Tahoma"/>
                <a:cs typeface="Tahoma"/>
              </a:rPr>
              <a:t>AMOUNT</a:t>
            </a:r>
            <a:endParaRPr sz="2800">
              <a:latin typeface="Tahoma"/>
              <a:cs typeface="Tahoma"/>
            </a:endParaRPr>
          </a:p>
          <a:p>
            <a:pPr marL="616585">
              <a:lnSpc>
                <a:spcPct val="100000"/>
              </a:lnSpc>
              <a:spcBef>
                <a:spcPts val="535"/>
              </a:spcBef>
            </a:pPr>
            <a:r>
              <a:rPr sz="2800" spc="290" dirty="0">
                <a:solidFill>
                  <a:srgbClr val="FFFFFF"/>
                </a:solidFill>
                <a:latin typeface="Tahoma"/>
                <a:cs typeface="Tahoma"/>
              </a:rPr>
              <a:t>POINTS</a:t>
            </a:r>
            <a:r>
              <a:rPr sz="2800" spc="3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365" dirty="0">
                <a:solidFill>
                  <a:srgbClr val="FFFFFF"/>
                </a:solidFill>
                <a:latin typeface="Tahoma"/>
                <a:cs typeface="Tahoma"/>
              </a:rPr>
              <a:t>EARNED</a:t>
            </a:r>
            <a:r>
              <a:rPr sz="2800" spc="3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41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2800" spc="3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380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endParaRPr sz="2800">
              <a:latin typeface="Tahoma"/>
              <a:cs typeface="Tahoma"/>
            </a:endParaRPr>
          </a:p>
          <a:p>
            <a:pPr marL="616585" marR="5080">
              <a:lnSpc>
                <a:spcPct val="116100"/>
              </a:lnSpc>
            </a:pPr>
            <a:r>
              <a:rPr sz="2800" spc="290" dirty="0">
                <a:solidFill>
                  <a:srgbClr val="FFFFFF"/>
                </a:solidFill>
                <a:latin typeface="Tahoma"/>
                <a:cs typeface="Tahoma"/>
              </a:rPr>
              <a:t>TR</a:t>
            </a:r>
            <a:r>
              <a:rPr sz="2800" spc="4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800" spc="5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800" spc="229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800" spc="4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800" spc="459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800" spc="29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800" spc="5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spc="26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800" spc="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325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2800" spc="-5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49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800" spc="229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800" spc="5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800" spc="17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800" spc="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29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spc="52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800" spc="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spc="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409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800" spc="29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800" spc="71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800" spc="3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2800" spc="355" dirty="0">
                <a:solidFill>
                  <a:srgbClr val="FFFFFF"/>
                </a:solidFill>
                <a:latin typeface="Tahoma"/>
                <a:cs typeface="Tahoma"/>
              </a:rPr>
              <a:t>LOYALTY</a:t>
            </a:r>
            <a:r>
              <a:rPr sz="2800" spc="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285" dirty="0">
                <a:solidFill>
                  <a:srgbClr val="FFFFFF"/>
                </a:solidFill>
                <a:latin typeface="Tahoma"/>
                <a:cs typeface="Tahoma"/>
              </a:rPr>
              <a:t>CARD)</a:t>
            </a:r>
            <a:endParaRPr sz="2800">
              <a:latin typeface="Tahoma"/>
              <a:cs typeface="Tahoma"/>
            </a:endParaRPr>
          </a:p>
          <a:p>
            <a:pPr marL="616585">
              <a:lnSpc>
                <a:spcPct val="100000"/>
              </a:lnSpc>
              <a:spcBef>
                <a:spcPts val="540"/>
              </a:spcBef>
            </a:pPr>
            <a:r>
              <a:rPr sz="2800" spc="305" dirty="0">
                <a:solidFill>
                  <a:srgbClr val="FFFFFF"/>
                </a:solidFill>
                <a:latin typeface="Tahoma"/>
                <a:cs typeface="Tahoma"/>
              </a:rPr>
              <a:t>POINT</a:t>
            </a:r>
            <a:r>
              <a:rPr sz="2800" spc="3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Tahoma"/>
                <a:cs typeface="Tahoma"/>
              </a:rPr>
              <a:t>ID</a:t>
            </a:r>
            <a:r>
              <a:rPr sz="2800" spc="3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385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endParaRPr sz="2800">
              <a:latin typeface="Tahoma"/>
              <a:cs typeface="Tahoma"/>
            </a:endParaRPr>
          </a:p>
          <a:p>
            <a:pPr marL="616585">
              <a:lnSpc>
                <a:spcPct val="100000"/>
              </a:lnSpc>
              <a:spcBef>
                <a:spcPts val="540"/>
              </a:spcBef>
            </a:pPr>
            <a:r>
              <a:rPr sz="2800" spc="305" dirty="0">
                <a:solidFill>
                  <a:srgbClr val="FFFFFF"/>
                </a:solidFill>
                <a:latin typeface="Tahoma"/>
                <a:cs typeface="Tahoma"/>
              </a:rPr>
              <a:t>POINT</a:t>
            </a:r>
            <a:r>
              <a:rPr sz="2800" spc="3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290" dirty="0">
                <a:solidFill>
                  <a:srgbClr val="FFFFFF"/>
                </a:solidFill>
                <a:latin typeface="Tahoma"/>
                <a:cs typeface="Tahoma"/>
              </a:rPr>
              <a:t>TYPE</a:t>
            </a:r>
            <a:r>
              <a:rPr sz="2800" spc="3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Tahoma"/>
                <a:cs typeface="Tahoma"/>
              </a:rPr>
              <a:t>ID</a:t>
            </a:r>
            <a:r>
              <a:rPr sz="2800" spc="3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385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endParaRPr sz="2800">
              <a:latin typeface="Tahoma"/>
              <a:cs typeface="Tahoma"/>
            </a:endParaRPr>
          </a:p>
          <a:p>
            <a:pPr marL="616585" marR="995044">
              <a:lnSpc>
                <a:spcPct val="116100"/>
              </a:lnSpc>
            </a:pPr>
            <a:r>
              <a:rPr sz="2800" spc="355" dirty="0">
                <a:solidFill>
                  <a:srgbClr val="FFFFFF"/>
                </a:solidFill>
                <a:latin typeface="Tahoma"/>
                <a:cs typeface="Tahoma"/>
              </a:rPr>
              <a:t>TRANSACTION </a:t>
            </a:r>
            <a:r>
              <a:rPr sz="2800" spc="305" dirty="0">
                <a:solidFill>
                  <a:srgbClr val="FFFFFF"/>
                </a:solidFill>
                <a:latin typeface="Tahoma"/>
                <a:cs typeface="Tahoma"/>
              </a:rPr>
              <a:t>DESCRIPTION </a:t>
            </a:r>
            <a:r>
              <a:rPr sz="2800" spc="-8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355" dirty="0">
                <a:solidFill>
                  <a:srgbClr val="FFFFFF"/>
                </a:solidFill>
                <a:latin typeface="Tahoma"/>
                <a:cs typeface="Tahoma"/>
              </a:rPr>
              <a:t>TRANSACTION</a:t>
            </a:r>
            <a:r>
              <a:rPr sz="2800" spc="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330" dirty="0">
                <a:solidFill>
                  <a:srgbClr val="FFFFFF"/>
                </a:solidFill>
                <a:latin typeface="Tahoma"/>
                <a:cs typeface="Tahoma"/>
              </a:rPr>
              <a:t>DATE</a:t>
            </a:r>
            <a:endParaRPr sz="2800">
              <a:latin typeface="Tahoma"/>
              <a:cs typeface="Tahoma"/>
            </a:endParaRPr>
          </a:p>
          <a:p>
            <a:pPr marL="616585">
              <a:lnSpc>
                <a:spcPct val="100000"/>
              </a:lnSpc>
              <a:spcBef>
                <a:spcPts val="540"/>
              </a:spcBef>
            </a:pPr>
            <a:r>
              <a:rPr sz="2800" spc="355" dirty="0">
                <a:solidFill>
                  <a:srgbClr val="FFFFFF"/>
                </a:solidFill>
                <a:latin typeface="Tahoma"/>
                <a:cs typeface="Tahoma"/>
              </a:rPr>
              <a:t>TRANSACTION</a:t>
            </a:r>
            <a:r>
              <a:rPr sz="2800" spc="3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Tahoma"/>
                <a:cs typeface="Tahoma"/>
              </a:rPr>
              <a:t>ID</a:t>
            </a:r>
            <a:r>
              <a:rPr sz="2800" spc="3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385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7915" y="2"/>
            <a:ext cx="15710535" cy="4589145"/>
          </a:xfrm>
          <a:custGeom>
            <a:avLst/>
            <a:gdLst/>
            <a:ahLst/>
            <a:cxnLst/>
            <a:rect l="l" t="t" r="r" b="b"/>
            <a:pathLst>
              <a:path w="15710535" h="4589145">
                <a:moveTo>
                  <a:pt x="0" y="0"/>
                </a:moveTo>
                <a:lnTo>
                  <a:pt x="15710084" y="0"/>
                </a:lnTo>
                <a:lnTo>
                  <a:pt x="15710084" y="4588576"/>
                </a:lnTo>
                <a:lnTo>
                  <a:pt x="0" y="4588576"/>
                </a:lnTo>
                <a:lnTo>
                  <a:pt x="0" y="0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66192"/>
            <a:ext cx="18288000" cy="9721215"/>
            <a:chOff x="0" y="566192"/>
            <a:chExt cx="18288000" cy="9721215"/>
          </a:xfrm>
        </p:grpSpPr>
        <p:sp>
          <p:nvSpPr>
            <p:cNvPr id="4" name="object 4"/>
            <p:cNvSpPr/>
            <p:nvPr/>
          </p:nvSpPr>
          <p:spPr>
            <a:xfrm>
              <a:off x="0" y="6835767"/>
              <a:ext cx="4283710" cy="3451860"/>
            </a:xfrm>
            <a:custGeom>
              <a:avLst/>
              <a:gdLst/>
              <a:ahLst/>
              <a:cxnLst/>
              <a:rect l="l" t="t" r="r" b="b"/>
              <a:pathLst>
                <a:path w="4283710" h="3451859">
                  <a:moveTo>
                    <a:pt x="0" y="360208"/>
                  </a:moveTo>
                  <a:lnTo>
                    <a:pt x="0" y="0"/>
                  </a:lnTo>
                  <a:lnTo>
                    <a:pt x="4283205" y="0"/>
                  </a:lnTo>
                  <a:lnTo>
                    <a:pt x="1397130" y="0"/>
                  </a:lnTo>
                  <a:lnTo>
                    <a:pt x="1348922" y="394"/>
                  </a:lnTo>
                  <a:lnTo>
                    <a:pt x="1300905" y="1573"/>
                  </a:lnTo>
                  <a:lnTo>
                    <a:pt x="1253086" y="3532"/>
                  </a:lnTo>
                  <a:lnTo>
                    <a:pt x="1205469" y="6262"/>
                  </a:lnTo>
                  <a:lnTo>
                    <a:pt x="1158062" y="9760"/>
                  </a:lnTo>
                  <a:lnTo>
                    <a:pt x="1110870" y="14017"/>
                  </a:lnTo>
                  <a:lnTo>
                    <a:pt x="1063899" y="19030"/>
                  </a:lnTo>
                  <a:lnTo>
                    <a:pt x="1017156" y="24790"/>
                  </a:lnTo>
                  <a:lnTo>
                    <a:pt x="970647" y="31292"/>
                  </a:lnTo>
                  <a:lnTo>
                    <a:pt x="924378" y="38530"/>
                  </a:lnTo>
                  <a:lnTo>
                    <a:pt x="878354" y="46498"/>
                  </a:lnTo>
                  <a:lnTo>
                    <a:pt x="832583" y="55190"/>
                  </a:lnTo>
                  <a:lnTo>
                    <a:pt x="787070" y="64599"/>
                  </a:lnTo>
                  <a:lnTo>
                    <a:pt x="741822" y="74719"/>
                  </a:lnTo>
                  <a:lnTo>
                    <a:pt x="696843" y="85545"/>
                  </a:lnTo>
                  <a:lnTo>
                    <a:pt x="652142" y="97070"/>
                  </a:lnTo>
                  <a:lnTo>
                    <a:pt x="607723" y="109288"/>
                  </a:lnTo>
                  <a:lnTo>
                    <a:pt x="563593" y="122193"/>
                  </a:lnTo>
                  <a:lnTo>
                    <a:pt x="519758" y="135779"/>
                  </a:lnTo>
                  <a:lnTo>
                    <a:pt x="476225" y="150039"/>
                  </a:lnTo>
                  <a:lnTo>
                    <a:pt x="432998" y="164968"/>
                  </a:lnTo>
                  <a:lnTo>
                    <a:pt x="390085" y="180560"/>
                  </a:lnTo>
                  <a:lnTo>
                    <a:pt x="347491" y="196807"/>
                  </a:lnTo>
                  <a:lnTo>
                    <a:pt x="305223" y="213705"/>
                  </a:lnTo>
                  <a:lnTo>
                    <a:pt x="263287" y="231247"/>
                  </a:lnTo>
                  <a:lnTo>
                    <a:pt x="221688" y="249427"/>
                  </a:lnTo>
                  <a:lnTo>
                    <a:pt x="180434" y="268239"/>
                  </a:lnTo>
                  <a:lnTo>
                    <a:pt x="139529" y="287676"/>
                  </a:lnTo>
                  <a:lnTo>
                    <a:pt x="98981" y="307733"/>
                  </a:lnTo>
                  <a:lnTo>
                    <a:pt x="58795" y="328403"/>
                  </a:lnTo>
                  <a:lnTo>
                    <a:pt x="18978" y="349681"/>
                  </a:lnTo>
                  <a:lnTo>
                    <a:pt x="0" y="360208"/>
                  </a:lnTo>
                  <a:close/>
                </a:path>
                <a:path w="4283710" h="3451859">
                  <a:moveTo>
                    <a:pt x="4283205" y="2886073"/>
                  </a:moveTo>
                  <a:lnTo>
                    <a:pt x="0" y="360208"/>
                  </a:lnTo>
                  <a:lnTo>
                    <a:pt x="18978" y="349681"/>
                  </a:lnTo>
                  <a:lnTo>
                    <a:pt x="58795" y="328403"/>
                  </a:lnTo>
                  <a:lnTo>
                    <a:pt x="98981" y="307733"/>
                  </a:lnTo>
                  <a:lnTo>
                    <a:pt x="139529" y="287676"/>
                  </a:lnTo>
                  <a:lnTo>
                    <a:pt x="180434" y="268239"/>
                  </a:lnTo>
                  <a:lnTo>
                    <a:pt x="221688" y="249427"/>
                  </a:lnTo>
                  <a:lnTo>
                    <a:pt x="263287" y="231247"/>
                  </a:lnTo>
                  <a:lnTo>
                    <a:pt x="305223" y="213705"/>
                  </a:lnTo>
                  <a:lnTo>
                    <a:pt x="347491" y="196807"/>
                  </a:lnTo>
                  <a:lnTo>
                    <a:pt x="390085" y="180560"/>
                  </a:lnTo>
                  <a:lnTo>
                    <a:pt x="432998" y="164968"/>
                  </a:lnTo>
                  <a:lnTo>
                    <a:pt x="476225" y="150039"/>
                  </a:lnTo>
                  <a:lnTo>
                    <a:pt x="519758" y="135779"/>
                  </a:lnTo>
                  <a:lnTo>
                    <a:pt x="563593" y="122193"/>
                  </a:lnTo>
                  <a:lnTo>
                    <a:pt x="607723" y="109288"/>
                  </a:lnTo>
                  <a:lnTo>
                    <a:pt x="652142" y="97070"/>
                  </a:lnTo>
                  <a:lnTo>
                    <a:pt x="696843" y="85545"/>
                  </a:lnTo>
                  <a:lnTo>
                    <a:pt x="741822" y="74719"/>
                  </a:lnTo>
                  <a:lnTo>
                    <a:pt x="787070" y="64599"/>
                  </a:lnTo>
                  <a:lnTo>
                    <a:pt x="832583" y="55190"/>
                  </a:lnTo>
                  <a:lnTo>
                    <a:pt x="878354" y="46498"/>
                  </a:lnTo>
                  <a:lnTo>
                    <a:pt x="924378" y="38530"/>
                  </a:lnTo>
                  <a:lnTo>
                    <a:pt x="970647" y="31292"/>
                  </a:lnTo>
                  <a:lnTo>
                    <a:pt x="1017156" y="24790"/>
                  </a:lnTo>
                  <a:lnTo>
                    <a:pt x="1063899" y="19030"/>
                  </a:lnTo>
                  <a:lnTo>
                    <a:pt x="1110870" y="14017"/>
                  </a:lnTo>
                  <a:lnTo>
                    <a:pt x="1158062" y="9760"/>
                  </a:lnTo>
                  <a:lnTo>
                    <a:pt x="1205469" y="6262"/>
                  </a:lnTo>
                  <a:lnTo>
                    <a:pt x="1253086" y="3532"/>
                  </a:lnTo>
                  <a:lnTo>
                    <a:pt x="1300905" y="1573"/>
                  </a:lnTo>
                  <a:lnTo>
                    <a:pt x="1348922" y="394"/>
                  </a:lnTo>
                  <a:lnTo>
                    <a:pt x="1397130" y="0"/>
                  </a:lnTo>
                  <a:lnTo>
                    <a:pt x="1445338" y="394"/>
                  </a:lnTo>
                  <a:lnTo>
                    <a:pt x="1493354" y="1573"/>
                  </a:lnTo>
                  <a:lnTo>
                    <a:pt x="1541174" y="3532"/>
                  </a:lnTo>
                  <a:lnTo>
                    <a:pt x="1588791" y="6262"/>
                  </a:lnTo>
                  <a:lnTo>
                    <a:pt x="1636198" y="9760"/>
                  </a:lnTo>
                  <a:lnTo>
                    <a:pt x="1683390" y="14017"/>
                  </a:lnTo>
                  <a:lnTo>
                    <a:pt x="1730361" y="19030"/>
                  </a:lnTo>
                  <a:lnTo>
                    <a:pt x="1777104" y="24790"/>
                  </a:lnTo>
                  <a:lnTo>
                    <a:pt x="1823613" y="31292"/>
                  </a:lnTo>
                  <a:lnTo>
                    <a:pt x="1869882" y="38530"/>
                  </a:lnTo>
                  <a:lnTo>
                    <a:pt x="1915906" y="46498"/>
                  </a:lnTo>
                  <a:lnTo>
                    <a:pt x="1961677" y="55190"/>
                  </a:lnTo>
                  <a:lnTo>
                    <a:pt x="2007190" y="64599"/>
                  </a:lnTo>
                  <a:lnTo>
                    <a:pt x="2052438" y="74719"/>
                  </a:lnTo>
                  <a:lnTo>
                    <a:pt x="2097416" y="85545"/>
                  </a:lnTo>
                  <a:lnTo>
                    <a:pt x="2142118" y="97070"/>
                  </a:lnTo>
                  <a:lnTo>
                    <a:pt x="2186537" y="109288"/>
                  </a:lnTo>
                  <a:lnTo>
                    <a:pt x="2230667" y="122193"/>
                  </a:lnTo>
                  <a:lnTo>
                    <a:pt x="2274501" y="135779"/>
                  </a:lnTo>
                  <a:lnTo>
                    <a:pt x="2318035" y="150039"/>
                  </a:lnTo>
                  <a:lnTo>
                    <a:pt x="2361262" y="164968"/>
                  </a:lnTo>
                  <a:lnTo>
                    <a:pt x="2404175" y="180560"/>
                  </a:lnTo>
                  <a:lnTo>
                    <a:pt x="2446769" y="196807"/>
                  </a:lnTo>
                  <a:lnTo>
                    <a:pt x="2489037" y="213705"/>
                  </a:lnTo>
                  <a:lnTo>
                    <a:pt x="2530973" y="231247"/>
                  </a:lnTo>
                  <a:lnTo>
                    <a:pt x="2572572" y="249427"/>
                  </a:lnTo>
                  <a:lnTo>
                    <a:pt x="2613826" y="268239"/>
                  </a:lnTo>
                  <a:lnTo>
                    <a:pt x="2654731" y="287676"/>
                  </a:lnTo>
                  <a:lnTo>
                    <a:pt x="2695279" y="307733"/>
                  </a:lnTo>
                  <a:lnTo>
                    <a:pt x="2735465" y="328403"/>
                  </a:lnTo>
                  <a:lnTo>
                    <a:pt x="2775282" y="349681"/>
                  </a:lnTo>
                  <a:lnTo>
                    <a:pt x="2814725" y="371559"/>
                  </a:lnTo>
                  <a:lnTo>
                    <a:pt x="2853787" y="394033"/>
                  </a:lnTo>
                  <a:lnTo>
                    <a:pt x="2892463" y="417096"/>
                  </a:lnTo>
                  <a:lnTo>
                    <a:pt x="2930745" y="440742"/>
                  </a:lnTo>
                  <a:lnTo>
                    <a:pt x="2968628" y="464964"/>
                  </a:lnTo>
                  <a:lnTo>
                    <a:pt x="3006106" y="489757"/>
                  </a:lnTo>
                  <a:lnTo>
                    <a:pt x="3043173" y="515114"/>
                  </a:lnTo>
                  <a:lnTo>
                    <a:pt x="3079822" y="541030"/>
                  </a:lnTo>
                  <a:lnTo>
                    <a:pt x="3116047" y="567498"/>
                  </a:lnTo>
                  <a:lnTo>
                    <a:pt x="3151843" y="594511"/>
                  </a:lnTo>
                  <a:lnTo>
                    <a:pt x="3187203" y="622065"/>
                  </a:lnTo>
                  <a:lnTo>
                    <a:pt x="3222121" y="650153"/>
                  </a:lnTo>
                  <a:lnTo>
                    <a:pt x="3256591" y="678768"/>
                  </a:lnTo>
                  <a:lnTo>
                    <a:pt x="3290607" y="707905"/>
                  </a:lnTo>
                  <a:lnTo>
                    <a:pt x="3324163" y="737557"/>
                  </a:lnTo>
                  <a:lnTo>
                    <a:pt x="3357252" y="767719"/>
                  </a:lnTo>
                  <a:lnTo>
                    <a:pt x="3389868" y="798384"/>
                  </a:lnTo>
                  <a:lnTo>
                    <a:pt x="3422006" y="829546"/>
                  </a:lnTo>
                  <a:lnTo>
                    <a:pt x="3453659" y="861199"/>
                  </a:lnTo>
                  <a:lnTo>
                    <a:pt x="3484821" y="893336"/>
                  </a:lnTo>
                  <a:lnTo>
                    <a:pt x="3515485" y="925953"/>
                  </a:lnTo>
                  <a:lnTo>
                    <a:pt x="3545647" y="959042"/>
                  </a:lnTo>
                  <a:lnTo>
                    <a:pt x="3575299" y="992597"/>
                  </a:lnTo>
                  <a:lnTo>
                    <a:pt x="3604436" y="1026613"/>
                  </a:lnTo>
                  <a:lnTo>
                    <a:pt x="3633052" y="1061083"/>
                  </a:lnTo>
                  <a:lnTo>
                    <a:pt x="3661139" y="1096001"/>
                  </a:lnTo>
                  <a:lnTo>
                    <a:pt x="3688693" y="1131361"/>
                  </a:lnTo>
                  <a:lnTo>
                    <a:pt x="3715707" y="1167157"/>
                  </a:lnTo>
                  <a:lnTo>
                    <a:pt x="3742175" y="1203383"/>
                  </a:lnTo>
                  <a:lnTo>
                    <a:pt x="3768090" y="1240032"/>
                  </a:lnTo>
                  <a:lnTo>
                    <a:pt x="3793448" y="1277098"/>
                  </a:lnTo>
                  <a:lnTo>
                    <a:pt x="3818240" y="1314576"/>
                  </a:lnTo>
                  <a:lnTo>
                    <a:pt x="3842463" y="1352460"/>
                  </a:lnTo>
                  <a:lnTo>
                    <a:pt x="3866108" y="1390742"/>
                  </a:lnTo>
                  <a:lnTo>
                    <a:pt x="3889171" y="1429417"/>
                  </a:lnTo>
                  <a:lnTo>
                    <a:pt x="3911645" y="1468479"/>
                  </a:lnTo>
                  <a:lnTo>
                    <a:pt x="3933524" y="1507922"/>
                  </a:lnTo>
                  <a:lnTo>
                    <a:pt x="3954801" y="1547739"/>
                  </a:lnTo>
                  <a:lnTo>
                    <a:pt x="3975472" y="1587925"/>
                  </a:lnTo>
                  <a:lnTo>
                    <a:pt x="3995529" y="1628474"/>
                  </a:lnTo>
                  <a:lnTo>
                    <a:pt x="4014966" y="1669378"/>
                  </a:lnTo>
                  <a:lnTo>
                    <a:pt x="4033777" y="1710633"/>
                  </a:lnTo>
                  <a:lnTo>
                    <a:pt x="4051957" y="1752231"/>
                  </a:lnTo>
                  <a:lnTo>
                    <a:pt x="4069499" y="1794168"/>
                  </a:lnTo>
                  <a:lnTo>
                    <a:pt x="4086397" y="1836436"/>
                  </a:lnTo>
                  <a:lnTo>
                    <a:pt x="4102645" y="1879029"/>
                  </a:lnTo>
                  <a:lnTo>
                    <a:pt x="4118236" y="1921943"/>
                  </a:lnTo>
                  <a:lnTo>
                    <a:pt x="4133165" y="1965169"/>
                  </a:lnTo>
                  <a:lnTo>
                    <a:pt x="4147426" y="2008703"/>
                  </a:lnTo>
                  <a:lnTo>
                    <a:pt x="4161011" y="2052538"/>
                  </a:lnTo>
                  <a:lnTo>
                    <a:pt x="4173916" y="2096668"/>
                  </a:lnTo>
                  <a:lnTo>
                    <a:pt x="4186134" y="2141087"/>
                  </a:lnTo>
                  <a:lnTo>
                    <a:pt x="4197659" y="2185788"/>
                  </a:lnTo>
                  <a:lnTo>
                    <a:pt x="4208485" y="2230766"/>
                  </a:lnTo>
                  <a:lnTo>
                    <a:pt x="4218606" y="2276015"/>
                  </a:lnTo>
                  <a:lnTo>
                    <a:pt x="4228015" y="2321528"/>
                  </a:lnTo>
                  <a:lnTo>
                    <a:pt x="4236706" y="2367299"/>
                  </a:lnTo>
                  <a:lnTo>
                    <a:pt x="4244674" y="2413322"/>
                  </a:lnTo>
                  <a:lnTo>
                    <a:pt x="4251912" y="2459591"/>
                  </a:lnTo>
                  <a:lnTo>
                    <a:pt x="4258415" y="2506101"/>
                  </a:lnTo>
                  <a:lnTo>
                    <a:pt x="4264175" y="2552844"/>
                  </a:lnTo>
                  <a:lnTo>
                    <a:pt x="4269187" y="2599814"/>
                  </a:lnTo>
                  <a:lnTo>
                    <a:pt x="4273445" y="2647006"/>
                  </a:lnTo>
                  <a:lnTo>
                    <a:pt x="4276942" y="2694414"/>
                  </a:lnTo>
                  <a:lnTo>
                    <a:pt x="4279673" y="2742030"/>
                  </a:lnTo>
                  <a:lnTo>
                    <a:pt x="4281631" y="2789850"/>
                  </a:lnTo>
                  <a:lnTo>
                    <a:pt x="4282810" y="2837867"/>
                  </a:lnTo>
                  <a:lnTo>
                    <a:pt x="4283205" y="2886073"/>
                  </a:lnTo>
                  <a:close/>
                </a:path>
                <a:path w="4283710" h="3451859">
                  <a:moveTo>
                    <a:pt x="4283205" y="2886073"/>
                  </a:moveTo>
                  <a:lnTo>
                    <a:pt x="4282810" y="2837867"/>
                  </a:lnTo>
                  <a:lnTo>
                    <a:pt x="4281631" y="2789850"/>
                  </a:lnTo>
                  <a:lnTo>
                    <a:pt x="4279673" y="2742030"/>
                  </a:lnTo>
                  <a:lnTo>
                    <a:pt x="4276942" y="2694414"/>
                  </a:lnTo>
                  <a:lnTo>
                    <a:pt x="4273445" y="2647006"/>
                  </a:lnTo>
                  <a:lnTo>
                    <a:pt x="4269187" y="2599814"/>
                  </a:lnTo>
                  <a:lnTo>
                    <a:pt x="4264175" y="2552844"/>
                  </a:lnTo>
                  <a:lnTo>
                    <a:pt x="4258415" y="2506101"/>
                  </a:lnTo>
                  <a:lnTo>
                    <a:pt x="4251912" y="2459591"/>
                  </a:lnTo>
                  <a:lnTo>
                    <a:pt x="4244674" y="2413322"/>
                  </a:lnTo>
                  <a:lnTo>
                    <a:pt x="4236706" y="2367299"/>
                  </a:lnTo>
                  <a:lnTo>
                    <a:pt x="4228015" y="2321528"/>
                  </a:lnTo>
                  <a:lnTo>
                    <a:pt x="4218606" y="2276015"/>
                  </a:lnTo>
                  <a:lnTo>
                    <a:pt x="4208485" y="2230766"/>
                  </a:lnTo>
                  <a:lnTo>
                    <a:pt x="4197659" y="2185788"/>
                  </a:lnTo>
                  <a:lnTo>
                    <a:pt x="4186134" y="2141087"/>
                  </a:lnTo>
                  <a:lnTo>
                    <a:pt x="4173916" y="2096668"/>
                  </a:lnTo>
                  <a:lnTo>
                    <a:pt x="4161011" y="2052538"/>
                  </a:lnTo>
                  <a:lnTo>
                    <a:pt x="4147426" y="2008703"/>
                  </a:lnTo>
                  <a:lnTo>
                    <a:pt x="4133165" y="1965169"/>
                  </a:lnTo>
                  <a:lnTo>
                    <a:pt x="4118236" y="1921943"/>
                  </a:lnTo>
                  <a:lnTo>
                    <a:pt x="4102645" y="1879029"/>
                  </a:lnTo>
                  <a:lnTo>
                    <a:pt x="4086397" y="1836436"/>
                  </a:lnTo>
                  <a:lnTo>
                    <a:pt x="4069499" y="1794168"/>
                  </a:lnTo>
                  <a:lnTo>
                    <a:pt x="4051957" y="1752231"/>
                  </a:lnTo>
                  <a:lnTo>
                    <a:pt x="4033777" y="1710633"/>
                  </a:lnTo>
                  <a:lnTo>
                    <a:pt x="4014966" y="1669378"/>
                  </a:lnTo>
                  <a:lnTo>
                    <a:pt x="3995529" y="1628474"/>
                  </a:lnTo>
                  <a:lnTo>
                    <a:pt x="3975472" y="1587925"/>
                  </a:lnTo>
                  <a:lnTo>
                    <a:pt x="3954801" y="1547739"/>
                  </a:lnTo>
                  <a:lnTo>
                    <a:pt x="3933524" y="1507922"/>
                  </a:lnTo>
                  <a:lnTo>
                    <a:pt x="3911645" y="1468479"/>
                  </a:lnTo>
                  <a:lnTo>
                    <a:pt x="3889171" y="1429417"/>
                  </a:lnTo>
                  <a:lnTo>
                    <a:pt x="3866108" y="1390742"/>
                  </a:lnTo>
                  <a:lnTo>
                    <a:pt x="3842463" y="1352460"/>
                  </a:lnTo>
                  <a:lnTo>
                    <a:pt x="3818240" y="1314576"/>
                  </a:lnTo>
                  <a:lnTo>
                    <a:pt x="3793448" y="1277098"/>
                  </a:lnTo>
                  <a:lnTo>
                    <a:pt x="3768090" y="1240032"/>
                  </a:lnTo>
                  <a:lnTo>
                    <a:pt x="3742175" y="1203383"/>
                  </a:lnTo>
                  <a:lnTo>
                    <a:pt x="3715707" y="1167157"/>
                  </a:lnTo>
                  <a:lnTo>
                    <a:pt x="3688693" y="1131361"/>
                  </a:lnTo>
                  <a:lnTo>
                    <a:pt x="3661139" y="1096001"/>
                  </a:lnTo>
                  <a:lnTo>
                    <a:pt x="3633052" y="1061083"/>
                  </a:lnTo>
                  <a:lnTo>
                    <a:pt x="3604436" y="1026613"/>
                  </a:lnTo>
                  <a:lnTo>
                    <a:pt x="3575299" y="992597"/>
                  </a:lnTo>
                  <a:lnTo>
                    <a:pt x="3545647" y="959042"/>
                  </a:lnTo>
                  <a:lnTo>
                    <a:pt x="3515485" y="925953"/>
                  </a:lnTo>
                  <a:lnTo>
                    <a:pt x="3484821" y="893336"/>
                  </a:lnTo>
                  <a:lnTo>
                    <a:pt x="3453659" y="861199"/>
                  </a:lnTo>
                  <a:lnTo>
                    <a:pt x="3422006" y="829546"/>
                  </a:lnTo>
                  <a:lnTo>
                    <a:pt x="3389868" y="798384"/>
                  </a:lnTo>
                  <a:lnTo>
                    <a:pt x="3357252" y="767719"/>
                  </a:lnTo>
                  <a:lnTo>
                    <a:pt x="3324163" y="737557"/>
                  </a:lnTo>
                  <a:lnTo>
                    <a:pt x="3290607" y="707905"/>
                  </a:lnTo>
                  <a:lnTo>
                    <a:pt x="3256591" y="678768"/>
                  </a:lnTo>
                  <a:lnTo>
                    <a:pt x="3222121" y="650153"/>
                  </a:lnTo>
                  <a:lnTo>
                    <a:pt x="3187203" y="622065"/>
                  </a:lnTo>
                  <a:lnTo>
                    <a:pt x="3151843" y="594511"/>
                  </a:lnTo>
                  <a:lnTo>
                    <a:pt x="3116047" y="567498"/>
                  </a:lnTo>
                  <a:lnTo>
                    <a:pt x="3079822" y="541030"/>
                  </a:lnTo>
                  <a:lnTo>
                    <a:pt x="3043173" y="515114"/>
                  </a:lnTo>
                  <a:lnTo>
                    <a:pt x="3006106" y="489757"/>
                  </a:lnTo>
                  <a:lnTo>
                    <a:pt x="2968628" y="464964"/>
                  </a:lnTo>
                  <a:lnTo>
                    <a:pt x="2930745" y="440742"/>
                  </a:lnTo>
                  <a:lnTo>
                    <a:pt x="2892463" y="417096"/>
                  </a:lnTo>
                  <a:lnTo>
                    <a:pt x="2853787" y="394033"/>
                  </a:lnTo>
                  <a:lnTo>
                    <a:pt x="2814725" y="371559"/>
                  </a:lnTo>
                  <a:lnTo>
                    <a:pt x="2775282" y="349681"/>
                  </a:lnTo>
                  <a:lnTo>
                    <a:pt x="2735465" y="328403"/>
                  </a:lnTo>
                  <a:lnTo>
                    <a:pt x="2695279" y="307733"/>
                  </a:lnTo>
                  <a:lnTo>
                    <a:pt x="2654731" y="287676"/>
                  </a:lnTo>
                  <a:lnTo>
                    <a:pt x="2613826" y="268239"/>
                  </a:lnTo>
                  <a:lnTo>
                    <a:pt x="2572572" y="249427"/>
                  </a:lnTo>
                  <a:lnTo>
                    <a:pt x="2530973" y="231247"/>
                  </a:lnTo>
                  <a:lnTo>
                    <a:pt x="2489037" y="213705"/>
                  </a:lnTo>
                  <a:lnTo>
                    <a:pt x="2446769" y="196807"/>
                  </a:lnTo>
                  <a:lnTo>
                    <a:pt x="2404175" y="180560"/>
                  </a:lnTo>
                  <a:lnTo>
                    <a:pt x="2361262" y="164968"/>
                  </a:lnTo>
                  <a:lnTo>
                    <a:pt x="2318035" y="150039"/>
                  </a:lnTo>
                  <a:lnTo>
                    <a:pt x="2274501" y="135779"/>
                  </a:lnTo>
                  <a:lnTo>
                    <a:pt x="2230667" y="122193"/>
                  </a:lnTo>
                  <a:lnTo>
                    <a:pt x="2186537" y="109288"/>
                  </a:lnTo>
                  <a:lnTo>
                    <a:pt x="2142118" y="97070"/>
                  </a:lnTo>
                  <a:lnTo>
                    <a:pt x="2097416" y="85545"/>
                  </a:lnTo>
                  <a:lnTo>
                    <a:pt x="2052438" y="74719"/>
                  </a:lnTo>
                  <a:lnTo>
                    <a:pt x="2007190" y="64599"/>
                  </a:lnTo>
                  <a:lnTo>
                    <a:pt x="1961677" y="55190"/>
                  </a:lnTo>
                  <a:lnTo>
                    <a:pt x="1915906" y="46498"/>
                  </a:lnTo>
                  <a:lnTo>
                    <a:pt x="1869882" y="38530"/>
                  </a:lnTo>
                  <a:lnTo>
                    <a:pt x="1823613" y="31292"/>
                  </a:lnTo>
                  <a:lnTo>
                    <a:pt x="1777104" y="24790"/>
                  </a:lnTo>
                  <a:lnTo>
                    <a:pt x="1730361" y="19030"/>
                  </a:lnTo>
                  <a:lnTo>
                    <a:pt x="1683390" y="14017"/>
                  </a:lnTo>
                  <a:lnTo>
                    <a:pt x="1636198" y="9760"/>
                  </a:lnTo>
                  <a:lnTo>
                    <a:pt x="1588791" y="6262"/>
                  </a:lnTo>
                  <a:lnTo>
                    <a:pt x="1541174" y="3532"/>
                  </a:lnTo>
                  <a:lnTo>
                    <a:pt x="1493354" y="1573"/>
                  </a:lnTo>
                  <a:lnTo>
                    <a:pt x="1445338" y="394"/>
                  </a:lnTo>
                  <a:lnTo>
                    <a:pt x="1397130" y="0"/>
                  </a:lnTo>
                  <a:lnTo>
                    <a:pt x="4283205" y="0"/>
                  </a:lnTo>
                  <a:lnTo>
                    <a:pt x="4283205" y="2886073"/>
                  </a:lnTo>
                  <a:close/>
                </a:path>
                <a:path w="4283710" h="3451859">
                  <a:moveTo>
                    <a:pt x="4227889" y="3451231"/>
                  </a:moveTo>
                  <a:lnTo>
                    <a:pt x="0" y="3451231"/>
                  </a:lnTo>
                  <a:lnTo>
                    <a:pt x="0" y="360208"/>
                  </a:lnTo>
                  <a:lnTo>
                    <a:pt x="4283205" y="2886073"/>
                  </a:lnTo>
                  <a:lnTo>
                    <a:pt x="4282810" y="2934282"/>
                  </a:lnTo>
                  <a:lnTo>
                    <a:pt x="4281631" y="2982299"/>
                  </a:lnTo>
                  <a:lnTo>
                    <a:pt x="4279673" y="3030119"/>
                  </a:lnTo>
                  <a:lnTo>
                    <a:pt x="4276942" y="3077735"/>
                  </a:lnTo>
                  <a:lnTo>
                    <a:pt x="4273445" y="3125143"/>
                  </a:lnTo>
                  <a:lnTo>
                    <a:pt x="4269187" y="3172335"/>
                  </a:lnTo>
                  <a:lnTo>
                    <a:pt x="4264175" y="3219305"/>
                  </a:lnTo>
                  <a:lnTo>
                    <a:pt x="4258415" y="3266048"/>
                  </a:lnTo>
                  <a:lnTo>
                    <a:pt x="4251912" y="3312558"/>
                  </a:lnTo>
                  <a:lnTo>
                    <a:pt x="4244674" y="3358827"/>
                  </a:lnTo>
                  <a:lnTo>
                    <a:pt x="4236706" y="3404850"/>
                  </a:lnTo>
                  <a:lnTo>
                    <a:pt x="4227889" y="3451231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8458" y="566192"/>
              <a:ext cx="2400300" cy="9153525"/>
            </a:xfrm>
            <a:custGeom>
              <a:avLst/>
              <a:gdLst/>
              <a:ahLst/>
              <a:cxnLst/>
              <a:rect l="l" t="t" r="r" b="b"/>
              <a:pathLst>
                <a:path w="2400300" h="9153525">
                  <a:moveTo>
                    <a:pt x="2400299" y="9153447"/>
                  </a:moveTo>
                  <a:lnTo>
                    <a:pt x="0" y="9153447"/>
                  </a:lnTo>
                  <a:lnTo>
                    <a:pt x="0" y="0"/>
                  </a:lnTo>
                  <a:lnTo>
                    <a:pt x="2400299" y="0"/>
                  </a:lnTo>
                  <a:lnTo>
                    <a:pt x="2400299" y="9153447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6139" y="1146807"/>
              <a:ext cx="7305674" cy="79914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39225" y="9824457"/>
              <a:ext cx="14949169" cy="462915"/>
            </a:xfrm>
            <a:custGeom>
              <a:avLst/>
              <a:gdLst/>
              <a:ahLst/>
              <a:cxnLst/>
              <a:rect l="l" t="t" r="r" b="b"/>
              <a:pathLst>
                <a:path w="14949169" h="462915">
                  <a:moveTo>
                    <a:pt x="14948774" y="462542"/>
                  </a:moveTo>
                  <a:lnTo>
                    <a:pt x="0" y="462542"/>
                  </a:lnTo>
                  <a:lnTo>
                    <a:pt x="0" y="0"/>
                  </a:lnTo>
                  <a:lnTo>
                    <a:pt x="14948774" y="0"/>
                  </a:lnTo>
                  <a:lnTo>
                    <a:pt x="14948774" y="462542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598343" y="1350467"/>
            <a:ext cx="58985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805" dirty="0">
                <a:solidFill>
                  <a:srgbClr val="FFFFFF"/>
                </a:solidFill>
              </a:rPr>
              <a:t>DATASET</a:t>
            </a:r>
            <a:r>
              <a:rPr sz="8000" spc="-180" dirty="0">
                <a:solidFill>
                  <a:srgbClr val="FFFFFF"/>
                </a:solidFill>
              </a:rPr>
              <a:t> </a:t>
            </a:r>
            <a:r>
              <a:rPr sz="8000" spc="-140" dirty="0">
                <a:solidFill>
                  <a:srgbClr val="FFFFFF"/>
                </a:solidFill>
              </a:rPr>
              <a:t>2</a:t>
            </a:r>
            <a:endParaRPr sz="800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12640" y="3527062"/>
            <a:ext cx="114300" cy="1142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12640" y="4022362"/>
            <a:ext cx="114300" cy="1142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12640" y="5508262"/>
            <a:ext cx="114300" cy="1142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12640" y="6003562"/>
            <a:ext cx="114300" cy="1142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17477" y="6494100"/>
            <a:ext cx="123825" cy="1238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17477" y="6989399"/>
            <a:ext cx="123825" cy="1238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17477" y="7484699"/>
            <a:ext cx="123825" cy="1238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17477" y="7979999"/>
            <a:ext cx="123825" cy="1238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617477" y="8475299"/>
            <a:ext cx="123825" cy="1238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17477" y="8970599"/>
            <a:ext cx="123825" cy="1238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17477" y="9465899"/>
            <a:ext cx="123825" cy="12382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9695140" y="2766326"/>
            <a:ext cx="6654800" cy="69596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b="1" spc="100" dirty="0">
                <a:solidFill>
                  <a:srgbClr val="FFFFFF"/>
                </a:solidFill>
                <a:latin typeface="Tahoma"/>
                <a:cs typeface="Tahoma"/>
              </a:rPr>
              <a:t>CONSISTS</a:t>
            </a:r>
            <a:r>
              <a:rPr sz="2800" b="1" spc="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110" dirty="0">
                <a:solidFill>
                  <a:srgbClr val="FFFFFF"/>
                </a:solidFill>
                <a:latin typeface="Tahoma"/>
                <a:cs typeface="Tahoma"/>
              </a:rPr>
              <a:t>OF:</a:t>
            </a:r>
            <a:endParaRPr sz="2800">
              <a:latin typeface="Tahoma"/>
              <a:cs typeface="Tahoma"/>
            </a:endParaRPr>
          </a:p>
          <a:p>
            <a:pPr marL="616585">
              <a:lnSpc>
                <a:spcPct val="100000"/>
              </a:lnSpc>
              <a:spcBef>
                <a:spcPts val="540"/>
              </a:spcBef>
            </a:pPr>
            <a:r>
              <a:rPr sz="2800" spc="95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r>
              <a:rPr sz="2800" spc="3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430" dirty="0">
                <a:solidFill>
                  <a:srgbClr val="FFFFFF"/>
                </a:solidFill>
                <a:latin typeface="Tahoma"/>
                <a:cs typeface="Tahoma"/>
              </a:rPr>
              <a:t>COLUMNS</a:t>
            </a:r>
            <a:endParaRPr sz="2800">
              <a:latin typeface="Tahoma"/>
              <a:cs typeface="Tahoma"/>
            </a:endParaRPr>
          </a:p>
          <a:p>
            <a:pPr marL="616585">
              <a:lnSpc>
                <a:spcPct val="100000"/>
              </a:lnSpc>
              <a:spcBef>
                <a:spcPts val="540"/>
              </a:spcBef>
            </a:pPr>
            <a:r>
              <a:rPr sz="2800" spc="37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800" spc="95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r>
              <a:rPr sz="2800" spc="-6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21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2800" spc="-5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370" dirty="0">
                <a:solidFill>
                  <a:srgbClr val="FFFFFF"/>
                </a:solidFill>
                <a:latin typeface="Tahoma"/>
                <a:cs typeface="Tahoma"/>
              </a:rPr>
              <a:t>00</a:t>
            </a:r>
            <a:r>
              <a:rPr sz="2800" spc="9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2800" spc="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5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spc="434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800" spc="229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800" spc="3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spc="29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800" spc="49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800" spc="4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800" spc="29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800" spc="5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spc="5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800" spc="-4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145" dirty="0">
                <a:latin typeface="Tahoma"/>
                <a:cs typeface="Tahoma"/>
              </a:rPr>
              <a:t>CONTAINS:</a:t>
            </a:r>
            <a:endParaRPr sz="2800">
              <a:latin typeface="Tahoma"/>
              <a:cs typeface="Tahoma"/>
            </a:endParaRPr>
          </a:p>
          <a:p>
            <a:pPr marL="616585" marR="5080">
              <a:lnSpc>
                <a:spcPct val="116100"/>
              </a:lnSpc>
            </a:pPr>
            <a:r>
              <a:rPr sz="2800" spc="355" dirty="0">
                <a:latin typeface="Tahoma"/>
                <a:cs typeface="Tahoma"/>
              </a:rPr>
              <a:t>UNIQUE </a:t>
            </a:r>
            <a:r>
              <a:rPr sz="2800" spc="420" dirty="0">
                <a:latin typeface="Tahoma"/>
                <a:cs typeface="Tahoma"/>
              </a:rPr>
              <a:t>MEMBER </a:t>
            </a:r>
            <a:r>
              <a:rPr sz="2800" spc="245" dirty="0">
                <a:latin typeface="Tahoma"/>
                <a:cs typeface="Tahoma"/>
              </a:rPr>
              <a:t>IDENTIFIER </a:t>
            </a:r>
            <a:r>
              <a:rPr sz="2800" spc="250" dirty="0">
                <a:latin typeface="Tahoma"/>
                <a:cs typeface="Tahoma"/>
              </a:rPr>
              <a:t> </a:t>
            </a:r>
            <a:r>
              <a:rPr sz="2800" spc="405" dirty="0">
                <a:latin typeface="Tahoma"/>
                <a:cs typeface="Tahoma"/>
              </a:rPr>
              <a:t>DEMOGRAPHIC</a:t>
            </a:r>
            <a:r>
              <a:rPr sz="2800" spc="350" dirty="0">
                <a:latin typeface="Tahoma"/>
                <a:cs typeface="Tahoma"/>
              </a:rPr>
              <a:t> </a:t>
            </a:r>
            <a:r>
              <a:rPr sz="2800" spc="370" dirty="0">
                <a:latin typeface="Tahoma"/>
                <a:cs typeface="Tahoma"/>
              </a:rPr>
              <a:t>INFORMATION</a:t>
            </a:r>
            <a:endParaRPr sz="2800">
              <a:latin typeface="Tahoma"/>
              <a:cs typeface="Tahoma"/>
            </a:endParaRPr>
          </a:p>
          <a:p>
            <a:pPr marL="1221105">
              <a:lnSpc>
                <a:spcPct val="100000"/>
              </a:lnSpc>
              <a:spcBef>
                <a:spcPts val="535"/>
              </a:spcBef>
            </a:pPr>
            <a:r>
              <a:rPr sz="2800" spc="225" dirty="0">
                <a:latin typeface="Tahoma"/>
                <a:cs typeface="Tahoma"/>
              </a:rPr>
              <a:t>CITY</a:t>
            </a:r>
            <a:endParaRPr sz="2800">
              <a:latin typeface="Tahoma"/>
              <a:cs typeface="Tahoma"/>
            </a:endParaRPr>
          </a:p>
          <a:p>
            <a:pPr marL="1221105" marR="1967864">
              <a:lnSpc>
                <a:spcPct val="116100"/>
              </a:lnSpc>
            </a:pPr>
            <a:r>
              <a:rPr sz="2800" spc="229" dirty="0">
                <a:latin typeface="Tahoma"/>
                <a:cs typeface="Tahoma"/>
              </a:rPr>
              <a:t>S</a:t>
            </a:r>
            <a:r>
              <a:rPr sz="2800" spc="290" dirty="0">
                <a:latin typeface="Tahoma"/>
                <a:cs typeface="Tahoma"/>
              </a:rPr>
              <a:t>T</a:t>
            </a:r>
            <a:r>
              <a:rPr sz="2800" spc="490" dirty="0">
                <a:latin typeface="Tahoma"/>
                <a:cs typeface="Tahoma"/>
              </a:rPr>
              <a:t>A</a:t>
            </a:r>
            <a:r>
              <a:rPr sz="2800" spc="290" dirty="0">
                <a:latin typeface="Tahoma"/>
                <a:cs typeface="Tahoma"/>
              </a:rPr>
              <a:t>T</a:t>
            </a:r>
            <a:r>
              <a:rPr sz="2800" spc="320" dirty="0">
                <a:latin typeface="Tahoma"/>
                <a:cs typeface="Tahoma"/>
              </a:rPr>
              <a:t>E</a:t>
            </a:r>
            <a:r>
              <a:rPr sz="2800" spc="470" dirty="0">
                <a:latin typeface="Tahoma"/>
                <a:cs typeface="Tahoma"/>
              </a:rPr>
              <a:t>/</a:t>
            </a:r>
            <a:r>
              <a:rPr sz="2800" spc="409" dirty="0">
                <a:latin typeface="Tahoma"/>
                <a:cs typeface="Tahoma"/>
              </a:rPr>
              <a:t>P</a:t>
            </a:r>
            <a:r>
              <a:rPr sz="2800" spc="290" dirty="0">
                <a:latin typeface="Tahoma"/>
                <a:cs typeface="Tahoma"/>
              </a:rPr>
              <a:t>R</a:t>
            </a:r>
            <a:r>
              <a:rPr sz="2800" spc="535" dirty="0">
                <a:latin typeface="Tahoma"/>
                <a:cs typeface="Tahoma"/>
              </a:rPr>
              <a:t>O</a:t>
            </a:r>
            <a:r>
              <a:rPr sz="2800" spc="495" dirty="0">
                <a:latin typeface="Tahoma"/>
                <a:cs typeface="Tahoma"/>
              </a:rPr>
              <a:t>V</a:t>
            </a:r>
            <a:r>
              <a:rPr sz="2800" spc="15" dirty="0">
                <a:latin typeface="Tahoma"/>
                <a:cs typeface="Tahoma"/>
              </a:rPr>
              <a:t>I</a:t>
            </a:r>
            <a:r>
              <a:rPr sz="2800" spc="540" dirty="0">
                <a:latin typeface="Tahoma"/>
                <a:cs typeface="Tahoma"/>
              </a:rPr>
              <a:t>N</a:t>
            </a:r>
            <a:r>
              <a:rPr sz="2800" spc="459" dirty="0">
                <a:latin typeface="Tahoma"/>
                <a:cs typeface="Tahoma"/>
              </a:rPr>
              <a:t>C</a:t>
            </a:r>
            <a:r>
              <a:rPr sz="2800" spc="30" dirty="0">
                <a:latin typeface="Tahoma"/>
                <a:cs typeface="Tahoma"/>
              </a:rPr>
              <a:t>E  </a:t>
            </a:r>
            <a:r>
              <a:rPr sz="2800" spc="280" dirty="0">
                <a:latin typeface="Tahoma"/>
                <a:cs typeface="Tahoma"/>
              </a:rPr>
              <a:t>FSA</a:t>
            </a:r>
            <a:endParaRPr sz="2800">
              <a:latin typeface="Tahoma"/>
              <a:cs typeface="Tahoma"/>
            </a:endParaRPr>
          </a:p>
          <a:p>
            <a:pPr marL="1221105">
              <a:lnSpc>
                <a:spcPct val="100000"/>
              </a:lnSpc>
              <a:spcBef>
                <a:spcPts val="540"/>
              </a:spcBef>
            </a:pPr>
            <a:r>
              <a:rPr sz="2800" spc="290" dirty="0">
                <a:latin typeface="Tahoma"/>
                <a:cs typeface="Tahoma"/>
              </a:rPr>
              <a:t>POINTS</a:t>
            </a:r>
            <a:r>
              <a:rPr sz="2800" spc="360" dirty="0">
                <a:latin typeface="Tahoma"/>
                <a:cs typeface="Tahoma"/>
              </a:rPr>
              <a:t> </a:t>
            </a:r>
            <a:r>
              <a:rPr sz="2800" spc="330" dirty="0">
                <a:latin typeface="Tahoma"/>
                <a:cs typeface="Tahoma"/>
              </a:rPr>
              <a:t>TOTAL</a:t>
            </a:r>
            <a:endParaRPr sz="2800">
              <a:latin typeface="Tahoma"/>
              <a:cs typeface="Tahoma"/>
            </a:endParaRPr>
          </a:p>
          <a:p>
            <a:pPr marL="1221105" marR="581660">
              <a:lnSpc>
                <a:spcPct val="116100"/>
              </a:lnSpc>
            </a:pPr>
            <a:r>
              <a:rPr sz="2800" spc="409" dirty="0">
                <a:latin typeface="Tahoma"/>
                <a:cs typeface="Tahoma"/>
              </a:rPr>
              <a:t>LANGUAGE </a:t>
            </a:r>
            <a:r>
              <a:rPr sz="2800" spc="340" dirty="0">
                <a:latin typeface="Tahoma"/>
                <a:cs typeface="Tahoma"/>
              </a:rPr>
              <a:t>PREFERENCE </a:t>
            </a:r>
            <a:r>
              <a:rPr sz="2800" spc="-865" dirty="0">
                <a:latin typeface="Tahoma"/>
                <a:cs typeface="Tahoma"/>
              </a:rPr>
              <a:t> </a:t>
            </a:r>
            <a:r>
              <a:rPr sz="2800" spc="355" dirty="0">
                <a:latin typeface="Tahoma"/>
                <a:cs typeface="Tahoma"/>
              </a:rPr>
              <a:t>GENDER</a:t>
            </a:r>
            <a:endParaRPr sz="2800">
              <a:latin typeface="Tahoma"/>
              <a:cs typeface="Tahoma"/>
            </a:endParaRPr>
          </a:p>
          <a:p>
            <a:pPr marL="1221105">
              <a:lnSpc>
                <a:spcPct val="100000"/>
              </a:lnSpc>
              <a:spcBef>
                <a:spcPts val="540"/>
              </a:spcBef>
            </a:pPr>
            <a:r>
              <a:rPr sz="2800" spc="325" dirty="0">
                <a:latin typeface="Tahoma"/>
                <a:cs typeface="Tahoma"/>
              </a:rPr>
              <a:t>AGE</a:t>
            </a:r>
            <a:r>
              <a:rPr sz="2800" spc="360" dirty="0">
                <a:latin typeface="Tahoma"/>
                <a:cs typeface="Tahoma"/>
              </a:rPr>
              <a:t> </a:t>
            </a:r>
            <a:r>
              <a:rPr sz="2800" spc="290" dirty="0">
                <a:latin typeface="Tahoma"/>
                <a:cs typeface="Tahoma"/>
              </a:rPr>
              <a:t>CLASS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DCB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38272" y="3727616"/>
            <a:ext cx="6550025" cy="6559550"/>
          </a:xfrm>
          <a:custGeom>
            <a:avLst/>
            <a:gdLst/>
            <a:ahLst/>
            <a:cxnLst/>
            <a:rect l="l" t="t" r="r" b="b"/>
            <a:pathLst>
              <a:path w="6550025" h="6559550">
                <a:moveTo>
                  <a:pt x="6549726" y="0"/>
                </a:moveTo>
                <a:lnTo>
                  <a:pt x="6549726" y="6559325"/>
                </a:lnTo>
                <a:lnTo>
                  <a:pt x="0" y="6559325"/>
                </a:lnTo>
                <a:lnTo>
                  <a:pt x="65497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2233" y="40"/>
            <a:ext cx="11768455" cy="10287000"/>
            <a:chOff x="-2233" y="40"/>
            <a:chExt cx="11768455" cy="10287000"/>
          </a:xfrm>
        </p:grpSpPr>
        <p:sp>
          <p:nvSpPr>
            <p:cNvPr id="5" name="object 5"/>
            <p:cNvSpPr/>
            <p:nvPr/>
          </p:nvSpPr>
          <p:spPr>
            <a:xfrm>
              <a:off x="-2233" y="40"/>
              <a:ext cx="6553200" cy="6562725"/>
            </a:xfrm>
            <a:custGeom>
              <a:avLst/>
              <a:gdLst/>
              <a:ahLst/>
              <a:cxnLst/>
              <a:rect l="l" t="t" r="r" b="b"/>
              <a:pathLst>
                <a:path w="6553200" h="6562725">
                  <a:moveTo>
                    <a:pt x="0" y="6562723"/>
                  </a:moveTo>
                  <a:lnTo>
                    <a:pt x="0" y="0"/>
                  </a:lnTo>
                  <a:lnTo>
                    <a:pt x="6553120" y="0"/>
                  </a:lnTo>
                  <a:lnTo>
                    <a:pt x="0" y="65627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5398" y="2847923"/>
              <a:ext cx="11090275" cy="7439025"/>
            </a:xfrm>
            <a:custGeom>
              <a:avLst/>
              <a:gdLst/>
              <a:ahLst/>
              <a:cxnLst/>
              <a:rect l="l" t="t" r="r" b="b"/>
              <a:pathLst>
                <a:path w="11090275" h="7439025">
                  <a:moveTo>
                    <a:pt x="5207355" y="2575737"/>
                  </a:moveTo>
                  <a:lnTo>
                    <a:pt x="5206263" y="2525534"/>
                  </a:lnTo>
                  <a:lnTo>
                    <a:pt x="5204231" y="2475560"/>
                  </a:lnTo>
                  <a:lnTo>
                    <a:pt x="5201272" y="2425839"/>
                  </a:lnTo>
                  <a:lnTo>
                    <a:pt x="5197386" y="2376373"/>
                  </a:lnTo>
                  <a:lnTo>
                    <a:pt x="5192598" y="2327173"/>
                  </a:lnTo>
                  <a:lnTo>
                    <a:pt x="5186921" y="2278253"/>
                  </a:lnTo>
                  <a:lnTo>
                    <a:pt x="5180342" y="2229612"/>
                  </a:lnTo>
                  <a:lnTo>
                    <a:pt x="5172875" y="2181250"/>
                  </a:lnTo>
                  <a:lnTo>
                    <a:pt x="5164531" y="2133206"/>
                  </a:lnTo>
                  <a:lnTo>
                    <a:pt x="5155323" y="2085454"/>
                  </a:lnTo>
                  <a:lnTo>
                    <a:pt x="5145265" y="2038019"/>
                  </a:lnTo>
                  <a:lnTo>
                    <a:pt x="5134356" y="1990915"/>
                  </a:lnTo>
                  <a:lnTo>
                    <a:pt x="5122596" y="1944154"/>
                  </a:lnTo>
                  <a:lnTo>
                    <a:pt x="5109997" y="1897722"/>
                  </a:lnTo>
                  <a:lnTo>
                    <a:pt x="5096586" y="1851634"/>
                  </a:lnTo>
                  <a:lnTo>
                    <a:pt x="5082349" y="1805914"/>
                  </a:lnTo>
                  <a:lnTo>
                    <a:pt x="5067312" y="1760562"/>
                  </a:lnTo>
                  <a:lnTo>
                    <a:pt x="5051476" y="1715592"/>
                  </a:lnTo>
                  <a:lnTo>
                    <a:pt x="5034839" y="1670989"/>
                  </a:lnTo>
                  <a:lnTo>
                    <a:pt x="5017427" y="1626793"/>
                  </a:lnTo>
                  <a:lnTo>
                    <a:pt x="4999240" y="1582991"/>
                  </a:lnTo>
                  <a:lnTo>
                    <a:pt x="4980279" y="1539608"/>
                  </a:lnTo>
                  <a:lnTo>
                    <a:pt x="4960569" y="1496631"/>
                  </a:lnTo>
                  <a:lnTo>
                    <a:pt x="4940109" y="1454086"/>
                  </a:lnTo>
                  <a:lnTo>
                    <a:pt x="4918900" y="1411973"/>
                  </a:lnTo>
                  <a:lnTo>
                    <a:pt x="4896967" y="1370317"/>
                  </a:lnTo>
                  <a:lnTo>
                    <a:pt x="4874311" y="1329105"/>
                  </a:lnTo>
                  <a:lnTo>
                    <a:pt x="4850930" y="1288351"/>
                  </a:lnTo>
                  <a:lnTo>
                    <a:pt x="4826851" y="1248067"/>
                  </a:lnTo>
                  <a:lnTo>
                    <a:pt x="4802073" y="1208265"/>
                  </a:lnTo>
                  <a:lnTo>
                    <a:pt x="4776597" y="1168946"/>
                  </a:lnTo>
                  <a:lnTo>
                    <a:pt x="4750435" y="1130122"/>
                  </a:lnTo>
                  <a:lnTo>
                    <a:pt x="4723612" y="1091793"/>
                  </a:lnTo>
                  <a:lnTo>
                    <a:pt x="4696117" y="1053985"/>
                  </a:lnTo>
                  <a:lnTo>
                    <a:pt x="4667961" y="1016698"/>
                  </a:lnTo>
                  <a:lnTo>
                    <a:pt x="4639170" y="979944"/>
                  </a:lnTo>
                  <a:lnTo>
                    <a:pt x="4609731" y="943724"/>
                  </a:lnTo>
                  <a:lnTo>
                    <a:pt x="4579658" y="908037"/>
                  </a:lnTo>
                  <a:lnTo>
                    <a:pt x="4548962" y="872921"/>
                  </a:lnTo>
                  <a:lnTo>
                    <a:pt x="4517656" y="838365"/>
                  </a:lnTo>
                  <a:lnTo>
                    <a:pt x="4485741" y="804379"/>
                  </a:lnTo>
                  <a:lnTo>
                    <a:pt x="4453229" y="770966"/>
                  </a:lnTo>
                  <a:lnTo>
                    <a:pt x="4420120" y="738149"/>
                  </a:lnTo>
                  <a:lnTo>
                    <a:pt x="4386440" y="705929"/>
                  </a:lnTo>
                  <a:lnTo>
                    <a:pt x="4352188" y="674306"/>
                  </a:lnTo>
                  <a:lnTo>
                    <a:pt x="4317365" y="643305"/>
                  </a:lnTo>
                  <a:lnTo>
                    <a:pt x="4281983" y="612927"/>
                  </a:lnTo>
                  <a:lnTo>
                    <a:pt x="4246054" y="583171"/>
                  </a:lnTo>
                  <a:lnTo>
                    <a:pt x="4209592" y="554062"/>
                  </a:lnTo>
                  <a:lnTo>
                    <a:pt x="4172597" y="525602"/>
                  </a:lnTo>
                  <a:lnTo>
                    <a:pt x="4135082" y="497801"/>
                  </a:lnTo>
                  <a:lnTo>
                    <a:pt x="4097045" y="470649"/>
                  </a:lnTo>
                  <a:lnTo>
                    <a:pt x="4058513" y="444182"/>
                  </a:lnTo>
                  <a:lnTo>
                    <a:pt x="4019486" y="418401"/>
                  </a:lnTo>
                  <a:lnTo>
                    <a:pt x="3979964" y="393306"/>
                  </a:lnTo>
                  <a:lnTo>
                    <a:pt x="3939959" y="368909"/>
                  </a:lnTo>
                  <a:lnTo>
                    <a:pt x="3899484" y="345224"/>
                  </a:lnTo>
                  <a:lnTo>
                    <a:pt x="3858539" y="322249"/>
                  </a:lnTo>
                  <a:lnTo>
                    <a:pt x="3817150" y="299999"/>
                  </a:lnTo>
                  <a:lnTo>
                    <a:pt x="3775316" y="278485"/>
                  </a:lnTo>
                  <a:lnTo>
                    <a:pt x="3733038" y="257708"/>
                  </a:lnTo>
                  <a:lnTo>
                    <a:pt x="3690328" y="237693"/>
                  </a:lnTo>
                  <a:lnTo>
                    <a:pt x="3647198" y="218427"/>
                  </a:lnTo>
                  <a:lnTo>
                    <a:pt x="3603650" y="199923"/>
                  </a:lnTo>
                  <a:lnTo>
                    <a:pt x="3559708" y="182194"/>
                  </a:lnTo>
                  <a:lnTo>
                    <a:pt x="3515360" y="165265"/>
                  </a:lnTo>
                  <a:lnTo>
                    <a:pt x="3470630" y="149110"/>
                  </a:lnTo>
                  <a:lnTo>
                    <a:pt x="3423145" y="133553"/>
                  </a:lnTo>
                  <a:lnTo>
                    <a:pt x="3374961" y="118668"/>
                  </a:lnTo>
                  <a:lnTo>
                    <a:pt x="3326117" y="104495"/>
                  </a:lnTo>
                  <a:lnTo>
                    <a:pt x="3276663" y="91071"/>
                  </a:lnTo>
                  <a:lnTo>
                    <a:pt x="3226663" y="78422"/>
                  </a:lnTo>
                  <a:lnTo>
                    <a:pt x="3176155" y="66586"/>
                  </a:lnTo>
                  <a:lnTo>
                    <a:pt x="3125203" y="55600"/>
                  </a:lnTo>
                  <a:lnTo>
                    <a:pt x="3073857" y="45504"/>
                  </a:lnTo>
                  <a:lnTo>
                    <a:pt x="3022155" y="36322"/>
                  </a:lnTo>
                  <a:lnTo>
                    <a:pt x="2970161" y="28079"/>
                  </a:lnTo>
                  <a:lnTo>
                    <a:pt x="2917926" y="20840"/>
                  </a:lnTo>
                  <a:lnTo>
                    <a:pt x="2865501" y="14617"/>
                  </a:lnTo>
                  <a:lnTo>
                    <a:pt x="2812923" y="9448"/>
                  </a:lnTo>
                  <a:lnTo>
                    <a:pt x="2760268" y="5359"/>
                  </a:lnTo>
                  <a:lnTo>
                    <a:pt x="2707576" y="2400"/>
                  </a:lnTo>
                  <a:lnTo>
                    <a:pt x="2654884" y="609"/>
                  </a:lnTo>
                  <a:lnTo>
                    <a:pt x="2602268" y="0"/>
                  </a:lnTo>
                  <a:lnTo>
                    <a:pt x="2549817" y="520"/>
                  </a:lnTo>
                  <a:lnTo>
                    <a:pt x="2497620" y="2082"/>
                  </a:lnTo>
                  <a:lnTo>
                    <a:pt x="2445677" y="4660"/>
                  </a:lnTo>
                  <a:lnTo>
                    <a:pt x="2394013" y="8255"/>
                  </a:lnTo>
                  <a:lnTo>
                    <a:pt x="2342629" y="12852"/>
                  </a:lnTo>
                  <a:lnTo>
                    <a:pt x="2291562" y="18427"/>
                  </a:lnTo>
                  <a:lnTo>
                    <a:pt x="2240800" y="24968"/>
                  </a:lnTo>
                  <a:lnTo>
                    <a:pt x="2190369" y="32473"/>
                  </a:lnTo>
                  <a:lnTo>
                    <a:pt x="2140280" y="40906"/>
                  </a:lnTo>
                  <a:lnTo>
                    <a:pt x="2090547" y="50279"/>
                  </a:lnTo>
                  <a:lnTo>
                    <a:pt x="2041194" y="60553"/>
                  </a:lnTo>
                  <a:lnTo>
                    <a:pt x="1992210" y="71742"/>
                  </a:lnTo>
                  <a:lnTo>
                    <a:pt x="1943633" y="83807"/>
                  </a:lnTo>
                  <a:lnTo>
                    <a:pt x="1895475" y="96748"/>
                  </a:lnTo>
                  <a:lnTo>
                    <a:pt x="1847735" y="110553"/>
                  </a:lnTo>
                  <a:lnTo>
                    <a:pt x="1800428" y="125196"/>
                  </a:lnTo>
                  <a:lnTo>
                    <a:pt x="1753577" y="140677"/>
                  </a:lnTo>
                  <a:lnTo>
                    <a:pt x="1747964" y="143484"/>
                  </a:lnTo>
                  <a:lnTo>
                    <a:pt x="1742338" y="143484"/>
                  </a:lnTo>
                  <a:lnTo>
                    <a:pt x="1736725" y="146304"/>
                  </a:lnTo>
                  <a:lnTo>
                    <a:pt x="1691805" y="163080"/>
                  </a:lnTo>
                  <a:lnTo>
                    <a:pt x="1647266" y="180657"/>
                  </a:lnTo>
                  <a:lnTo>
                    <a:pt x="1603108" y="199034"/>
                  </a:lnTo>
                  <a:lnTo>
                    <a:pt x="1559331" y="218198"/>
                  </a:lnTo>
                  <a:lnTo>
                    <a:pt x="1515960" y="238137"/>
                  </a:lnTo>
                  <a:lnTo>
                    <a:pt x="1472996" y="258851"/>
                  </a:lnTo>
                  <a:lnTo>
                    <a:pt x="1430439" y="280314"/>
                  </a:lnTo>
                  <a:lnTo>
                    <a:pt x="1388313" y="302539"/>
                  </a:lnTo>
                  <a:lnTo>
                    <a:pt x="1346631" y="325501"/>
                  </a:lnTo>
                  <a:lnTo>
                    <a:pt x="1305382" y="349199"/>
                  </a:lnTo>
                  <a:lnTo>
                    <a:pt x="1264602" y="373621"/>
                  </a:lnTo>
                  <a:lnTo>
                    <a:pt x="1224280" y="398767"/>
                  </a:lnTo>
                  <a:lnTo>
                    <a:pt x="1184427" y="424611"/>
                  </a:lnTo>
                  <a:lnTo>
                    <a:pt x="1145057" y="451154"/>
                  </a:lnTo>
                  <a:lnTo>
                    <a:pt x="1106195" y="478383"/>
                  </a:lnTo>
                  <a:lnTo>
                    <a:pt x="1067816" y="506298"/>
                  </a:lnTo>
                  <a:lnTo>
                    <a:pt x="1029957" y="534885"/>
                  </a:lnTo>
                  <a:lnTo>
                    <a:pt x="992632" y="564134"/>
                  </a:lnTo>
                  <a:lnTo>
                    <a:pt x="955814" y="594029"/>
                  </a:lnTo>
                  <a:lnTo>
                    <a:pt x="919556" y="624573"/>
                  </a:lnTo>
                  <a:lnTo>
                    <a:pt x="883843" y="655751"/>
                  </a:lnTo>
                  <a:lnTo>
                    <a:pt x="848690" y="687565"/>
                  </a:lnTo>
                  <a:lnTo>
                    <a:pt x="814095" y="719988"/>
                  </a:lnTo>
                  <a:lnTo>
                    <a:pt x="780084" y="753021"/>
                  </a:lnTo>
                  <a:lnTo>
                    <a:pt x="746671" y="786650"/>
                  </a:lnTo>
                  <a:lnTo>
                    <a:pt x="713854" y="820877"/>
                  </a:lnTo>
                  <a:lnTo>
                    <a:pt x="681634" y="855687"/>
                  </a:lnTo>
                  <a:lnTo>
                    <a:pt x="650036" y="891057"/>
                  </a:lnTo>
                  <a:lnTo>
                    <a:pt x="619061" y="926998"/>
                  </a:lnTo>
                  <a:lnTo>
                    <a:pt x="588721" y="963498"/>
                  </a:lnTo>
                  <a:lnTo>
                    <a:pt x="559028" y="1000544"/>
                  </a:lnTo>
                  <a:lnTo>
                    <a:pt x="529996" y="1038136"/>
                  </a:lnTo>
                  <a:lnTo>
                    <a:pt x="501624" y="1076236"/>
                  </a:lnTo>
                  <a:lnTo>
                    <a:pt x="473925" y="1114869"/>
                  </a:lnTo>
                  <a:lnTo>
                    <a:pt x="446900" y="1154010"/>
                  </a:lnTo>
                  <a:lnTo>
                    <a:pt x="420573" y="1193660"/>
                  </a:lnTo>
                  <a:lnTo>
                    <a:pt x="394957" y="1233792"/>
                  </a:lnTo>
                  <a:lnTo>
                    <a:pt x="370039" y="1274419"/>
                  </a:lnTo>
                  <a:lnTo>
                    <a:pt x="345859" y="1315504"/>
                  </a:lnTo>
                  <a:lnTo>
                    <a:pt x="322402" y="1357071"/>
                  </a:lnTo>
                  <a:lnTo>
                    <a:pt x="299681" y="1399095"/>
                  </a:lnTo>
                  <a:lnTo>
                    <a:pt x="277710" y="1441551"/>
                  </a:lnTo>
                  <a:lnTo>
                    <a:pt x="256501" y="1484464"/>
                  </a:lnTo>
                  <a:lnTo>
                    <a:pt x="236054" y="1527797"/>
                  </a:lnTo>
                  <a:lnTo>
                    <a:pt x="216395" y="1571561"/>
                  </a:lnTo>
                  <a:lnTo>
                    <a:pt x="197510" y="1615732"/>
                  </a:lnTo>
                  <a:lnTo>
                    <a:pt x="179438" y="1660309"/>
                  </a:lnTo>
                  <a:lnTo>
                    <a:pt x="162166" y="1705279"/>
                  </a:lnTo>
                  <a:lnTo>
                    <a:pt x="145707" y="1750631"/>
                  </a:lnTo>
                  <a:lnTo>
                    <a:pt x="130073" y="1796364"/>
                  </a:lnTo>
                  <a:lnTo>
                    <a:pt x="115277" y="1842465"/>
                  </a:lnTo>
                  <a:lnTo>
                    <a:pt x="101320" y="1888921"/>
                  </a:lnTo>
                  <a:lnTo>
                    <a:pt x="88226" y="1935734"/>
                  </a:lnTo>
                  <a:lnTo>
                    <a:pt x="75996" y="1982889"/>
                  </a:lnTo>
                  <a:lnTo>
                    <a:pt x="64630" y="2030374"/>
                  </a:lnTo>
                  <a:lnTo>
                    <a:pt x="54152" y="2078177"/>
                  </a:lnTo>
                  <a:lnTo>
                    <a:pt x="44564" y="2126297"/>
                  </a:lnTo>
                  <a:lnTo>
                    <a:pt x="35877" y="2174735"/>
                  </a:lnTo>
                  <a:lnTo>
                    <a:pt x="28105" y="2223452"/>
                  </a:lnTo>
                  <a:lnTo>
                    <a:pt x="21247" y="2272474"/>
                  </a:lnTo>
                  <a:lnTo>
                    <a:pt x="15328" y="2321763"/>
                  </a:lnTo>
                  <a:lnTo>
                    <a:pt x="10350" y="2371318"/>
                  </a:lnTo>
                  <a:lnTo>
                    <a:pt x="6311" y="2421153"/>
                  </a:lnTo>
                  <a:lnTo>
                    <a:pt x="3238" y="2471216"/>
                  </a:lnTo>
                  <a:lnTo>
                    <a:pt x="1130" y="2521547"/>
                  </a:lnTo>
                  <a:lnTo>
                    <a:pt x="0" y="2572093"/>
                  </a:lnTo>
                  <a:lnTo>
                    <a:pt x="0" y="7438974"/>
                  </a:lnTo>
                  <a:lnTo>
                    <a:pt x="5207355" y="7438974"/>
                  </a:lnTo>
                  <a:lnTo>
                    <a:pt x="5207355" y="2575737"/>
                  </a:lnTo>
                  <a:close/>
                </a:path>
                <a:path w="11090275" h="7439025">
                  <a:moveTo>
                    <a:pt x="11090224" y="2575737"/>
                  </a:moveTo>
                  <a:lnTo>
                    <a:pt x="11089119" y="2525534"/>
                  </a:lnTo>
                  <a:lnTo>
                    <a:pt x="11087087" y="2475560"/>
                  </a:lnTo>
                  <a:lnTo>
                    <a:pt x="11084128" y="2425839"/>
                  </a:lnTo>
                  <a:lnTo>
                    <a:pt x="11080255" y="2376373"/>
                  </a:lnTo>
                  <a:lnTo>
                    <a:pt x="11075467" y="2327173"/>
                  </a:lnTo>
                  <a:lnTo>
                    <a:pt x="11069777" y="2278253"/>
                  </a:lnTo>
                  <a:lnTo>
                    <a:pt x="11063199" y="2229612"/>
                  </a:lnTo>
                  <a:lnTo>
                    <a:pt x="11055731" y="2181250"/>
                  </a:lnTo>
                  <a:lnTo>
                    <a:pt x="11047400" y="2133206"/>
                  </a:lnTo>
                  <a:lnTo>
                    <a:pt x="11038192" y="2085454"/>
                  </a:lnTo>
                  <a:lnTo>
                    <a:pt x="11028121" y="2038019"/>
                  </a:lnTo>
                  <a:lnTo>
                    <a:pt x="11017212" y="1990915"/>
                  </a:lnTo>
                  <a:lnTo>
                    <a:pt x="11005452" y="1944154"/>
                  </a:lnTo>
                  <a:lnTo>
                    <a:pt x="10992866" y="1897722"/>
                  </a:lnTo>
                  <a:lnTo>
                    <a:pt x="10979442" y="1851634"/>
                  </a:lnTo>
                  <a:lnTo>
                    <a:pt x="10965218" y="1805914"/>
                  </a:lnTo>
                  <a:lnTo>
                    <a:pt x="10950169" y="1760562"/>
                  </a:lnTo>
                  <a:lnTo>
                    <a:pt x="10934332" y="1715592"/>
                  </a:lnTo>
                  <a:lnTo>
                    <a:pt x="10917707" y="1670989"/>
                  </a:lnTo>
                  <a:lnTo>
                    <a:pt x="10900283" y="1626793"/>
                  </a:lnTo>
                  <a:lnTo>
                    <a:pt x="10882097" y="1582991"/>
                  </a:lnTo>
                  <a:lnTo>
                    <a:pt x="10863148" y="1539608"/>
                  </a:lnTo>
                  <a:lnTo>
                    <a:pt x="10843425" y="1496631"/>
                  </a:lnTo>
                  <a:lnTo>
                    <a:pt x="10822965" y="1454086"/>
                  </a:lnTo>
                  <a:lnTo>
                    <a:pt x="10801769" y="1411973"/>
                  </a:lnTo>
                  <a:lnTo>
                    <a:pt x="10779824" y="1370317"/>
                  </a:lnTo>
                  <a:lnTo>
                    <a:pt x="10757167" y="1329105"/>
                  </a:lnTo>
                  <a:lnTo>
                    <a:pt x="10733799" y="1288351"/>
                  </a:lnTo>
                  <a:lnTo>
                    <a:pt x="10709707" y="1248067"/>
                  </a:lnTo>
                  <a:lnTo>
                    <a:pt x="10684929" y="1208265"/>
                  </a:lnTo>
                  <a:lnTo>
                    <a:pt x="10659453" y="1168946"/>
                  </a:lnTo>
                  <a:lnTo>
                    <a:pt x="10633304" y="1130122"/>
                  </a:lnTo>
                  <a:lnTo>
                    <a:pt x="10606469" y="1091793"/>
                  </a:lnTo>
                  <a:lnTo>
                    <a:pt x="10578973" y="1053985"/>
                  </a:lnTo>
                  <a:lnTo>
                    <a:pt x="10550830" y="1016698"/>
                  </a:lnTo>
                  <a:lnTo>
                    <a:pt x="10522026" y="979944"/>
                  </a:lnTo>
                  <a:lnTo>
                    <a:pt x="10492588" y="943724"/>
                  </a:lnTo>
                  <a:lnTo>
                    <a:pt x="10462514" y="908037"/>
                  </a:lnTo>
                  <a:lnTo>
                    <a:pt x="10431818" y="872921"/>
                  </a:lnTo>
                  <a:lnTo>
                    <a:pt x="10400513" y="838365"/>
                  </a:lnTo>
                  <a:lnTo>
                    <a:pt x="10368597" y="804379"/>
                  </a:lnTo>
                  <a:lnTo>
                    <a:pt x="10336085" y="770966"/>
                  </a:lnTo>
                  <a:lnTo>
                    <a:pt x="10302977" y="738149"/>
                  </a:lnTo>
                  <a:lnTo>
                    <a:pt x="10269296" y="705929"/>
                  </a:lnTo>
                  <a:lnTo>
                    <a:pt x="10235044" y="674306"/>
                  </a:lnTo>
                  <a:lnTo>
                    <a:pt x="10200221" y="643305"/>
                  </a:lnTo>
                  <a:lnTo>
                    <a:pt x="10164839" y="612927"/>
                  </a:lnTo>
                  <a:lnTo>
                    <a:pt x="10128923" y="583171"/>
                  </a:lnTo>
                  <a:lnTo>
                    <a:pt x="10092449" y="554062"/>
                  </a:lnTo>
                  <a:lnTo>
                    <a:pt x="10055454" y="525602"/>
                  </a:lnTo>
                  <a:lnTo>
                    <a:pt x="10017938" y="497801"/>
                  </a:lnTo>
                  <a:lnTo>
                    <a:pt x="9979914" y="470649"/>
                  </a:lnTo>
                  <a:lnTo>
                    <a:pt x="9941369" y="444182"/>
                  </a:lnTo>
                  <a:lnTo>
                    <a:pt x="9902342" y="418401"/>
                  </a:lnTo>
                  <a:lnTo>
                    <a:pt x="9862820" y="393306"/>
                  </a:lnTo>
                  <a:lnTo>
                    <a:pt x="9822815" y="368909"/>
                  </a:lnTo>
                  <a:lnTo>
                    <a:pt x="9782340" y="345224"/>
                  </a:lnTo>
                  <a:lnTo>
                    <a:pt x="9741408" y="322249"/>
                  </a:lnTo>
                  <a:lnTo>
                    <a:pt x="9700006" y="299999"/>
                  </a:lnTo>
                  <a:lnTo>
                    <a:pt x="9658172" y="278485"/>
                  </a:lnTo>
                  <a:lnTo>
                    <a:pt x="9615894" y="257708"/>
                  </a:lnTo>
                  <a:lnTo>
                    <a:pt x="9573184" y="237693"/>
                  </a:lnTo>
                  <a:lnTo>
                    <a:pt x="9530055" y="218427"/>
                  </a:lnTo>
                  <a:lnTo>
                    <a:pt x="9486519" y="199923"/>
                  </a:lnTo>
                  <a:lnTo>
                    <a:pt x="9442564" y="182194"/>
                  </a:lnTo>
                  <a:lnTo>
                    <a:pt x="9398229" y="165265"/>
                  </a:lnTo>
                  <a:lnTo>
                    <a:pt x="9353499" y="149110"/>
                  </a:lnTo>
                  <a:lnTo>
                    <a:pt x="9306014" y="133553"/>
                  </a:lnTo>
                  <a:lnTo>
                    <a:pt x="9257817" y="118668"/>
                  </a:lnTo>
                  <a:lnTo>
                    <a:pt x="9208973" y="104495"/>
                  </a:lnTo>
                  <a:lnTo>
                    <a:pt x="9159519" y="91071"/>
                  </a:lnTo>
                  <a:lnTo>
                    <a:pt x="9109519" y="78422"/>
                  </a:lnTo>
                  <a:lnTo>
                    <a:pt x="9059012" y="66586"/>
                  </a:lnTo>
                  <a:lnTo>
                    <a:pt x="9008059" y="55600"/>
                  </a:lnTo>
                  <a:lnTo>
                    <a:pt x="8956713" y="45504"/>
                  </a:lnTo>
                  <a:lnTo>
                    <a:pt x="8905011" y="36322"/>
                  </a:lnTo>
                  <a:lnTo>
                    <a:pt x="8853018" y="28079"/>
                  </a:lnTo>
                  <a:lnTo>
                    <a:pt x="8800782" y="20840"/>
                  </a:lnTo>
                  <a:lnTo>
                    <a:pt x="8748357" y="14617"/>
                  </a:lnTo>
                  <a:lnTo>
                    <a:pt x="8695792" y="9448"/>
                  </a:lnTo>
                  <a:lnTo>
                    <a:pt x="8643125" y="5359"/>
                  </a:lnTo>
                  <a:lnTo>
                    <a:pt x="8590432" y="2400"/>
                  </a:lnTo>
                  <a:lnTo>
                    <a:pt x="8537753" y="609"/>
                  </a:lnTo>
                  <a:lnTo>
                    <a:pt x="8485137" y="0"/>
                  </a:lnTo>
                  <a:lnTo>
                    <a:pt x="8432686" y="520"/>
                  </a:lnTo>
                  <a:lnTo>
                    <a:pt x="8380476" y="2082"/>
                  </a:lnTo>
                  <a:lnTo>
                    <a:pt x="8328533" y="4660"/>
                  </a:lnTo>
                  <a:lnTo>
                    <a:pt x="8276869" y="8255"/>
                  </a:lnTo>
                  <a:lnTo>
                    <a:pt x="8225498" y="12852"/>
                  </a:lnTo>
                  <a:lnTo>
                    <a:pt x="8174418" y="18427"/>
                  </a:lnTo>
                  <a:lnTo>
                    <a:pt x="8123656" y="24968"/>
                  </a:lnTo>
                  <a:lnTo>
                    <a:pt x="8073225" y="32473"/>
                  </a:lnTo>
                  <a:lnTo>
                    <a:pt x="8023136" y="40906"/>
                  </a:lnTo>
                  <a:lnTo>
                    <a:pt x="7973403" y="50279"/>
                  </a:lnTo>
                  <a:lnTo>
                    <a:pt x="7924051" y="60553"/>
                  </a:lnTo>
                  <a:lnTo>
                    <a:pt x="7875067" y="71742"/>
                  </a:lnTo>
                  <a:lnTo>
                    <a:pt x="7826489" y="83807"/>
                  </a:lnTo>
                  <a:lnTo>
                    <a:pt x="7778331" y="96748"/>
                  </a:lnTo>
                  <a:lnTo>
                    <a:pt x="7730591" y="110553"/>
                  </a:lnTo>
                  <a:lnTo>
                    <a:pt x="7683284" y="125196"/>
                  </a:lnTo>
                  <a:lnTo>
                    <a:pt x="7636434" y="140677"/>
                  </a:lnTo>
                  <a:lnTo>
                    <a:pt x="7630820" y="143484"/>
                  </a:lnTo>
                  <a:lnTo>
                    <a:pt x="7625194" y="143484"/>
                  </a:lnTo>
                  <a:lnTo>
                    <a:pt x="7619581" y="146304"/>
                  </a:lnTo>
                  <a:lnTo>
                    <a:pt x="7574674" y="163080"/>
                  </a:lnTo>
                  <a:lnTo>
                    <a:pt x="7530122" y="180657"/>
                  </a:lnTo>
                  <a:lnTo>
                    <a:pt x="7485964" y="199034"/>
                  </a:lnTo>
                  <a:lnTo>
                    <a:pt x="7442200" y="218198"/>
                  </a:lnTo>
                  <a:lnTo>
                    <a:pt x="7398817" y="238137"/>
                  </a:lnTo>
                  <a:lnTo>
                    <a:pt x="7355853" y="258851"/>
                  </a:lnTo>
                  <a:lnTo>
                    <a:pt x="7313295" y="280314"/>
                  </a:lnTo>
                  <a:lnTo>
                    <a:pt x="7271182" y="302539"/>
                  </a:lnTo>
                  <a:lnTo>
                    <a:pt x="7229488" y="325501"/>
                  </a:lnTo>
                  <a:lnTo>
                    <a:pt x="7188251" y="349199"/>
                  </a:lnTo>
                  <a:lnTo>
                    <a:pt x="7147458" y="373621"/>
                  </a:lnTo>
                  <a:lnTo>
                    <a:pt x="7107136" y="398767"/>
                  </a:lnTo>
                  <a:lnTo>
                    <a:pt x="7067283" y="424611"/>
                  </a:lnTo>
                  <a:lnTo>
                    <a:pt x="7027926" y="451154"/>
                  </a:lnTo>
                  <a:lnTo>
                    <a:pt x="6989051" y="478383"/>
                  </a:lnTo>
                  <a:lnTo>
                    <a:pt x="6950684" y="506298"/>
                  </a:lnTo>
                  <a:lnTo>
                    <a:pt x="6912826" y="534885"/>
                  </a:lnTo>
                  <a:lnTo>
                    <a:pt x="6875488" y="564134"/>
                  </a:lnTo>
                  <a:lnTo>
                    <a:pt x="6838683" y="594029"/>
                  </a:lnTo>
                  <a:lnTo>
                    <a:pt x="6802412" y="624573"/>
                  </a:lnTo>
                  <a:lnTo>
                    <a:pt x="6766700" y="655751"/>
                  </a:lnTo>
                  <a:lnTo>
                    <a:pt x="6731546" y="687565"/>
                  </a:lnTo>
                  <a:lnTo>
                    <a:pt x="6696964" y="719988"/>
                  </a:lnTo>
                  <a:lnTo>
                    <a:pt x="6662953" y="753021"/>
                  </a:lnTo>
                  <a:lnTo>
                    <a:pt x="6629527" y="786650"/>
                  </a:lnTo>
                  <a:lnTo>
                    <a:pt x="6596710" y="820877"/>
                  </a:lnTo>
                  <a:lnTo>
                    <a:pt x="6564490" y="855687"/>
                  </a:lnTo>
                  <a:lnTo>
                    <a:pt x="6532893" y="891057"/>
                  </a:lnTo>
                  <a:lnTo>
                    <a:pt x="6501917" y="926998"/>
                  </a:lnTo>
                  <a:lnTo>
                    <a:pt x="6471590" y="963498"/>
                  </a:lnTo>
                  <a:lnTo>
                    <a:pt x="6441897" y="1000544"/>
                  </a:lnTo>
                  <a:lnTo>
                    <a:pt x="6412852" y="1038136"/>
                  </a:lnTo>
                  <a:lnTo>
                    <a:pt x="6384480" y="1076236"/>
                  </a:lnTo>
                  <a:lnTo>
                    <a:pt x="6356782" y="1114869"/>
                  </a:lnTo>
                  <a:lnTo>
                    <a:pt x="6329769" y="1154010"/>
                  </a:lnTo>
                  <a:lnTo>
                    <a:pt x="6303442" y="1193660"/>
                  </a:lnTo>
                  <a:lnTo>
                    <a:pt x="6277813" y="1233792"/>
                  </a:lnTo>
                  <a:lnTo>
                    <a:pt x="6252908" y="1274419"/>
                  </a:lnTo>
                  <a:lnTo>
                    <a:pt x="6228715" y="1315504"/>
                  </a:lnTo>
                  <a:lnTo>
                    <a:pt x="6205258" y="1357071"/>
                  </a:lnTo>
                  <a:lnTo>
                    <a:pt x="6182538" y="1399095"/>
                  </a:lnTo>
                  <a:lnTo>
                    <a:pt x="6160567" y="1441551"/>
                  </a:lnTo>
                  <a:lnTo>
                    <a:pt x="6139358" y="1484464"/>
                  </a:lnTo>
                  <a:lnTo>
                    <a:pt x="6118911" y="1527797"/>
                  </a:lnTo>
                  <a:lnTo>
                    <a:pt x="6099251" y="1571561"/>
                  </a:lnTo>
                  <a:lnTo>
                    <a:pt x="6080366" y="1615732"/>
                  </a:lnTo>
                  <a:lnTo>
                    <a:pt x="6062294" y="1660309"/>
                  </a:lnTo>
                  <a:lnTo>
                    <a:pt x="6045022" y="1705279"/>
                  </a:lnTo>
                  <a:lnTo>
                    <a:pt x="6028563" y="1750631"/>
                  </a:lnTo>
                  <a:lnTo>
                    <a:pt x="6012929" y="1796364"/>
                  </a:lnTo>
                  <a:lnTo>
                    <a:pt x="5998134" y="1842465"/>
                  </a:lnTo>
                  <a:lnTo>
                    <a:pt x="5984176" y="1888921"/>
                  </a:lnTo>
                  <a:lnTo>
                    <a:pt x="5971083" y="1935734"/>
                  </a:lnTo>
                  <a:lnTo>
                    <a:pt x="5958852" y="1982889"/>
                  </a:lnTo>
                  <a:lnTo>
                    <a:pt x="5947486" y="2030374"/>
                  </a:lnTo>
                  <a:lnTo>
                    <a:pt x="5937008" y="2078177"/>
                  </a:lnTo>
                  <a:lnTo>
                    <a:pt x="5927420" y="2126297"/>
                  </a:lnTo>
                  <a:lnTo>
                    <a:pt x="5918733" y="2174735"/>
                  </a:lnTo>
                  <a:lnTo>
                    <a:pt x="5910961" y="2223452"/>
                  </a:lnTo>
                  <a:lnTo>
                    <a:pt x="5904115" y="2272474"/>
                  </a:lnTo>
                  <a:lnTo>
                    <a:pt x="5898185" y="2321763"/>
                  </a:lnTo>
                  <a:lnTo>
                    <a:pt x="5893206" y="2371318"/>
                  </a:lnTo>
                  <a:lnTo>
                    <a:pt x="5889168" y="2421153"/>
                  </a:lnTo>
                  <a:lnTo>
                    <a:pt x="5886094" y="2471216"/>
                  </a:lnTo>
                  <a:lnTo>
                    <a:pt x="5883986" y="2521547"/>
                  </a:lnTo>
                  <a:lnTo>
                    <a:pt x="5882856" y="2572093"/>
                  </a:lnTo>
                  <a:lnTo>
                    <a:pt x="5882856" y="7438974"/>
                  </a:lnTo>
                  <a:lnTo>
                    <a:pt x="11090224" y="7438974"/>
                  </a:lnTo>
                  <a:lnTo>
                    <a:pt x="11090224" y="2575737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2439744" y="2847914"/>
            <a:ext cx="5207635" cy="7439025"/>
            <a:chOff x="12439744" y="2847914"/>
            <a:chExt cx="5207635" cy="7439025"/>
          </a:xfrm>
        </p:grpSpPr>
        <p:sp>
          <p:nvSpPr>
            <p:cNvPr id="8" name="object 8"/>
            <p:cNvSpPr/>
            <p:nvPr/>
          </p:nvSpPr>
          <p:spPr>
            <a:xfrm>
              <a:off x="12439744" y="2847914"/>
              <a:ext cx="5207635" cy="7439025"/>
            </a:xfrm>
            <a:custGeom>
              <a:avLst/>
              <a:gdLst/>
              <a:ahLst/>
              <a:cxnLst/>
              <a:rect l="l" t="t" r="r" b="b"/>
              <a:pathLst>
                <a:path w="5207634" h="7439025">
                  <a:moveTo>
                    <a:pt x="2602277" y="0"/>
                  </a:moveTo>
                  <a:lnTo>
                    <a:pt x="2654895" y="607"/>
                  </a:lnTo>
                  <a:lnTo>
                    <a:pt x="2707578" y="2407"/>
                  </a:lnTo>
                  <a:lnTo>
                    <a:pt x="2760274" y="5365"/>
                  </a:lnTo>
                  <a:lnTo>
                    <a:pt x="2812933" y="9446"/>
                  </a:lnTo>
                  <a:lnTo>
                    <a:pt x="2865503" y="14617"/>
                  </a:lnTo>
                  <a:lnTo>
                    <a:pt x="2917932" y="20843"/>
                  </a:lnTo>
                  <a:lnTo>
                    <a:pt x="2970168" y="28089"/>
                  </a:lnTo>
                  <a:lnTo>
                    <a:pt x="3022161" y="36321"/>
                  </a:lnTo>
                  <a:lnTo>
                    <a:pt x="3073859" y="45505"/>
                  </a:lnTo>
                  <a:lnTo>
                    <a:pt x="3125211" y="55606"/>
                  </a:lnTo>
                  <a:lnTo>
                    <a:pt x="3176164" y="66591"/>
                  </a:lnTo>
                  <a:lnTo>
                    <a:pt x="3226667" y="78424"/>
                  </a:lnTo>
                  <a:lnTo>
                    <a:pt x="3276670" y="91071"/>
                  </a:lnTo>
                  <a:lnTo>
                    <a:pt x="3326120" y="104499"/>
                  </a:lnTo>
                  <a:lnTo>
                    <a:pt x="3374966" y="118672"/>
                  </a:lnTo>
                  <a:lnTo>
                    <a:pt x="3423156" y="133556"/>
                  </a:lnTo>
                  <a:lnTo>
                    <a:pt x="3470640" y="149118"/>
                  </a:lnTo>
                  <a:lnTo>
                    <a:pt x="3515370" y="165264"/>
                  </a:lnTo>
                  <a:lnTo>
                    <a:pt x="3559713" y="182203"/>
                  </a:lnTo>
                  <a:lnTo>
                    <a:pt x="3603660" y="199926"/>
                  </a:lnTo>
                  <a:lnTo>
                    <a:pt x="3647202" y="218425"/>
                  </a:lnTo>
                  <a:lnTo>
                    <a:pt x="3690331" y="237690"/>
                  </a:lnTo>
                  <a:lnTo>
                    <a:pt x="3733039" y="257714"/>
                  </a:lnTo>
                  <a:lnTo>
                    <a:pt x="3775317" y="278488"/>
                  </a:lnTo>
                  <a:lnTo>
                    <a:pt x="3817157" y="300004"/>
                  </a:lnTo>
                  <a:lnTo>
                    <a:pt x="3858550" y="322252"/>
                  </a:lnTo>
                  <a:lnTo>
                    <a:pt x="3899488" y="345225"/>
                  </a:lnTo>
                  <a:lnTo>
                    <a:pt x="3939962" y="368914"/>
                  </a:lnTo>
                  <a:lnTo>
                    <a:pt x="3979965" y="393310"/>
                  </a:lnTo>
                  <a:lnTo>
                    <a:pt x="4019487" y="418405"/>
                  </a:lnTo>
                  <a:lnTo>
                    <a:pt x="4058521" y="444191"/>
                  </a:lnTo>
                  <a:lnTo>
                    <a:pt x="4097057" y="470658"/>
                  </a:lnTo>
                  <a:lnTo>
                    <a:pt x="4135088" y="497800"/>
                  </a:lnTo>
                  <a:lnTo>
                    <a:pt x="4172605" y="525605"/>
                  </a:lnTo>
                  <a:lnTo>
                    <a:pt x="4209600" y="554068"/>
                  </a:lnTo>
                  <a:lnTo>
                    <a:pt x="4246064" y="583178"/>
                  </a:lnTo>
                  <a:lnTo>
                    <a:pt x="4281989" y="612928"/>
                  </a:lnTo>
                  <a:lnTo>
                    <a:pt x="4317366" y="643309"/>
                  </a:lnTo>
                  <a:lnTo>
                    <a:pt x="4352188" y="674312"/>
                  </a:lnTo>
                  <a:lnTo>
                    <a:pt x="4386445" y="705929"/>
                  </a:lnTo>
                  <a:lnTo>
                    <a:pt x="4420129" y="738151"/>
                  </a:lnTo>
                  <a:lnTo>
                    <a:pt x="4453232" y="770970"/>
                  </a:lnTo>
                  <a:lnTo>
                    <a:pt x="4485745" y="804378"/>
                  </a:lnTo>
                  <a:lnTo>
                    <a:pt x="4517661" y="838366"/>
                  </a:lnTo>
                  <a:lnTo>
                    <a:pt x="4548969" y="872925"/>
                  </a:lnTo>
                  <a:lnTo>
                    <a:pt x="4579664" y="908046"/>
                  </a:lnTo>
                  <a:lnTo>
                    <a:pt x="4609734" y="943723"/>
                  </a:lnTo>
                  <a:lnTo>
                    <a:pt x="4639174" y="979945"/>
                  </a:lnTo>
                  <a:lnTo>
                    <a:pt x="4667973" y="1016704"/>
                  </a:lnTo>
                  <a:lnTo>
                    <a:pt x="4696124" y="1053992"/>
                  </a:lnTo>
                  <a:lnTo>
                    <a:pt x="4723617" y="1091801"/>
                  </a:lnTo>
                  <a:lnTo>
                    <a:pt x="4750446" y="1130122"/>
                  </a:lnTo>
                  <a:lnTo>
                    <a:pt x="4776601" y="1168945"/>
                  </a:lnTo>
                  <a:lnTo>
                    <a:pt x="4802073" y="1208264"/>
                  </a:lnTo>
                  <a:lnTo>
                    <a:pt x="4826856" y="1248069"/>
                  </a:lnTo>
                  <a:lnTo>
                    <a:pt x="4850939" y="1288352"/>
                  </a:lnTo>
                  <a:lnTo>
                    <a:pt x="4874315" y="1329104"/>
                  </a:lnTo>
                  <a:lnTo>
                    <a:pt x="4896975" y="1370317"/>
                  </a:lnTo>
                  <a:lnTo>
                    <a:pt x="4918911" y="1411983"/>
                  </a:lnTo>
                  <a:lnTo>
                    <a:pt x="4940115" y="1454092"/>
                  </a:lnTo>
                  <a:lnTo>
                    <a:pt x="4960577" y="1496636"/>
                  </a:lnTo>
                  <a:lnTo>
                    <a:pt x="4980290" y="1539607"/>
                  </a:lnTo>
                  <a:lnTo>
                    <a:pt x="4999246" y="1582997"/>
                  </a:lnTo>
                  <a:lnTo>
                    <a:pt x="5017435" y="1626796"/>
                  </a:lnTo>
                  <a:lnTo>
                    <a:pt x="5034849" y="1670997"/>
                  </a:lnTo>
                  <a:lnTo>
                    <a:pt x="5051481" y="1715591"/>
                  </a:lnTo>
                  <a:lnTo>
                    <a:pt x="5067321" y="1760568"/>
                  </a:lnTo>
                  <a:lnTo>
                    <a:pt x="5082361" y="1805922"/>
                  </a:lnTo>
                  <a:lnTo>
                    <a:pt x="5096593" y="1851643"/>
                  </a:lnTo>
                  <a:lnTo>
                    <a:pt x="5110008" y="1897722"/>
                  </a:lnTo>
                  <a:lnTo>
                    <a:pt x="5122599" y="1944152"/>
                  </a:lnTo>
                  <a:lnTo>
                    <a:pt x="5134355" y="1990924"/>
                  </a:lnTo>
                  <a:lnTo>
                    <a:pt x="5145270" y="2038028"/>
                  </a:lnTo>
                  <a:lnTo>
                    <a:pt x="5155335" y="2085458"/>
                  </a:lnTo>
                  <a:lnTo>
                    <a:pt x="5164541" y="2133204"/>
                  </a:lnTo>
                  <a:lnTo>
                    <a:pt x="5172880" y="2181257"/>
                  </a:lnTo>
                  <a:lnTo>
                    <a:pt x="5180343" y="2229610"/>
                  </a:lnTo>
                  <a:lnTo>
                    <a:pt x="5186922" y="2278254"/>
                  </a:lnTo>
                  <a:lnTo>
                    <a:pt x="5192609" y="2327180"/>
                  </a:lnTo>
                  <a:lnTo>
                    <a:pt x="5197395" y="2376379"/>
                  </a:lnTo>
                  <a:lnTo>
                    <a:pt x="5201272" y="2425844"/>
                  </a:lnTo>
                  <a:lnTo>
                    <a:pt x="5204232" y="2475565"/>
                  </a:lnTo>
                  <a:lnTo>
                    <a:pt x="5206266" y="2525535"/>
                  </a:lnTo>
                  <a:lnTo>
                    <a:pt x="5207365" y="2575744"/>
                  </a:lnTo>
                  <a:lnTo>
                    <a:pt x="5207365" y="7438974"/>
                  </a:lnTo>
                  <a:lnTo>
                    <a:pt x="0" y="7438974"/>
                  </a:lnTo>
                  <a:lnTo>
                    <a:pt x="0" y="2572098"/>
                  </a:lnTo>
                  <a:lnTo>
                    <a:pt x="1130" y="2521544"/>
                  </a:lnTo>
                  <a:lnTo>
                    <a:pt x="3238" y="2471226"/>
                  </a:lnTo>
                  <a:lnTo>
                    <a:pt x="6315" y="2421150"/>
                  </a:lnTo>
                  <a:lnTo>
                    <a:pt x="10349" y="2371327"/>
                  </a:lnTo>
                  <a:lnTo>
                    <a:pt x="15333" y="2321765"/>
                  </a:lnTo>
                  <a:lnTo>
                    <a:pt x="21257" y="2272473"/>
                  </a:lnTo>
                  <a:lnTo>
                    <a:pt x="28110" y="2223460"/>
                  </a:lnTo>
                  <a:lnTo>
                    <a:pt x="35884" y="2174735"/>
                  </a:lnTo>
                  <a:lnTo>
                    <a:pt x="44569" y="2126307"/>
                  </a:lnTo>
                  <a:lnTo>
                    <a:pt x="54156" y="2078184"/>
                  </a:lnTo>
                  <a:lnTo>
                    <a:pt x="64635" y="2030376"/>
                  </a:lnTo>
                  <a:lnTo>
                    <a:pt x="75996" y="1982891"/>
                  </a:lnTo>
                  <a:lnTo>
                    <a:pt x="88231" y="1935740"/>
                  </a:lnTo>
                  <a:lnTo>
                    <a:pt x="101328" y="1888929"/>
                  </a:lnTo>
                  <a:lnTo>
                    <a:pt x="115280" y="1842469"/>
                  </a:lnTo>
                  <a:lnTo>
                    <a:pt x="130077" y="1796368"/>
                  </a:lnTo>
                  <a:lnTo>
                    <a:pt x="145708" y="1750635"/>
                  </a:lnTo>
                  <a:lnTo>
                    <a:pt x="162165" y="1705279"/>
                  </a:lnTo>
                  <a:lnTo>
                    <a:pt x="179439" y="1660309"/>
                  </a:lnTo>
                  <a:lnTo>
                    <a:pt x="197518" y="1615733"/>
                  </a:lnTo>
                  <a:lnTo>
                    <a:pt x="216395" y="1571562"/>
                  </a:lnTo>
                  <a:lnTo>
                    <a:pt x="236059" y="1527803"/>
                  </a:lnTo>
                  <a:lnTo>
                    <a:pt x="256502" y="1484466"/>
                  </a:lnTo>
                  <a:lnTo>
                    <a:pt x="277712" y="1441560"/>
                  </a:lnTo>
                  <a:lnTo>
                    <a:pt x="299682" y="1399093"/>
                  </a:lnTo>
                  <a:lnTo>
                    <a:pt x="322402" y="1357074"/>
                  </a:lnTo>
                  <a:lnTo>
                    <a:pt x="345861" y="1315512"/>
                  </a:lnTo>
                  <a:lnTo>
                    <a:pt x="370051" y="1274417"/>
                  </a:lnTo>
                  <a:lnTo>
                    <a:pt x="394962" y="1233797"/>
                  </a:lnTo>
                  <a:lnTo>
                    <a:pt x="420585" y="1193661"/>
                  </a:lnTo>
                  <a:lnTo>
                    <a:pt x="446909" y="1154017"/>
                  </a:lnTo>
                  <a:lnTo>
                    <a:pt x="473926" y="1114876"/>
                  </a:lnTo>
                  <a:lnTo>
                    <a:pt x="501626" y="1076245"/>
                  </a:lnTo>
                  <a:lnTo>
                    <a:pt x="530000" y="1038134"/>
                  </a:lnTo>
                  <a:lnTo>
                    <a:pt x="559038" y="1000551"/>
                  </a:lnTo>
                  <a:lnTo>
                    <a:pt x="588730" y="963506"/>
                  </a:lnTo>
                  <a:lnTo>
                    <a:pt x="619067" y="927008"/>
                  </a:lnTo>
                  <a:lnTo>
                    <a:pt x="650040" y="891064"/>
                  </a:lnTo>
                  <a:lnTo>
                    <a:pt x="681639" y="855685"/>
                  </a:lnTo>
                  <a:lnTo>
                    <a:pt x="713854" y="820879"/>
                  </a:lnTo>
                  <a:lnTo>
                    <a:pt x="746676" y="786656"/>
                  </a:lnTo>
                  <a:lnTo>
                    <a:pt x="780096" y="753023"/>
                  </a:lnTo>
                  <a:lnTo>
                    <a:pt x="814104" y="719990"/>
                  </a:lnTo>
                  <a:lnTo>
                    <a:pt x="848690" y="687566"/>
                  </a:lnTo>
                  <a:lnTo>
                    <a:pt x="883846" y="655759"/>
                  </a:lnTo>
                  <a:lnTo>
                    <a:pt x="919561" y="624579"/>
                  </a:lnTo>
                  <a:lnTo>
                    <a:pt x="955826" y="594035"/>
                  </a:lnTo>
                  <a:lnTo>
                    <a:pt x="992631" y="564135"/>
                  </a:lnTo>
                  <a:lnTo>
                    <a:pt x="1029967" y="534889"/>
                  </a:lnTo>
                  <a:lnTo>
                    <a:pt x="1067825" y="506305"/>
                  </a:lnTo>
                  <a:lnTo>
                    <a:pt x="1106195" y="478392"/>
                  </a:lnTo>
                  <a:lnTo>
                    <a:pt x="1145068" y="451159"/>
                  </a:lnTo>
                  <a:lnTo>
                    <a:pt x="1184433" y="424615"/>
                  </a:lnTo>
                  <a:lnTo>
                    <a:pt x="1224282" y="398769"/>
                  </a:lnTo>
                  <a:lnTo>
                    <a:pt x="1264605" y="373630"/>
                  </a:lnTo>
                  <a:lnTo>
                    <a:pt x="1305393" y="349207"/>
                  </a:lnTo>
                  <a:lnTo>
                    <a:pt x="1346635" y="325509"/>
                  </a:lnTo>
                  <a:lnTo>
                    <a:pt x="1388323" y="302544"/>
                  </a:lnTo>
                  <a:lnTo>
                    <a:pt x="1430447" y="280321"/>
                  </a:lnTo>
                  <a:lnTo>
                    <a:pt x="1472997" y="258850"/>
                  </a:lnTo>
                  <a:lnTo>
                    <a:pt x="1515965" y="238140"/>
                  </a:lnTo>
                  <a:lnTo>
                    <a:pt x="1559340" y="218198"/>
                  </a:lnTo>
                  <a:lnTo>
                    <a:pt x="1603113" y="199035"/>
                  </a:lnTo>
                  <a:lnTo>
                    <a:pt x="1647274" y="180659"/>
                  </a:lnTo>
                  <a:lnTo>
                    <a:pt x="1691815" y="163079"/>
                  </a:lnTo>
                  <a:lnTo>
                    <a:pt x="1736725" y="146304"/>
                  </a:lnTo>
                  <a:lnTo>
                    <a:pt x="1742345" y="143490"/>
                  </a:lnTo>
                  <a:lnTo>
                    <a:pt x="1747966" y="143490"/>
                  </a:lnTo>
                  <a:lnTo>
                    <a:pt x="1753586" y="140677"/>
                  </a:lnTo>
                  <a:lnTo>
                    <a:pt x="1800434" y="125200"/>
                  </a:lnTo>
                  <a:lnTo>
                    <a:pt x="1847735" y="110554"/>
                  </a:lnTo>
                  <a:lnTo>
                    <a:pt x="1895475" y="96754"/>
                  </a:lnTo>
                  <a:lnTo>
                    <a:pt x="1943641" y="83813"/>
                  </a:lnTo>
                  <a:lnTo>
                    <a:pt x="1992219" y="71744"/>
                  </a:lnTo>
                  <a:lnTo>
                    <a:pt x="2041194" y="60562"/>
                  </a:lnTo>
                  <a:lnTo>
                    <a:pt x="2090555" y="50280"/>
                  </a:lnTo>
                  <a:lnTo>
                    <a:pt x="2140285" y="40913"/>
                  </a:lnTo>
                  <a:lnTo>
                    <a:pt x="2190373" y="32472"/>
                  </a:lnTo>
                  <a:lnTo>
                    <a:pt x="2240804" y="24974"/>
                  </a:lnTo>
                  <a:lnTo>
                    <a:pt x="2291564" y="18430"/>
                  </a:lnTo>
                  <a:lnTo>
                    <a:pt x="2342641" y="12856"/>
                  </a:lnTo>
                  <a:lnTo>
                    <a:pt x="2394019" y="8264"/>
                  </a:lnTo>
                  <a:lnTo>
                    <a:pt x="2445685" y="4669"/>
                  </a:lnTo>
                  <a:lnTo>
                    <a:pt x="2497626" y="2084"/>
                  </a:lnTo>
                  <a:lnTo>
                    <a:pt x="2549828" y="523"/>
                  </a:lnTo>
                  <a:lnTo>
                    <a:pt x="2602277" y="0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604089" y="8547774"/>
              <a:ext cx="2900045" cy="1334135"/>
            </a:xfrm>
            <a:custGeom>
              <a:avLst/>
              <a:gdLst/>
              <a:ahLst/>
              <a:cxnLst/>
              <a:rect l="l" t="t" r="r" b="b"/>
              <a:pathLst>
                <a:path w="2900044" h="1334134">
                  <a:moveTo>
                    <a:pt x="1652110" y="264246"/>
                  </a:moveTo>
                  <a:lnTo>
                    <a:pt x="1623692" y="250002"/>
                  </a:lnTo>
                  <a:lnTo>
                    <a:pt x="1602861" y="224840"/>
                  </a:lnTo>
                  <a:lnTo>
                    <a:pt x="1591071" y="189338"/>
                  </a:lnTo>
                  <a:lnTo>
                    <a:pt x="1588693" y="177339"/>
                  </a:lnTo>
                  <a:lnTo>
                    <a:pt x="1586089" y="165416"/>
                  </a:lnTo>
                  <a:lnTo>
                    <a:pt x="1583629" y="153506"/>
                  </a:lnTo>
                  <a:lnTo>
                    <a:pt x="1581685" y="141549"/>
                  </a:lnTo>
                  <a:lnTo>
                    <a:pt x="1578029" y="84885"/>
                  </a:lnTo>
                  <a:lnTo>
                    <a:pt x="1584101" y="43454"/>
                  </a:lnTo>
                  <a:lnTo>
                    <a:pt x="1601034" y="16199"/>
                  </a:lnTo>
                  <a:lnTo>
                    <a:pt x="1629963" y="2066"/>
                  </a:lnTo>
                  <a:lnTo>
                    <a:pt x="1672022" y="0"/>
                  </a:lnTo>
                  <a:lnTo>
                    <a:pt x="1728346" y="8944"/>
                  </a:lnTo>
                  <a:lnTo>
                    <a:pt x="1776949" y="19942"/>
                  </a:lnTo>
                  <a:lnTo>
                    <a:pt x="1825375" y="31466"/>
                  </a:lnTo>
                  <a:lnTo>
                    <a:pt x="1873626" y="43504"/>
                  </a:lnTo>
                  <a:lnTo>
                    <a:pt x="1921706" y="56048"/>
                  </a:lnTo>
                  <a:lnTo>
                    <a:pt x="1969619" y="69087"/>
                  </a:lnTo>
                  <a:lnTo>
                    <a:pt x="2017368" y="82613"/>
                  </a:lnTo>
                  <a:lnTo>
                    <a:pt x="2064955" y="96614"/>
                  </a:lnTo>
                  <a:lnTo>
                    <a:pt x="2112385" y="111082"/>
                  </a:lnTo>
                  <a:lnTo>
                    <a:pt x="2206785" y="141379"/>
                  </a:lnTo>
                  <a:lnTo>
                    <a:pt x="2300593" y="173424"/>
                  </a:lnTo>
                  <a:lnTo>
                    <a:pt x="2393836" y="207140"/>
                  </a:lnTo>
                  <a:lnTo>
                    <a:pt x="2486541" y="242448"/>
                  </a:lnTo>
                  <a:lnTo>
                    <a:pt x="2578733" y="279271"/>
                  </a:lnTo>
                  <a:lnTo>
                    <a:pt x="2670439" y="317531"/>
                  </a:lnTo>
                  <a:lnTo>
                    <a:pt x="2761685" y="357149"/>
                  </a:lnTo>
                  <a:lnTo>
                    <a:pt x="2789637" y="370786"/>
                  </a:lnTo>
                  <a:lnTo>
                    <a:pt x="1721859" y="267091"/>
                  </a:lnTo>
                  <a:lnTo>
                    <a:pt x="1686661" y="266995"/>
                  </a:lnTo>
                  <a:lnTo>
                    <a:pt x="1652110" y="264246"/>
                  </a:lnTo>
                  <a:close/>
                </a:path>
                <a:path w="2900044" h="1334134">
                  <a:moveTo>
                    <a:pt x="2886935" y="591213"/>
                  </a:moveTo>
                  <a:lnTo>
                    <a:pt x="960036" y="404086"/>
                  </a:lnTo>
                  <a:lnTo>
                    <a:pt x="1011551" y="407890"/>
                  </a:lnTo>
                  <a:lnTo>
                    <a:pt x="1063057" y="410513"/>
                  </a:lnTo>
                  <a:lnTo>
                    <a:pt x="1114554" y="412108"/>
                  </a:lnTo>
                  <a:lnTo>
                    <a:pt x="1166043" y="412828"/>
                  </a:lnTo>
                  <a:lnTo>
                    <a:pt x="1217524" y="412826"/>
                  </a:lnTo>
                  <a:lnTo>
                    <a:pt x="1268996" y="412255"/>
                  </a:lnTo>
                  <a:lnTo>
                    <a:pt x="1526234" y="406234"/>
                  </a:lnTo>
                  <a:lnTo>
                    <a:pt x="1629074" y="405208"/>
                  </a:lnTo>
                  <a:lnTo>
                    <a:pt x="1680482" y="405604"/>
                  </a:lnTo>
                  <a:lnTo>
                    <a:pt x="1731883" y="406811"/>
                  </a:lnTo>
                  <a:lnTo>
                    <a:pt x="1834820" y="411153"/>
                  </a:lnTo>
                  <a:lnTo>
                    <a:pt x="1886424" y="412475"/>
                  </a:lnTo>
                  <a:lnTo>
                    <a:pt x="2144909" y="414057"/>
                  </a:lnTo>
                  <a:lnTo>
                    <a:pt x="2147848" y="407868"/>
                  </a:lnTo>
                  <a:lnTo>
                    <a:pt x="2147931" y="401660"/>
                  </a:lnTo>
                  <a:lnTo>
                    <a:pt x="2145159" y="395434"/>
                  </a:lnTo>
                  <a:lnTo>
                    <a:pt x="1912795" y="319957"/>
                  </a:lnTo>
                  <a:lnTo>
                    <a:pt x="1787495" y="281194"/>
                  </a:lnTo>
                  <a:lnTo>
                    <a:pt x="1755224" y="272520"/>
                  </a:lnTo>
                  <a:lnTo>
                    <a:pt x="1721859" y="267091"/>
                  </a:lnTo>
                  <a:lnTo>
                    <a:pt x="2789637" y="370786"/>
                  </a:lnTo>
                  <a:lnTo>
                    <a:pt x="2806629" y="379076"/>
                  </a:lnTo>
                  <a:lnTo>
                    <a:pt x="2844212" y="405024"/>
                  </a:lnTo>
                  <a:lnTo>
                    <a:pt x="2871158" y="438044"/>
                  </a:lnTo>
                  <a:lnTo>
                    <a:pt x="2880564" y="469183"/>
                  </a:lnTo>
                  <a:lnTo>
                    <a:pt x="2189198" y="402042"/>
                  </a:lnTo>
                  <a:lnTo>
                    <a:pt x="2187529" y="403175"/>
                  </a:lnTo>
                  <a:lnTo>
                    <a:pt x="2185960" y="403281"/>
                  </a:lnTo>
                  <a:lnTo>
                    <a:pt x="2184342" y="403901"/>
                  </a:lnTo>
                  <a:lnTo>
                    <a:pt x="2184831" y="404208"/>
                  </a:lnTo>
                  <a:lnTo>
                    <a:pt x="2185064" y="404489"/>
                  </a:lnTo>
                  <a:lnTo>
                    <a:pt x="2881450" y="472118"/>
                  </a:lnTo>
                  <a:lnTo>
                    <a:pt x="2884190" y="481187"/>
                  </a:lnTo>
                  <a:lnTo>
                    <a:pt x="2880032" y="537505"/>
                  </a:lnTo>
                  <a:lnTo>
                    <a:pt x="2879904" y="561392"/>
                  </a:lnTo>
                  <a:lnTo>
                    <a:pt x="2886080" y="588241"/>
                  </a:lnTo>
                  <a:lnTo>
                    <a:pt x="2886935" y="591213"/>
                  </a:lnTo>
                  <a:close/>
                </a:path>
                <a:path w="2900044" h="1334134">
                  <a:moveTo>
                    <a:pt x="2881450" y="472118"/>
                  </a:moveTo>
                  <a:lnTo>
                    <a:pt x="2185321" y="404514"/>
                  </a:lnTo>
                  <a:lnTo>
                    <a:pt x="2188044" y="403225"/>
                  </a:lnTo>
                  <a:lnTo>
                    <a:pt x="2189198" y="402042"/>
                  </a:lnTo>
                  <a:lnTo>
                    <a:pt x="2880564" y="469183"/>
                  </a:lnTo>
                  <a:lnTo>
                    <a:pt x="2881450" y="472118"/>
                  </a:lnTo>
                  <a:close/>
                </a:path>
                <a:path w="2900044" h="1334134">
                  <a:moveTo>
                    <a:pt x="230218" y="644766"/>
                  </a:moveTo>
                  <a:lnTo>
                    <a:pt x="186434" y="636052"/>
                  </a:lnTo>
                  <a:lnTo>
                    <a:pt x="148517" y="619027"/>
                  </a:lnTo>
                  <a:lnTo>
                    <a:pt x="115538" y="595073"/>
                  </a:lnTo>
                  <a:lnTo>
                    <a:pt x="86568" y="565572"/>
                  </a:lnTo>
                  <a:lnTo>
                    <a:pt x="60678" y="531905"/>
                  </a:lnTo>
                  <a:lnTo>
                    <a:pt x="36866" y="495331"/>
                  </a:lnTo>
                  <a:lnTo>
                    <a:pt x="14425" y="457603"/>
                  </a:lnTo>
                  <a:lnTo>
                    <a:pt x="0" y="425961"/>
                  </a:lnTo>
                  <a:lnTo>
                    <a:pt x="1863" y="405394"/>
                  </a:lnTo>
                  <a:lnTo>
                    <a:pt x="20505" y="393110"/>
                  </a:lnTo>
                  <a:lnTo>
                    <a:pt x="56417" y="386315"/>
                  </a:lnTo>
                  <a:lnTo>
                    <a:pt x="106602" y="382517"/>
                  </a:lnTo>
                  <a:lnTo>
                    <a:pt x="156763" y="381775"/>
                  </a:lnTo>
                  <a:lnTo>
                    <a:pt x="206923" y="383058"/>
                  </a:lnTo>
                  <a:lnTo>
                    <a:pt x="307330" y="387577"/>
                  </a:lnTo>
                  <a:lnTo>
                    <a:pt x="357622" y="388750"/>
                  </a:lnTo>
                  <a:lnTo>
                    <a:pt x="408005" y="387826"/>
                  </a:lnTo>
                  <a:lnTo>
                    <a:pt x="558170" y="381335"/>
                  </a:lnTo>
                  <a:lnTo>
                    <a:pt x="608338" y="380016"/>
                  </a:lnTo>
                  <a:lnTo>
                    <a:pt x="658449" y="379585"/>
                  </a:lnTo>
                  <a:lnTo>
                    <a:pt x="708437" y="380321"/>
                  </a:lnTo>
                  <a:lnTo>
                    <a:pt x="758233" y="382503"/>
                  </a:lnTo>
                  <a:lnTo>
                    <a:pt x="807770" y="386409"/>
                  </a:lnTo>
                  <a:lnTo>
                    <a:pt x="908512" y="398947"/>
                  </a:lnTo>
                  <a:lnTo>
                    <a:pt x="2886935" y="591213"/>
                  </a:lnTo>
                  <a:lnTo>
                    <a:pt x="2894152" y="616306"/>
                  </a:lnTo>
                  <a:lnTo>
                    <a:pt x="2900001" y="644853"/>
                  </a:lnTo>
                  <a:lnTo>
                    <a:pt x="2899101" y="686055"/>
                  </a:lnTo>
                  <a:lnTo>
                    <a:pt x="2886118" y="716249"/>
                  </a:lnTo>
                  <a:lnTo>
                    <a:pt x="2862696" y="738583"/>
                  </a:lnTo>
                  <a:lnTo>
                    <a:pt x="2830478" y="756201"/>
                  </a:lnTo>
                  <a:lnTo>
                    <a:pt x="2828612" y="757056"/>
                  </a:lnTo>
                  <a:lnTo>
                    <a:pt x="2156643" y="691799"/>
                  </a:lnTo>
                  <a:lnTo>
                    <a:pt x="1936704" y="688623"/>
                  </a:lnTo>
                  <a:lnTo>
                    <a:pt x="620941" y="648603"/>
                  </a:lnTo>
                  <a:lnTo>
                    <a:pt x="411435" y="645924"/>
                  </a:lnTo>
                  <a:lnTo>
                    <a:pt x="359039" y="645946"/>
                  </a:lnTo>
                  <a:lnTo>
                    <a:pt x="339317" y="645318"/>
                  </a:lnTo>
                  <a:lnTo>
                    <a:pt x="319626" y="643867"/>
                  </a:lnTo>
                  <a:lnTo>
                    <a:pt x="300081" y="642916"/>
                  </a:lnTo>
                  <a:lnTo>
                    <a:pt x="280797" y="643787"/>
                  </a:lnTo>
                  <a:lnTo>
                    <a:pt x="230218" y="644766"/>
                  </a:lnTo>
                  <a:close/>
                </a:path>
                <a:path w="2900044" h="1334134">
                  <a:moveTo>
                    <a:pt x="1739005" y="1333974"/>
                  </a:moveTo>
                  <a:lnTo>
                    <a:pt x="1701522" y="1278831"/>
                  </a:lnTo>
                  <a:lnTo>
                    <a:pt x="1685754" y="1239803"/>
                  </a:lnTo>
                  <a:lnTo>
                    <a:pt x="1673907" y="1198335"/>
                  </a:lnTo>
                  <a:lnTo>
                    <a:pt x="1667431" y="1155380"/>
                  </a:lnTo>
                  <a:lnTo>
                    <a:pt x="1667779" y="1111894"/>
                  </a:lnTo>
                  <a:lnTo>
                    <a:pt x="1676400" y="1068832"/>
                  </a:lnTo>
                  <a:lnTo>
                    <a:pt x="1694746" y="1027149"/>
                  </a:lnTo>
                  <a:lnTo>
                    <a:pt x="1724267" y="987801"/>
                  </a:lnTo>
                  <a:lnTo>
                    <a:pt x="1766415" y="951743"/>
                  </a:lnTo>
                  <a:lnTo>
                    <a:pt x="1889565" y="865124"/>
                  </a:lnTo>
                  <a:lnTo>
                    <a:pt x="1930980" y="836857"/>
                  </a:lnTo>
                  <a:lnTo>
                    <a:pt x="1972932" y="809381"/>
                  </a:lnTo>
                  <a:lnTo>
                    <a:pt x="2015633" y="782988"/>
                  </a:lnTo>
                  <a:lnTo>
                    <a:pt x="2059295" y="757971"/>
                  </a:lnTo>
                  <a:lnTo>
                    <a:pt x="2083007" y="746235"/>
                  </a:lnTo>
                  <a:lnTo>
                    <a:pt x="2107794" y="733706"/>
                  </a:lnTo>
                  <a:lnTo>
                    <a:pt x="2132669" y="716766"/>
                  </a:lnTo>
                  <a:lnTo>
                    <a:pt x="2156643" y="691799"/>
                  </a:lnTo>
                  <a:lnTo>
                    <a:pt x="2828612" y="757056"/>
                  </a:lnTo>
                  <a:lnTo>
                    <a:pt x="2697789" y="817614"/>
                  </a:lnTo>
                  <a:lnTo>
                    <a:pt x="2653634" y="838480"/>
                  </a:lnTo>
                  <a:lnTo>
                    <a:pt x="2382310" y="968193"/>
                  </a:lnTo>
                  <a:lnTo>
                    <a:pt x="2292420" y="1012498"/>
                  </a:lnTo>
                  <a:lnTo>
                    <a:pt x="2203003" y="1057718"/>
                  </a:lnTo>
                  <a:lnTo>
                    <a:pt x="2158509" y="1080743"/>
                  </a:lnTo>
                  <a:lnTo>
                    <a:pt x="2114177" y="1104083"/>
                  </a:lnTo>
                  <a:lnTo>
                    <a:pt x="2070022" y="1127766"/>
                  </a:lnTo>
                  <a:lnTo>
                    <a:pt x="2026060" y="1151820"/>
                  </a:lnTo>
                  <a:lnTo>
                    <a:pt x="1982304" y="1176275"/>
                  </a:lnTo>
                  <a:lnTo>
                    <a:pt x="1890000" y="1226726"/>
                  </a:lnTo>
                  <a:lnTo>
                    <a:pt x="1845169" y="1254068"/>
                  </a:lnTo>
                  <a:lnTo>
                    <a:pt x="1803036" y="1285353"/>
                  </a:lnTo>
                  <a:lnTo>
                    <a:pt x="1764962" y="1322476"/>
                  </a:lnTo>
                  <a:lnTo>
                    <a:pt x="1751132" y="1333351"/>
                  </a:lnTo>
                  <a:lnTo>
                    <a:pt x="1739005" y="13339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837" y="5087113"/>
            <a:ext cx="133350" cy="1333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74522" y="4858577"/>
            <a:ext cx="4147820" cy="2532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114"/>
              </a:spcBef>
            </a:pPr>
            <a:r>
              <a:rPr sz="3200" i="1" spc="130" dirty="0">
                <a:solidFill>
                  <a:srgbClr val="FFFFFF"/>
                </a:solidFill>
                <a:latin typeface="Trebuchet MS"/>
                <a:cs typeface="Trebuchet MS"/>
              </a:rPr>
              <a:t>Largely</a:t>
            </a:r>
            <a:r>
              <a:rPr sz="3200" i="1" spc="3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45" dirty="0">
                <a:solidFill>
                  <a:srgbClr val="FFFFFF"/>
                </a:solidFill>
                <a:latin typeface="Trebuchet MS"/>
                <a:cs typeface="Trebuchet MS"/>
              </a:rPr>
              <a:t>impacted</a:t>
            </a:r>
            <a:r>
              <a:rPr sz="3200" i="1" spc="3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85" dirty="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sz="3200" i="1" spc="-94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85" dirty="0">
                <a:solidFill>
                  <a:srgbClr val="FFFFFF"/>
                </a:solidFill>
                <a:latin typeface="Trebuchet MS"/>
                <a:cs typeface="Trebuchet MS"/>
              </a:rPr>
              <a:t>tax</a:t>
            </a:r>
            <a:r>
              <a:rPr sz="3200" i="1" spc="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95" dirty="0">
                <a:solidFill>
                  <a:srgbClr val="FFFFFF"/>
                </a:solidFill>
                <a:latin typeface="Trebuchet MS"/>
                <a:cs typeface="Trebuchet MS"/>
              </a:rPr>
              <a:t>policies,</a:t>
            </a:r>
            <a:r>
              <a:rPr sz="3200" i="1" spc="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95" dirty="0">
                <a:solidFill>
                  <a:srgbClr val="FFFFFF"/>
                </a:solidFill>
                <a:latin typeface="Trebuchet MS"/>
                <a:cs typeface="Trebuchet MS"/>
              </a:rPr>
              <a:t>trade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ts val="3815"/>
              </a:lnSpc>
            </a:pPr>
            <a:r>
              <a:rPr sz="3200" i="1" spc="80" dirty="0">
                <a:solidFill>
                  <a:srgbClr val="FFFFFF"/>
                </a:solidFill>
                <a:latin typeface="Trebuchet MS"/>
                <a:cs typeface="Trebuchet MS"/>
              </a:rPr>
              <a:t>barriers,</a:t>
            </a:r>
            <a:r>
              <a:rPr sz="3200" i="1" spc="3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4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i="1" spc="105" dirty="0">
                <a:solidFill>
                  <a:srgbClr val="FFFFFF"/>
                </a:solidFill>
                <a:latin typeface="Trebuchet MS"/>
                <a:cs typeface="Trebuchet MS"/>
              </a:rPr>
              <a:t>intellectual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i="1" spc="130" dirty="0">
                <a:solidFill>
                  <a:srgbClr val="FFFFFF"/>
                </a:solidFill>
                <a:latin typeface="Trebuchet MS"/>
                <a:cs typeface="Trebuchet MS"/>
              </a:rPr>
              <a:t>property</a:t>
            </a:r>
            <a:r>
              <a:rPr sz="3200" i="1" spc="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45" dirty="0">
                <a:solidFill>
                  <a:srgbClr val="FFFFFF"/>
                </a:solidFill>
                <a:latin typeface="Trebuchet MS"/>
                <a:cs typeface="Trebuchet MS"/>
              </a:rPr>
              <a:t>protection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837" y="8116063"/>
            <a:ext cx="133350" cy="13334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4320819" y="9849613"/>
            <a:ext cx="1195070" cy="38100"/>
          </a:xfrm>
          <a:custGeom>
            <a:avLst/>
            <a:gdLst/>
            <a:ahLst/>
            <a:cxnLst/>
            <a:rect l="l" t="t" r="r" b="b"/>
            <a:pathLst>
              <a:path w="1195070" h="38100">
                <a:moveTo>
                  <a:pt x="0" y="38099"/>
                </a:moveTo>
                <a:lnTo>
                  <a:pt x="0" y="0"/>
                </a:lnTo>
                <a:lnTo>
                  <a:pt x="1194733" y="0"/>
                </a:lnTo>
                <a:lnTo>
                  <a:pt x="1194733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74522" y="7887527"/>
            <a:ext cx="4013200" cy="202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165" dirty="0">
                <a:solidFill>
                  <a:srgbClr val="FFFFFF"/>
                </a:solidFill>
                <a:latin typeface="Trebuchet MS"/>
                <a:cs typeface="Trebuchet MS"/>
              </a:rPr>
              <a:t>Government</a:t>
            </a:r>
            <a:endParaRPr sz="3200">
              <a:latin typeface="Trebuchet MS"/>
              <a:cs typeface="Trebuchet MS"/>
            </a:endParaRPr>
          </a:p>
          <a:p>
            <a:pPr marL="12700" marR="1083945">
              <a:lnSpc>
                <a:spcPct val="103499"/>
              </a:lnSpc>
            </a:pPr>
            <a:r>
              <a:rPr sz="3200" i="1" spc="145" dirty="0">
                <a:solidFill>
                  <a:srgbClr val="FFFFFF"/>
                </a:solidFill>
                <a:latin typeface="Trebuchet MS"/>
                <a:cs typeface="Trebuchet MS"/>
              </a:rPr>
              <a:t>dictates</a:t>
            </a:r>
            <a:r>
              <a:rPr sz="3200" i="1" spc="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30" dirty="0">
                <a:solidFill>
                  <a:srgbClr val="FFFFFF"/>
                </a:solidFill>
                <a:latin typeface="Trebuchet MS"/>
                <a:cs typeface="Trebuchet MS"/>
              </a:rPr>
              <a:t>what </a:t>
            </a:r>
            <a:r>
              <a:rPr sz="3200" i="1" spc="-94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2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i="1" spc="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i="1" spc="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i="1" spc="2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i="1" spc="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2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1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i="1" spc="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2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-2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i="1" spc="105" dirty="0">
                <a:solidFill>
                  <a:srgbClr val="FFFFFF"/>
                </a:solidFill>
                <a:latin typeface="Trebuchet MS"/>
                <a:cs typeface="Trebuchet MS"/>
              </a:rPr>
              <a:t>facilities</a:t>
            </a:r>
            <a:r>
              <a:rPr sz="3200" i="1" spc="3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5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3200" i="1" spc="3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i="1" spc="95" dirty="0">
                <a:solidFill>
                  <a:srgbClr val="FFFFFF"/>
                </a:solidFill>
                <a:latin typeface="Trebuchet MS"/>
                <a:cs typeface="Trebuchet MS"/>
              </a:rPr>
              <a:t>public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25409" y="3695671"/>
            <a:ext cx="2701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5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600" b="1" spc="50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600" b="1" spc="17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600" b="1" spc="-29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600" b="1" spc="3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600" b="1" spc="-29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600" b="1" spc="32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600" b="1" spc="4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600" b="1" spc="-18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3206750" marR="5080" indent="-2744470">
              <a:lnSpc>
                <a:spcPts val="7350"/>
              </a:lnSpc>
              <a:spcBef>
                <a:spcPts val="1220"/>
              </a:spcBef>
            </a:pPr>
            <a:r>
              <a:rPr spc="795" dirty="0"/>
              <a:t>MACRO-LEVEL</a:t>
            </a:r>
            <a:r>
              <a:rPr spc="-100" dirty="0"/>
              <a:t> </a:t>
            </a:r>
            <a:r>
              <a:rPr spc="775" dirty="0"/>
              <a:t>ASSESSMENT: </a:t>
            </a:r>
            <a:r>
              <a:rPr spc="-2095" dirty="0"/>
              <a:t> </a:t>
            </a:r>
            <a:r>
              <a:rPr spc="340" dirty="0">
                <a:solidFill>
                  <a:srgbClr val="000000"/>
                </a:solidFill>
              </a:rPr>
              <a:t>PESTEL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spc="835" dirty="0">
                <a:solidFill>
                  <a:srgbClr val="000000"/>
                </a:solidFill>
              </a:rPr>
              <a:t>ANALYSIS</a:t>
            </a: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54784" y="5087113"/>
            <a:ext cx="133350" cy="13334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361470" y="4858577"/>
            <a:ext cx="3957320" cy="30372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765810">
              <a:lnSpc>
                <a:spcPts val="3979"/>
              </a:lnSpc>
              <a:spcBef>
                <a:spcPts val="114"/>
              </a:spcBef>
            </a:pPr>
            <a:r>
              <a:rPr sz="3200" i="1" spc="185" dirty="0">
                <a:solidFill>
                  <a:srgbClr val="FFFFFF"/>
                </a:solidFill>
                <a:latin typeface="Trebuchet MS"/>
                <a:cs typeface="Trebuchet MS"/>
              </a:rPr>
              <a:t>Factors</a:t>
            </a:r>
            <a:r>
              <a:rPr sz="3200" i="1" spc="3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80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3200" i="1" spc="3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25" dirty="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sz="3200" i="1" spc="-9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90" dirty="0">
                <a:solidFill>
                  <a:srgbClr val="FFFFFF"/>
                </a:solidFill>
                <a:latin typeface="Trebuchet MS"/>
                <a:cs typeface="Trebuchet MS"/>
              </a:rPr>
              <a:t>inflation,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ts val="3815"/>
              </a:lnSpc>
            </a:pPr>
            <a:r>
              <a:rPr sz="3200" i="1" spc="140" dirty="0">
                <a:solidFill>
                  <a:srgbClr val="FFFFFF"/>
                </a:solidFill>
                <a:latin typeface="Trebuchet MS"/>
                <a:cs typeface="Trebuchet MS"/>
              </a:rPr>
              <a:t>employment</a:t>
            </a:r>
            <a:r>
              <a:rPr sz="3200" i="1" spc="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65" dirty="0">
                <a:solidFill>
                  <a:srgbClr val="FFFFFF"/>
                </a:solidFill>
                <a:latin typeface="Trebuchet MS"/>
                <a:cs typeface="Trebuchet MS"/>
              </a:rPr>
              <a:t>rate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i="1" spc="14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200" i="1" spc="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45" dirty="0">
                <a:solidFill>
                  <a:srgbClr val="FFFFFF"/>
                </a:solidFill>
                <a:latin typeface="Trebuchet MS"/>
                <a:cs typeface="Trebuchet MS"/>
              </a:rPr>
              <a:t>income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03499"/>
              </a:lnSpc>
            </a:pPr>
            <a:r>
              <a:rPr sz="3200" i="1" spc="140" dirty="0">
                <a:solidFill>
                  <a:srgbClr val="FFFFFF"/>
                </a:solidFill>
                <a:latin typeface="Trebuchet MS"/>
                <a:cs typeface="Trebuchet MS"/>
              </a:rPr>
              <a:t>distribution</a:t>
            </a:r>
            <a:r>
              <a:rPr sz="3200" i="1" spc="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35" dirty="0">
                <a:solidFill>
                  <a:srgbClr val="FFFFFF"/>
                </a:solidFill>
                <a:latin typeface="Trebuchet MS"/>
                <a:cs typeface="Trebuchet MS"/>
              </a:rPr>
              <a:t>impact </a:t>
            </a:r>
            <a:r>
              <a:rPr sz="3200" i="1" spc="-9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30" dirty="0">
                <a:solidFill>
                  <a:srgbClr val="FFFFFF"/>
                </a:solidFill>
                <a:latin typeface="Trebuchet MS"/>
                <a:cs typeface="Trebuchet MS"/>
              </a:rPr>
              <a:t>revenue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54784" y="8620888"/>
            <a:ext cx="133350" cy="133349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8082561" y="9344788"/>
            <a:ext cx="3134360" cy="38100"/>
          </a:xfrm>
          <a:custGeom>
            <a:avLst/>
            <a:gdLst/>
            <a:ahLst/>
            <a:cxnLst/>
            <a:rect l="l" t="t" r="r" b="b"/>
            <a:pathLst>
              <a:path w="3134359" h="38100">
                <a:moveTo>
                  <a:pt x="3133903" y="38099"/>
                </a:moveTo>
                <a:lnTo>
                  <a:pt x="0" y="38099"/>
                </a:lnTo>
                <a:lnTo>
                  <a:pt x="0" y="0"/>
                </a:lnTo>
                <a:lnTo>
                  <a:pt x="3133903" y="0"/>
                </a:lnTo>
                <a:lnTo>
                  <a:pt x="3133903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361470" y="8392352"/>
            <a:ext cx="3827145" cy="1017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195" dirty="0">
                <a:solidFill>
                  <a:srgbClr val="FFFFFF"/>
                </a:solidFill>
                <a:latin typeface="Trebuchet MS"/>
                <a:cs typeface="Trebuchet MS"/>
              </a:rPr>
              <a:t>Dependent</a:t>
            </a:r>
            <a:r>
              <a:rPr sz="3200" i="1" spc="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0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b="1" i="1" u="heavy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dis</a:t>
            </a:r>
            <a:r>
              <a:rPr sz="3200" b="1" i="1" spc="95" dirty="0">
                <a:solidFill>
                  <a:srgbClr val="FFFFFF"/>
                </a:solidFill>
                <a:latin typeface="Trebuchet MS"/>
                <a:cs typeface="Trebuchet MS"/>
              </a:rPr>
              <a:t>posable</a:t>
            </a:r>
            <a:r>
              <a:rPr sz="3200" b="1" i="1" spc="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i="1" spc="114" dirty="0">
                <a:solidFill>
                  <a:srgbClr val="FFFFFF"/>
                </a:solidFill>
                <a:latin typeface="Trebuchet MS"/>
                <a:cs typeface="Trebuchet MS"/>
              </a:rPr>
              <a:t>income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573567" y="9849624"/>
            <a:ext cx="2992755" cy="38100"/>
          </a:xfrm>
          <a:custGeom>
            <a:avLst/>
            <a:gdLst/>
            <a:ahLst/>
            <a:cxnLst/>
            <a:rect l="l" t="t" r="r" b="b"/>
            <a:pathLst>
              <a:path w="2992754" h="38100">
                <a:moveTo>
                  <a:pt x="2992336" y="0"/>
                </a:moveTo>
                <a:lnTo>
                  <a:pt x="1805686" y="0"/>
                </a:lnTo>
                <a:lnTo>
                  <a:pt x="1536166" y="0"/>
                </a:lnTo>
                <a:lnTo>
                  <a:pt x="0" y="0"/>
                </a:lnTo>
                <a:lnTo>
                  <a:pt x="0" y="38100"/>
                </a:lnTo>
                <a:lnTo>
                  <a:pt x="1536166" y="38100"/>
                </a:lnTo>
                <a:lnTo>
                  <a:pt x="1805686" y="38100"/>
                </a:lnTo>
                <a:lnTo>
                  <a:pt x="2992336" y="38100"/>
                </a:lnTo>
                <a:lnTo>
                  <a:pt x="29923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361470" y="9402002"/>
            <a:ext cx="417702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14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200" i="1" spc="3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i="1" u="heavy" spc="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</a:t>
            </a:r>
            <a:r>
              <a:rPr sz="3200" b="1" i="1" spc="135" dirty="0">
                <a:solidFill>
                  <a:srgbClr val="FFFFFF"/>
                </a:solidFill>
                <a:latin typeface="Trebuchet MS"/>
                <a:cs typeface="Trebuchet MS"/>
              </a:rPr>
              <a:t>pending</a:t>
            </a:r>
            <a:r>
              <a:rPr sz="3200" b="1" i="1" spc="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i="1" spc="70" dirty="0">
                <a:solidFill>
                  <a:srgbClr val="FFFFFF"/>
                </a:solidFill>
                <a:latin typeface="Trebuchet MS"/>
                <a:cs typeface="Trebuchet MS"/>
              </a:rPr>
              <a:t>power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93783" y="3695671"/>
            <a:ext cx="3530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600" b="1" spc="32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600" b="1" spc="50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600" b="1" spc="37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600" b="1" spc="50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600" b="1" spc="57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600" b="1" spc="-29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600" b="1" spc="32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600" b="1" spc="4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600" b="1" spc="-18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endParaRPr sz="3600">
              <a:latin typeface="Tahoma"/>
              <a:cs typeface="Tahom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61120" y="5087113"/>
            <a:ext cx="133350" cy="13334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3367805" y="4858577"/>
            <a:ext cx="3742054" cy="1522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155" dirty="0">
                <a:solidFill>
                  <a:srgbClr val="FFFFFF"/>
                </a:solidFill>
                <a:latin typeface="Trebuchet MS"/>
                <a:cs typeface="Trebuchet MS"/>
              </a:rPr>
              <a:t>Influenced</a:t>
            </a:r>
            <a:r>
              <a:rPr sz="3200" i="1" spc="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8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03499"/>
              </a:lnSpc>
            </a:pPr>
            <a:r>
              <a:rPr sz="3200" i="1" spc="1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i="1" spc="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2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i="1" spc="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-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i="1" spc="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i="1" spc="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i="1" spc="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2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2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i="1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i="1" spc="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35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3200" i="1" spc="-6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2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i="1" spc="4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i="1" spc="-405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3200" i="1" spc="145" dirty="0">
                <a:solidFill>
                  <a:srgbClr val="FFFFFF"/>
                </a:solidFill>
                <a:latin typeface="Trebuchet MS"/>
                <a:cs typeface="Trebuchet MS"/>
              </a:rPr>
              <a:t>social</a:t>
            </a:r>
            <a:r>
              <a:rPr sz="3200" i="1" spc="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65" dirty="0">
                <a:solidFill>
                  <a:srgbClr val="FFFFFF"/>
                </a:solidFill>
                <a:latin typeface="Trebuchet MS"/>
                <a:cs typeface="Trebuchet MS"/>
              </a:rPr>
              <a:t>media,</a:t>
            </a:r>
            <a:r>
              <a:rPr sz="3200" i="1" spc="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etc.)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61120" y="7106413"/>
            <a:ext cx="133350" cy="13334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3367805" y="6877877"/>
            <a:ext cx="3465829" cy="10179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5"/>
              </a:spcBef>
            </a:pPr>
            <a:r>
              <a:rPr sz="3200" i="1" spc="190" dirty="0">
                <a:solidFill>
                  <a:srgbClr val="FFFFFF"/>
                </a:solidFill>
                <a:latin typeface="Trebuchet MS"/>
                <a:cs typeface="Trebuchet MS"/>
              </a:rPr>
              <a:t>Shaped</a:t>
            </a:r>
            <a:r>
              <a:rPr sz="3200" i="1" spc="3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8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3200" i="1" spc="3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i="1" u="heavy" spc="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social </a:t>
            </a:r>
            <a:r>
              <a:rPr sz="3200" b="1" i="1" spc="-9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i="1" u="heavy" spc="1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culture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102455" y="3695671"/>
            <a:ext cx="1876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6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600" b="1" spc="50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600" b="1" spc="32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600" b="1" spc="-29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600" b="1" spc="4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600" b="1" spc="-18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DCB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38272" y="3727617"/>
            <a:ext cx="6550025" cy="6559550"/>
          </a:xfrm>
          <a:custGeom>
            <a:avLst/>
            <a:gdLst/>
            <a:ahLst/>
            <a:cxnLst/>
            <a:rect l="l" t="t" r="r" b="b"/>
            <a:pathLst>
              <a:path w="6550025" h="6559550">
                <a:moveTo>
                  <a:pt x="6549726" y="0"/>
                </a:moveTo>
                <a:lnTo>
                  <a:pt x="6549726" y="6559325"/>
                </a:lnTo>
                <a:lnTo>
                  <a:pt x="0" y="6559325"/>
                </a:lnTo>
                <a:lnTo>
                  <a:pt x="65497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2233" y="41"/>
            <a:ext cx="6553200" cy="10287000"/>
            <a:chOff x="-2233" y="41"/>
            <a:chExt cx="6553200" cy="10287000"/>
          </a:xfrm>
        </p:grpSpPr>
        <p:sp>
          <p:nvSpPr>
            <p:cNvPr id="5" name="object 5"/>
            <p:cNvSpPr/>
            <p:nvPr/>
          </p:nvSpPr>
          <p:spPr>
            <a:xfrm>
              <a:off x="-2233" y="41"/>
              <a:ext cx="6553200" cy="6562725"/>
            </a:xfrm>
            <a:custGeom>
              <a:avLst/>
              <a:gdLst/>
              <a:ahLst/>
              <a:cxnLst/>
              <a:rect l="l" t="t" r="r" b="b"/>
              <a:pathLst>
                <a:path w="6553200" h="6562725">
                  <a:moveTo>
                    <a:pt x="0" y="6562723"/>
                  </a:moveTo>
                  <a:lnTo>
                    <a:pt x="0" y="0"/>
                  </a:lnTo>
                  <a:lnTo>
                    <a:pt x="6553120" y="0"/>
                  </a:lnTo>
                  <a:lnTo>
                    <a:pt x="0" y="65627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5398" y="2847915"/>
              <a:ext cx="5207635" cy="7439025"/>
            </a:xfrm>
            <a:custGeom>
              <a:avLst/>
              <a:gdLst/>
              <a:ahLst/>
              <a:cxnLst/>
              <a:rect l="l" t="t" r="r" b="b"/>
              <a:pathLst>
                <a:path w="5207635" h="7439025">
                  <a:moveTo>
                    <a:pt x="2602277" y="0"/>
                  </a:moveTo>
                  <a:lnTo>
                    <a:pt x="2654895" y="607"/>
                  </a:lnTo>
                  <a:lnTo>
                    <a:pt x="2707578" y="2407"/>
                  </a:lnTo>
                  <a:lnTo>
                    <a:pt x="2760274" y="5365"/>
                  </a:lnTo>
                  <a:lnTo>
                    <a:pt x="2812933" y="9446"/>
                  </a:lnTo>
                  <a:lnTo>
                    <a:pt x="2865503" y="14617"/>
                  </a:lnTo>
                  <a:lnTo>
                    <a:pt x="2917932" y="20843"/>
                  </a:lnTo>
                  <a:lnTo>
                    <a:pt x="2970168" y="28089"/>
                  </a:lnTo>
                  <a:lnTo>
                    <a:pt x="3022161" y="36321"/>
                  </a:lnTo>
                  <a:lnTo>
                    <a:pt x="3073859" y="45505"/>
                  </a:lnTo>
                  <a:lnTo>
                    <a:pt x="3125211" y="55606"/>
                  </a:lnTo>
                  <a:lnTo>
                    <a:pt x="3176164" y="66591"/>
                  </a:lnTo>
                  <a:lnTo>
                    <a:pt x="3226667" y="78424"/>
                  </a:lnTo>
                  <a:lnTo>
                    <a:pt x="3276670" y="91071"/>
                  </a:lnTo>
                  <a:lnTo>
                    <a:pt x="3326120" y="104499"/>
                  </a:lnTo>
                  <a:lnTo>
                    <a:pt x="3374966" y="118672"/>
                  </a:lnTo>
                  <a:lnTo>
                    <a:pt x="3423156" y="133556"/>
                  </a:lnTo>
                  <a:lnTo>
                    <a:pt x="3470640" y="149118"/>
                  </a:lnTo>
                  <a:lnTo>
                    <a:pt x="3515370" y="165264"/>
                  </a:lnTo>
                  <a:lnTo>
                    <a:pt x="3559713" y="182203"/>
                  </a:lnTo>
                  <a:lnTo>
                    <a:pt x="3603660" y="199926"/>
                  </a:lnTo>
                  <a:lnTo>
                    <a:pt x="3647202" y="218425"/>
                  </a:lnTo>
                  <a:lnTo>
                    <a:pt x="3690331" y="237690"/>
                  </a:lnTo>
                  <a:lnTo>
                    <a:pt x="3733039" y="257714"/>
                  </a:lnTo>
                  <a:lnTo>
                    <a:pt x="3775317" y="278488"/>
                  </a:lnTo>
                  <a:lnTo>
                    <a:pt x="3817157" y="300004"/>
                  </a:lnTo>
                  <a:lnTo>
                    <a:pt x="3858550" y="322252"/>
                  </a:lnTo>
                  <a:lnTo>
                    <a:pt x="3899488" y="345225"/>
                  </a:lnTo>
                  <a:lnTo>
                    <a:pt x="3939962" y="368914"/>
                  </a:lnTo>
                  <a:lnTo>
                    <a:pt x="3979965" y="393310"/>
                  </a:lnTo>
                  <a:lnTo>
                    <a:pt x="4019487" y="418405"/>
                  </a:lnTo>
                  <a:lnTo>
                    <a:pt x="4058521" y="444191"/>
                  </a:lnTo>
                  <a:lnTo>
                    <a:pt x="4097057" y="470658"/>
                  </a:lnTo>
                  <a:lnTo>
                    <a:pt x="4135088" y="497800"/>
                  </a:lnTo>
                  <a:lnTo>
                    <a:pt x="4172605" y="525605"/>
                  </a:lnTo>
                  <a:lnTo>
                    <a:pt x="4209600" y="554068"/>
                  </a:lnTo>
                  <a:lnTo>
                    <a:pt x="4246064" y="583178"/>
                  </a:lnTo>
                  <a:lnTo>
                    <a:pt x="4281989" y="612928"/>
                  </a:lnTo>
                  <a:lnTo>
                    <a:pt x="4317366" y="643309"/>
                  </a:lnTo>
                  <a:lnTo>
                    <a:pt x="4352188" y="674312"/>
                  </a:lnTo>
                  <a:lnTo>
                    <a:pt x="4386445" y="705929"/>
                  </a:lnTo>
                  <a:lnTo>
                    <a:pt x="4420129" y="738151"/>
                  </a:lnTo>
                  <a:lnTo>
                    <a:pt x="4453232" y="770970"/>
                  </a:lnTo>
                  <a:lnTo>
                    <a:pt x="4485745" y="804378"/>
                  </a:lnTo>
                  <a:lnTo>
                    <a:pt x="4517661" y="838366"/>
                  </a:lnTo>
                  <a:lnTo>
                    <a:pt x="4548969" y="872925"/>
                  </a:lnTo>
                  <a:lnTo>
                    <a:pt x="4579664" y="908046"/>
                  </a:lnTo>
                  <a:lnTo>
                    <a:pt x="4609734" y="943723"/>
                  </a:lnTo>
                  <a:lnTo>
                    <a:pt x="4639174" y="979945"/>
                  </a:lnTo>
                  <a:lnTo>
                    <a:pt x="4667973" y="1016704"/>
                  </a:lnTo>
                  <a:lnTo>
                    <a:pt x="4696124" y="1053992"/>
                  </a:lnTo>
                  <a:lnTo>
                    <a:pt x="4723617" y="1091801"/>
                  </a:lnTo>
                  <a:lnTo>
                    <a:pt x="4750446" y="1130122"/>
                  </a:lnTo>
                  <a:lnTo>
                    <a:pt x="4776601" y="1168945"/>
                  </a:lnTo>
                  <a:lnTo>
                    <a:pt x="4802073" y="1208264"/>
                  </a:lnTo>
                  <a:lnTo>
                    <a:pt x="4826856" y="1248069"/>
                  </a:lnTo>
                  <a:lnTo>
                    <a:pt x="4850939" y="1288352"/>
                  </a:lnTo>
                  <a:lnTo>
                    <a:pt x="4874315" y="1329104"/>
                  </a:lnTo>
                  <a:lnTo>
                    <a:pt x="4896975" y="1370317"/>
                  </a:lnTo>
                  <a:lnTo>
                    <a:pt x="4918911" y="1411983"/>
                  </a:lnTo>
                  <a:lnTo>
                    <a:pt x="4940115" y="1454092"/>
                  </a:lnTo>
                  <a:lnTo>
                    <a:pt x="4960577" y="1496636"/>
                  </a:lnTo>
                  <a:lnTo>
                    <a:pt x="4980290" y="1539607"/>
                  </a:lnTo>
                  <a:lnTo>
                    <a:pt x="4999246" y="1582997"/>
                  </a:lnTo>
                  <a:lnTo>
                    <a:pt x="5017435" y="1626796"/>
                  </a:lnTo>
                  <a:lnTo>
                    <a:pt x="5034849" y="1670997"/>
                  </a:lnTo>
                  <a:lnTo>
                    <a:pt x="5051481" y="1715591"/>
                  </a:lnTo>
                  <a:lnTo>
                    <a:pt x="5067321" y="1760568"/>
                  </a:lnTo>
                  <a:lnTo>
                    <a:pt x="5082361" y="1805922"/>
                  </a:lnTo>
                  <a:lnTo>
                    <a:pt x="5096593" y="1851643"/>
                  </a:lnTo>
                  <a:lnTo>
                    <a:pt x="5110008" y="1897722"/>
                  </a:lnTo>
                  <a:lnTo>
                    <a:pt x="5122599" y="1944152"/>
                  </a:lnTo>
                  <a:lnTo>
                    <a:pt x="5134355" y="1990924"/>
                  </a:lnTo>
                  <a:lnTo>
                    <a:pt x="5145270" y="2038028"/>
                  </a:lnTo>
                  <a:lnTo>
                    <a:pt x="5155335" y="2085458"/>
                  </a:lnTo>
                  <a:lnTo>
                    <a:pt x="5164541" y="2133204"/>
                  </a:lnTo>
                  <a:lnTo>
                    <a:pt x="5172880" y="2181257"/>
                  </a:lnTo>
                  <a:lnTo>
                    <a:pt x="5180343" y="2229610"/>
                  </a:lnTo>
                  <a:lnTo>
                    <a:pt x="5186922" y="2278254"/>
                  </a:lnTo>
                  <a:lnTo>
                    <a:pt x="5192609" y="2327180"/>
                  </a:lnTo>
                  <a:lnTo>
                    <a:pt x="5197395" y="2376379"/>
                  </a:lnTo>
                  <a:lnTo>
                    <a:pt x="5201272" y="2425844"/>
                  </a:lnTo>
                  <a:lnTo>
                    <a:pt x="5204232" y="2475565"/>
                  </a:lnTo>
                  <a:lnTo>
                    <a:pt x="5206266" y="2525535"/>
                  </a:lnTo>
                  <a:lnTo>
                    <a:pt x="5207365" y="2575744"/>
                  </a:lnTo>
                  <a:lnTo>
                    <a:pt x="5207365" y="7438974"/>
                  </a:lnTo>
                  <a:lnTo>
                    <a:pt x="0" y="7438974"/>
                  </a:lnTo>
                  <a:lnTo>
                    <a:pt x="0" y="2572098"/>
                  </a:lnTo>
                  <a:lnTo>
                    <a:pt x="1130" y="2521544"/>
                  </a:lnTo>
                  <a:lnTo>
                    <a:pt x="3238" y="2471226"/>
                  </a:lnTo>
                  <a:lnTo>
                    <a:pt x="6315" y="2421150"/>
                  </a:lnTo>
                  <a:lnTo>
                    <a:pt x="10349" y="2371327"/>
                  </a:lnTo>
                  <a:lnTo>
                    <a:pt x="15333" y="2321765"/>
                  </a:lnTo>
                  <a:lnTo>
                    <a:pt x="21257" y="2272473"/>
                  </a:lnTo>
                  <a:lnTo>
                    <a:pt x="28110" y="2223460"/>
                  </a:lnTo>
                  <a:lnTo>
                    <a:pt x="35884" y="2174735"/>
                  </a:lnTo>
                  <a:lnTo>
                    <a:pt x="44569" y="2126307"/>
                  </a:lnTo>
                  <a:lnTo>
                    <a:pt x="54156" y="2078184"/>
                  </a:lnTo>
                  <a:lnTo>
                    <a:pt x="64635" y="2030376"/>
                  </a:lnTo>
                  <a:lnTo>
                    <a:pt x="75996" y="1982891"/>
                  </a:lnTo>
                  <a:lnTo>
                    <a:pt x="88231" y="1935740"/>
                  </a:lnTo>
                  <a:lnTo>
                    <a:pt x="101328" y="1888929"/>
                  </a:lnTo>
                  <a:lnTo>
                    <a:pt x="115280" y="1842469"/>
                  </a:lnTo>
                  <a:lnTo>
                    <a:pt x="130077" y="1796368"/>
                  </a:lnTo>
                  <a:lnTo>
                    <a:pt x="145708" y="1750635"/>
                  </a:lnTo>
                  <a:lnTo>
                    <a:pt x="162165" y="1705279"/>
                  </a:lnTo>
                  <a:lnTo>
                    <a:pt x="179439" y="1660309"/>
                  </a:lnTo>
                  <a:lnTo>
                    <a:pt x="197518" y="1615733"/>
                  </a:lnTo>
                  <a:lnTo>
                    <a:pt x="216395" y="1571562"/>
                  </a:lnTo>
                  <a:lnTo>
                    <a:pt x="236059" y="1527803"/>
                  </a:lnTo>
                  <a:lnTo>
                    <a:pt x="256502" y="1484466"/>
                  </a:lnTo>
                  <a:lnTo>
                    <a:pt x="277712" y="1441560"/>
                  </a:lnTo>
                  <a:lnTo>
                    <a:pt x="299682" y="1399093"/>
                  </a:lnTo>
                  <a:lnTo>
                    <a:pt x="322402" y="1357074"/>
                  </a:lnTo>
                  <a:lnTo>
                    <a:pt x="345861" y="1315512"/>
                  </a:lnTo>
                  <a:lnTo>
                    <a:pt x="370051" y="1274417"/>
                  </a:lnTo>
                  <a:lnTo>
                    <a:pt x="394962" y="1233797"/>
                  </a:lnTo>
                  <a:lnTo>
                    <a:pt x="420585" y="1193661"/>
                  </a:lnTo>
                  <a:lnTo>
                    <a:pt x="446909" y="1154017"/>
                  </a:lnTo>
                  <a:lnTo>
                    <a:pt x="473926" y="1114876"/>
                  </a:lnTo>
                  <a:lnTo>
                    <a:pt x="501626" y="1076245"/>
                  </a:lnTo>
                  <a:lnTo>
                    <a:pt x="530000" y="1038134"/>
                  </a:lnTo>
                  <a:lnTo>
                    <a:pt x="559038" y="1000551"/>
                  </a:lnTo>
                  <a:lnTo>
                    <a:pt x="588730" y="963506"/>
                  </a:lnTo>
                  <a:lnTo>
                    <a:pt x="619067" y="927008"/>
                  </a:lnTo>
                  <a:lnTo>
                    <a:pt x="650040" y="891064"/>
                  </a:lnTo>
                  <a:lnTo>
                    <a:pt x="681639" y="855685"/>
                  </a:lnTo>
                  <a:lnTo>
                    <a:pt x="713854" y="820879"/>
                  </a:lnTo>
                  <a:lnTo>
                    <a:pt x="746676" y="786656"/>
                  </a:lnTo>
                  <a:lnTo>
                    <a:pt x="780096" y="753023"/>
                  </a:lnTo>
                  <a:lnTo>
                    <a:pt x="814104" y="719990"/>
                  </a:lnTo>
                  <a:lnTo>
                    <a:pt x="848690" y="687566"/>
                  </a:lnTo>
                  <a:lnTo>
                    <a:pt x="883846" y="655759"/>
                  </a:lnTo>
                  <a:lnTo>
                    <a:pt x="919561" y="624579"/>
                  </a:lnTo>
                  <a:lnTo>
                    <a:pt x="955826" y="594035"/>
                  </a:lnTo>
                  <a:lnTo>
                    <a:pt x="992631" y="564135"/>
                  </a:lnTo>
                  <a:lnTo>
                    <a:pt x="1029967" y="534889"/>
                  </a:lnTo>
                  <a:lnTo>
                    <a:pt x="1067825" y="506305"/>
                  </a:lnTo>
                  <a:lnTo>
                    <a:pt x="1106195" y="478392"/>
                  </a:lnTo>
                  <a:lnTo>
                    <a:pt x="1145068" y="451159"/>
                  </a:lnTo>
                  <a:lnTo>
                    <a:pt x="1184433" y="424615"/>
                  </a:lnTo>
                  <a:lnTo>
                    <a:pt x="1224282" y="398769"/>
                  </a:lnTo>
                  <a:lnTo>
                    <a:pt x="1264605" y="373630"/>
                  </a:lnTo>
                  <a:lnTo>
                    <a:pt x="1305393" y="349207"/>
                  </a:lnTo>
                  <a:lnTo>
                    <a:pt x="1346635" y="325509"/>
                  </a:lnTo>
                  <a:lnTo>
                    <a:pt x="1388323" y="302544"/>
                  </a:lnTo>
                  <a:lnTo>
                    <a:pt x="1430447" y="280321"/>
                  </a:lnTo>
                  <a:lnTo>
                    <a:pt x="1472997" y="258850"/>
                  </a:lnTo>
                  <a:lnTo>
                    <a:pt x="1515965" y="238140"/>
                  </a:lnTo>
                  <a:lnTo>
                    <a:pt x="1559340" y="218198"/>
                  </a:lnTo>
                  <a:lnTo>
                    <a:pt x="1603113" y="199035"/>
                  </a:lnTo>
                  <a:lnTo>
                    <a:pt x="1647274" y="180659"/>
                  </a:lnTo>
                  <a:lnTo>
                    <a:pt x="1691815" y="163079"/>
                  </a:lnTo>
                  <a:lnTo>
                    <a:pt x="1736725" y="146304"/>
                  </a:lnTo>
                  <a:lnTo>
                    <a:pt x="1742345" y="143490"/>
                  </a:lnTo>
                  <a:lnTo>
                    <a:pt x="1747966" y="143490"/>
                  </a:lnTo>
                  <a:lnTo>
                    <a:pt x="1753586" y="140677"/>
                  </a:lnTo>
                  <a:lnTo>
                    <a:pt x="1800434" y="125200"/>
                  </a:lnTo>
                  <a:lnTo>
                    <a:pt x="1847735" y="110554"/>
                  </a:lnTo>
                  <a:lnTo>
                    <a:pt x="1895475" y="96754"/>
                  </a:lnTo>
                  <a:lnTo>
                    <a:pt x="1943641" y="83813"/>
                  </a:lnTo>
                  <a:lnTo>
                    <a:pt x="1992219" y="71744"/>
                  </a:lnTo>
                  <a:lnTo>
                    <a:pt x="2041194" y="60562"/>
                  </a:lnTo>
                  <a:lnTo>
                    <a:pt x="2090555" y="50280"/>
                  </a:lnTo>
                  <a:lnTo>
                    <a:pt x="2140285" y="40913"/>
                  </a:lnTo>
                  <a:lnTo>
                    <a:pt x="2190373" y="32472"/>
                  </a:lnTo>
                  <a:lnTo>
                    <a:pt x="2240804" y="24974"/>
                  </a:lnTo>
                  <a:lnTo>
                    <a:pt x="2291564" y="18430"/>
                  </a:lnTo>
                  <a:lnTo>
                    <a:pt x="2342641" y="12856"/>
                  </a:lnTo>
                  <a:lnTo>
                    <a:pt x="2394019" y="8264"/>
                  </a:lnTo>
                  <a:lnTo>
                    <a:pt x="2445685" y="4669"/>
                  </a:lnTo>
                  <a:lnTo>
                    <a:pt x="2497626" y="2084"/>
                  </a:lnTo>
                  <a:lnTo>
                    <a:pt x="2549828" y="523"/>
                  </a:lnTo>
                  <a:lnTo>
                    <a:pt x="2602277" y="0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7594" y="5090477"/>
              <a:ext cx="133350" cy="1333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7594" y="8119427"/>
              <a:ext cx="133350" cy="13334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04279" y="7890891"/>
            <a:ext cx="3784600" cy="1522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195" dirty="0">
                <a:solidFill>
                  <a:srgbClr val="FFFFFF"/>
                </a:solidFill>
                <a:latin typeface="Trebuchet MS"/>
                <a:cs typeface="Trebuchet MS"/>
              </a:rPr>
              <a:t>Companies</a:t>
            </a:r>
            <a:r>
              <a:rPr sz="3200" i="1" spc="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5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03499"/>
              </a:lnSpc>
            </a:pPr>
            <a:r>
              <a:rPr sz="3200" i="1" spc="120" dirty="0">
                <a:solidFill>
                  <a:srgbClr val="FFFFFF"/>
                </a:solidFill>
                <a:latin typeface="Trebuchet MS"/>
                <a:cs typeface="Trebuchet MS"/>
              </a:rPr>
              <a:t>forced </a:t>
            </a:r>
            <a:r>
              <a:rPr sz="3200" i="1" spc="2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i="1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35" dirty="0">
                <a:solidFill>
                  <a:srgbClr val="FFFFFF"/>
                </a:solidFill>
                <a:latin typeface="Trebuchet MS"/>
                <a:cs typeface="Trebuchet MS"/>
              </a:rPr>
              <a:t>invest </a:t>
            </a:r>
            <a:r>
              <a:rPr sz="3200" i="1" spc="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3200" i="1" spc="-9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i="1" spc="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2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i="1" spc="22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i="1" spc="-5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200" i="1" spc="-6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i="1" spc="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i="1" spc="2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i="1" spc="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i="1" spc="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-9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i="1" spc="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3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i="1" spc="-160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200" i="1" spc="-6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3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4618" y="3905753"/>
            <a:ext cx="3942079" cy="3488690"/>
          </a:xfrm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sz="3200" b="1" spc="225" dirty="0">
                <a:solidFill>
                  <a:srgbClr val="FFFFFF"/>
                </a:solidFill>
                <a:latin typeface="Tahoma"/>
                <a:cs typeface="Tahoma"/>
              </a:rPr>
              <a:t>TECHNOLOGICAL</a:t>
            </a:r>
            <a:endParaRPr sz="3200">
              <a:latin typeface="Tahoma"/>
              <a:cs typeface="Tahoma"/>
            </a:endParaRPr>
          </a:p>
          <a:p>
            <a:pPr marL="311785" marR="569595" algn="just">
              <a:lnSpc>
                <a:spcPct val="103499"/>
              </a:lnSpc>
              <a:spcBef>
                <a:spcPts val="1710"/>
              </a:spcBef>
            </a:pPr>
            <a:r>
              <a:rPr sz="3200" i="1" spc="63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i="1" spc="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2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i="1" spc="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-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i="1" spc="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2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i="1" spc="2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-9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i="1" spc="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i="1" spc="-6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-6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200" i="1" spc="-80" dirty="0">
                <a:solidFill>
                  <a:srgbClr val="FFFFFF"/>
                </a:solidFill>
                <a:latin typeface="Trebuchet MS"/>
                <a:cs typeface="Trebuchet MS"/>
              </a:rPr>
              <a:t>m  </a:t>
            </a:r>
            <a:r>
              <a:rPr sz="3200" i="1" spc="150" dirty="0">
                <a:solidFill>
                  <a:srgbClr val="FFFFFF"/>
                </a:solidFill>
                <a:latin typeface="Trebuchet MS"/>
                <a:cs typeface="Trebuchet MS"/>
              </a:rPr>
              <a:t>industry</a:t>
            </a:r>
            <a:r>
              <a:rPr sz="3200" i="1" spc="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5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endParaRPr sz="3200">
              <a:latin typeface="Trebuchet MS"/>
              <a:cs typeface="Trebuchet MS"/>
            </a:endParaRPr>
          </a:p>
          <a:p>
            <a:pPr marL="311785" marR="658495" algn="just">
              <a:lnSpc>
                <a:spcPct val="103499"/>
              </a:lnSpc>
            </a:pPr>
            <a:r>
              <a:rPr sz="3200" i="1" spc="155" dirty="0">
                <a:solidFill>
                  <a:srgbClr val="FFFFFF"/>
                </a:solidFill>
                <a:latin typeface="Trebuchet MS"/>
                <a:cs typeface="Trebuchet MS"/>
              </a:rPr>
              <a:t>dominated </a:t>
            </a:r>
            <a:r>
              <a:rPr sz="3200" i="1" spc="85" dirty="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sz="3200" i="1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i="1" u="heavy" spc="1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technolo</a:t>
            </a:r>
            <a:r>
              <a:rPr sz="3200" b="1" i="1" spc="13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b="1" i="1" u="heavy" spc="1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ical </a:t>
            </a:r>
            <a:r>
              <a:rPr sz="3200" b="1" i="1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i="1" u="heavy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</a:t>
            </a:r>
            <a:r>
              <a:rPr sz="3200" b="1" i="1" u="heavy" spc="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</a:t>
            </a:r>
            <a:r>
              <a:rPr sz="3200" b="1" i="1" u="heavy" spc="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v</a:t>
            </a:r>
            <a:r>
              <a:rPr sz="3200" b="1" i="1" u="heavy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</a:t>
            </a:r>
            <a:r>
              <a:rPr sz="3200" b="1" i="1" u="heavy" spc="2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n</a:t>
            </a:r>
            <a:r>
              <a:rPr sz="3200" b="1" i="1" u="heavy" spc="1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</a:t>
            </a:r>
            <a:r>
              <a:rPr sz="3200" b="1" i="1" u="heavy" spc="1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</a:t>
            </a:r>
            <a:r>
              <a:rPr sz="3200" b="1" i="1" u="heavy" spc="2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m</a:t>
            </a:r>
            <a:r>
              <a:rPr sz="3200" b="1" i="1" u="heavy" spc="1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</a:t>
            </a:r>
            <a:r>
              <a:rPr sz="3200" b="1" i="1" u="heavy" spc="2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n</a:t>
            </a:r>
            <a:r>
              <a:rPr sz="3200" b="1" i="1" u="heavy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</a:t>
            </a:r>
            <a:r>
              <a:rPr sz="3200" b="1" i="1" u="heavy" spc="-1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3206750" marR="5080" indent="-2744470">
              <a:lnSpc>
                <a:spcPts val="7350"/>
              </a:lnSpc>
              <a:spcBef>
                <a:spcPts val="1220"/>
              </a:spcBef>
            </a:pPr>
            <a:r>
              <a:rPr spc="795" dirty="0"/>
              <a:t>MACRO-LEVEL</a:t>
            </a:r>
            <a:r>
              <a:rPr spc="-100" dirty="0"/>
              <a:t> </a:t>
            </a:r>
            <a:r>
              <a:rPr spc="775" dirty="0"/>
              <a:t>ASSESSMENT: </a:t>
            </a:r>
            <a:r>
              <a:rPr spc="-2095" dirty="0"/>
              <a:t> </a:t>
            </a:r>
            <a:r>
              <a:rPr spc="340" dirty="0">
                <a:solidFill>
                  <a:srgbClr val="000000"/>
                </a:solidFill>
              </a:rPr>
              <a:t>PESTEL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spc="835" dirty="0">
                <a:solidFill>
                  <a:srgbClr val="000000"/>
                </a:solidFill>
              </a:rPr>
              <a:t>ANALYSIS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6558257" y="2847915"/>
            <a:ext cx="5207635" cy="7439025"/>
            <a:chOff x="6558257" y="2847915"/>
            <a:chExt cx="5207635" cy="7439025"/>
          </a:xfrm>
        </p:grpSpPr>
        <p:sp>
          <p:nvSpPr>
            <p:cNvPr id="13" name="object 13"/>
            <p:cNvSpPr/>
            <p:nvPr/>
          </p:nvSpPr>
          <p:spPr>
            <a:xfrm>
              <a:off x="6558257" y="2847915"/>
              <a:ext cx="5207635" cy="7439025"/>
            </a:xfrm>
            <a:custGeom>
              <a:avLst/>
              <a:gdLst/>
              <a:ahLst/>
              <a:cxnLst/>
              <a:rect l="l" t="t" r="r" b="b"/>
              <a:pathLst>
                <a:path w="5207634" h="7439025">
                  <a:moveTo>
                    <a:pt x="2602277" y="0"/>
                  </a:moveTo>
                  <a:lnTo>
                    <a:pt x="2654895" y="607"/>
                  </a:lnTo>
                  <a:lnTo>
                    <a:pt x="2707578" y="2407"/>
                  </a:lnTo>
                  <a:lnTo>
                    <a:pt x="2760274" y="5365"/>
                  </a:lnTo>
                  <a:lnTo>
                    <a:pt x="2812933" y="9446"/>
                  </a:lnTo>
                  <a:lnTo>
                    <a:pt x="2865503" y="14617"/>
                  </a:lnTo>
                  <a:lnTo>
                    <a:pt x="2917932" y="20843"/>
                  </a:lnTo>
                  <a:lnTo>
                    <a:pt x="2970168" y="28089"/>
                  </a:lnTo>
                  <a:lnTo>
                    <a:pt x="3022161" y="36321"/>
                  </a:lnTo>
                  <a:lnTo>
                    <a:pt x="3073859" y="45505"/>
                  </a:lnTo>
                  <a:lnTo>
                    <a:pt x="3125211" y="55606"/>
                  </a:lnTo>
                  <a:lnTo>
                    <a:pt x="3176164" y="66591"/>
                  </a:lnTo>
                  <a:lnTo>
                    <a:pt x="3226667" y="78424"/>
                  </a:lnTo>
                  <a:lnTo>
                    <a:pt x="3276670" y="91071"/>
                  </a:lnTo>
                  <a:lnTo>
                    <a:pt x="3326120" y="104499"/>
                  </a:lnTo>
                  <a:lnTo>
                    <a:pt x="3374966" y="118672"/>
                  </a:lnTo>
                  <a:lnTo>
                    <a:pt x="3423156" y="133556"/>
                  </a:lnTo>
                  <a:lnTo>
                    <a:pt x="3470640" y="149118"/>
                  </a:lnTo>
                  <a:lnTo>
                    <a:pt x="3515370" y="165264"/>
                  </a:lnTo>
                  <a:lnTo>
                    <a:pt x="3559713" y="182203"/>
                  </a:lnTo>
                  <a:lnTo>
                    <a:pt x="3603660" y="199926"/>
                  </a:lnTo>
                  <a:lnTo>
                    <a:pt x="3647202" y="218425"/>
                  </a:lnTo>
                  <a:lnTo>
                    <a:pt x="3690331" y="237690"/>
                  </a:lnTo>
                  <a:lnTo>
                    <a:pt x="3733039" y="257714"/>
                  </a:lnTo>
                  <a:lnTo>
                    <a:pt x="3775317" y="278488"/>
                  </a:lnTo>
                  <a:lnTo>
                    <a:pt x="3817157" y="300004"/>
                  </a:lnTo>
                  <a:lnTo>
                    <a:pt x="3858550" y="322252"/>
                  </a:lnTo>
                  <a:lnTo>
                    <a:pt x="3899488" y="345225"/>
                  </a:lnTo>
                  <a:lnTo>
                    <a:pt x="3939962" y="368914"/>
                  </a:lnTo>
                  <a:lnTo>
                    <a:pt x="3979965" y="393310"/>
                  </a:lnTo>
                  <a:lnTo>
                    <a:pt x="4019487" y="418405"/>
                  </a:lnTo>
                  <a:lnTo>
                    <a:pt x="4058521" y="444191"/>
                  </a:lnTo>
                  <a:lnTo>
                    <a:pt x="4097057" y="470658"/>
                  </a:lnTo>
                  <a:lnTo>
                    <a:pt x="4135088" y="497800"/>
                  </a:lnTo>
                  <a:lnTo>
                    <a:pt x="4172605" y="525605"/>
                  </a:lnTo>
                  <a:lnTo>
                    <a:pt x="4209600" y="554068"/>
                  </a:lnTo>
                  <a:lnTo>
                    <a:pt x="4246064" y="583178"/>
                  </a:lnTo>
                  <a:lnTo>
                    <a:pt x="4281989" y="612928"/>
                  </a:lnTo>
                  <a:lnTo>
                    <a:pt x="4317366" y="643309"/>
                  </a:lnTo>
                  <a:lnTo>
                    <a:pt x="4352188" y="674312"/>
                  </a:lnTo>
                  <a:lnTo>
                    <a:pt x="4386445" y="705929"/>
                  </a:lnTo>
                  <a:lnTo>
                    <a:pt x="4420129" y="738151"/>
                  </a:lnTo>
                  <a:lnTo>
                    <a:pt x="4453232" y="770970"/>
                  </a:lnTo>
                  <a:lnTo>
                    <a:pt x="4485745" y="804378"/>
                  </a:lnTo>
                  <a:lnTo>
                    <a:pt x="4517661" y="838366"/>
                  </a:lnTo>
                  <a:lnTo>
                    <a:pt x="4548969" y="872925"/>
                  </a:lnTo>
                  <a:lnTo>
                    <a:pt x="4579664" y="908046"/>
                  </a:lnTo>
                  <a:lnTo>
                    <a:pt x="4609734" y="943723"/>
                  </a:lnTo>
                  <a:lnTo>
                    <a:pt x="4639174" y="979945"/>
                  </a:lnTo>
                  <a:lnTo>
                    <a:pt x="4667973" y="1016704"/>
                  </a:lnTo>
                  <a:lnTo>
                    <a:pt x="4696124" y="1053992"/>
                  </a:lnTo>
                  <a:lnTo>
                    <a:pt x="4723617" y="1091801"/>
                  </a:lnTo>
                  <a:lnTo>
                    <a:pt x="4750446" y="1130122"/>
                  </a:lnTo>
                  <a:lnTo>
                    <a:pt x="4776601" y="1168945"/>
                  </a:lnTo>
                  <a:lnTo>
                    <a:pt x="4802073" y="1208264"/>
                  </a:lnTo>
                  <a:lnTo>
                    <a:pt x="4826856" y="1248069"/>
                  </a:lnTo>
                  <a:lnTo>
                    <a:pt x="4850939" y="1288352"/>
                  </a:lnTo>
                  <a:lnTo>
                    <a:pt x="4874315" y="1329104"/>
                  </a:lnTo>
                  <a:lnTo>
                    <a:pt x="4896975" y="1370317"/>
                  </a:lnTo>
                  <a:lnTo>
                    <a:pt x="4918911" y="1411983"/>
                  </a:lnTo>
                  <a:lnTo>
                    <a:pt x="4940115" y="1454092"/>
                  </a:lnTo>
                  <a:lnTo>
                    <a:pt x="4960577" y="1496636"/>
                  </a:lnTo>
                  <a:lnTo>
                    <a:pt x="4980290" y="1539607"/>
                  </a:lnTo>
                  <a:lnTo>
                    <a:pt x="4999246" y="1582997"/>
                  </a:lnTo>
                  <a:lnTo>
                    <a:pt x="5017435" y="1626796"/>
                  </a:lnTo>
                  <a:lnTo>
                    <a:pt x="5034849" y="1670997"/>
                  </a:lnTo>
                  <a:lnTo>
                    <a:pt x="5051481" y="1715591"/>
                  </a:lnTo>
                  <a:lnTo>
                    <a:pt x="5067321" y="1760568"/>
                  </a:lnTo>
                  <a:lnTo>
                    <a:pt x="5082361" y="1805922"/>
                  </a:lnTo>
                  <a:lnTo>
                    <a:pt x="5096593" y="1851643"/>
                  </a:lnTo>
                  <a:lnTo>
                    <a:pt x="5110008" y="1897722"/>
                  </a:lnTo>
                  <a:lnTo>
                    <a:pt x="5122599" y="1944152"/>
                  </a:lnTo>
                  <a:lnTo>
                    <a:pt x="5134355" y="1990924"/>
                  </a:lnTo>
                  <a:lnTo>
                    <a:pt x="5145270" y="2038028"/>
                  </a:lnTo>
                  <a:lnTo>
                    <a:pt x="5155335" y="2085458"/>
                  </a:lnTo>
                  <a:lnTo>
                    <a:pt x="5164541" y="2133204"/>
                  </a:lnTo>
                  <a:lnTo>
                    <a:pt x="5172880" y="2181257"/>
                  </a:lnTo>
                  <a:lnTo>
                    <a:pt x="5180343" y="2229610"/>
                  </a:lnTo>
                  <a:lnTo>
                    <a:pt x="5186922" y="2278254"/>
                  </a:lnTo>
                  <a:lnTo>
                    <a:pt x="5192609" y="2327180"/>
                  </a:lnTo>
                  <a:lnTo>
                    <a:pt x="5197395" y="2376379"/>
                  </a:lnTo>
                  <a:lnTo>
                    <a:pt x="5201272" y="2425844"/>
                  </a:lnTo>
                  <a:lnTo>
                    <a:pt x="5204232" y="2475565"/>
                  </a:lnTo>
                  <a:lnTo>
                    <a:pt x="5206266" y="2525535"/>
                  </a:lnTo>
                  <a:lnTo>
                    <a:pt x="5207365" y="2575744"/>
                  </a:lnTo>
                  <a:lnTo>
                    <a:pt x="5207365" y="7438974"/>
                  </a:lnTo>
                  <a:lnTo>
                    <a:pt x="0" y="7438974"/>
                  </a:lnTo>
                  <a:lnTo>
                    <a:pt x="0" y="2572098"/>
                  </a:lnTo>
                  <a:lnTo>
                    <a:pt x="1130" y="2521544"/>
                  </a:lnTo>
                  <a:lnTo>
                    <a:pt x="3238" y="2471226"/>
                  </a:lnTo>
                  <a:lnTo>
                    <a:pt x="6315" y="2421150"/>
                  </a:lnTo>
                  <a:lnTo>
                    <a:pt x="10349" y="2371327"/>
                  </a:lnTo>
                  <a:lnTo>
                    <a:pt x="15333" y="2321765"/>
                  </a:lnTo>
                  <a:lnTo>
                    <a:pt x="21257" y="2272473"/>
                  </a:lnTo>
                  <a:lnTo>
                    <a:pt x="28110" y="2223460"/>
                  </a:lnTo>
                  <a:lnTo>
                    <a:pt x="35884" y="2174735"/>
                  </a:lnTo>
                  <a:lnTo>
                    <a:pt x="44569" y="2126307"/>
                  </a:lnTo>
                  <a:lnTo>
                    <a:pt x="54156" y="2078184"/>
                  </a:lnTo>
                  <a:lnTo>
                    <a:pt x="64635" y="2030376"/>
                  </a:lnTo>
                  <a:lnTo>
                    <a:pt x="75996" y="1982891"/>
                  </a:lnTo>
                  <a:lnTo>
                    <a:pt x="88231" y="1935740"/>
                  </a:lnTo>
                  <a:lnTo>
                    <a:pt x="101328" y="1888929"/>
                  </a:lnTo>
                  <a:lnTo>
                    <a:pt x="115280" y="1842469"/>
                  </a:lnTo>
                  <a:lnTo>
                    <a:pt x="130077" y="1796368"/>
                  </a:lnTo>
                  <a:lnTo>
                    <a:pt x="145708" y="1750635"/>
                  </a:lnTo>
                  <a:lnTo>
                    <a:pt x="162165" y="1705279"/>
                  </a:lnTo>
                  <a:lnTo>
                    <a:pt x="179439" y="1660309"/>
                  </a:lnTo>
                  <a:lnTo>
                    <a:pt x="197518" y="1615733"/>
                  </a:lnTo>
                  <a:lnTo>
                    <a:pt x="216395" y="1571562"/>
                  </a:lnTo>
                  <a:lnTo>
                    <a:pt x="236059" y="1527803"/>
                  </a:lnTo>
                  <a:lnTo>
                    <a:pt x="256502" y="1484466"/>
                  </a:lnTo>
                  <a:lnTo>
                    <a:pt x="277712" y="1441560"/>
                  </a:lnTo>
                  <a:lnTo>
                    <a:pt x="299682" y="1399093"/>
                  </a:lnTo>
                  <a:lnTo>
                    <a:pt x="322402" y="1357074"/>
                  </a:lnTo>
                  <a:lnTo>
                    <a:pt x="345861" y="1315512"/>
                  </a:lnTo>
                  <a:lnTo>
                    <a:pt x="370051" y="1274417"/>
                  </a:lnTo>
                  <a:lnTo>
                    <a:pt x="394962" y="1233797"/>
                  </a:lnTo>
                  <a:lnTo>
                    <a:pt x="420585" y="1193661"/>
                  </a:lnTo>
                  <a:lnTo>
                    <a:pt x="446909" y="1154017"/>
                  </a:lnTo>
                  <a:lnTo>
                    <a:pt x="473926" y="1114876"/>
                  </a:lnTo>
                  <a:lnTo>
                    <a:pt x="501626" y="1076245"/>
                  </a:lnTo>
                  <a:lnTo>
                    <a:pt x="530000" y="1038134"/>
                  </a:lnTo>
                  <a:lnTo>
                    <a:pt x="559038" y="1000551"/>
                  </a:lnTo>
                  <a:lnTo>
                    <a:pt x="588730" y="963506"/>
                  </a:lnTo>
                  <a:lnTo>
                    <a:pt x="619067" y="927008"/>
                  </a:lnTo>
                  <a:lnTo>
                    <a:pt x="650040" y="891064"/>
                  </a:lnTo>
                  <a:lnTo>
                    <a:pt x="681639" y="855685"/>
                  </a:lnTo>
                  <a:lnTo>
                    <a:pt x="713854" y="820879"/>
                  </a:lnTo>
                  <a:lnTo>
                    <a:pt x="746676" y="786656"/>
                  </a:lnTo>
                  <a:lnTo>
                    <a:pt x="780096" y="753023"/>
                  </a:lnTo>
                  <a:lnTo>
                    <a:pt x="814104" y="719990"/>
                  </a:lnTo>
                  <a:lnTo>
                    <a:pt x="848690" y="687566"/>
                  </a:lnTo>
                  <a:lnTo>
                    <a:pt x="883846" y="655759"/>
                  </a:lnTo>
                  <a:lnTo>
                    <a:pt x="919561" y="624579"/>
                  </a:lnTo>
                  <a:lnTo>
                    <a:pt x="955826" y="594035"/>
                  </a:lnTo>
                  <a:lnTo>
                    <a:pt x="992631" y="564135"/>
                  </a:lnTo>
                  <a:lnTo>
                    <a:pt x="1029967" y="534889"/>
                  </a:lnTo>
                  <a:lnTo>
                    <a:pt x="1067825" y="506305"/>
                  </a:lnTo>
                  <a:lnTo>
                    <a:pt x="1106195" y="478392"/>
                  </a:lnTo>
                  <a:lnTo>
                    <a:pt x="1145068" y="451159"/>
                  </a:lnTo>
                  <a:lnTo>
                    <a:pt x="1184433" y="424615"/>
                  </a:lnTo>
                  <a:lnTo>
                    <a:pt x="1224282" y="398769"/>
                  </a:lnTo>
                  <a:lnTo>
                    <a:pt x="1264605" y="373630"/>
                  </a:lnTo>
                  <a:lnTo>
                    <a:pt x="1305393" y="349207"/>
                  </a:lnTo>
                  <a:lnTo>
                    <a:pt x="1346635" y="325509"/>
                  </a:lnTo>
                  <a:lnTo>
                    <a:pt x="1388323" y="302544"/>
                  </a:lnTo>
                  <a:lnTo>
                    <a:pt x="1430447" y="280321"/>
                  </a:lnTo>
                  <a:lnTo>
                    <a:pt x="1472997" y="258850"/>
                  </a:lnTo>
                  <a:lnTo>
                    <a:pt x="1515965" y="238140"/>
                  </a:lnTo>
                  <a:lnTo>
                    <a:pt x="1559340" y="218198"/>
                  </a:lnTo>
                  <a:lnTo>
                    <a:pt x="1603113" y="199035"/>
                  </a:lnTo>
                  <a:lnTo>
                    <a:pt x="1647274" y="180659"/>
                  </a:lnTo>
                  <a:lnTo>
                    <a:pt x="1691815" y="163079"/>
                  </a:lnTo>
                  <a:lnTo>
                    <a:pt x="1736725" y="146304"/>
                  </a:lnTo>
                  <a:lnTo>
                    <a:pt x="1742345" y="143490"/>
                  </a:lnTo>
                  <a:lnTo>
                    <a:pt x="1747966" y="143490"/>
                  </a:lnTo>
                  <a:lnTo>
                    <a:pt x="1753586" y="140677"/>
                  </a:lnTo>
                  <a:lnTo>
                    <a:pt x="1800434" y="125200"/>
                  </a:lnTo>
                  <a:lnTo>
                    <a:pt x="1847735" y="110554"/>
                  </a:lnTo>
                  <a:lnTo>
                    <a:pt x="1895475" y="96754"/>
                  </a:lnTo>
                  <a:lnTo>
                    <a:pt x="1943641" y="83813"/>
                  </a:lnTo>
                  <a:lnTo>
                    <a:pt x="1992219" y="71744"/>
                  </a:lnTo>
                  <a:lnTo>
                    <a:pt x="2041194" y="60562"/>
                  </a:lnTo>
                  <a:lnTo>
                    <a:pt x="2090555" y="50280"/>
                  </a:lnTo>
                  <a:lnTo>
                    <a:pt x="2140285" y="40913"/>
                  </a:lnTo>
                  <a:lnTo>
                    <a:pt x="2190373" y="32472"/>
                  </a:lnTo>
                  <a:lnTo>
                    <a:pt x="2240804" y="24974"/>
                  </a:lnTo>
                  <a:lnTo>
                    <a:pt x="2291564" y="18430"/>
                  </a:lnTo>
                  <a:lnTo>
                    <a:pt x="2342641" y="12856"/>
                  </a:lnTo>
                  <a:lnTo>
                    <a:pt x="2394019" y="8264"/>
                  </a:lnTo>
                  <a:lnTo>
                    <a:pt x="2445685" y="4669"/>
                  </a:lnTo>
                  <a:lnTo>
                    <a:pt x="2497626" y="2084"/>
                  </a:lnTo>
                  <a:lnTo>
                    <a:pt x="2549828" y="523"/>
                  </a:lnTo>
                  <a:lnTo>
                    <a:pt x="2602277" y="0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22458" y="5090477"/>
              <a:ext cx="133350" cy="1333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22458" y="8624252"/>
              <a:ext cx="133350" cy="13334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229144" y="8395716"/>
            <a:ext cx="4456430" cy="1017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u="heavy" spc="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Pollution</a:t>
            </a:r>
            <a:r>
              <a:rPr sz="3200" b="1" i="1" spc="3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65" dirty="0">
                <a:solidFill>
                  <a:srgbClr val="FFFFFF"/>
                </a:solidFill>
                <a:latin typeface="Trebuchet MS"/>
                <a:cs typeface="Trebuchet MS"/>
              </a:rPr>
              <a:t>increases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i="1" spc="85" dirty="0">
                <a:solidFill>
                  <a:srgbClr val="FFFFFF"/>
                </a:solidFill>
                <a:latin typeface="Trebuchet MS"/>
                <a:cs typeface="Trebuchet MS"/>
              </a:rPr>
              <a:t>due</a:t>
            </a:r>
            <a:r>
              <a:rPr sz="3200" i="1" spc="3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2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i="1" spc="3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65" dirty="0">
                <a:solidFill>
                  <a:srgbClr val="FFFFFF"/>
                </a:solidFill>
                <a:latin typeface="Trebuchet MS"/>
                <a:cs typeface="Trebuchet MS"/>
              </a:rPr>
              <a:t>transportation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31595" y="3905753"/>
            <a:ext cx="4403090" cy="3993515"/>
          </a:xfrm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945"/>
              </a:spcBef>
            </a:pPr>
            <a:r>
              <a:rPr sz="3200" b="1" spc="229" dirty="0">
                <a:solidFill>
                  <a:srgbClr val="FFFFFF"/>
                </a:solidFill>
                <a:latin typeface="Tahoma"/>
                <a:cs typeface="Tahoma"/>
              </a:rPr>
              <a:t>ENVIRONMENTAL</a:t>
            </a:r>
            <a:endParaRPr sz="3200">
              <a:latin typeface="Tahoma"/>
              <a:cs typeface="Tahoma"/>
            </a:endParaRPr>
          </a:p>
          <a:p>
            <a:pPr marL="109855" marR="793750" algn="just">
              <a:lnSpc>
                <a:spcPct val="103499"/>
              </a:lnSpc>
              <a:spcBef>
                <a:spcPts val="1710"/>
              </a:spcBef>
            </a:pPr>
            <a:r>
              <a:rPr sz="3200" i="1" spc="114" dirty="0">
                <a:solidFill>
                  <a:srgbClr val="FFFFFF"/>
                </a:solidFill>
                <a:latin typeface="Trebuchet MS"/>
                <a:cs typeface="Trebuchet MS"/>
              </a:rPr>
              <a:t>Leisure </a:t>
            </a:r>
            <a:r>
              <a:rPr sz="3200" i="1" spc="135" dirty="0">
                <a:solidFill>
                  <a:srgbClr val="FFFFFF"/>
                </a:solidFill>
                <a:latin typeface="Trebuchet MS"/>
                <a:cs typeface="Trebuchet MS"/>
              </a:rPr>
              <a:t>activities </a:t>
            </a:r>
            <a:r>
              <a:rPr sz="3200" i="1" spc="-9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9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3200" i="1" spc="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95" dirty="0">
                <a:solidFill>
                  <a:srgbClr val="FFFFFF"/>
                </a:solidFill>
                <a:latin typeface="Trebuchet MS"/>
                <a:cs typeface="Trebuchet MS"/>
              </a:rPr>
              <a:t>stem</a:t>
            </a:r>
            <a:r>
              <a:rPr sz="3200" i="1" spc="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6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endParaRPr sz="3200">
              <a:latin typeface="Trebuchet MS"/>
              <a:cs typeface="Trebuchet MS"/>
            </a:endParaRPr>
          </a:p>
          <a:p>
            <a:pPr marL="109855" marR="5080" algn="just">
              <a:lnSpc>
                <a:spcPct val="103499"/>
              </a:lnSpc>
            </a:pPr>
            <a:r>
              <a:rPr sz="3200" i="1" spc="135" dirty="0">
                <a:solidFill>
                  <a:srgbClr val="FFFFFF"/>
                </a:solidFill>
                <a:latin typeface="Trebuchet MS"/>
                <a:cs typeface="Trebuchet MS"/>
              </a:rPr>
              <a:t>entertainment </a:t>
            </a:r>
            <a:r>
              <a:rPr sz="3200" i="1" spc="95" dirty="0">
                <a:solidFill>
                  <a:srgbClr val="FFFFFF"/>
                </a:solidFill>
                <a:latin typeface="Trebuchet MS"/>
                <a:cs typeface="Trebuchet MS"/>
              </a:rPr>
              <a:t>affect </a:t>
            </a:r>
            <a:r>
              <a:rPr sz="3200" i="1" spc="-9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i="1" spc="22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i="1" spc="-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2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28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200" i="1" spc="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i="1" spc="25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i="1" spc="2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1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200" i="1" spc="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2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-2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i="1" spc="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35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3200" i="1" spc="-6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i="1" spc="19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200" i="1" spc="-380" dirty="0">
                <a:solidFill>
                  <a:srgbClr val="FFFFFF"/>
                </a:solidFill>
                <a:latin typeface="Trebuchet MS"/>
                <a:cs typeface="Trebuchet MS"/>
              </a:rPr>
              <a:t>.  </a:t>
            </a:r>
            <a:r>
              <a:rPr sz="3200" i="1" spc="160" dirty="0">
                <a:solidFill>
                  <a:srgbClr val="FFFFFF"/>
                </a:solidFill>
                <a:latin typeface="Trebuchet MS"/>
                <a:cs typeface="Trebuchet MS"/>
              </a:rPr>
              <a:t>amusement</a:t>
            </a:r>
            <a:r>
              <a:rPr sz="3200" i="1" spc="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05" dirty="0">
                <a:solidFill>
                  <a:srgbClr val="FFFFFF"/>
                </a:solidFill>
                <a:latin typeface="Trebuchet MS"/>
                <a:cs typeface="Trebuchet MS"/>
              </a:rPr>
              <a:t>parks,</a:t>
            </a:r>
            <a:endParaRPr sz="3200">
              <a:latin typeface="Trebuchet MS"/>
              <a:cs typeface="Trebuchet MS"/>
            </a:endParaRPr>
          </a:p>
          <a:p>
            <a:pPr marL="109855" algn="just">
              <a:lnSpc>
                <a:spcPct val="100000"/>
              </a:lnSpc>
              <a:spcBef>
                <a:spcPts val="135"/>
              </a:spcBef>
            </a:pPr>
            <a:r>
              <a:rPr sz="3200" i="1" spc="85" dirty="0">
                <a:solidFill>
                  <a:srgbClr val="FFFFFF"/>
                </a:solidFill>
                <a:latin typeface="Trebuchet MS"/>
                <a:cs typeface="Trebuchet MS"/>
              </a:rPr>
              <a:t>media)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439744" y="2847915"/>
            <a:ext cx="5207635" cy="7439025"/>
            <a:chOff x="12439744" y="2847915"/>
            <a:chExt cx="5207635" cy="7439025"/>
          </a:xfrm>
        </p:grpSpPr>
        <p:sp>
          <p:nvSpPr>
            <p:cNvPr id="19" name="object 19"/>
            <p:cNvSpPr/>
            <p:nvPr/>
          </p:nvSpPr>
          <p:spPr>
            <a:xfrm>
              <a:off x="12439744" y="2847915"/>
              <a:ext cx="5207635" cy="7439025"/>
            </a:xfrm>
            <a:custGeom>
              <a:avLst/>
              <a:gdLst/>
              <a:ahLst/>
              <a:cxnLst/>
              <a:rect l="l" t="t" r="r" b="b"/>
              <a:pathLst>
                <a:path w="5207634" h="7439025">
                  <a:moveTo>
                    <a:pt x="2602277" y="0"/>
                  </a:moveTo>
                  <a:lnTo>
                    <a:pt x="2654895" y="607"/>
                  </a:lnTo>
                  <a:lnTo>
                    <a:pt x="2707578" y="2407"/>
                  </a:lnTo>
                  <a:lnTo>
                    <a:pt x="2760274" y="5365"/>
                  </a:lnTo>
                  <a:lnTo>
                    <a:pt x="2812933" y="9446"/>
                  </a:lnTo>
                  <a:lnTo>
                    <a:pt x="2865503" y="14617"/>
                  </a:lnTo>
                  <a:lnTo>
                    <a:pt x="2917932" y="20843"/>
                  </a:lnTo>
                  <a:lnTo>
                    <a:pt x="2970168" y="28089"/>
                  </a:lnTo>
                  <a:lnTo>
                    <a:pt x="3022161" y="36321"/>
                  </a:lnTo>
                  <a:lnTo>
                    <a:pt x="3073859" y="45505"/>
                  </a:lnTo>
                  <a:lnTo>
                    <a:pt x="3125211" y="55606"/>
                  </a:lnTo>
                  <a:lnTo>
                    <a:pt x="3176164" y="66591"/>
                  </a:lnTo>
                  <a:lnTo>
                    <a:pt x="3226667" y="78424"/>
                  </a:lnTo>
                  <a:lnTo>
                    <a:pt x="3276670" y="91071"/>
                  </a:lnTo>
                  <a:lnTo>
                    <a:pt x="3326120" y="104499"/>
                  </a:lnTo>
                  <a:lnTo>
                    <a:pt x="3374966" y="118672"/>
                  </a:lnTo>
                  <a:lnTo>
                    <a:pt x="3423156" y="133556"/>
                  </a:lnTo>
                  <a:lnTo>
                    <a:pt x="3470640" y="149118"/>
                  </a:lnTo>
                  <a:lnTo>
                    <a:pt x="3515370" y="165264"/>
                  </a:lnTo>
                  <a:lnTo>
                    <a:pt x="3559713" y="182203"/>
                  </a:lnTo>
                  <a:lnTo>
                    <a:pt x="3603660" y="199926"/>
                  </a:lnTo>
                  <a:lnTo>
                    <a:pt x="3647202" y="218425"/>
                  </a:lnTo>
                  <a:lnTo>
                    <a:pt x="3690331" y="237690"/>
                  </a:lnTo>
                  <a:lnTo>
                    <a:pt x="3733039" y="257714"/>
                  </a:lnTo>
                  <a:lnTo>
                    <a:pt x="3775317" y="278488"/>
                  </a:lnTo>
                  <a:lnTo>
                    <a:pt x="3817157" y="300004"/>
                  </a:lnTo>
                  <a:lnTo>
                    <a:pt x="3858550" y="322252"/>
                  </a:lnTo>
                  <a:lnTo>
                    <a:pt x="3899488" y="345225"/>
                  </a:lnTo>
                  <a:lnTo>
                    <a:pt x="3939962" y="368914"/>
                  </a:lnTo>
                  <a:lnTo>
                    <a:pt x="3979965" y="393310"/>
                  </a:lnTo>
                  <a:lnTo>
                    <a:pt x="4019487" y="418405"/>
                  </a:lnTo>
                  <a:lnTo>
                    <a:pt x="4058521" y="444191"/>
                  </a:lnTo>
                  <a:lnTo>
                    <a:pt x="4097057" y="470658"/>
                  </a:lnTo>
                  <a:lnTo>
                    <a:pt x="4135088" y="497800"/>
                  </a:lnTo>
                  <a:lnTo>
                    <a:pt x="4172605" y="525605"/>
                  </a:lnTo>
                  <a:lnTo>
                    <a:pt x="4209600" y="554068"/>
                  </a:lnTo>
                  <a:lnTo>
                    <a:pt x="4246064" y="583178"/>
                  </a:lnTo>
                  <a:lnTo>
                    <a:pt x="4281989" y="612928"/>
                  </a:lnTo>
                  <a:lnTo>
                    <a:pt x="4317366" y="643309"/>
                  </a:lnTo>
                  <a:lnTo>
                    <a:pt x="4352188" y="674312"/>
                  </a:lnTo>
                  <a:lnTo>
                    <a:pt x="4386445" y="705929"/>
                  </a:lnTo>
                  <a:lnTo>
                    <a:pt x="4420129" y="738151"/>
                  </a:lnTo>
                  <a:lnTo>
                    <a:pt x="4453232" y="770970"/>
                  </a:lnTo>
                  <a:lnTo>
                    <a:pt x="4485745" y="804378"/>
                  </a:lnTo>
                  <a:lnTo>
                    <a:pt x="4517661" y="838366"/>
                  </a:lnTo>
                  <a:lnTo>
                    <a:pt x="4548969" y="872925"/>
                  </a:lnTo>
                  <a:lnTo>
                    <a:pt x="4579664" y="908046"/>
                  </a:lnTo>
                  <a:lnTo>
                    <a:pt x="4609734" y="943723"/>
                  </a:lnTo>
                  <a:lnTo>
                    <a:pt x="4639174" y="979945"/>
                  </a:lnTo>
                  <a:lnTo>
                    <a:pt x="4667973" y="1016704"/>
                  </a:lnTo>
                  <a:lnTo>
                    <a:pt x="4696124" y="1053992"/>
                  </a:lnTo>
                  <a:lnTo>
                    <a:pt x="4723617" y="1091801"/>
                  </a:lnTo>
                  <a:lnTo>
                    <a:pt x="4750446" y="1130122"/>
                  </a:lnTo>
                  <a:lnTo>
                    <a:pt x="4776601" y="1168945"/>
                  </a:lnTo>
                  <a:lnTo>
                    <a:pt x="4802073" y="1208264"/>
                  </a:lnTo>
                  <a:lnTo>
                    <a:pt x="4826856" y="1248069"/>
                  </a:lnTo>
                  <a:lnTo>
                    <a:pt x="4850939" y="1288352"/>
                  </a:lnTo>
                  <a:lnTo>
                    <a:pt x="4874315" y="1329104"/>
                  </a:lnTo>
                  <a:lnTo>
                    <a:pt x="4896975" y="1370317"/>
                  </a:lnTo>
                  <a:lnTo>
                    <a:pt x="4918911" y="1411983"/>
                  </a:lnTo>
                  <a:lnTo>
                    <a:pt x="4940115" y="1454092"/>
                  </a:lnTo>
                  <a:lnTo>
                    <a:pt x="4960577" y="1496636"/>
                  </a:lnTo>
                  <a:lnTo>
                    <a:pt x="4980290" y="1539607"/>
                  </a:lnTo>
                  <a:lnTo>
                    <a:pt x="4999246" y="1582997"/>
                  </a:lnTo>
                  <a:lnTo>
                    <a:pt x="5017435" y="1626796"/>
                  </a:lnTo>
                  <a:lnTo>
                    <a:pt x="5034849" y="1670997"/>
                  </a:lnTo>
                  <a:lnTo>
                    <a:pt x="5051481" y="1715591"/>
                  </a:lnTo>
                  <a:lnTo>
                    <a:pt x="5067321" y="1760568"/>
                  </a:lnTo>
                  <a:lnTo>
                    <a:pt x="5082361" y="1805922"/>
                  </a:lnTo>
                  <a:lnTo>
                    <a:pt x="5096593" y="1851643"/>
                  </a:lnTo>
                  <a:lnTo>
                    <a:pt x="5110008" y="1897722"/>
                  </a:lnTo>
                  <a:lnTo>
                    <a:pt x="5122599" y="1944152"/>
                  </a:lnTo>
                  <a:lnTo>
                    <a:pt x="5134355" y="1990924"/>
                  </a:lnTo>
                  <a:lnTo>
                    <a:pt x="5145270" y="2038028"/>
                  </a:lnTo>
                  <a:lnTo>
                    <a:pt x="5155335" y="2085458"/>
                  </a:lnTo>
                  <a:lnTo>
                    <a:pt x="5164541" y="2133204"/>
                  </a:lnTo>
                  <a:lnTo>
                    <a:pt x="5172880" y="2181257"/>
                  </a:lnTo>
                  <a:lnTo>
                    <a:pt x="5180343" y="2229610"/>
                  </a:lnTo>
                  <a:lnTo>
                    <a:pt x="5186922" y="2278254"/>
                  </a:lnTo>
                  <a:lnTo>
                    <a:pt x="5192609" y="2327180"/>
                  </a:lnTo>
                  <a:lnTo>
                    <a:pt x="5197395" y="2376379"/>
                  </a:lnTo>
                  <a:lnTo>
                    <a:pt x="5201272" y="2425844"/>
                  </a:lnTo>
                  <a:lnTo>
                    <a:pt x="5204232" y="2475565"/>
                  </a:lnTo>
                  <a:lnTo>
                    <a:pt x="5206266" y="2525535"/>
                  </a:lnTo>
                  <a:lnTo>
                    <a:pt x="5207365" y="2575744"/>
                  </a:lnTo>
                  <a:lnTo>
                    <a:pt x="5207365" y="7438974"/>
                  </a:lnTo>
                  <a:lnTo>
                    <a:pt x="0" y="7438974"/>
                  </a:lnTo>
                  <a:lnTo>
                    <a:pt x="0" y="2572098"/>
                  </a:lnTo>
                  <a:lnTo>
                    <a:pt x="1130" y="2521544"/>
                  </a:lnTo>
                  <a:lnTo>
                    <a:pt x="3238" y="2471226"/>
                  </a:lnTo>
                  <a:lnTo>
                    <a:pt x="6315" y="2421150"/>
                  </a:lnTo>
                  <a:lnTo>
                    <a:pt x="10349" y="2371327"/>
                  </a:lnTo>
                  <a:lnTo>
                    <a:pt x="15333" y="2321765"/>
                  </a:lnTo>
                  <a:lnTo>
                    <a:pt x="21257" y="2272473"/>
                  </a:lnTo>
                  <a:lnTo>
                    <a:pt x="28110" y="2223460"/>
                  </a:lnTo>
                  <a:lnTo>
                    <a:pt x="35884" y="2174735"/>
                  </a:lnTo>
                  <a:lnTo>
                    <a:pt x="44569" y="2126307"/>
                  </a:lnTo>
                  <a:lnTo>
                    <a:pt x="54156" y="2078184"/>
                  </a:lnTo>
                  <a:lnTo>
                    <a:pt x="64635" y="2030376"/>
                  </a:lnTo>
                  <a:lnTo>
                    <a:pt x="75996" y="1982891"/>
                  </a:lnTo>
                  <a:lnTo>
                    <a:pt x="88231" y="1935740"/>
                  </a:lnTo>
                  <a:lnTo>
                    <a:pt x="101328" y="1888929"/>
                  </a:lnTo>
                  <a:lnTo>
                    <a:pt x="115280" y="1842469"/>
                  </a:lnTo>
                  <a:lnTo>
                    <a:pt x="130077" y="1796368"/>
                  </a:lnTo>
                  <a:lnTo>
                    <a:pt x="145708" y="1750635"/>
                  </a:lnTo>
                  <a:lnTo>
                    <a:pt x="162165" y="1705279"/>
                  </a:lnTo>
                  <a:lnTo>
                    <a:pt x="179439" y="1660309"/>
                  </a:lnTo>
                  <a:lnTo>
                    <a:pt x="197518" y="1615733"/>
                  </a:lnTo>
                  <a:lnTo>
                    <a:pt x="216395" y="1571562"/>
                  </a:lnTo>
                  <a:lnTo>
                    <a:pt x="236059" y="1527803"/>
                  </a:lnTo>
                  <a:lnTo>
                    <a:pt x="256502" y="1484466"/>
                  </a:lnTo>
                  <a:lnTo>
                    <a:pt x="277712" y="1441560"/>
                  </a:lnTo>
                  <a:lnTo>
                    <a:pt x="299682" y="1399093"/>
                  </a:lnTo>
                  <a:lnTo>
                    <a:pt x="322402" y="1357074"/>
                  </a:lnTo>
                  <a:lnTo>
                    <a:pt x="345861" y="1315512"/>
                  </a:lnTo>
                  <a:lnTo>
                    <a:pt x="370051" y="1274417"/>
                  </a:lnTo>
                  <a:lnTo>
                    <a:pt x="394962" y="1233797"/>
                  </a:lnTo>
                  <a:lnTo>
                    <a:pt x="420585" y="1193661"/>
                  </a:lnTo>
                  <a:lnTo>
                    <a:pt x="446909" y="1154017"/>
                  </a:lnTo>
                  <a:lnTo>
                    <a:pt x="473926" y="1114876"/>
                  </a:lnTo>
                  <a:lnTo>
                    <a:pt x="501626" y="1076245"/>
                  </a:lnTo>
                  <a:lnTo>
                    <a:pt x="530000" y="1038134"/>
                  </a:lnTo>
                  <a:lnTo>
                    <a:pt x="559038" y="1000551"/>
                  </a:lnTo>
                  <a:lnTo>
                    <a:pt x="588730" y="963506"/>
                  </a:lnTo>
                  <a:lnTo>
                    <a:pt x="619067" y="927008"/>
                  </a:lnTo>
                  <a:lnTo>
                    <a:pt x="650040" y="891064"/>
                  </a:lnTo>
                  <a:lnTo>
                    <a:pt x="681639" y="855685"/>
                  </a:lnTo>
                  <a:lnTo>
                    <a:pt x="713854" y="820879"/>
                  </a:lnTo>
                  <a:lnTo>
                    <a:pt x="746676" y="786656"/>
                  </a:lnTo>
                  <a:lnTo>
                    <a:pt x="780096" y="753023"/>
                  </a:lnTo>
                  <a:lnTo>
                    <a:pt x="814104" y="719990"/>
                  </a:lnTo>
                  <a:lnTo>
                    <a:pt x="848690" y="687566"/>
                  </a:lnTo>
                  <a:lnTo>
                    <a:pt x="883846" y="655759"/>
                  </a:lnTo>
                  <a:lnTo>
                    <a:pt x="919561" y="624579"/>
                  </a:lnTo>
                  <a:lnTo>
                    <a:pt x="955826" y="594035"/>
                  </a:lnTo>
                  <a:lnTo>
                    <a:pt x="992631" y="564135"/>
                  </a:lnTo>
                  <a:lnTo>
                    <a:pt x="1029967" y="534889"/>
                  </a:lnTo>
                  <a:lnTo>
                    <a:pt x="1067825" y="506305"/>
                  </a:lnTo>
                  <a:lnTo>
                    <a:pt x="1106195" y="478392"/>
                  </a:lnTo>
                  <a:lnTo>
                    <a:pt x="1145068" y="451159"/>
                  </a:lnTo>
                  <a:lnTo>
                    <a:pt x="1184433" y="424615"/>
                  </a:lnTo>
                  <a:lnTo>
                    <a:pt x="1224282" y="398769"/>
                  </a:lnTo>
                  <a:lnTo>
                    <a:pt x="1264605" y="373630"/>
                  </a:lnTo>
                  <a:lnTo>
                    <a:pt x="1305393" y="349207"/>
                  </a:lnTo>
                  <a:lnTo>
                    <a:pt x="1346635" y="325509"/>
                  </a:lnTo>
                  <a:lnTo>
                    <a:pt x="1388323" y="302544"/>
                  </a:lnTo>
                  <a:lnTo>
                    <a:pt x="1430447" y="280321"/>
                  </a:lnTo>
                  <a:lnTo>
                    <a:pt x="1472997" y="258850"/>
                  </a:lnTo>
                  <a:lnTo>
                    <a:pt x="1515965" y="238140"/>
                  </a:lnTo>
                  <a:lnTo>
                    <a:pt x="1559340" y="218198"/>
                  </a:lnTo>
                  <a:lnTo>
                    <a:pt x="1603113" y="199035"/>
                  </a:lnTo>
                  <a:lnTo>
                    <a:pt x="1647274" y="180659"/>
                  </a:lnTo>
                  <a:lnTo>
                    <a:pt x="1691815" y="163079"/>
                  </a:lnTo>
                  <a:lnTo>
                    <a:pt x="1736725" y="146304"/>
                  </a:lnTo>
                  <a:lnTo>
                    <a:pt x="1742345" y="143490"/>
                  </a:lnTo>
                  <a:lnTo>
                    <a:pt x="1747966" y="143490"/>
                  </a:lnTo>
                  <a:lnTo>
                    <a:pt x="1753586" y="140677"/>
                  </a:lnTo>
                  <a:lnTo>
                    <a:pt x="1800434" y="125200"/>
                  </a:lnTo>
                  <a:lnTo>
                    <a:pt x="1847735" y="110554"/>
                  </a:lnTo>
                  <a:lnTo>
                    <a:pt x="1895475" y="96754"/>
                  </a:lnTo>
                  <a:lnTo>
                    <a:pt x="1943641" y="83813"/>
                  </a:lnTo>
                  <a:lnTo>
                    <a:pt x="1992219" y="71744"/>
                  </a:lnTo>
                  <a:lnTo>
                    <a:pt x="2041194" y="60562"/>
                  </a:lnTo>
                  <a:lnTo>
                    <a:pt x="2090555" y="50280"/>
                  </a:lnTo>
                  <a:lnTo>
                    <a:pt x="2140285" y="40913"/>
                  </a:lnTo>
                  <a:lnTo>
                    <a:pt x="2190373" y="32472"/>
                  </a:lnTo>
                  <a:lnTo>
                    <a:pt x="2240804" y="24974"/>
                  </a:lnTo>
                  <a:lnTo>
                    <a:pt x="2291564" y="18430"/>
                  </a:lnTo>
                  <a:lnTo>
                    <a:pt x="2342641" y="12856"/>
                  </a:lnTo>
                  <a:lnTo>
                    <a:pt x="2394019" y="8264"/>
                  </a:lnTo>
                  <a:lnTo>
                    <a:pt x="2445685" y="4669"/>
                  </a:lnTo>
                  <a:lnTo>
                    <a:pt x="2497626" y="2084"/>
                  </a:lnTo>
                  <a:lnTo>
                    <a:pt x="2549828" y="523"/>
                  </a:lnTo>
                  <a:lnTo>
                    <a:pt x="2602277" y="0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61119" y="5090477"/>
              <a:ext cx="133350" cy="13334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61119" y="7109777"/>
              <a:ext cx="133350" cy="13334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4024280" y="7328865"/>
              <a:ext cx="1642745" cy="38100"/>
            </a:xfrm>
            <a:custGeom>
              <a:avLst/>
              <a:gdLst/>
              <a:ahLst/>
              <a:cxnLst/>
              <a:rect l="l" t="t" r="r" b="b"/>
              <a:pathLst>
                <a:path w="1642744" h="38100">
                  <a:moveTo>
                    <a:pt x="1642668" y="0"/>
                  </a:moveTo>
                  <a:lnTo>
                    <a:pt x="938276" y="0"/>
                  </a:lnTo>
                  <a:lnTo>
                    <a:pt x="292023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292023" y="38100"/>
                  </a:lnTo>
                  <a:lnTo>
                    <a:pt x="938276" y="38100"/>
                  </a:lnTo>
                  <a:lnTo>
                    <a:pt x="1642668" y="38100"/>
                  </a:lnTo>
                  <a:lnTo>
                    <a:pt x="1642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3367805" y="6881241"/>
            <a:ext cx="24034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u="heavy" spc="3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</a:t>
            </a:r>
            <a:r>
              <a:rPr sz="3200" b="1" i="1" u="heavy" spc="1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</a:t>
            </a:r>
            <a:r>
              <a:rPr sz="3200" b="1" i="1" spc="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b="1" i="1" spc="10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200" b="1" i="1" spc="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b="1" i="1" spc="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b="1" i="1" spc="229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b="1" i="1" spc="26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200" b="1" i="1" spc="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b="1" i="1" spc="-1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b="1" i="1" spc="-6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459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478195" y="7833677"/>
            <a:ext cx="1508760" cy="38100"/>
          </a:xfrm>
          <a:custGeom>
            <a:avLst/>
            <a:gdLst/>
            <a:ahLst/>
            <a:cxnLst/>
            <a:rect l="l" t="t" r="r" b="b"/>
            <a:pathLst>
              <a:path w="1508759" h="38100">
                <a:moveTo>
                  <a:pt x="0" y="38099"/>
                </a:moveTo>
                <a:lnTo>
                  <a:pt x="0" y="0"/>
                </a:lnTo>
                <a:lnTo>
                  <a:pt x="1508759" y="0"/>
                </a:lnTo>
                <a:lnTo>
                  <a:pt x="1508759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367805" y="7386066"/>
            <a:ext cx="378332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b="1" i="1" spc="9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3200" b="1" i="1" spc="11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b="1" i="1" spc="2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b="1" i="1" spc="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b="1" i="1" spc="-1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b="1" i="1" spc="-6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459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200" i="1" spc="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2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i="1" spc="2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-9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i="1" spc="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i="1" spc="-5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u="heavy" spc="-2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i="1" u="heavy" spc="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i</a:t>
            </a:r>
            <a:r>
              <a:rPr sz="3200" b="1" i="1" u="heavy" spc="2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n</a:t>
            </a:r>
            <a:r>
              <a:rPr sz="3200" b="1" i="1" u="heavy" spc="1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</a:t>
            </a:r>
            <a:r>
              <a:rPr sz="3200" b="1" i="1" u="heavy" spc="-1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367805" y="7890891"/>
            <a:ext cx="3514090" cy="15227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970"/>
              </a:lnSpc>
              <a:spcBef>
                <a:spcPts val="80"/>
              </a:spcBef>
            </a:pPr>
            <a:r>
              <a:rPr sz="3200" i="1" spc="125" dirty="0">
                <a:solidFill>
                  <a:srgbClr val="FFFFFF"/>
                </a:solidFill>
                <a:latin typeface="Trebuchet MS"/>
                <a:cs typeface="Trebuchet MS"/>
              </a:rPr>
              <a:t>protect</a:t>
            </a:r>
            <a:r>
              <a:rPr sz="3200" i="1" spc="3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55" dirty="0">
                <a:solidFill>
                  <a:srgbClr val="FFFFFF"/>
                </a:solidFill>
                <a:latin typeface="Trebuchet MS"/>
                <a:cs typeface="Trebuchet MS"/>
              </a:rPr>
              <a:t>content </a:t>
            </a:r>
            <a:r>
              <a:rPr sz="3200" i="1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4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200" i="1" spc="3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5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3200" i="1" spc="3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10" dirty="0">
                <a:solidFill>
                  <a:srgbClr val="FFFFFF"/>
                </a:solidFill>
                <a:latin typeface="Trebuchet MS"/>
                <a:cs typeface="Trebuchet MS"/>
              </a:rPr>
              <a:t>regularly </a:t>
            </a:r>
            <a:r>
              <a:rPr sz="3200" i="1" spc="-9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35" dirty="0">
                <a:solidFill>
                  <a:srgbClr val="FFFFFF"/>
                </a:solidFill>
                <a:latin typeface="Trebuchet MS"/>
                <a:cs typeface="Trebuchet MS"/>
              </a:rPr>
              <a:t>enforced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367805" y="3905753"/>
            <a:ext cx="2512695" cy="2479040"/>
          </a:xfrm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1099820">
              <a:lnSpc>
                <a:spcPct val="100000"/>
              </a:lnSpc>
              <a:spcBef>
                <a:spcPts val="1945"/>
              </a:spcBef>
            </a:pPr>
            <a:r>
              <a:rPr sz="3200" b="1" spc="155" dirty="0">
                <a:solidFill>
                  <a:srgbClr val="FFFFFF"/>
                </a:solidFill>
                <a:latin typeface="Tahoma"/>
                <a:cs typeface="Tahoma"/>
              </a:rPr>
              <a:t>LEGAL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3200" i="1" spc="120" dirty="0">
                <a:solidFill>
                  <a:srgbClr val="FFFFFF"/>
                </a:solidFill>
                <a:latin typeface="Trebuchet MS"/>
                <a:cs typeface="Trebuchet MS"/>
              </a:rPr>
              <a:t>Strict</a:t>
            </a:r>
            <a:r>
              <a:rPr sz="3200" i="1" spc="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25" dirty="0">
                <a:solidFill>
                  <a:srgbClr val="FFFFFF"/>
                </a:solidFill>
                <a:latin typeface="Trebuchet MS"/>
                <a:cs typeface="Trebuchet MS"/>
              </a:rPr>
              <a:t>laws</a:t>
            </a:r>
            <a:endParaRPr sz="3200">
              <a:latin typeface="Trebuchet MS"/>
              <a:cs typeface="Trebuchet MS"/>
            </a:endParaRPr>
          </a:p>
          <a:p>
            <a:pPr marL="12700" marR="13335">
              <a:lnSpc>
                <a:spcPct val="103499"/>
              </a:lnSpc>
              <a:spcBef>
                <a:spcPts val="5"/>
              </a:spcBef>
            </a:pPr>
            <a:r>
              <a:rPr sz="3200" i="1" spc="110" dirty="0">
                <a:solidFill>
                  <a:srgbClr val="FFFFFF"/>
                </a:solidFill>
                <a:latin typeface="Trebuchet MS"/>
                <a:cs typeface="Trebuchet MS"/>
              </a:rPr>
              <a:t>regulate</a:t>
            </a:r>
            <a:r>
              <a:rPr sz="3200" i="1" spc="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4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3200" i="1" spc="-9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50" dirty="0">
                <a:solidFill>
                  <a:srgbClr val="FFFFFF"/>
                </a:solidFill>
                <a:latin typeface="Trebuchet MS"/>
                <a:cs typeface="Trebuchet MS"/>
              </a:rPr>
              <a:t>industry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2146935" cy="3403600"/>
            <a:chOff x="0" y="1"/>
            <a:chExt cx="2146935" cy="3403600"/>
          </a:xfrm>
        </p:grpSpPr>
        <p:sp>
          <p:nvSpPr>
            <p:cNvPr id="3" name="object 3"/>
            <p:cNvSpPr/>
            <p:nvPr/>
          </p:nvSpPr>
          <p:spPr>
            <a:xfrm>
              <a:off x="0" y="2"/>
              <a:ext cx="2146935" cy="3403600"/>
            </a:xfrm>
            <a:custGeom>
              <a:avLst/>
              <a:gdLst/>
              <a:ahLst/>
              <a:cxnLst/>
              <a:rect l="l" t="t" r="r" b="b"/>
              <a:pathLst>
                <a:path w="2146935" h="3403600">
                  <a:moveTo>
                    <a:pt x="2146736" y="1256310"/>
                  </a:moveTo>
                  <a:lnTo>
                    <a:pt x="0" y="3403047"/>
                  </a:lnTo>
                  <a:lnTo>
                    <a:pt x="0" y="0"/>
                  </a:lnTo>
                  <a:lnTo>
                    <a:pt x="890426" y="0"/>
                  </a:lnTo>
                  <a:lnTo>
                    <a:pt x="2146736" y="1256310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"/>
              <a:ext cx="1909445" cy="3162935"/>
            </a:xfrm>
            <a:custGeom>
              <a:avLst/>
              <a:gdLst/>
              <a:ahLst/>
              <a:cxnLst/>
              <a:rect l="l" t="t" r="r" b="b"/>
              <a:pathLst>
                <a:path w="1909445" h="3162935">
                  <a:moveTo>
                    <a:pt x="1909404" y="1253025"/>
                  </a:moveTo>
                  <a:lnTo>
                    <a:pt x="0" y="3162429"/>
                  </a:lnTo>
                  <a:lnTo>
                    <a:pt x="0" y="3038434"/>
                  </a:lnTo>
                  <a:lnTo>
                    <a:pt x="1785408" y="1253025"/>
                  </a:lnTo>
                  <a:lnTo>
                    <a:pt x="532382" y="0"/>
                  </a:lnTo>
                  <a:lnTo>
                    <a:pt x="656378" y="0"/>
                  </a:lnTo>
                  <a:lnTo>
                    <a:pt x="1909404" y="12530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486900" y="1"/>
            <a:ext cx="8801100" cy="10287000"/>
            <a:chOff x="9486900" y="1"/>
            <a:chExt cx="8801100" cy="10287000"/>
          </a:xfrm>
        </p:grpSpPr>
        <p:sp>
          <p:nvSpPr>
            <p:cNvPr id="6" name="object 6"/>
            <p:cNvSpPr/>
            <p:nvPr/>
          </p:nvSpPr>
          <p:spPr>
            <a:xfrm>
              <a:off x="16141251" y="2"/>
              <a:ext cx="2146935" cy="3403600"/>
            </a:xfrm>
            <a:custGeom>
              <a:avLst/>
              <a:gdLst/>
              <a:ahLst/>
              <a:cxnLst/>
              <a:rect l="l" t="t" r="r" b="b"/>
              <a:pathLst>
                <a:path w="2146934" h="3403600">
                  <a:moveTo>
                    <a:pt x="2146746" y="0"/>
                  </a:moveTo>
                  <a:lnTo>
                    <a:pt x="2146746" y="3403056"/>
                  </a:lnTo>
                  <a:lnTo>
                    <a:pt x="0" y="1256310"/>
                  </a:lnTo>
                  <a:lnTo>
                    <a:pt x="1256310" y="0"/>
                  </a:lnTo>
                  <a:lnTo>
                    <a:pt x="2146746" y="0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75385" y="1"/>
              <a:ext cx="1912620" cy="3166110"/>
            </a:xfrm>
            <a:custGeom>
              <a:avLst/>
              <a:gdLst/>
              <a:ahLst/>
              <a:cxnLst/>
              <a:rect l="l" t="t" r="r" b="b"/>
              <a:pathLst>
                <a:path w="1912619" h="3166110">
                  <a:moveTo>
                    <a:pt x="1912613" y="3165639"/>
                  </a:moveTo>
                  <a:lnTo>
                    <a:pt x="0" y="1253025"/>
                  </a:lnTo>
                  <a:lnTo>
                    <a:pt x="1253025" y="0"/>
                  </a:lnTo>
                  <a:lnTo>
                    <a:pt x="1374437" y="0"/>
                  </a:lnTo>
                  <a:lnTo>
                    <a:pt x="121411" y="1253025"/>
                  </a:lnTo>
                  <a:lnTo>
                    <a:pt x="1912613" y="3044227"/>
                  </a:lnTo>
                  <a:lnTo>
                    <a:pt x="1912613" y="31656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86900" y="3438526"/>
              <a:ext cx="8801100" cy="6848475"/>
            </a:xfrm>
            <a:custGeom>
              <a:avLst/>
              <a:gdLst/>
              <a:ahLst/>
              <a:cxnLst/>
              <a:rect l="l" t="t" r="r" b="b"/>
              <a:pathLst>
                <a:path w="8801100" h="6848475">
                  <a:moveTo>
                    <a:pt x="8801098" y="6848472"/>
                  </a:moveTo>
                  <a:lnTo>
                    <a:pt x="0" y="6848472"/>
                  </a:lnTo>
                  <a:lnTo>
                    <a:pt x="0" y="0"/>
                  </a:lnTo>
                  <a:lnTo>
                    <a:pt x="8801098" y="0"/>
                  </a:lnTo>
                  <a:lnTo>
                    <a:pt x="8801098" y="6848472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6120" y="5929102"/>
              <a:ext cx="142874" cy="1428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6120" y="7072102"/>
              <a:ext cx="142874" cy="1428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6120" y="8786602"/>
              <a:ext cx="142874" cy="1428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07464" y="9218745"/>
              <a:ext cx="2199916" cy="66119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0" y="3438526"/>
            <a:ext cx="8801100" cy="6848475"/>
            <a:chOff x="0" y="3438526"/>
            <a:chExt cx="8801100" cy="6848475"/>
          </a:xfrm>
        </p:grpSpPr>
        <p:sp>
          <p:nvSpPr>
            <p:cNvPr id="14" name="object 14"/>
            <p:cNvSpPr/>
            <p:nvPr/>
          </p:nvSpPr>
          <p:spPr>
            <a:xfrm>
              <a:off x="0" y="3438526"/>
              <a:ext cx="8801100" cy="6848475"/>
            </a:xfrm>
            <a:custGeom>
              <a:avLst/>
              <a:gdLst/>
              <a:ahLst/>
              <a:cxnLst/>
              <a:rect l="l" t="t" r="r" b="b"/>
              <a:pathLst>
                <a:path w="8801100" h="6848475">
                  <a:moveTo>
                    <a:pt x="0" y="0"/>
                  </a:moveTo>
                  <a:lnTo>
                    <a:pt x="8801099" y="0"/>
                  </a:lnTo>
                  <a:lnTo>
                    <a:pt x="8801099" y="6848472"/>
                  </a:lnTo>
                  <a:lnTo>
                    <a:pt x="0" y="6848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409" y="5929102"/>
              <a:ext cx="142874" cy="1428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409" y="7072102"/>
              <a:ext cx="142874" cy="14287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409" y="7643602"/>
              <a:ext cx="142874" cy="142874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875"/>
              </a:lnSpc>
              <a:spcBef>
                <a:spcPts val="100"/>
              </a:spcBef>
            </a:pPr>
            <a:r>
              <a:rPr spc="560" dirty="0"/>
              <a:t>EXTERNAL</a:t>
            </a:r>
            <a:r>
              <a:rPr spc="-100" dirty="0"/>
              <a:t> </a:t>
            </a:r>
            <a:r>
              <a:rPr spc="770" dirty="0"/>
              <a:t>ENVIRONMENT</a:t>
            </a:r>
          </a:p>
          <a:p>
            <a:pPr algn="ctr">
              <a:lnSpc>
                <a:spcPts val="7875"/>
              </a:lnSpc>
            </a:pPr>
            <a:r>
              <a:rPr spc="730" dirty="0"/>
              <a:t>ANALYSIS:</a:t>
            </a:r>
            <a:r>
              <a:rPr spc="-85" dirty="0"/>
              <a:t> </a:t>
            </a:r>
            <a:r>
              <a:rPr spc="585" dirty="0">
                <a:solidFill>
                  <a:srgbClr val="000000"/>
                </a:solidFill>
              </a:rPr>
              <a:t>PORTER'S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spc="480" dirty="0">
                <a:solidFill>
                  <a:srgbClr val="000000"/>
                </a:solidFill>
              </a:rPr>
              <a:t>5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spc="690" dirty="0">
                <a:solidFill>
                  <a:srgbClr val="000000"/>
                </a:solidFill>
              </a:rPr>
              <a:t>FORCES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47700" algn="ctr">
              <a:lnSpc>
                <a:spcPct val="100000"/>
              </a:lnSpc>
              <a:spcBef>
                <a:spcPts val="100"/>
              </a:spcBef>
            </a:pPr>
            <a:r>
              <a:rPr spc="605" dirty="0"/>
              <a:t>Rivalry</a:t>
            </a:r>
          </a:p>
          <a:p>
            <a:pPr marL="12700">
              <a:lnSpc>
                <a:spcPct val="100000"/>
              </a:lnSpc>
              <a:spcBef>
                <a:spcPts val="5475"/>
              </a:spcBef>
            </a:pPr>
            <a:r>
              <a:rPr sz="3600" b="0" spc="330" dirty="0">
                <a:latin typeface="Tahoma"/>
                <a:cs typeface="Tahoma"/>
              </a:rPr>
              <a:t>High</a:t>
            </a:r>
            <a:r>
              <a:rPr sz="3600" b="0" spc="505" dirty="0">
                <a:latin typeface="Tahoma"/>
                <a:cs typeface="Tahoma"/>
              </a:rPr>
              <a:t> </a:t>
            </a:r>
            <a:r>
              <a:rPr sz="3600" b="0" spc="310" dirty="0">
                <a:latin typeface="Tahoma"/>
                <a:cs typeface="Tahoma"/>
              </a:rPr>
              <a:t>levels</a:t>
            </a:r>
            <a:r>
              <a:rPr sz="3600" b="0" spc="505" dirty="0">
                <a:latin typeface="Tahoma"/>
                <a:cs typeface="Tahoma"/>
              </a:rPr>
              <a:t> </a:t>
            </a:r>
            <a:r>
              <a:rPr sz="3600" b="0" spc="280" dirty="0">
                <a:latin typeface="Tahoma"/>
                <a:cs typeface="Tahoma"/>
              </a:rPr>
              <a:t>of</a:t>
            </a:r>
            <a:r>
              <a:rPr sz="3600" b="0" spc="505" dirty="0">
                <a:latin typeface="Tahoma"/>
                <a:cs typeface="Tahoma"/>
              </a:rPr>
              <a:t> </a:t>
            </a:r>
            <a:r>
              <a:rPr sz="3600" b="0" spc="365" dirty="0">
                <a:latin typeface="Tahoma"/>
                <a:cs typeface="Tahoma"/>
              </a:rPr>
              <a:t>competition</a:t>
            </a:r>
            <a:endParaRPr sz="3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00">
              <a:latin typeface="Tahoma"/>
              <a:cs typeface="Tahoma"/>
            </a:endParaRPr>
          </a:p>
          <a:p>
            <a:pPr marL="12700" marR="191770">
              <a:lnSpc>
                <a:spcPct val="104200"/>
              </a:lnSpc>
            </a:pPr>
            <a:r>
              <a:rPr sz="3600" b="0" i="1" spc="155" dirty="0">
                <a:latin typeface="Trebuchet MS"/>
                <a:cs typeface="Trebuchet MS"/>
              </a:rPr>
              <a:t>Low</a:t>
            </a:r>
            <a:r>
              <a:rPr sz="3600" b="0" i="1" spc="455" dirty="0">
                <a:latin typeface="Trebuchet MS"/>
                <a:cs typeface="Trebuchet MS"/>
              </a:rPr>
              <a:t> </a:t>
            </a:r>
            <a:r>
              <a:rPr sz="3600" b="0" i="1" spc="105" dirty="0">
                <a:latin typeface="Trebuchet MS"/>
                <a:cs typeface="Trebuchet MS"/>
              </a:rPr>
              <a:t>levels</a:t>
            </a:r>
            <a:r>
              <a:rPr sz="3600" b="0" i="1" spc="459" dirty="0">
                <a:latin typeface="Trebuchet MS"/>
                <a:cs typeface="Trebuchet MS"/>
              </a:rPr>
              <a:t> </a:t>
            </a:r>
            <a:r>
              <a:rPr sz="3600" b="0" i="1" dirty="0">
                <a:latin typeface="Trebuchet MS"/>
                <a:cs typeface="Trebuchet MS"/>
              </a:rPr>
              <a:t>of</a:t>
            </a:r>
            <a:r>
              <a:rPr sz="3600" b="0" i="1" spc="455" dirty="0">
                <a:latin typeface="Trebuchet MS"/>
                <a:cs typeface="Trebuchet MS"/>
              </a:rPr>
              <a:t> </a:t>
            </a:r>
            <a:r>
              <a:rPr sz="3600" b="0" i="1" spc="170" dirty="0">
                <a:latin typeface="Trebuchet MS"/>
                <a:cs typeface="Trebuchet MS"/>
              </a:rPr>
              <a:t>brand</a:t>
            </a:r>
            <a:r>
              <a:rPr sz="3600" b="0" i="1" spc="459" dirty="0">
                <a:latin typeface="Trebuchet MS"/>
                <a:cs typeface="Trebuchet MS"/>
              </a:rPr>
              <a:t> </a:t>
            </a:r>
            <a:r>
              <a:rPr sz="3600" b="0" i="1" spc="145" dirty="0">
                <a:latin typeface="Trebuchet MS"/>
                <a:cs typeface="Trebuchet MS"/>
              </a:rPr>
              <a:t>loyalty </a:t>
            </a:r>
            <a:r>
              <a:rPr sz="3600" b="0" i="1" spc="-1070" dirty="0">
                <a:latin typeface="Trebuchet MS"/>
                <a:cs typeface="Trebuchet MS"/>
              </a:rPr>
              <a:t> </a:t>
            </a:r>
            <a:r>
              <a:rPr sz="3600" b="0" i="1" spc="204" dirty="0">
                <a:latin typeface="Trebuchet MS"/>
                <a:cs typeface="Trebuchet MS"/>
              </a:rPr>
              <a:t>As</a:t>
            </a:r>
            <a:r>
              <a:rPr sz="3600" b="0" i="1" spc="470" dirty="0">
                <a:latin typeface="Trebuchet MS"/>
                <a:cs typeface="Trebuchet MS"/>
              </a:rPr>
              <a:t> </a:t>
            </a:r>
            <a:r>
              <a:rPr sz="3600" b="0" i="1" spc="-55" dirty="0">
                <a:latin typeface="Trebuchet MS"/>
                <a:cs typeface="Trebuchet MS"/>
              </a:rPr>
              <a:t>a</a:t>
            </a:r>
            <a:r>
              <a:rPr sz="3600" b="0" i="1" spc="470" dirty="0">
                <a:latin typeface="Trebuchet MS"/>
                <a:cs typeface="Trebuchet MS"/>
              </a:rPr>
              <a:t> </a:t>
            </a:r>
            <a:r>
              <a:rPr sz="3600" b="0" i="1" spc="180" dirty="0">
                <a:latin typeface="Trebuchet MS"/>
                <a:cs typeface="Trebuchet MS"/>
              </a:rPr>
              <a:t>conglomerate</a:t>
            </a:r>
            <a:r>
              <a:rPr sz="3600" b="0" i="1" spc="470" dirty="0">
                <a:latin typeface="Trebuchet MS"/>
                <a:cs typeface="Trebuchet MS"/>
              </a:rPr>
              <a:t> </a:t>
            </a:r>
            <a:r>
              <a:rPr sz="3600" b="0" i="1" dirty="0">
                <a:latin typeface="Trebuchet MS"/>
                <a:cs typeface="Trebuchet MS"/>
              </a:rPr>
              <a:t>of</a:t>
            </a:r>
            <a:r>
              <a:rPr sz="3600" b="0" i="1" spc="475" dirty="0">
                <a:latin typeface="Trebuchet MS"/>
                <a:cs typeface="Trebuchet MS"/>
              </a:rPr>
              <a:t> </a:t>
            </a:r>
            <a:r>
              <a:rPr sz="3600" b="0" i="1" spc="55" dirty="0">
                <a:latin typeface="Trebuchet MS"/>
                <a:cs typeface="Trebuchet MS"/>
              </a:rPr>
              <a:t>the</a:t>
            </a:r>
            <a:endParaRPr sz="3600">
              <a:latin typeface="Trebuchet MS"/>
              <a:cs typeface="Trebuchet MS"/>
            </a:endParaRPr>
          </a:p>
          <a:p>
            <a:pPr marL="165100">
              <a:lnSpc>
                <a:spcPct val="100000"/>
              </a:lnSpc>
              <a:spcBef>
                <a:spcPts val="180"/>
              </a:spcBef>
            </a:pPr>
            <a:r>
              <a:rPr sz="3600" b="0" i="1" spc="-295" dirty="0">
                <a:latin typeface="Trebuchet MS"/>
                <a:cs typeface="Trebuchet MS"/>
              </a:rPr>
              <a:t>f</a:t>
            </a:r>
            <a:r>
              <a:rPr sz="3600" b="0" i="1" spc="-725" dirty="0">
                <a:latin typeface="Trebuchet MS"/>
                <a:cs typeface="Trebuchet MS"/>
              </a:rPr>
              <a:t> </a:t>
            </a:r>
            <a:r>
              <a:rPr sz="3600" b="0" i="1" spc="-280" dirty="0">
                <a:latin typeface="Trebuchet MS"/>
                <a:cs typeface="Trebuchet MS"/>
              </a:rPr>
              <a:t>i</a:t>
            </a:r>
            <a:r>
              <a:rPr sz="3600" b="0" i="1" spc="-725" dirty="0">
                <a:latin typeface="Trebuchet MS"/>
                <a:cs typeface="Trebuchet MS"/>
              </a:rPr>
              <a:t> </a:t>
            </a:r>
            <a:r>
              <a:rPr sz="3600" b="0" i="1" spc="15" dirty="0">
                <a:latin typeface="Trebuchet MS"/>
                <a:cs typeface="Trebuchet MS"/>
              </a:rPr>
              <a:t>l</a:t>
            </a:r>
            <a:r>
              <a:rPr sz="3600" b="0" i="1" spc="-160" dirty="0">
                <a:latin typeface="Trebuchet MS"/>
                <a:cs typeface="Trebuchet MS"/>
              </a:rPr>
              <a:t>m</a:t>
            </a:r>
            <a:r>
              <a:rPr sz="3600" b="0" i="1" spc="475" dirty="0">
                <a:latin typeface="Trebuchet MS"/>
                <a:cs typeface="Trebuchet MS"/>
              </a:rPr>
              <a:t> </a:t>
            </a:r>
            <a:r>
              <a:rPr sz="3600" b="0" i="1" spc="80" dirty="0">
                <a:latin typeface="Trebuchet MS"/>
                <a:cs typeface="Trebuchet MS"/>
              </a:rPr>
              <a:t>i</a:t>
            </a:r>
            <a:r>
              <a:rPr sz="3600" b="0" i="1" spc="300" dirty="0">
                <a:latin typeface="Trebuchet MS"/>
                <a:cs typeface="Trebuchet MS"/>
              </a:rPr>
              <a:t>n</a:t>
            </a:r>
            <a:r>
              <a:rPr sz="3600" b="0" i="1" spc="254" dirty="0">
                <a:latin typeface="Trebuchet MS"/>
                <a:cs typeface="Trebuchet MS"/>
              </a:rPr>
              <a:t>d</a:t>
            </a:r>
            <a:r>
              <a:rPr sz="3600" b="0" i="1" spc="260" dirty="0">
                <a:latin typeface="Trebuchet MS"/>
                <a:cs typeface="Trebuchet MS"/>
              </a:rPr>
              <a:t>u</a:t>
            </a:r>
            <a:r>
              <a:rPr sz="3600" b="0" i="1" spc="340" dirty="0">
                <a:latin typeface="Trebuchet MS"/>
                <a:cs typeface="Trebuchet MS"/>
              </a:rPr>
              <a:t>s</a:t>
            </a:r>
            <a:r>
              <a:rPr sz="3600" b="0" i="1" spc="120" dirty="0">
                <a:latin typeface="Trebuchet MS"/>
                <a:cs typeface="Trebuchet MS"/>
              </a:rPr>
              <a:t>t</a:t>
            </a:r>
            <a:r>
              <a:rPr sz="3600" b="0" i="1" spc="90" dirty="0">
                <a:latin typeface="Trebuchet MS"/>
                <a:cs typeface="Trebuchet MS"/>
              </a:rPr>
              <a:t>r</a:t>
            </a:r>
            <a:r>
              <a:rPr sz="3600" b="0" i="1" spc="310" dirty="0">
                <a:latin typeface="Trebuchet MS"/>
                <a:cs typeface="Trebuchet MS"/>
              </a:rPr>
              <a:t>y</a:t>
            </a:r>
            <a:r>
              <a:rPr sz="3600" b="0" i="1" spc="-515" dirty="0">
                <a:latin typeface="Trebuchet MS"/>
                <a:cs typeface="Trebuchet MS"/>
              </a:rPr>
              <a:t>,</a:t>
            </a:r>
            <a:r>
              <a:rPr sz="3600" b="0" i="1" spc="475" dirty="0">
                <a:latin typeface="Trebuchet MS"/>
                <a:cs typeface="Trebuchet MS"/>
              </a:rPr>
              <a:t> </a:t>
            </a:r>
            <a:r>
              <a:rPr sz="3600" b="0" i="1" spc="340" dirty="0">
                <a:latin typeface="Trebuchet MS"/>
                <a:cs typeface="Trebuchet MS"/>
              </a:rPr>
              <a:t>c</a:t>
            </a:r>
            <a:r>
              <a:rPr sz="3600" b="0" i="1" spc="295" dirty="0">
                <a:latin typeface="Trebuchet MS"/>
                <a:cs typeface="Trebuchet MS"/>
              </a:rPr>
              <a:t>o</a:t>
            </a:r>
            <a:r>
              <a:rPr sz="3600" b="0" i="1" spc="200" dirty="0">
                <a:latin typeface="Trebuchet MS"/>
                <a:cs typeface="Trebuchet MS"/>
              </a:rPr>
              <a:t>m</a:t>
            </a:r>
            <a:r>
              <a:rPr sz="3600" b="0" i="1" spc="254" dirty="0">
                <a:latin typeface="Trebuchet MS"/>
                <a:cs typeface="Trebuchet MS"/>
              </a:rPr>
              <a:t>p</a:t>
            </a:r>
            <a:r>
              <a:rPr sz="3600" b="0" i="1" spc="145" dirty="0">
                <a:latin typeface="Trebuchet MS"/>
                <a:cs typeface="Trebuchet MS"/>
              </a:rPr>
              <a:t>e</a:t>
            </a:r>
            <a:r>
              <a:rPr sz="3600" b="0" i="1" spc="120" dirty="0">
                <a:latin typeface="Trebuchet MS"/>
                <a:cs typeface="Trebuchet MS"/>
              </a:rPr>
              <a:t>t</a:t>
            </a:r>
            <a:r>
              <a:rPr sz="3600" b="0" i="1" spc="80" dirty="0">
                <a:latin typeface="Trebuchet MS"/>
                <a:cs typeface="Trebuchet MS"/>
              </a:rPr>
              <a:t>i</a:t>
            </a:r>
            <a:r>
              <a:rPr sz="3600" b="0" i="1" spc="300" dirty="0">
                <a:latin typeface="Trebuchet MS"/>
                <a:cs typeface="Trebuchet MS"/>
              </a:rPr>
              <a:t>n</a:t>
            </a:r>
            <a:r>
              <a:rPr sz="3600" b="0" i="1" spc="-65" dirty="0">
                <a:latin typeface="Trebuchet MS"/>
                <a:cs typeface="Trebuchet MS"/>
              </a:rPr>
              <a:t>g</a:t>
            </a:r>
            <a:endParaRPr sz="3600">
              <a:latin typeface="Trebuchet MS"/>
              <a:cs typeface="Trebuchet MS"/>
            </a:endParaRPr>
          </a:p>
          <a:p>
            <a:pPr marL="12700" marR="266065">
              <a:lnSpc>
                <a:spcPts val="4500"/>
              </a:lnSpc>
              <a:spcBef>
                <a:spcPts val="100"/>
              </a:spcBef>
            </a:pPr>
            <a:r>
              <a:rPr sz="3600" b="0" i="1" spc="-295" dirty="0">
                <a:latin typeface="Trebuchet MS"/>
                <a:cs typeface="Trebuchet MS"/>
              </a:rPr>
              <a:t>f</a:t>
            </a:r>
            <a:r>
              <a:rPr sz="3600" b="0" i="1" spc="-725" dirty="0">
                <a:latin typeface="Trebuchet MS"/>
                <a:cs typeface="Trebuchet MS"/>
              </a:rPr>
              <a:t> </a:t>
            </a:r>
            <a:r>
              <a:rPr sz="3600" b="0" i="1" spc="-280" dirty="0">
                <a:latin typeface="Trebuchet MS"/>
                <a:cs typeface="Trebuchet MS"/>
              </a:rPr>
              <a:t>i</a:t>
            </a:r>
            <a:r>
              <a:rPr sz="3600" b="0" i="1" spc="-725" dirty="0">
                <a:latin typeface="Trebuchet MS"/>
                <a:cs typeface="Trebuchet MS"/>
              </a:rPr>
              <a:t> </a:t>
            </a:r>
            <a:r>
              <a:rPr sz="3600" b="0" i="1" spc="90" dirty="0">
                <a:latin typeface="Trebuchet MS"/>
                <a:cs typeface="Trebuchet MS"/>
              </a:rPr>
              <a:t>r</a:t>
            </a:r>
            <a:r>
              <a:rPr sz="3600" b="0" i="1" spc="200" dirty="0">
                <a:latin typeface="Trebuchet MS"/>
                <a:cs typeface="Trebuchet MS"/>
              </a:rPr>
              <a:t>m</a:t>
            </a:r>
            <a:r>
              <a:rPr sz="3600" b="0" i="1" spc="-20" dirty="0">
                <a:latin typeface="Trebuchet MS"/>
                <a:cs typeface="Trebuchet MS"/>
              </a:rPr>
              <a:t>s</a:t>
            </a:r>
            <a:r>
              <a:rPr sz="3600" b="0" i="1" spc="475" dirty="0">
                <a:latin typeface="Trebuchet MS"/>
                <a:cs typeface="Trebuchet MS"/>
              </a:rPr>
              <a:t> </a:t>
            </a:r>
            <a:r>
              <a:rPr sz="3600" b="0" i="1" spc="295" dirty="0">
                <a:latin typeface="Trebuchet MS"/>
                <a:cs typeface="Trebuchet MS"/>
              </a:rPr>
              <a:t>o</a:t>
            </a:r>
            <a:r>
              <a:rPr sz="3600" b="0" i="1" spc="65" dirty="0">
                <a:latin typeface="Trebuchet MS"/>
                <a:cs typeface="Trebuchet MS"/>
              </a:rPr>
              <a:t>ff</a:t>
            </a:r>
            <a:r>
              <a:rPr sz="3600" b="0" i="1" spc="145" dirty="0">
                <a:latin typeface="Trebuchet MS"/>
                <a:cs typeface="Trebuchet MS"/>
              </a:rPr>
              <a:t>e</a:t>
            </a:r>
            <a:r>
              <a:rPr sz="3600" b="0" i="1" spc="-270" dirty="0">
                <a:latin typeface="Trebuchet MS"/>
                <a:cs typeface="Trebuchet MS"/>
              </a:rPr>
              <a:t>r</a:t>
            </a:r>
            <a:r>
              <a:rPr sz="3600" b="0" i="1" spc="475" dirty="0">
                <a:latin typeface="Trebuchet MS"/>
                <a:cs typeface="Trebuchet MS"/>
              </a:rPr>
              <a:t> </a:t>
            </a:r>
            <a:r>
              <a:rPr sz="3600" b="0" i="1" spc="-20" dirty="0">
                <a:latin typeface="Trebuchet MS"/>
                <a:cs typeface="Trebuchet MS"/>
              </a:rPr>
              <a:t>s</a:t>
            </a:r>
            <a:r>
              <a:rPr sz="3600" b="0" i="1" spc="-725" dirty="0">
                <a:latin typeface="Trebuchet MS"/>
                <a:cs typeface="Trebuchet MS"/>
              </a:rPr>
              <a:t> </a:t>
            </a:r>
            <a:r>
              <a:rPr sz="3600" b="0" i="1" spc="80" dirty="0">
                <a:latin typeface="Trebuchet MS"/>
                <a:cs typeface="Trebuchet MS"/>
              </a:rPr>
              <a:t>i</a:t>
            </a:r>
            <a:r>
              <a:rPr sz="3600" b="0" i="1" spc="200" dirty="0">
                <a:latin typeface="Trebuchet MS"/>
                <a:cs typeface="Trebuchet MS"/>
              </a:rPr>
              <a:t>m</a:t>
            </a:r>
            <a:r>
              <a:rPr sz="3600" b="0" i="1" spc="80" dirty="0">
                <a:latin typeface="Trebuchet MS"/>
                <a:cs typeface="Trebuchet MS"/>
              </a:rPr>
              <a:t>i</a:t>
            </a:r>
            <a:r>
              <a:rPr sz="3600" b="0" i="1" spc="15" dirty="0">
                <a:latin typeface="Trebuchet MS"/>
                <a:cs typeface="Trebuchet MS"/>
              </a:rPr>
              <a:t>l</a:t>
            </a:r>
            <a:r>
              <a:rPr sz="3600" b="0" i="1" spc="305" dirty="0">
                <a:latin typeface="Trebuchet MS"/>
                <a:cs typeface="Trebuchet MS"/>
              </a:rPr>
              <a:t>a</a:t>
            </a:r>
            <a:r>
              <a:rPr sz="3600" b="0" i="1" spc="-270" dirty="0">
                <a:latin typeface="Trebuchet MS"/>
                <a:cs typeface="Trebuchet MS"/>
              </a:rPr>
              <a:t>r</a:t>
            </a:r>
            <a:r>
              <a:rPr sz="3600" b="0" i="1" spc="475" dirty="0">
                <a:latin typeface="Trebuchet MS"/>
                <a:cs typeface="Trebuchet MS"/>
              </a:rPr>
              <a:t> </a:t>
            </a:r>
            <a:r>
              <a:rPr sz="3600" b="0" i="1" spc="340" dirty="0">
                <a:latin typeface="Trebuchet MS"/>
                <a:cs typeface="Trebuchet MS"/>
              </a:rPr>
              <a:t>s</a:t>
            </a:r>
            <a:r>
              <a:rPr sz="3600" b="0" i="1" spc="145" dirty="0">
                <a:latin typeface="Trebuchet MS"/>
                <a:cs typeface="Trebuchet MS"/>
              </a:rPr>
              <a:t>e</a:t>
            </a:r>
            <a:r>
              <a:rPr sz="3600" b="0" i="1" spc="90" dirty="0">
                <a:latin typeface="Trebuchet MS"/>
                <a:cs typeface="Trebuchet MS"/>
              </a:rPr>
              <a:t>r</a:t>
            </a:r>
            <a:r>
              <a:rPr sz="3600" b="0" i="1" spc="320" dirty="0">
                <a:latin typeface="Trebuchet MS"/>
                <a:cs typeface="Trebuchet MS"/>
              </a:rPr>
              <a:t>v</a:t>
            </a:r>
            <a:r>
              <a:rPr sz="3600" b="0" i="1" spc="80" dirty="0">
                <a:latin typeface="Trebuchet MS"/>
                <a:cs typeface="Trebuchet MS"/>
              </a:rPr>
              <a:t>i</a:t>
            </a:r>
            <a:r>
              <a:rPr sz="3600" b="0" i="1" spc="340" dirty="0">
                <a:latin typeface="Trebuchet MS"/>
                <a:cs typeface="Trebuchet MS"/>
              </a:rPr>
              <a:t>c</a:t>
            </a:r>
            <a:r>
              <a:rPr sz="3600" b="0" i="1" spc="145" dirty="0">
                <a:latin typeface="Trebuchet MS"/>
                <a:cs typeface="Trebuchet MS"/>
              </a:rPr>
              <a:t>e</a:t>
            </a:r>
            <a:r>
              <a:rPr sz="3600" b="0" i="1" spc="-15" dirty="0">
                <a:latin typeface="Trebuchet MS"/>
                <a:cs typeface="Trebuchet MS"/>
              </a:rPr>
              <a:t>s  </a:t>
            </a:r>
            <a:r>
              <a:rPr sz="3600" b="0" i="1" spc="35" dirty="0">
                <a:latin typeface="Trebuchet MS"/>
                <a:cs typeface="Trebuchet MS"/>
              </a:rPr>
              <a:t>at</a:t>
            </a:r>
            <a:r>
              <a:rPr sz="3600" b="0" i="1" spc="465" dirty="0">
                <a:latin typeface="Trebuchet MS"/>
                <a:cs typeface="Trebuchet MS"/>
              </a:rPr>
              <a:t> </a:t>
            </a:r>
            <a:r>
              <a:rPr sz="3600" b="0" i="1" spc="185" dirty="0">
                <a:latin typeface="Trebuchet MS"/>
                <a:cs typeface="Trebuchet MS"/>
              </a:rPr>
              <a:t>comparable</a:t>
            </a:r>
            <a:r>
              <a:rPr sz="3600" b="0" i="1" spc="465" dirty="0">
                <a:latin typeface="Trebuchet MS"/>
                <a:cs typeface="Trebuchet MS"/>
              </a:rPr>
              <a:t> </a:t>
            </a:r>
            <a:r>
              <a:rPr sz="3600" b="0" i="1" spc="150" dirty="0">
                <a:latin typeface="Trebuchet MS"/>
                <a:cs typeface="Trebuchet MS"/>
              </a:rPr>
              <a:t>prices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02840" marR="391795" indent="-2390775">
              <a:lnSpc>
                <a:spcPts val="5030"/>
              </a:lnSpc>
              <a:spcBef>
                <a:spcPts val="875"/>
              </a:spcBef>
            </a:pPr>
            <a:r>
              <a:rPr spc="495" dirty="0"/>
              <a:t>Supplier</a:t>
            </a:r>
            <a:r>
              <a:rPr spc="-110" dirty="0"/>
              <a:t> </a:t>
            </a:r>
            <a:r>
              <a:rPr spc="675" dirty="0"/>
              <a:t>Bargaining </a:t>
            </a:r>
            <a:r>
              <a:rPr spc="-1435" dirty="0"/>
              <a:t> </a:t>
            </a:r>
            <a:r>
              <a:rPr spc="459" dirty="0"/>
              <a:t>Power</a:t>
            </a:r>
          </a:p>
          <a:p>
            <a:pPr marL="292100" algn="just">
              <a:lnSpc>
                <a:spcPct val="100000"/>
              </a:lnSpc>
              <a:spcBef>
                <a:spcPts val="2910"/>
              </a:spcBef>
            </a:pPr>
            <a:r>
              <a:rPr sz="3600" b="0" spc="330" dirty="0">
                <a:latin typeface="Tahoma"/>
                <a:cs typeface="Tahoma"/>
              </a:rPr>
              <a:t>High</a:t>
            </a:r>
            <a:r>
              <a:rPr sz="3600" b="0" spc="495" dirty="0">
                <a:latin typeface="Tahoma"/>
                <a:cs typeface="Tahoma"/>
              </a:rPr>
              <a:t> </a:t>
            </a:r>
            <a:r>
              <a:rPr sz="3600" b="0" spc="310" dirty="0">
                <a:latin typeface="Tahoma"/>
                <a:cs typeface="Tahoma"/>
              </a:rPr>
              <a:t>levels</a:t>
            </a:r>
            <a:r>
              <a:rPr sz="3600" b="0" spc="495" dirty="0">
                <a:latin typeface="Tahoma"/>
                <a:cs typeface="Tahoma"/>
              </a:rPr>
              <a:t> </a:t>
            </a:r>
            <a:r>
              <a:rPr sz="3600" b="0" spc="280" dirty="0">
                <a:latin typeface="Tahoma"/>
                <a:cs typeface="Tahoma"/>
              </a:rPr>
              <a:t>of</a:t>
            </a:r>
            <a:r>
              <a:rPr sz="3600" b="0" spc="495" dirty="0">
                <a:latin typeface="Tahoma"/>
                <a:cs typeface="Tahoma"/>
              </a:rPr>
              <a:t> </a:t>
            </a:r>
            <a:r>
              <a:rPr sz="3600" b="0" spc="345" dirty="0">
                <a:latin typeface="Tahoma"/>
                <a:cs typeface="Tahoma"/>
              </a:rPr>
              <a:t>power</a:t>
            </a:r>
            <a:endParaRPr sz="3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00">
              <a:latin typeface="Tahoma"/>
              <a:cs typeface="Tahoma"/>
            </a:endParaRPr>
          </a:p>
          <a:p>
            <a:pPr marL="292100" marR="5080" algn="just">
              <a:lnSpc>
                <a:spcPct val="104200"/>
              </a:lnSpc>
            </a:pPr>
            <a:r>
              <a:rPr sz="3600" b="0" i="1" spc="245" dirty="0">
                <a:latin typeface="Trebuchet MS"/>
                <a:cs typeface="Trebuchet MS"/>
              </a:rPr>
              <a:t>L</a:t>
            </a:r>
            <a:r>
              <a:rPr sz="3600" b="0" i="1" spc="80" dirty="0">
                <a:latin typeface="Trebuchet MS"/>
                <a:cs typeface="Trebuchet MS"/>
              </a:rPr>
              <a:t>i</a:t>
            </a:r>
            <a:r>
              <a:rPr sz="3600" b="0" i="1" spc="200" dirty="0">
                <a:latin typeface="Trebuchet MS"/>
                <a:cs typeface="Trebuchet MS"/>
              </a:rPr>
              <a:t>m</a:t>
            </a:r>
            <a:r>
              <a:rPr sz="3600" b="0" i="1" spc="80" dirty="0">
                <a:latin typeface="Trebuchet MS"/>
                <a:cs typeface="Trebuchet MS"/>
              </a:rPr>
              <a:t>i</a:t>
            </a:r>
            <a:r>
              <a:rPr sz="3600" b="0" i="1" spc="120" dirty="0">
                <a:latin typeface="Trebuchet MS"/>
                <a:cs typeface="Trebuchet MS"/>
              </a:rPr>
              <a:t>t</a:t>
            </a:r>
            <a:r>
              <a:rPr sz="3600" b="0" i="1" spc="145" dirty="0">
                <a:latin typeface="Trebuchet MS"/>
                <a:cs typeface="Trebuchet MS"/>
              </a:rPr>
              <a:t>e</a:t>
            </a:r>
            <a:r>
              <a:rPr sz="3600" b="0" i="1" spc="-105" dirty="0">
                <a:latin typeface="Trebuchet MS"/>
                <a:cs typeface="Trebuchet MS"/>
              </a:rPr>
              <a:t>d</a:t>
            </a:r>
            <a:r>
              <a:rPr sz="3600" b="0" i="1" spc="475" dirty="0">
                <a:latin typeface="Trebuchet MS"/>
                <a:cs typeface="Trebuchet MS"/>
              </a:rPr>
              <a:t> </a:t>
            </a:r>
            <a:r>
              <a:rPr sz="3600" b="0" i="1" spc="340" dirty="0">
                <a:latin typeface="Trebuchet MS"/>
                <a:cs typeface="Trebuchet MS"/>
              </a:rPr>
              <a:t>s</a:t>
            </a:r>
            <a:r>
              <a:rPr sz="3600" b="0" i="1" spc="260" dirty="0">
                <a:latin typeface="Trebuchet MS"/>
                <a:cs typeface="Trebuchet MS"/>
              </a:rPr>
              <a:t>u</a:t>
            </a:r>
            <a:r>
              <a:rPr sz="3600" b="0" i="1" spc="254" dirty="0">
                <a:latin typeface="Trebuchet MS"/>
                <a:cs typeface="Trebuchet MS"/>
              </a:rPr>
              <a:t>pp</a:t>
            </a:r>
            <a:r>
              <a:rPr sz="3600" b="0" i="1" spc="15" dirty="0">
                <a:latin typeface="Trebuchet MS"/>
                <a:cs typeface="Trebuchet MS"/>
              </a:rPr>
              <a:t>l</a:t>
            </a:r>
            <a:r>
              <a:rPr sz="3600" b="0" i="1" spc="80" dirty="0">
                <a:latin typeface="Trebuchet MS"/>
                <a:cs typeface="Trebuchet MS"/>
              </a:rPr>
              <a:t>i</a:t>
            </a:r>
            <a:r>
              <a:rPr sz="3600" b="0" i="1" spc="145" dirty="0">
                <a:latin typeface="Trebuchet MS"/>
                <a:cs typeface="Trebuchet MS"/>
              </a:rPr>
              <a:t>e</a:t>
            </a:r>
            <a:r>
              <a:rPr sz="3600" b="0" i="1" spc="90" dirty="0">
                <a:latin typeface="Trebuchet MS"/>
                <a:cs typeface="Trebuchet MS"/>
              </a:rPr>
              <a:t>r</a:t>
            </a:r>
            <a:r>
              <a:rPr sz="3600" b="0" i="1" spc="-20" dirty="0">
                <a:latin typeface="Trebuchet MS"/>
                <a:cs typeface="Trebuchet MS"/>
              </a:rPr>
              <a:t>s</a:t>
            </a:r>
            <a:r>
              <a:rPr sz="3600" b="0" i="1" spc="475" dirty="0">
                <a:latin typeface="Trebuchet MS"/>
                <a:cs typeface="Trebuchet MS"/>
              </a:rPr>
              <a:t> </a:t>
            </a:r>
            <a:r>
              <a:rPr sz="3600" b="0" i="1" spc="-395" dirty="0">
                <a:latin typeface="Trebuchet MS"/>
                <a:cs typeface="Trebuchet MS"/>
              </a:rPr>
              <a:t>(</a:t>
            </a:r>
            <a:r>
              <a:rPr sz="3600" b="0" i="1" spc="-725" dirty="0">
                <a:latin typeface="Trebuchet MS"/>
                <a:cs typeface="Trebuchet MS"/>
              </a:rPr>
              <a:t> </a:t>
            </a:r>
            <a:r>
              <a:rPr sz="3600" b="0" i="1" spc="254" dirty="0">
                <a:latin typeface="Trebuchet MS"/>
                <a:cs typeface="Trebuchet MS"/>
              </a:rPr>
              <a:t>d</a:t>
            </a:r>
            <a:r>
              <a:rPr sz="3600" b="0" i="1" spc="80" dirty="0">
                <a:latin typeface="Trebuchet MS"/>
                <a:cs typeface="Trebuchet MS"/>
              </a:rPr>
              <a:t>i</a:t>
            </a:r>
            <a:r>
              <a:rPr sz="3600" b="0" i="1" spc="340" dirty="0">
                <a:latin typeface="Trebuchet MS"/>
                <a:cs typeface="Trebuchet MS"/>
              </a:rPr>
              <a:t>s</a:t>
            </a:r>
            <a:r>
              <a:rPr sz="3600" b="0" i="1" spc="120" dirty="0">
                <a:latin typeface="Trebuchet MS"/>
                <a:cs typeface="Trebuchet MS"/>
              </a:rPr>
              <a:t>t</a:t>
            </a:r>
            <a:r>
              <a:rPr sz="3600" b="0" i="1" spc="90" dirty="0">
                <a:latin typeface="Trebuchet MS"/>
                <a:cs typeface="Trebuchet MS"/>
              </a:rPr>
              <a:t>r</a:t>
            </a:r>
            <a:r>
              <a:rPr sz="3600" b="0" i="1" spc="80" dirty="0">
                <a:latin typeface="Trebuchet MS"/>
                <a:cs typeface="Trebuchet MS"/>
              </a:rPr>
              <a:t>i</a:t>
            </a:r>
            <a:r>
              <a:rPr sz="3600" b="0" i="1" spc="254" dirty="0">
                <a:latin typeface="Trebuchet MS"/>
                <a:cs typeface="Trebuchet MS"/>
              </a:rPr>
              <a:t>b</a:t>
            </a:r>
            <a:r>
              <a:rPr sz="3600" b="0" i="1" spc="260" dirty="0">
                <a:latin typeface="Trebuchet MS"/>
                <a:cs typeface="Trebuchet MS"/>
              </a:rPr>
              <a:t>u</a:t>
            </a:r>
            <a:r>
              <a:rPr sz="3600" b="0" i="1" spc="120" dirty="0">
                <a:latin typeface="Trebuchet MS"/>
                <a:cs typeface="Trebuchet MS"/>
              </a:rPr>
              <a:t>t</a:t>
            </a:r>
            <a:r>
              <a:rPr sz="3600" b="0" i="1" spc="80" dirty="0">
                <a:latin typeface="Trebuchet MS"/>
                <a:cs typeface="Trebuchet MS"/>
              </a:rPr>
              <a:t>i</a:t>
            </a:r>
            <a:r>
              <a:rPr sz="3600" b="0" i="1" spc="295" dirty="0">
                <a:latin typeface="Trebuchet MS"/>
                <a:cs typeface="Trebuchet MS"/>
              </a:rPr>
              <a:t>o</a:t>
            </a:r>
            <a:r>
              <a:rPr sz="3600" b="0" i="1" spc="-45" dirty="0">
                <a:latin typeface="Trebuchet MS"/>
                <a:cs typeface="Trebuchet MS"/>
              </a:rPr>
              <a:t>n  </a:t>
            </a:r>
            <a:r>
              <a:rPr sz="3600" b="0" i="1" spc="295" dirty="0">
                <a:latin typeface="Trebuchet MS"/>
                <a:cs typeface="Trebuchet MS"/>
              </a:rPr>
              <a:t>o</a:t>
            </a:r>
            <a:r>
              <a:rPr sz="3600" b="0" i="1" spc="-295" dirty="0">
                <a:latin typeface="Trebuchet MS"/>
                <a:cs typeface="Trebuchet MS"/>
              </a:rPr>
              <a:t>f</a:t>
            </a:r>
            <a:r>
              <a:rPr sz="3600" b="0" i="1" spc="475" dirty="0">
                <a:latin typeface="Trebuchet MS"/>
                <a:cs typeface="Trebuchet MS"/>
              </a:rPr>
              <a:t> </a:t>
            </a:r>
            <a:r>
              <a:rPr sz="3600" b="0" i="1" spc="-295" dirty="0">
                <a:latin typeface="Trebuchet MS"/>
                <a:cs typeface="Trebuchet MS"/>
              </a:rPr>
              <a:t>f</a:t>
            </a:r>
            <a:r>
              <a:rPr sz="3600" b="0" i="1" spc="-725" dirty="0">
                <a:latin typeface="Trebuchet MS"/>
                <a:cs typeface="Trebuchet MS"/>
              </a:rPr>
              <a:t> </a:t>
            </a:r>
            <a:r>
              <a:rPr sz="3600" b="0" i="1" spc="-280" dirty="0">
                <a:latin typeface="Trebuchet MS"/>
                <a:cs typeface="Trebuchet MS"/>
              </a:rPr>
              <a:t>i</a:t>
            </a:r>
            <a:r>
              <a:rPr sz="3600" b="0" i="1" spc="-725" dirty="0">
                <a:latin typeface="Trebuchet MS"/>
                <a:cs typeface="Trebuchet MS"/>
              </a:rPr>
              <a:t> </a:t>
            </a:r>
            <a:r>
              <a:rPr sz="3600" b="0" i="1" spc="15" dirty="0">
                <a:latin typeface="Trebuchet MS"/>
                <a:cs typeface="Trebuchet MS"/>
              </a:rPr>
              <a:t>l</a:t>
            </a:r>
            <a:r>
              <a:rPr sz="3600" b="0" i="1" spc="-160" dirty="0">
                <a:latin typeface="Trebuchet MS"/>
                <a:cs typeface="Trebuchet MS"/>
              </a:rPr>
              <a:t>m</a:t>
            </a:r>
            <a:r>
              <a:rPr sz="3600" b="0" i="1" spc="475" dirty="0">
                <a:latin typeface="Trebuchet MS"/>
                <a:cs typeface="Trebuchet MS"/>
              </a:rPr>
              <a:t> </a:t>
            </a:r>
            <a:r>
              <a:rPr sz="3600" b="0" i="1" spc="340" dirty="0">
                <a:latin typeface="Trebuchet MS"/>
                <a:cs typeface="Trebuchet MS"/>
              </a:rPr>
              <a:t>c</a:t>
            </a:r>
            <a:r>
              <a:rPr sz="3600" b="0" i="1" spc="295" dirty="0">
                <a:latin typeface="Trebuchet MS"/>
                <a:cs typeface="Trebuchet MS"/>
              </a:rPr>
              <a:t>o</a:t>
            </a:r>
            <a:r>
              <a:rPr sz="3600" b="0" i="1" spc="200" dirty="0">
                <a:latin typeface="Trebuchet MS"/>
                <a:cs typeface="Trebuchet MS"/>
              </a:rPr>
              <a:t>m</a:t>
            </a:r>
            <a:r>
              <a:rPr sz="3600" b="0" i="1" spc="254" dirty="0">
                <a:latin typeface="Trebuchet MS"/>
                <a:cs typeface="Trebuchet MS"/>
              </a:rPr>
              <a:t>p</a:t>
            </a:r>
            <a:r>
              <a:rPr sz="3600" b="0" i="1" spc="305" dirty="0">
                <a:latin typeface="Trebuchet MS"/>
                <a:cs typeface="Trebuchet MS"/>
              </a:rPr>
              <a:t>a</a:t>
            </a:r>
            <a:r>
              <a:rPr sz="3600" b="0" i="1" spc="300" dirty="0">
                <a:latin typeface="Trebuchet MS"/>
                <a:cs typeface="Trebuchet MS"/>
              </a:rPr>
              <a:t>n</a:t>
            </a:r>
            <a:r>
              <a:rPr sz="3600" b="0" i="1" spc="80" dirty="0">
                <a:latin typeface="Trebuchet MS"/>
                <a:cs typeface="Trebuchet MS"/>
              </a:rPr>
              <a:t>i</a:t>
            </a:r>
            <a:r>
              <a:rPr sz="3600" b="0" i="1" spc="145" dirty="0">
                <a:latin typeface="Trebuchet MS"/>
                <a:cs typeface="Trebuchet MS"/>
              </a:rPr>
              <a:t>e</a:t>
            </a:r>
            <a:r>
              <a:rPr sz="3600" b="0" i="1" spc="340" dirty="0">
                <a:latin typeface="Trebuchet MS"/>
                <a:cs typeface="Trebuchet MS"/>
              </a:rPr>
              <a:t>s</a:t>
            </a:r>
            <a:r>
              <a:rPr sz="3600" b="0" i="1" spc="-515" dirty="0">
                <a:latin typeface="Trebuchet MS"/>
                <a:cs typeface="Trebuchet MS"/>
              </a:rPr>
              <a:t>,</a:t>
            </a:r>
            <a:r>
              <a:rPr sz="3600" b="0" i="1" spc="475" dirty="0">
                <a:latin typeface="Trebuchet MS"/>
                <a:cs typeface="Trebuchet MS"/>
              </a:rPr>
              <a:t> </a:t>
            </a:r>
            <a:r>
              <a:rPr sz="3600" b="0" i="1" spc="145" dirty="0">
                <a:latin typeface="Trebuchet MS"/>
                <a:cs typeface="Trebuchet MS"/>
              </a:rPr>
              <a:t>e</a:t>
            </a:r>
            <a:r>
              <a:rPr sz="3600" b="0" i="1" spc="195" dirty="0">
                <a:latin typeface="Trebuchet MS"/>
                <a:cs typeface="Trebuchet MS"/>
              </a:rPr>
              <a:t>q</a:t>
            </a:r>
            <a:r>
              <a:rPr sz="3600" b="0" i="1" spc="260" dirty="0">
                <a:latin typeface="Trebuchet MS"/>
                <a:cs typeface="Trebuchet MS"/>
              </a:rPr>
              <a:t>u</a:t>
            </a:r>
            <a:r>
              <a:rPr sz="3600" b="0" i="1" spc="80" dirty="0">
                <a:latin typeface="Trebuchet MS"/>
                <a:cs typeface="Trebuchet MS"/>
              </a:rPr>
              <a:t>i</a:t>
            </a:r>
            <a:r>
              <a:rPr sz="3600" b="0" i="1" spc="254" dirty="0">
                <a:latin typeface="Trebuchet MS"/>
                <a:cs typeface="Trebuchet MS"/>
              </a:rPr>
              <a:t>p</a:t>
            </a:r>
            <a:r>
              <a:rPr sz="3600" b="0" i="1" spc="200" dirty="0">
                <a:latin typeface="Trebuchet MS"/>
                <a:cs typeface="Trebuchet MS"/>
              </a:rPr>
              <a:t>m</a:t>
            </a:r>
            <a:r>
              <a:rPr sz="3600" b="0" i="1" spc="145" dirty="0">
                <a:latin typeface="Trebuchet MS"/>
                <a:cs typeface="Trebuchet MS"/>
              </a:rPr>
              <a:t>e</a:t>
            </a:r>
            <a:r>
              <a:rPr sz="3600" b="0" i="1" spc="300" dirty="0">
                <a:latin typeface="Trebuchet MS"/>
                <a:cs typeface="Trebuchet MS"/>
              </a:rPr>
              <a:t>n</a:t>
            </a:r>
            <a:r>
              <a:rPr sz="3600" b="0" i="1" spc="120" dirty="0">
                <a:latin typeface="Trebuchet MS"/>
                <a:cs typeface="Trebuchet MS"/>
              </a:rPr>
              <a:t>t</a:t>
            </a:r>
            <a:r>
              <a:rPr sz="3600" b="0" i="1" spc="-455" dirty="0">
                <a:latin typeface="Trebuchet MS"/>
                <a:cs typeface="Trebuchet MS"/>
              </a:rPr>
              <a:t>,  </a:t>
            </a:r>
            <a:r>
              <a:rPr sz="3600" b="0" i="1" spc="165" dirty="0">
                <a:latin typeface="Trebuchet MS"/>
                <a:cs typeface="Trebuchet MS"/>
              </a:rPr>
              <a:t>and</a:t>
            </a:r>
            <a:r>
              <a:rPr sz="3600" b="0" i="1" spc="470" dirty="0">
                <a:latin typeface="Trebuchet MS"/>
                <a:cs typeface="Trebuchet MS"/>
              </a:rPr>
              <a:t> </a:t>
            </a:r>
            <a:r>
              <a:rPr sz="3600" b="0" i="1" spc="105" dirty="0">
                <a:latin typeface="Trebuchet MS"/>
                <a:cs typeface="Trebuchet MS"/>
              </a:rPr>
              <a:t>food)</a:t>
            </a:r>
            <a:endParaRPr sz="3600">
              <a:latin typeface="Trebuchet MS"/>
              <a:cs typeface="Trebuchet MS"/>
            </a:endParaRPr>
          </a:p>
          <a:p>
            <a:pPr marL="292100" marR="731520" algn="just">
              <a:lnSpc>
                <a:spcPts val="4500"/>
              </a:lnSpc>
              <a:spcBef>
                <a:spcPts val="100"/>
              </a:spcBef>
            </a:pPr>
            <a:r>
              <a:rPr sz="3600" b="0" i="1" spc="125" dirty="0">
                <a:latin typeface="Trebuchet MS"/>
                <a:cs typeface="Trebuchet MS"/>
              </a:rPr>
              <a:t>Better </a:t>
            </a:r>
            <a:r>
              <a:rPr sz="3600" b="0" i="1" spc="195" dirty="0">
                <a:latin typeface="Trebuchet MS"/>
                <a:cs typeface="Trebuchet MS"/>
              </a:rPr>
              <a:t>brands </a:t>
            </a:r>
            <a:r>
              <a:rPr sz="3600" b="0" i="1" spc="150" dirty="0">
                <a:latin typeface="Trebuchet MS"/>
                <a:cs typeface="Trebuchet MS"/>
              </a:rPr>
              <a:t>attract </a:t>
            </a:r>
            <a:r>
              <a:rPr sz="3600" b="0" i="1" spc="95" dirty="0">
                <a:latin typeface="Trebuchet MS"/>
                <a:cs typeface="Trebuchet MS"/>
              </a:rPr>
              <a:t>more </a:t>
            </a:r>
            <a:r>
              <a:rPr sz="3600" b="0" i="1" spc="-1070" dirty="0">
                <a:latin typeface="Trebuchet MS"/>
                <a:cs typeface="Trebuchet MS"/>
              </a:rPr>
              <a:t> </a:t>
            </a:r>
            <a:r>
              <a:rPr sz="3600" b="0" i="1" spc="195" dirty="0">
                <a:latin typeface="Trebuchet MS"/>
                <a:cs typeface="Trebuchet MS"/>
              </a:rPr>
              <a:t>customers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146935" cy="3403600"/>
            <a:chOff x="0" y="0"/>
            <a:chExt cx="2146935" cy="34036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146935" cy="3403600"/>
            </a:xfrm>
            <a:custGeom>
              <a:avLst/>
              <a:gdLst/>
              <a:ahLst/>
              <a:cxnLst/>
              <a:rect l="l" t="t" r="r" b="b"/>
              <a:pathLst>
                <a:path w="2146935" h="3403600">
                  <a:moveTo>
                    <a:pt x="890426" y="0"/>
                  </a:moveTo>
                  <a:lnTo>
                    <a:pt x="2146736" y="1256310"/>
                  </a:lnTo>
                  <a:lnTo>
                    <a:pt x="0" y="3403047"/>
                  </a:lnTo>
                  <a:lnTo>
                    <a:pt x="0" y="0"/>
                  </a:lnTo>
                  <a:lnTo>
                    <a:pt x="890426" y="0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909445" cy="3162935"/>
            </a:xfrm>
            <a:custGeom>
              <a:avLst/>
              <a:gdLst/>
              <a:ahLst/>
              <a:cxnLst/>
              <a:rect l="l" t="t" r="r" b="b"/>
              <a:pathLst>
                <a:path w="1909445" h="3162935">
                  <a:moveTo>
                    <a:pt x="1909404" y="1253025"/>
                  </a:moveTo>
                  <a:lnTo>
                    <a:pt x="0" y="3162429"/>
                  </a:lnTo>
                  <a:lnTo>
                    <a:pt x="0" y="3038434"/>
                  </a:lnTo>
                  <a:lnTo>
                    <a:pt x="1785408" y="1253025"/>
                  </a:lnTo>
                  <a:lnTo>
                    <a:pt x="532382" y="0"/>
                  </a:lnTo>
                  <a:lnTo>
                    <a:pt x="656378" y="0"/>
                  </a:lnTo>
                  <a:lnTo>
                    <a:pt x="1909404" y="12530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6141251" y="0"/>
            <a:ext cx="2146935" cy="3403600"/>
            <a:chOff x="16141251" y="0"/>
            <a:chExt cx="2146935" cy="3403600"/>
          </a:xfrm>
        </p:grpSpPr>
        <p:sp>
          <p:nvSpPr>
            <p:cNvPr id="6" name="object 6"/>
            <p:cNvSpPr/>
            <p:nvPr/>
          </p:nvSpPr>
          <p:spPr>
            <a:xfrm>
              <a:off x="16141251" y="1"/>
              <a:ext cx="2146935" cy="3403600"/>
            </a:xfrm>
            <a:custGeom>
              <a:avLst/>
              <a:gdLst/>
              <a:ahLst/>
              <a:cxnLst/>
              <a:rect l="l" t="t" r="r" b="b"/>
              <a:pathLst>
                <a:path w="2146934" h="3403600">
                  <a:moveTo>
                    <a:pt x="2146745" y="0"/>
                  </a:moveTo>
                  <a:lnTo>
                    <a:pt x="2146745" y="3403055"/>
                  </a:lnTo>
                  <a:lnTo>
                    <a:pt x="0" y="1256309"/>
                  </a:lnTo>
                  <a:lnTo>
                    <a:pt x="1256309" y="0"/>
                  </a:lnTo>
                  <a:lnTo>
                    <a:pt x="2146745" y="0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75385" y="0"/>
              <a:ext cx="1912620" cy="3166110"/>
            </a:xfrm>
            <a:custGeom>
              <a:avLst/>
              <a:gdLst/>
              <a:ahLst/>
              <a:cxnLst/>
              <a:rect l="l" t="t" r="r" b="b"/>
              <a:pathLst>
                <a:path w="1912619" h="3166110">
                  <a:moveTo>
                    <a:pt x="1912613" y="3165639"/>
                  </a:moveTo>
                  <a:lnTo>
                    <a:pt x="0" y="1253025"/>
                  </a:lnTo>
                  <a:lnTo>
                    <a:pt x="1253025" y="0"/>
                  </a:lnTo>
                  <a:lnTo>
                    <a:pt x="1374437" y="0"/>
                  </a:lnTo>
                  <a:lnTo>
                    <a:pt x="121411" y="1253025"/>
                  </a:lnTo>
                  <a:lnTo>
                    <a:pt x="1912613" y="3044227"/>
                  </a:lnTo>
                  <a:lnTo>
                    <a:pt x="1912613" y="31656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3438569"/>
            <a:ext cx="5905500" cy="6848475"/>
            <a:chOff x="0" y="3438569"/>
            <a:chExt cx="5905500" cy="6848475"/>
          </a:xfrm>
        </p:grpSpPr>
        <p:sp>
          <p:nvSpPr>
            <p:cNvPr id="9" name="object 9"/>
            <p:cNvSpPr/>
            <p:nvPr/>
          </p:nvSpPr>
          <p:spPr>
            <a:xfrm>
              <a:off x="0" y="3438569"/>
              <a:ext cx="5905500" cy="6848475"/>
            </a:xfrm>
            <a:custGeom>
              <a:avLst/>
              <a:gdLst/>
              <a:ahLst/>
              <a:cxnLst/>
              <a:rect l="l" t="t" r="r" b="b"/>
              <a:pathLst>
                <a:path w="5905500" h="6848475">
                  <a:moveTo>
                    <a:pt x="0" y="0"/>
                  </a:moveTo>
                  <a:lnTo>
                    <a:pt x="5905499" y="0"/>
                  </a:lnTo>
                  <a:lnTo>
                    <a:pt x="5905499" y="6848430"/>
                  </a:lnTo>
                  <a:lnTo>
                    <a:pt x="0" y="6848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682" y="5482694"/>
              <a:ext cx="133350" cy="13334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875"/>
              </a:lnSpc>
              <a:spcBef>
                <a:spcPts val="100"/>
              </a:spcBef>
            </a:pPr>
            <a:r>
              <a:rPr spc="560" dirty="0"/>
              <a:t>EXTERNAL</a:t>
            </a:r>
            <a:r>
              <a:rPr spc="-100" dirty="0"/>
              <a:t> </a:t>
            </a:r>
            <a:r>
              <a:rPr spc="770" dirty="0"/>
              <a:t>ENVIRONMENT</a:t>
            </a:r>
          </a:p>
          <a:p>
            <a:pPr algn="ctr">
              <a:lnSpc>
                <a:spcPts val="7875"/>
              </a:lnSpc>
            </a:pPr>
            <a:r>
              <a:rPr spc="730" dirty="0"/>
              <a:t>ANALYSIS:</a:t>
            </a:r>
            <a:r>
              <a:rPr spc="-85" dirty="0"/>
              <a:t> </a:t>
            </a:r>
            <a:r>
              <a:rPr spc="585" dirty="0">
                <a:solidFill>
                  <a:srgbClr val="000000"/>
                </a:solidFill>
              </a:rPr>
              <a:t>PORTER'S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spc="480" dirty="0">
                <a:solidFill>
                  <a:srgbClr val="000000"/>
                </a:solidFill>
              </a:rPr>
              <a:t>5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spc="690" dirty="0">
                <a:solidFill>
                  <a:srgbClr val="000000"/>
                </a:solidFill>
              </a:rPr>
              <a:t>FORCES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3168" y="3559630"/>
            <a:ext cx="5469890" cy="220789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786889" marR="5080" indent="-1774825">
              <a:lnSpc>
                <a:spcPts val="4500"/>
              </a:lnSpc>
              <a:spcBef>
                <a:spcPts val="800"/>
              </a:spcBef>
            </a:pPr>
            <a:r>
              <a:rPr sz="4300" b="1" spc="525" dirty="0">
                <a:solidFill>
                  <a:srgbClr val="FFFFFF"/>
                </a:solidFill>
                <a:latin typeface="Trebuchet MS"/>
                <a:cs typeface="Trebuchet MS"/>
              </a:rPr>
              <a:t>Buyer</a:t>
            </a:r>
            <a:r>
              <a:rPr sz="4300" b="1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300" b="1" spc="635" dirty="0">
                <a:solidFill>
                  <a:srgbClr val="FFFFFF"/>
                </a:solidFill>
                <a:latin typeface="Trebuchet MS"/>
                <a:cs typeface="Trebuchet MS"/>
              </a:rPr>
              <a:t>Bargaining </a:t>
            </a:r>
            <a:r>
              <a:rPr sz="4300" b="1" spc="-1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300" b="1" spc="450" dirty="0">
                <a:solidFill>
                  <a:srgbClr val="FFFFFF"/>
                </a:solidFill>
                <a:latin typeface="Trebuchet MS"/>
                <a:cs typeface="Trebuchet MS"/>
              </a:rPr>
              <a:t>Power</a:t>
            </a:r>
            <a:endParaRPr sz="4300">
              <a:latin typeface="Trebuchet MS"/>
              <a:cs typeface="Trebuchet MS"/>
            </a:endParaRPr>
          </a:p>
          <a:p>
            <a:pPr marL="322580" algn="ctr">
              <a:lnSpc>
                <a:spcPct val="100000"/>
              </a:lnSpc>
              <a:spcBef>
                <a:spcPts val="3640"/>
              </a:spcBef>
            </a:pPr>
            <a:r>
              <a:rPr sz="3200" spc="290" dirty="0">
                <a:solidFill>
                  <a:srgbClr val="FFFFFF"/>
                </a:solidFill>
                <a:latin typeface="Tahoma"/>
                <a:cs typeface="Tahoma"/>
              </a:rPr>
              <a:t>High</a:t>
            </a:r>
            <a:r>
              <a:rPr sz="3200" spc="4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70" dirty="0">
                <a:solidFill>
                  <a:srgbClr val="FFFFFF"/>
                </a:solidFill>
                <a:latin typeface="Tahoma"/>
                <a:cs typeface="Tahoma"/>
              </a:rPr>
              <a:t>levels</a:t>
            </a:r>
            <a:r>
              <a:rPr sz="3200" spc="4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4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4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300" dirty="0">
                <a:solidFill>
                  <a:srgbClr val="FFFFFF"/>
                </a:solidFill>
                <a:latin typeface="Tahoma"/>
                <a:cs typeface="Tahoma"/>
              </a:rPr>
              <a:t>power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189353" y="3438569"/>
            <a:ext cx="5905500" cy="6848475"/>
            <a:chOff x="6189353" y="3438569"/>
            <a:chExt cx="5905500" cy="6848475"/>
          </a:xfrm>
        </p:grpSpPr>
        <p:sp>
          <p:nvSpPr>
            <p:cNvPr id="14" name="object 14"/>
            <p:cNvSpPr/>
            <p:nvPr/>
          </p:nvSpPr>
          <p:spPr>
            <a:xfrm>
              <a:off x="6189353" y="3438569"/>
              <a:ext cx="5905500" cy="6848475"/>
            </a:xfrm>
            <a:custGeom>
              <a:avLst/>
              <a:gdLst/>
              <a:ahLst/>
              <a:cxnLst/>
              <a:rect l="l" t="t" r="r" b="b"/>
              <a:pathLst>
                <a:path w="5905500" h="6848475">
                  <a:moveTo>
                    <a:pt x="5905499" y="6848430"/>
                  </a:moveTo>
                  <a:lnTo>
                    <a:pt x="0" y="6848430"/>
                  </a:lnTo>
                  <a:lnTo>
                    <a:pt x="0" y="0"/>
                  </a:lnTo>
                  <a:lnTo>
                    <a:pt x="5905499" y="0"/>
                  </a:lnTo>
                  <a:lnTo>
                    <a:pt x="5905499" y="6848430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4403" y="5482694"/>
              <a:ext cx="133350" cy="13334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118733" y="3558011"/>
            <a:ext cx="4050665" cy="220916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 indent="457200">
              <a:lnSpc>
                <a:spcPts val="5030"/>
              </a:lnSpc>
              <a:spcBef>
                <a:spcPts val="875"/>
              </a:spcBef>
            </a:pPr>
            <a:r>
              <a:rPr sz="4800" b="1" spc="500" dirty="0">
                <a:solidFill>
                  <a:srgbClr val="FFFFFF"/>
                </a:solidFill>
                <a:latin typeface="Trebuchet MS"/>
                <a:cs typeface="Trebuchet MS"/>
              </a:rPr>
              <a:t>Threat </a:t>
            </a:r>
            <a:r>
              <a:rPr sz="4800" b="1" spc="32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4800" b="1" spc="3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7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800" b="1" spc="74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800" b="1" spc="71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4800" b="1" spc="9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800" b="1" spc="4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800" b="1" spc="3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800" b="1" spc="4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800" b="1" spc="74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800" b="1" spc="4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800" b="1" spc="43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800" b="1" spc="7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4800">
              <a:latin typeface="Trebuchet MS"/>
              <a:cs typeface="Trebuchet MS"/>
            </a:endParaRPr>
          </a:p>
          <a:p>
            <a:pPr marL="94615">
              <a:lnSpc>
                <a:spcPct val="100000"/>
              </a:lnSpc>
              <a:spcBef>
                <a:spcPts val="2520"/>
              </a:spcBef>
            </a:pPr>
            <a:r>
              <a:rPr sz="3200" spc="290" dirty="0">
                <a:solidFill>
                  <a:srgbClr val="FFFFFF"/>
                </a:solidFill>
                <a:latin typeface="Tahoma"/>
                <a:cs typeface="Tahoma"/>
              </a:rPr>
              <a:t>High</a:t>
            </a:r>
            <a:r>
              <a:rPr sz="3200" spc="4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75" dirty="0">
                <a:solidFill>
                  <a:srgbClr val="FFFFFF"/>
                </a:solidFill>
                <a:latin typeface="Tahoma"/>
                <a:cs typeface="Tahoma"/>
              </a:rPr>
              <a:t>threat</a:t>
            </a:r>
            <a:r>
              <a:rPr sz="3200" spc="4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70" dirty="0">
                <a:solidFill>
                  <a:srgbClr val="FFFFFF"/>
                </a:solidFill>
                <a:latin typeface="Tahoma"/>
                <a:cs typeface="Tahoma"/>
              </a:rPr>
              <a:t>levels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378706" y="3438569"/>
            <a:ext cx="5905500" cy="6848475"/>
            <a:chOff x="12378706" y="3438569"/>
            <a:chExt cx="5905500" cy="6848475"/>
          </a:xfrm>
        </p:grpSpPr>
        <p:sp>
          <p:nvSpPr>
            <p:cNvPr id="18" name="object 18"/>
            <p:cNvSpPr/>
            <p:nvPr/>
          </p:nvSpPr>
          <p:spPr>
            <a:xfrm>
              <a:off x="12378706" y="3438569"/>
              <a:ext cx="5905500" cy="6848475"/>
            </a:xfrm>
            <a:custGeom>
              <a:avLst/>
              <a:gdLst/>
              <a:ahLst/>
              <a:cxnLst/>
              <a:rect l="l" t="t" r="r" b="b"/>
              <a:pathLst>
                <a:path w="5905500" h="6848475">
                  <a:moveTo>
                    <a:pt x="5905499" y="6848430"/>
                  </a:moveTo>
                  <a:lnTo>
                    <a:pt x="0" y="6848430"/>
                  </a:lnTo>
                  <a:lnTo>
                    <a:pt x="0" y="0"/>
                  </a:lnTo>
                  <a:lnTo>
                    <a:pt x="5905499" y="0"/>
                  </a:lnTo>
                  <a:lnTo>
                    <a:pt x="5905499" y="6848430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83755" y="5482694"/>
              <a:ext cx="133350" cy="13334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2951974" y="3558011"/>
            <a:ext cx="4763135" cy="220916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888365" marR="5080" indent="-876300">
              <a:lnSpc>
                <a:spcPts val="5030"/>
              </a:lnSpc>
              <a:spcBef>
                <a:spcPts val="875"/>
              </a:spcBef>
            </a:pPr>
            <a:r>
              <a:rPr sz="4800" b="1" spc="500" dirty="0">
                <a:solidFill>
                  <a:srgbClr val="FFFFFF"/>
                </a:solidFill>
                <a:latin typeface="Trebuchet MS"/>
                <a:cs typeface="Trebuchet MS"/>
              </a:rPr>
              <a:t>Threat</a:t>
            </a:r>
            <a:r>
              <a:rPr sz="48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3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4800" b="1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595" dirty="0">
                <a:solidFill>
                  <a:srgbClr val="FFFFFF"/>
                </a:solidFill>
                <a:latin typeface="Trebuchet MS"/>
                <a:cs typeface="Trebuchet MS"/>
              </a:rPr>
              <a:t>New </a:t>
            </a:r>
            <a:r>
              <a:rPr sz="4800" b="1" spc="-14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575" dirty="0">
                <a:solidFill>
                  <a:srgbClr val="FFFFFF"/>
                </a:solidFill>
                <a:latin typeface="Trebuchet MS"/>
                <a:cs typeface="Trebuchet MS"/>
              </a:rPr>
              <a:t>Entrants</a:t>
            </a:r>
            <a:endParaRPr sz="4800">
              <a:latin typeface="Trebuchet MS"/>
              <a:cs typeface="Trebuchet MS"/>
            </a:endParaRPr>
          </a:p>
          <a:p>
            <a:pPr marL="450850">
              <a:lnSpc>
                <a:spcPct val="100000"/>
              </a:lnSpc>
              <a:spcBef>
                <a:spcPts val="2520"/>
              </a:spcBef>
            </a:pPr>
            <a:r>
              <a:rPr sz="3200" spc="295" dirty="0">
                <a:solidFill>
                  <a:srgbClr val="FFFFFF"/>
                </a:solidFill>
                <a:latin typeface="Tahoma"/>
                <a:cs typeface="Tahoma"/>
              </a:rPr>
              <a:t>Low</a:t>
            </a:r>
            <a:r>
              <a:rPr sz="3200" spc="43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75" dirty="0">
                <a:solidFill>
                  <a:srgbClr val="FFFFFF"/>
                </a:solidFill>
                <a:latin typeface="Tahoma"/>
                <a:cs typeface="Tahoma"/>
              </a:rPr>
              <a:t>threat</a:t>
            </a:r>
            <a:r>
              <a:rPr sz="3200" spc="43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70" dirty="0">
                <a:solidFill>
                  <a:srgbClr val="FFFFFF"/>
                </a:solidFill>
                <a:latin typeface="Tahoma"/>
                <a:cs typeface="Tahoma"/>
              </a:rPr>
              <a:t>levels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85682" y="6492344"/>
            <a:ext cx="133350" cy="1143000"/>
            <a:chOff x="585682" y="6492344"/>
            <a:chExt cx="133350" cy="1143000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682" y="6492344"/>
              <a:ext cx="133350" cy="13334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682" y="7501994"/>
              <a:ext cx="133350" cy="13334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892368" y="6263807"/>
            <a:ext cx="4024629" cy="2532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ts val="3979"/>
              </a:lnSpc>
              <a:spcBef>
                <a:spcPts val="114"/>
              </a:spcBef>
            </a:pPr>
            <a:r>
              <a:rPr sz="3200" i="1" spc="165" dirty="0">
                <a:solidFill>
                  <a:srgbClr val="FFFFFF"/>
                </a:solidFill>
                <a:latin typeface="Trebuchet MS"/>
                <a:cs typeface="Trebuchet MS"/>
              </a:rPr>
              <a:t>Minimal </a:t>
            </a:r>
            <a:r>
              <a:rPr sz="3200" i="1" spc="185" dirty="0">
                <a:solidFill>
                  <a:srgbClr val="FFFFFF"/>
                </a:solidFill>
                <a:latin typeface="Trebuchet MS"/>
                <a:cs typeface="Trebuchet MS"/>
              </a:rPr>
              <a:t>conversion </a:t>
            </a:r>
            <a:r>
              <a:rPr sz="3200" i="1" spc="-9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85" dirty="0">
                <a:solidFill>
                  <a:srgbClr val="FFFFFF"/>
                </a:solidFill>
                <a:latin typeface="Trebuchet MS"/>
                <a:cs typeface="Trebuchet MS"/>
              </a:rPr>
              <a:t>costs </a:t>
            </a:r>
            <a:r>
              <a:rPr sz="3200" i="1" spc="2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3200" i="1" spc="170" dirty="0">
                <a:solidFill>
                  <a:srgbClr val="FFFFFF"/>
                </a:solidFill>
                <a:latin typeface="Trebuchet MS"/>
                <a:cs typeface="Trebuchet MS"/>
              </a:rPr>
              <a:t>customers </a:t>
            </a:r>
            <a:r>
              <a:rPr sz="3200" i="1" spc="-9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80" dirty="0">
                <a:solidFill>
                  <a:srgbClr val="FFFFFF"/>
                </a:solidFill>
                <a:latin typeface="Trebuchet MS"/>
                <a:cs typeface="Trebuchet MS"/>
              </a:rPr>
              <a:t>Customers</a:t>
            </a:r>
            <a:r>
              <a:rPr sz="3200" i="1" spc="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75" dirty="0">
                <a:solidFill>
                  <a:srgbClr val="FFFFFF"/>
                </a:solidFill>
                <a:latin typeface="Trebuchet MS"/>
                <a:cs typeface="Trebuchet MS"/>
              </a:rPr>
              <a:t>chose</a:t>
            </a:r>
            <a:endParaRPr sz="3200">
              <a:latin typeface="Trebuchet MS"/>
              <a:cs typeface="Trebuchet MS"/>
            </a:endParaRPr>
          </a:p>
          <a:p>
            <a:pPr marL="12700" algn="just">
              <a:lnSpc>
                <a:spcPts val="3810"/>
              </a:lnSpc>
            </a:pPr>
            <a:r>
              <a:rPr sz="3200" i="1" spc="165" dirty="0">
                <a:solidFill>
                  <a:srgbClr val="FFFFFF"/>
                </a:solidFill>
                <a:latin typeface="Trebuchet MS"/>
                <a:cs typeface="Trebuchet MS"/>
              </a:rPr>
              <a:t>cinemas</a:t>
            </a:r>
            <a:r>
              <a:rPr sz="3200" i="1" spc="3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65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sz="3200" i="1" spc="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0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32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sz="3200" i="1" spc="150" dirty="0">
                <a:solidFill>
                  <a:srgbClr val="FFFFFF"/>
                </a:solidFill>
                <a:latin typeface="Trebuchet MS"/>
                <a:cs typeface="Trebuchet MS"/>
              </a:rPr>
              <a:t>location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894403" y="6492344"/>
            <a:ext cx="133350" cy="2152650"/>
            <a:chOff x="6894403" y="6492344"/>
            <a:chExt cx="133350" cy="2152650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4403" y="6492344"/>
              <a:ext cx="133350" cy="13334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4403" y="8511644"/>
              <a:ext cx="133350" cy="13334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7201088" y="6263807"/>
            <a:ext cx="4092575" cy="35420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845185">
              <a:lnSpc>
                <a:spcPts val="3979"/>
              </a:lnSpc>
              <a:spcBef>
                <a:spcPts val="114"/>
              </a:spcBef>
            </a:pPr>
            <a:r>
              <a:rPr sz="3200" i="1" spc="180" dirty="0">
                <a:solidFill>
                  <a:srgbClr val="FFFFFF"/>
                </a:solidFill>
                <a:latin typeface="Trebuchet MS"/>
                <a:cs typeface="Trebuchet MS"/>
              </a:rPr>
              <a:t>Development</a:t>
            </a:r>
            <a:r>
              <a:rPr sz="3200" i="1" spc="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3200" i="1" spc="-9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75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r>
              <a:rPr sz="3200" i="1" spc="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60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ts val="3815"/>
              </a:lnSpc>
            </a:pPr>
            <a:r>
              <a:rPr sz="3200" i="1" spc="85" dirty="0">
                <a:solidFill>
                  <a:srgbClr val="FFFFFF"/>
                </a:solidFill>
                <a:latin typeface="Trebuchet MS"/>
                <a:cs typeface="Trebuchet MS"/>
              </a:rPr>
              <a:t>offered</a:t>
            </a:r>
            <a:r>
              <a:rPr sz="3200" i="1" spc="3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35" dirty="0">
                <a:solidFill>
                  <a:srgbClr val="FFFFFF"/>
                </a:solidFill>
                <a:latin typeface="Trebuchet MS"/>
                <a:cs typeface="Trebuchet MS"/>
              </a:rPr>
              <a:t>attractive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i="1" spc="140" dirty="0">
                <a:solidFill>
                  <a:srgbClr val="FFFFFF"/>
                </a:solidFill>
                <a:latin typeface="Trebuchet MS"/>
                <a:cs typeface="Trebuchet MS"/>
              </a:rPr>
              <a:t>alternatives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i="1" spc="180" dirty="0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r>
              <a:rPr sz="3200" i="1" spc="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7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3200" i="1" spc="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10" dirty="0">
                <a:solidFill>
                  <a:srgbClr val="FFFFFF"/>
                </a:solidFill>
                <a:latin typeface="Trebuchet MS"/>
                <a:cs typeface="Trebuchet MS"/>
              </a:rPr>
              <a:t>receive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03499"/>
              </a:lnSpc>
            </a:pPr>
            <a:r>
              <a:rPr sz="3200" i="1" spc="190" dirty="0">
                <a:solidFill>
                  <a:srgbClr val="FFFFFF"/>
                </a:solidFill>
                <a:latin typeface="Trebuchet MS"/>
                <a:cs typeface="Trebuchet MS"/>
              </a:rPr>
              <a:t>discounts</a:t>
            </a:r>
            <a:r>
              <a:rPr sz="3200" i="1" spc="3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2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200" i="1" spc="3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10" dirty="0">
                <a:solidFill>
                  <a:srgbClr val="FFFFFF"/>
                </a:solidFill>
                <a:latin typeface="Trebuchet MS"/>
                <a:cs typeface="Trebuchet MS"/>
              </a:rPr>
              <a:t>online </a:t>
            </a:r>
            <a:r>
              <a:rPr sz="3200" i="1" spc="-9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55" dirty="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3083754" y="6492344"/>
            <a:ext cx="133350" cy="2152650"/>
            <a:chOff x="13083754" y="6492344"/>
            <a:chExt cx="133350" cy="2152650"/>
          </a:xfrm>
        </p:grpSpPr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83754" y="6492344"/>
              <a:ext cx="133350" cy="13334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83754" y="6997168"/>
              <a:ext cx="133350" cy="13334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83754" y="8511644"/>
              <a:ext cx="133350" cy="13334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3390440" y="6263807"/>
            <a:ext cx="4490085" cy="30372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ts val="3979"/>
              </a:lnSpc>
              <a:spcBef>
                <a:spcPts val="114"/>
              </a:spcBef>
            </a:pPr>
            <a:r>
              <a:rPr sz="3200" i="1" spc="180" dirty="0">
                <a:solidFill>
                  <a:srgbClr val="FFFFFF"/>
                </a:solidFill>
                <a:latin typeface="Trebuchet MS"/>
                <a:cs typeface="Trebuchet MS"/>
              </a:rPr>
              <a:t>High </a:t>
            </a:r>
            <a:r>
              <a:rPr sz="3200" i="1" spc="110" dirty="0">
                <a:solidFill>
                  <a:srgbClr val="FFFFFF"/>
                </a:solidFill>
                <a:latin typeface="Trebuchet MS"/>
                <a:cs typeface="Trebuchet MS"/>
              </a:rPr>
              <a:t>barriers </a:t>
            </a:r>
            <a:r>
              <a:rPr sz="3200" i="1" spc="2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3200" i="1" spc="105" dirty="0">
                <a:solidFill>
                  <a:srgbClr val="FFFFFF"/>
                </a:solidFill>
                <a:latin typeface="Trebuchet MS"/>
                <a:cs typeface="Trebuchet MS"/>
              </a:rPr>
              <a:t>entry </a:t>
            </a:r>
            <a:r>
              <a:rPr sz="3200" i="1" spc="-9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280" dirty="0">
                <a:solidFill>
                  <a:srgbClr val="FFFFFF"/>
                </a:solidFill>
                <a:latin typeface="Trebuchet MS"/>
                <a:cs typeface="Trebuchet MS"/>
              </a:rPr>
              <a:t>Many</a:t>
            </a:r>
            <a:r>
              <a:rPr sz="3200" i="1" spc="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65" dirty="0">
                <a:solidFill>
                  <a:srgbClr val="FFFFFF"/>
                </a:solidFill>
                <a:latin typeface="Trebuchet MS"/>
                <a:cs typeface="Trebuchet MS"/>
              </a:rPr>
              <a:t>cinemas</a:t>
            </a:r>
            <a:r>
              <a:rPr sz="3200" i="1" spc="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5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endParaRPr sz="3200">
              <a:latin typeface="Trebuchet MS"/>
              <a:cs typeface="Trebuchet MS"/>
            </a:endParaRPr>
          </a:p>
          <a:p>
            <a:pPr marL="12700" algn="just">
              <a:lnSpc>
                <a:spcPts val="3815"/>
              </a:lnSpc>
            </a:pPr>
            <a:r>
              <a:rPr sz="3200" i="1" spc="165" dirty="0">
                <a:solidFill>
                  <a:srgbClr val="FFFFFF"/>
                </a:solidFill>
                <a:latin typeface="Trebuchet MS"/>
                <a:cs typeface="Trebuchet MS"/>
              </a:rPr>
              <a:t>chained</a:t>
            </a:r>
            <a:r>
              <a:rPr sz="3200" i="1" spc="3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4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200" i="1" spc="3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80" dirty="0">
                <a:solidFill>
                  <a:srgbClr val="FFFFFF"/>
                </a:solidFill>
                <a:latin typeface="Trebuchet MS"/>
                <a:cs typeface="Trebuchet MS"/>
              </a:rPr>
              <a:t>require</a:t>
            </a:r>
            <a:endParaRPr sz="3200">
              <a:latin typeface="Trebuchet MS"/>
              <a:cs typeface="Trebuchet MS"/>
            </a:endParaRPr>
          </a:p>
          <a:p>
            <a:pPr marL="12700" marR="620395" algn="just">
              <a:lnSpc>
                <a:spcPct val="103499"/>
              </a:lnSpc>
            </a:pPr>
            <a:r>
              <a:rPr sz="3200" i="1" spc="170" dirty="0">
                <a:solidFill>
                  <a:srgbClr val="FFFFFF"/>
                </a:solidFill>
                <a:latin typeface="Trebuchet MS"/>
                <a:cs typeface="Trebuchet MS"/>
              </a:rPr>
              <a:t>economies </a:t>
            </a:r>
            <a:r>
              <a:rPr sz="3200" i="1" spc="-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3200" i="1" spc="135" dirty="0">
                <a:solidFill>
                  <a:srgbClr val="FFFFFF"/>
                </a:solidFill>
                <a:latin typeface="Trebuchet MS"/>
                <a:cs typeface="Trebuchet MS"/>
              </a:rPr>
              <a:t>scale </a:t>
            </a:r>
            <a:r>
              <a:rPr sz="3200" i="1" spc="-9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4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i="1" spc="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254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200" i="1" spc="2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5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200" i="1" spc="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2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i="1" spc="2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i="1" spc="2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200" i="1" spc="-2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i="1" spc="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200" i="1" spc="-6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-6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2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i="1" spc="21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3200" i="1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i="1" spc="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i="1" spc="-40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3200" i="1" spc="105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3200" i="1" spc="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145" dirty="0">
                <a:solidFill>
                  <a:srgbClr val="FFFFFF"/>
                </a:solidFill>
                <a:latin typeface="Trebuchet MS"/>
                <a:cs typeface="Trebuchet MS"/>
              </a:rPr>
              <a:t>entrants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15</TotalTime>
  <Words>900</Words>
  <Application>Microsoft Office PowerPoint</Application>
  <PresentationFormat>Custom</PresentationFormat>
  <Paragraphs>231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Impact</vt:lpstr>
      <vt:lpstr>Tahoma</vt:lpstr>
      <vt:lpstr>Times New Roman</vt:lpstr>
      <vt:lpstr>Trebuchet MS</vt:lpstr>
      <vt:lpstr>Main Event</vt:lpstr>
      <vt:lpstr>ANALYSING PRIME CINEMAS</vt:lpstr>
      <vt:lpstr>AGENDA</vt:lpstr>
      <vt:lpstr>INTRODUCTION</vt:lpstr>
      <vt:lpstr>DATASET 1</vt:lpstr>
      <vt:lpstr>DATASET 2</vt:lpstr>
      <vt:lpstr>MACRO-LEVEL ASSESSMENT:  PESTEL ANALYSIS</vt:lpstr>
      <vt:lpstr>MACRO-LEVEL ASSESSMENT:  PESTEL ANALYSIS</vt:lpstr>
      <vt:lpstr>EXTERNAL ENVIRONMENT ANALYSIS: PORTER'S 5 FORCES</vt:lpstr>
      <vt:lpstr>EXTERNAL ENVIRONMENT ANALYSIS: PORTER'S 5 FORCES</vt:lpstr>
      <vt:lpstr>RECOMMENDATIONS</vt:lpstr>
      <vt:lpstr>KEY METRICS &amp;</vt:lpstr>
      <vt:lpstr>PROPORTION OF LENGTH OF MEMBERSHIP  WITH NO TRANSACTIONS</vt:lpstr>
      <vt:lpstr>PROPORTION OF LENGTH OF MEMBERSHIP  WITH TRANSACTIONS</vt:lpstr>
      <vt:lpstr>DISTRIBUTION OF EARNED POINTS &amp; AMOUNT SPENT</vt:lpstr>
      <vt:lpstr>DATA ANALYSIS: K-MEAN CLUSTER</vt:lpstr>
      <vt:lpstr>INSIGHTS</vt:lpstr>
      <vt:lpstr>ANALYSIS BASED ON AGE:</vt:lpstr>
      <vt:lpstr>ANALYSIS BASED ON PROVINCES:</vt:lpstr>
      <vt:lpstr>CONCLUSION</vt:lpstr>
      <vt:lpstr>PROVINCIAL ENGAGEMENT Understand the least participating provinces  and think of ways to increase the number of  prime members in those locations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 5303: Big Data 2 for Business Insights and Analytics</dc:title>
  <dc:creator>Yiran Xiong</dc:creator>
  <cp:keywords>DAFUQ4Ub-DU,BAEwkt_3HS4</cp:keywords>
  <cp:lastModifiedBy>vazelvin55@gmail.com</cp:lastModifiedBy>
  <cp:revision>2</cp:revision>
  <dcterms:created xsi:type="dcterms:W3CDTF">2023-02-24T04:19:21Z</dcterms:created>
  <dcterms:modified xsi:type="dcterms:W3CDTF">2023-02-24T04:35:54Z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2022-12-14T00:00:00Z</vt:filetime>
  </property>
  <property fmtid="{D5CDD505-2E9C-101B-9397-08002B2CF9AE}" pid="3" name="Creator">
    <vt:lpwstr>Canva</vt:lpwstr>
  </property>
  <property fmtid="{D5CDD505-2E9C-101B-9397-08002B2CF9AE}" pid="4" name="LastSaved">
    <vt:filetime>2022-12-14T00:00:00Z</vt:filetime>
  </property>
</Properties>
</file>