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35B2F-57CC-48AF-948F-64C89E488A6F}">
  <a:tblStyle styleId="{1B335B2F-57CC-48AF-948F-64C89E488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032fdd4e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032fdd4e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96be1b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d96be1b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96be1b45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96be1b45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32bd8ea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332bd8ea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032fdd4e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032fdd4e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2b52f43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2b52f43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96be1b4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96be1b4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32fdd4e5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032fdd4e5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032fdd4e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032fdd4e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96be1b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96be1b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96be1b45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d96be1b45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2b52f4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32b52f4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032fdd4e5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032fdd4e5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tories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685800" y="1172875"/>
            <a:ext cx="77724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685800" y="2838000"/>
            <a:ext cx="77724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 hasCustomPrompt="1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685800" y="1706275"/>
            <a:ext cx="47346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2"/>
          </p:nvPr>
        </p:nvSpPr>
        <p:spPr>
          <a:xfrm>
            <a:off x="685800" y="2825275"/>
            <a:ext cx="47346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 2">
  <p:cSld name="CUSTOM_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ubTitle" idx="2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2722100" y="3569232"/>
            <a:ext cx="16563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4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5"/>
          </p:nvPr>
        </p:nvSpPr>
        <p:spPr>
          <a:xfrm>
            <a:off x="4765600" y="3569232"/>
            <a:ext cx="16563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6"/>
          </p:nvPr>
        </p:nvSpPr>
        <p:spPr>
          <a:xfrm>
            <a:off x="4765600" y="3203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7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8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columns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5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">
  <p:cSld name="CUSTOM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78600" y="3916800"/>
            <a:ext cx="2818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2"/>
          </p:nvPr>
        </p:nvSpPr>
        <p:spPr>
          <a:xfrm>
            <a:off x="678600" y="3583200"/>
            <a:ext cx="2818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678600" y="2388900"/>
            <a:ext cx="2818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4"/>
          </p:nvPr>
        </p:nvSpPr>
        <p:spPr>
          <a:xfrm>
            <a:off x="678600" y="2055300"/>
            <a:ext cx="2818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5"/>
          </p:nvPr>
        </p:nvSpPr>
        <p:spPr>
          <a:xfrm>
            <a:off x="5639700" y="3916800"/>
            <a:ext cx="2818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6"/>
          </p:nvPr>
        </p:nvSpPr>
        <p:spPr>
          <a:xfrm>
            <a:off x="5639700" y="3583200"/>
            <a:ext cx="2818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7"/>
          </p:nvPr>
        </p:nvSpPr>
        <p:spPr>
          <a:xfrm>
            <a:off x="5639700" y="2388900"/>
            <a:ext cx="2818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8"/>
          </p:nvPr>
        </p:nvSpPr>
        <p:spPr>
          <a:xfrm>
            <a:off x="5639700" y="2055300"/>
            <a:ext cx="2818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six Column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678600" y="3950213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2"/>
          </p:nvPr>
        </p:nvSpPr>
        <p:spPr>
          <a:xfrm>
            <a:off x="678600" y="3584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6801900" y="3950213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4"/>
          </p:nvPr>
        </p:nvSpPr>
        <p:spPr>
          <a:xfrm>
            <a:off x="6801900" y="3584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5"/>
          </p:nvPr>
        </p:nvSpPr>
        <p:spPr>
          <a:xfrm>
            <a:off x="3740250" y="3950213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6"/>
          </p:nvPr>
        </p:nvSpPr>
        <p:spPr>
          <a:xfrm>
            <a:off x="3740250" y="3584525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7"/>
          </p:nvPr>
        </p:nvSpPr>
        <p:spPr>
          <a:xfrm>
            <a:off x="678600" y="2184275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8"/>
          </p:nvPr>
        </p:nvSpPr>
        <p:spPr>
          <a:xfrm>
            <a:off x="678600" y="1818563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9"/>
          </p:nvPr>
        </p:nvSpPr>
        <p:spPr>
          <a:xfrm>
            <a:off x="6801900" y="2184275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3"/>
          </p:nvPr>
        </p:nvSpPr>
        <p:spPr>
          <a:xfrm>
            <a:off x="6801900" y="1818563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4"/>
          </p:nvPr>
        </p:nvSpPr>
        <p:spPr>
          <a:xfrm>
            <a:off x="3740250" y="2184275"/>
            <a:ext cx="16563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5"/>
          </p:nvPr>
        </p:nvSpPr>
        <p:spPr>
          <a:xfrm>
            <a:off x="3740250" y="1818563"/>
            <a:ext cx="165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9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48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5068488" y="1627650"/>
            <a:ext cx="339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5068488" y="2144100"/>
            <a:ext cx="3390000" cy="10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5208075" y="3257800"/>
            <a:ext cx="3250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259600" y="527275"/>
            <a:ext cx="3198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85800" y="2561000"/>
            <a:ext cx="4931100" cy="20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b7hSAegXLnHvFLLB2lzKyAHp1lqZ2NKGU5y98Czm3M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64662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Delay prediction</a:t>
            </a:r>
            <a:endParaRPr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-55418" y="3515522"/>
            <a:ext cx="27468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Machine Learning - Python</a:t>
            </a:r>
            <a:endParaRPr sz="1600" dirty="0"/>
          </a:p>
        </p:txBody>
      </p:sp>
      <p:sp>
        <p:nvSpPr>
          <p:cNvPr id="134" name="Google Shape;134;p27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origin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3"/>
          </p:nvPr>
        </p:nvSpPr>
        <p:spPr>
          <a:xfrm>
            <a:off x="6134200" y="2578100"/>
            <a:ext cx="2656800" cy="1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There is not much difference in percentage count for delayed or ontime flights based on origin.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0" y="1868675"/>
            <a:ext cx="5829401" cy="252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1714175"/>
            <a:ext cx="42957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>
            <a:spLocks noGrp="1"/>
          </p:cNvSpPr>
          <p:nvPr>
            <p:ph type="body" idx="3"/>
          </p:nvPr>
        </p:nvSpPr>
        <p:spPr>
          <a:xfrm>
            <a:off x="5889575" y="2397850"/>
            <a:ext cx="2656800" cy="1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Correlation among the variables selected based on the analysis and trend depiction.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accuracy</a:t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1121675" y="1762100"/>
          <a:ext cx="6269625" cy="1584885"/>
        </p:xfrm>
        <a:graphic>
          <a:graphicData uri="http://schemas.openxmlformats.org/drawingml/2006/table">
            <a:tbl>
              <a:tblPr>
                <a:noFill/>
                <a:tableStyleId>{1B335B2F-57CC-48AF-948F-64C89E488A6F}</a:tableStyleId>
              </a:tblPr>
              <a:tblGrid>
                <a:gridCol w="208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Naïve Bayes model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Cart algorithm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Logistic Regression Model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88.83%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7620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87.30%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89.05%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Generative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Discriminative model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Discriminative model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685800" y="3443375"/>
            <a:ext cx="79485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Logistic Regression is observed to yield the highest accuracy in the prediction of flight delays</a:t>
            </a:r>
            <a:endParaRPr sz="1400"/>
          </a:p>
        </p:txBody>
      </p:sp>
      <p:sp>
        <p:nvSpPr>
          <p:cNvPr id="252" name="Google Shape;252;p38"/>
          <p:cNvSpPr/>
          <p:nvPr/>
        </p:nvSpPr>
        <p:spPr>
          <a:xfrm rot="-5400000">
            <a:off x="7267850" y="3267300"/>
            <a:ext cx="169200" cy="358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 is the most appropriate model to predict flight delays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model will alert carriers of probable flight delays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next steps, further analysis can be done to predict various categories of delays: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Weather related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Maintenance related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Shortage of crew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Air traffic related </a:t>
            </a:r>
            <a:endParaRPr sz="1500"/>
          </a:p>
        </p:txBody>
      </p:sp>
      <p:sp>
        <p:nvSpPr>
          <p:cNvPr id="260" name="Google Shape;260;p39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0" y="0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 rot="-5400000">
            <a:off x="7267850" y="3267300"/>
            <a:ext cx="169200" cy="358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2306100" y="1991875"/>
            <a:ext cx="45318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85800" y="1707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 idx="2"/>
          </p:nvPr>
        </p:nvSpPr>
        <p:spPr>
          <a:xfrm>
            <a:off x="685800" y="9417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3"/>
          </p:nvPr>
        </p:nvSpPr>
        <p:spPr>
          <a:xfrm>
            <a:off x="4853100" y="6817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 idx="4"/>
          </p:nvPr>
        </p:nvSpPr>
        <p:spPr>
          <a:xfrm>
            <a:off x="685800" y="1712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 idx="5"/>
          </p:nvPr>
        </p:nvSpPr>
        <p:spPr>
          <a:xfrm>
            <a:off x="685800" y="25600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6"/>
          </p:nvPr>
        </p:nvSpPr>
        <p:spPr>
          <a:xfrm>
            <a:off x="2028700" y="353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8"/>
          </p:nvPr>
        </p:nvSpPr>
        <p:spPr>
          <a:xfrm>
            <a:off x="2028700" y="1124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objective</a:t>
            </a:r>
            <a:endParaRPr sz="2200"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3"/>
          </p:nvPr>
        </p:nvSpPr>
        <p:spPr>
          <a:xfrm>
            <a:off x="2028700" y="18753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Problem statement</a:t>
            </a:r>
            <a:endParaRPr sz="2200"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5"/>
          </p:nvPr>
        </p:nvSpPr>
        <p:spPr>
          <a:xfrm>
            <a:off x="2028700" y="2778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exploration and variables selection</a:t>
            </a:r>
            <a:endParaRPr sz="2200"/>
          </a:p>
        </p:txBody>
      </p:sp>
      <p:sp>
        <p:nvSpPr>
          <p:cNvPr id="149" name="Google Shape;149;p28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8"/>
          <p:cNvGrpSpPr/>
          <p:nvPr/>
        </p:nvGrpSpPr>
        <p:grpSpPr>
          <a:xfrm>
            <a:off x="5646313" y="2717733"/>
            <a:ext cx="1735955" cy="1263088"/>
            <a:chOff x="6039677" y="1598990"/>
            <a:chExt cx="751430" cy="546673"/>
          </a:xfrm>
        </p:grpSpPr>
        <p:sp>
          <p:nvSpPr>
            <p:cNvPr id="151" name="Google Shape;151;p28"/>
            <p:cNvSpPr/>
            <p:nvPr/>
          </p:nvSpPr>
          <p:spPr>
            <a:xfrm>
              <a:off x="6039677" y="1598990"/>
              <a:ext cx="751430" cy="546673"/>
            </a:xfrm>
            <a:custGeom>
              <a:avLst/>
              <a:gdLst/>
              <a:ahLst/>
              <a:cxnLst/>
              <a:rect l="l" t="t" r="r" b="b"/>
              <a:pathLst>
                <a:path w="15503" h="11278" extrusionOk="0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618698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6357901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652881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8"/>
          <p:cNvGrpSpPr/>
          <p:nvPr/>
        </p:nvGrpSpPr>
        <p:grpSpPr>
          <a:xfrm>
            <a:off x="7675940" y="3665796"/>
            <a:ext cx="1087064" cy="789408"/>
            <a:chOff x="7357941" y="3473851"/>
            <a:chExt cx="389140" cy="282567"/>
          </a:xfrm>
        </p:grpSpPr>
        <p:sp>
          <p:nvSpPr>
            <p:cNvPr id="156" name="Google Shape;156;p28"/>
            <p:cNvSpPr/>
            <p:nvPr/>
          </p:nvSpPr>
          <p:spPr>
            <a:xfrm>
              <a:off x="7357941" y="3473851"/>
              <a:ext cx="389140" cy="282567"/>
            </a:xfrm>
            <a:custGeom>
              <a:avLst/>
              <a:gdLst/>
              <a:ahLst/>
              <a:cxnLst/>
              <a:rect l="l" t="t" r="r" b="b"/>
              <a:pathLst>
                <a:path w="15533" h="11279" extrusionOk="0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624467" y="3595689"/>
              <a:ext cx="46472" cy="39282"/>
            </a:xfrm>
            <a:custGeom>
              <a:avLst/>
              <a:gdLst/>
              <a:ahLst/>
              <a:cxnLst/>
              <a:rect l="l" t="t" r="r" b="b"/>
              <a:pathLst>
                <a:path w="1855" h="1568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7536126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7447785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8"/>
          <p:cNvSpPr txBox="1">
            <a:spLocks noGrp="1"/>
          </p:cNvSpPr>
          <p:nvPr>
            <p:ph type="title" idx="5"/>
          </p:nvPr>
        </p:nvSpPr>
        <p:spPr>
          <a:xfrm>
            <a:off x="685800" y="3414137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</a:t>
            </a:r>
            <a:endParaRPr sz="3500"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5"/>
          </p:nvPr>
        </p:nvSpPr>
        <p:spPr>
          <a:xfrm>
            <a:off x="685800" y="4241437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06</a:t>
            </a:r>
            <a:endParaRPr sz="3500"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5"/>
          </p:nvPr>
        </p:nvSpPr>
        <p:spPr>
          <a:xfrm>
            <a:off x="2028700" y="3592125"/>
            <a:ext cx="30954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Comparison of model accuracy</a:t>
            </a:r>
            <a:endParaRPr sz="22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5"/>
          </p:nvPr>
        </p:nvSpPr>
        <p:spPr>
          <a:xfrm>
            <a:off x="2028700" y="4406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2"/>
          </p:nvPr>
        </p:nvSpPr>
        <p:spPr>
          <a:xfrm>
            <a:off x="459600" y="1529400"/>
            <a:ext cx="7998600" cy="31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Flight delays cause airline carriers millions of dollars and inconveniences passengers, resulting in a loss of demand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Airline companies add additional flights during the holiday season or before starting of any festival for better service.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flight status depends on some factors like weather conditions, Destination, origin, distance etc.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Compare Classification and Regression models to predict flight status, avoid delays and ensure smooth running of flight operations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2"/>
          </p:nvPr>
        </p:nvSpPr>
        <p:spPr>
          <a:xfrm>
            <a:off x="459600" y="1532625"/>
            <a:ext cx="7998600" cy="26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Evaluate the dependent variables.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Predict the flight status as accurately as possible using Naïve Bayes (NB) model, Classification and Regression Tree (CART) model, logistic Regression model.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Model training based on historical data.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Select the best model by comparing the results.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2"/>
          </p:nvPr>
        </p:nvSpPr>
        <p:spPr>
          <a:xfrm>
            <a:off x="459600" y="1342125"/>
            <a:ext cx="7998600" cy="26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000000"/>
                </a:solidFill>
              </a:rPr>
              <a:t>Flight delay is a major issue in the aviation industry.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Delays in air travel can be very costly to both passengers and airlines.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It could make them late to their booked occasions or miss a corresponding flight.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Passengers may not generally be entitled for a refund when a postponement happens.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937675" y="1296600"/>
            <a:ext cx="4357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Status based on weather conditions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6085125" y="1654825"/>
            <a:ext cx="224400" cy="2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6085125" y="2081775"/>
            <a:ext cx="224400" cy="218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6475325" y="1654825"/>
            <a:ext cx="16359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ebas Neue"/>
                <a:ea typeface="Bebas Neue"/>
                <a:cs typeface="Bebas Neue"/>
                <a:sym typeface="Bebas Neue"/>
              </a:rPr>
              <a:t>Normal Weather</a:t>
            </a:r>
            <a:endParaRPr sz="19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475325" y="2104885"/>
            <a:ext cx="15768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ebas Neue"/>
                <a:ea typeface="Bebas Neue"/>
                <a:cs typeface="Bebas Neue"/>
                <a:sym typeface="Bebas Neue"/>
              </a:rPr>
              <a:t>Bad weather</a:t>
            </a:r>
            <a:endParaRPr sz="190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5" name="Google Shape;205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03" y="1340250"/>
            <a:ext cx="5115474" cy="346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body" idx="4294967295"/>
          </p:nvPr>
        </p:nvSpPr>
        <p:spPr>
          <a:xfrm>
            <a:off x="6085125" y="2777675"/>
            <a:ext cx="26568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There is always a delay in flight when weather conditions are not normal.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for carriers</a:t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25" y="1398750"/>
            <a:ext cx="5510870" cy="35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>
            <a:spLocks noGrp="1"/>
          </p:cNvSpPr>
          <p:nvPr>
            <p:ph type="body" idx="3"/>
          </p:nvPr>
        </p:nvSpPr>
        <p:spPr>
          <a:xfrm>
            <a:off x="6136625" y="2520513"/>
            <a:ext cx="2656800" cy="1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Some carriers are prone to having more delays than the others.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 for day of the week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75" y="1363900"/>
            <a:ext cx="4743013" cy="36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>
            <a:spLocks noGrp="1"/>
          </p:cNvSpPr>
          <p:nvPr>
            <p:ph type="body" idx="3"/>
          </p:nvPr>
        </p:nvSpPr>
        <p:spPr>
          <a:xfrm>
            <a:off x="5812325" y="3653150"/>
            <a:ext cx="2656800" cy="1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There is no trend in on-time delay ratio for day of the week.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778" y="1483915"/>
            <a:ext cx="3776997" cy="18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397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Bebas Neue</vt:lpstr>
      <vt:lpstr>Arial</vt:lpstr>
      <vt:lpstr>Lato</vt:lpstr>
      <vt:lpstr>Social Skills Learning by Slidesgo</vt:lpstr>
      <vt:lpstr>Flight Delay prediction</vt:lpstr>
      <vt:lpstr>01</vt:lpstr>
      <vt:lpstr>INtroduction</vt:lpstr>
      <vt:lpstr>objectives</vt:lpstr>
      <vt:lpstr>Problem statement</vt:lpstr>
      <vt:lpstr>Data exploration</vt:lpstr>
      <vt:lpstr>Flight Status based on weather conditions</vt:lpstr>
      <vt:lpstr>Flight delay for carriers</vt:lpstr>
      <vt:lpstr>trend analysis for day of the week</vt:lpstr>
      <vt:lpstr>Analysis based on origin</vt:lpstr>
      <vt:lpstr>Variable selection</vt:lpstr>
      <vt:lpstr>Comparison of model accuracy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</dc:title>
  <cp:lastModifiedBy>vazelvin55@gmail.com</cp:lastModifiedBy>
  <cp:revision>2</cp:revision>
  <dcterms:modified xsi:type="dcterms:W3CDTF">2023-02-24T04:57:40Z</dcterms:modified>
</cp:coreProperties>
</file>