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5" r:id="rId6"/>
    <p:sldId id="260" r:id="rId7"/>
    <p:sldId id="281" r:id="rId8"/>
    <p:sldId id="261" r:id="rId9"/>
    <p:sldId id="262" r:id="rId10"/>
    <p:sldId id="277" r:id="rId11"/>
    <p:sldId id="279" r:id="rId12"/>
    <p:sldId id="264" r:id="rId13"/>
    <p:sldId id="265" r:id="rId14"/>
    <p:sldId id="280" r:id="rId15"/>
    <p:sldId id="263" r:id="rId16"/>
    <p:sldId id="267" r:id="rId17"/>
    <p:sldId id="269" r:id="rId18"/>
    <p:sldId id="270" r:id="rId19"/>
    <p:sldId id="290" r:id="rId20"/>
    <p:sldId id="285" r:id="rId21"/>
    <p:sldId id="286" r:id="rId22"/>
    <p:sldId id="287" r:id="rId23"/>
    <p:sldId id="288" r:id="rId24"/>
    <p:sldId id="289" r:id="rId25"/>
    <p:sldId id="273" r:id="rId26"/>
    <p:sldId id="283" r:id="rId27"/>
    <p:sldId id="284" r:id="rId28"/>
    <p:sldId id="274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5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9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7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04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1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1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9BE6-584D-4DFB-ACAC-4C540718D1F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0BB7-6BB5-4400-96B6-1DDB7A495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4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jire.com/archiver/archives/examining_successful_attributes_for_undergraduate_using_machine_learning_techniques.pdf#:~:text=the%20proposed%20model%20had%20an,discussion%20forums%2C%20academic%20scores%2C%20and" TargetMode="External"/><Relationship Id="rId2" Type="http://schemas.openxmlformats.org/officeDocument/2006/relationships/hyperlink" Target="https://www.theijire.com/archiver/archives/examining_successful_attributes_for_undergraduate_using_machine_learning_techniques.pdf#:~:text=strategies%20are%20most%20effective%20for,machine%20learning%20algorithms%20and%20ensem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ijire.com/archiver/archives/examining_successful_attributes_for_undergraduate_using_machine_learning_techniques.pdf#:~:text=accuracy%20of%2083.26,to%20other%20classifiers%20and%20ensemb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772400" cy="2952328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SUCCESSFUL ATTRIBUTES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FOR CAREER OF STUDENTS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AI  TECHNOLOGY</a:t>
            </a:r>
            <a:br>
              <a:rPr lang="en-US" sz="2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500" b="1" dirty="0"/>
              <a:t/>
            </a:r>
            <a:br>
              <a:rPr lang="en-IN" sz="2500" b="1" dirty="0"/>
            </a:br>
            <a:r>
              <a:rPr lang="en-IN" sz="2500" b="1" dirty="0"/>
              <a:t/>
            </a:r>
            <a:br>
              <a:rPr lang="en-IN" sz="2500" b="1" dirty="0"/>
            </a:br>
            <a:r>
              <a:rPr lang="en-IN" sz="2500" b="1" dirty="0" smtClean="0"/>
              <a:t/>
            </a:r>
            <a:br>
              <a:rPr lang="en-IN" sz="2500" b="1" dirty="0" smtClean="0"/>
            </a:br>
            <a:r>
              <a:rPr lang="en-IN" sz="2500" b="1" dirty="0"/>
              <a:t/>
            </a:r>
            <a:br>
              <a:rPr lang="en-IN" sz="2500" b="1" dirty="0"/>
            </a:br>
            <a:r>
              <a:rPr lang="en-IN" sz="2500" b="1" dirty="0"/>
              <a:t> </a:t>
            </a:r>
            <a:r>
              <a:rPr lang="en-IN" sz="2500" b="1" dirty="0" smtClean="0"/>
              <a:t>        Name:         </a:t>
            </a:r>
            <a:r>
              <a:rPr lang="en-IN" sz="2500" b="1" dirty="0" err="1" smtClean="0"/>
              <a:t>P.Vazhmuni</a:t>
            </a:r>
            <a:r>
              <a:rPr lang="en-IN" sz="2500" b="1" dirty="0" smtClean="0"/>
              <a:t/>
            </a:r>
            <a:br>
              <a:rPr lang="en-IN" sz="2500" b="1" dirty="0" smtClean="0"/>
            </a:br>
            <a:r>
              <a:rPr lang="en-IN" sz="2500" b="1" dirty="0" smtClean="0"/>
              <a:t>                                                                                                                                                                      	</a:t>
            </a:r>
            <a:r>
              <a:rPr lang="en-IN" sz="2500" b="1" dirty="0" err="1" smtClean="0"/>
              <a:t>Reg.No</a:t>
            </a:r>
            <a:r>
              <a:rPr lang="en-IN" sz="2500" b="1" dirty="0" smtClean="0"/>
              <a:t>:     </a:t>
            </a:r>
            <a:r>
              <a:rPr lang="en-IN" sz="2500" b="1" dirty="0"/>
              <a:t>422323622022</a:t>
            </a:r>
            <a:br>
              <a:rPr lang="en-IN" sz="2500" b="1" dirty="0"/>
            </a:br>
            <a:r>
              <a:rPr lang="en-IN" sz="2500" b="1" dirty="0" smtClean="0"/>
              <a:t/>
            </a:r>
            <a:br>
              <a:rPr lang="en-IN" sz="2500" b="1" dirty="0" smtClean="0"/>
            </a:br>
            <a:r>
              <a:rPr lang="en-IN" sz="2500" b="1" dirty="0" smtClean="0"/>
              <a:t>                                 Guide </a:t>
            </a:r>
            <a:r>
              <a:rPr lang="en-IN" sz="2500" b="1" dirty="0"/>
              <a:t>By: </a:t>
            </a:r>
            <a:r>
              <a:rPr lang="en-IN" sz="2500" b="1" dirty="0" smtClean="0"/>
              <a:t>       </a:t>
            </a:r>
            <a:r>
              <a:rPr lang="en-IN" sz="2500" b="1" dirty="0" err="1" smtClean="0"/>
              <a:t>Prof.R.MALARVANNAN</a:t>
            </a:r>
            <a:r>
              <a:rPr lang="en-IN" sz="2500" b="1" dirty="0"/>
              <a:t/>
            </a:r>
            <a:br>
              <a:rPr lang="en-IN" sz="2500" b="1" dirty="0"/>
            </a:br>
            <a:r>
              <a:rPr lang="en-IN" sz="2500" b="1" dirty="0"/>
              <a:t>                                                       HOD,M.C.A DEPARTMENT</a:t>
            </a:r>
            <a:br>
              <a:rPr lang="en-IN" sz="2500" b="1" dirty="0"/>
            </a:br>
            <a:r>
              <a:rPr lang="en-IN" sz="2500" b="1" dirty="0" smtClean="0"/>
              <a:t/>
            </a:r>
            <a:br>
              <a:rPr lang="en-IN" sz="2500" b="1" dirty="0" smtClean="0"/>
            </a:br>
            <a:r>
              <a:rPr lang="en-IN" sz="2500" b="1" dirty="0"/>
              <a:t/>
            </a:r>
            <a:br>
              <a:rPr lang="en-IN" sz="2500" b="1" dirty="0"/>
            </a:br>
            <a:r>
              <a:rPr lang="en-IN" sz="2500" b="1" dirty="0"/>
              <a:t/>
            </a:r>
            <a:br>
              <a:rPr lang="en-IN" sz="2500" b="1" dirty="0"/>
            </a:br>
            <a:r>
              <a:rPr lang="en-IN" sz="2500" b="1" dirty="0" smtClean="0"/>
              <a:t/>
            </a:r>
            <a:br>
              <a:rPr lang="en-IN" sz="2500" b="1" dirty="0" smtClean="0"/>
            </a:br>
            <a:r>
              <a:rPr lang="en-IN" sz="2500" b="1" dirty="0"/>
              <a:t/>
            </a:r>
            <a:br>
              <a:rPr lang="en-IN" sz="2500" b="1" dirty="0"/>
            </a:br>
            <a:r>
              <a:rPr lang="en-IN" sz="2500" b="1" dirty="0" smtClean="0"/>
              <a:t>                                                           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39372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System Specification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Core i3 or higher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or more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200GB minimum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&amp; Mouse: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  <a:p>
            <a:pPr marL="0" lv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Operating System: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Windows 7 or later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Programming Language: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Python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Libraries: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Pandas,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-learn,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(for deep Learning)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IDE: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Pycharm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(Anaconda Navigator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Spyder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36490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Project Description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the collected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or inconsistent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and structure the data for model input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 like GPA trends, skill rating, domain expertise, psychometric scores, and participation in events (technical/cultural).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5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student data: academic records, attendance, demographics, </a:t>
            </a:r>
            <a:r>
              <a:rPr lang="en-I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extracurriculars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or inconsistent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or standardize numerical values.</a:t>
            </a:r>
          </a:p>
          <a:p>
            <a:pPr algn="just"/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505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Naïve Bayes, Decision Tree, KNN, SVM, Random Forest.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IN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387727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System Design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596405"/>
            <a:ext cx="8579296" cy="453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UI using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Features:Login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input 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forms,Prediction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 display dashboard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ML engine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machine learning and deep learning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predictions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results to front-end/dashboard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 System</a:t>
            </a:r>
            <a:endParaRPr lang="en-IN" dirty="0"/>
          </a:p>
        </p:txBody>
      </p:sp>
      <p:pic>
        <p:nvPicPr>
          <p:cNvPr id="2068" name="Picture 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86" y="1853657"/>
            <a:ext cx="7371428" cy="4019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39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2" y="1412776"/>
            <a:ext cx="5832648" cy="27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95289"/>
            <a:ext cx="4397896" cy="286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7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Sequence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62" y="1600200"/>
            <a:ext cx="534727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4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Activity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052736"/>
            <a:ext cx="49450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013" y="5301208"/>
            <a:ext cx="34385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3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b="1" dirty="0"/>
              <a:t>Unit Testing</a:t>
            </a:r>
            <a:r>
              <a:rPr lang="en-GB" sz="2400" dirty="0"/>
              <a:t>: Tested individual modules like data </a:t>
            </a:r>
            <a:r>
              <a:rPr lang="en-GB" sz="2400" dirty="0" err="1"/>
              <a:t>preprocessing</a:t>
            </a:r>
            <a:r>
              <a:rPr lang="en-GB" sz="2400" dirty="0"/>
              <a:t> and model training.</a:t>
            </a:r>
          </a:p>
          <a:p>
            <a:r>
              <a:rPr lang="en-GB" sz="2400" b="1" dirty="0"/>
              <a:t>Integration Testing</a:t>
            </a:r>
            <a:r>
              <a:rPr lang="en-GB" sz="2400" dirty="0"/>
              <a:t>: Verified interaction between components (UI, ML model, database).</a:t>
            </a:r>
          </a:p>
          <a:p>
            <a:r>
              <a:rPr lang="en-GB" sz="2400" b="1" dirty="0"/>
              <a:t>Functional Testing</a:t>
            </a:r>
            <a:r>
              <a:rPr lang="en-GB" sz="2400" dirty="0"/>
              <a:t>: Ensured prediction and result generation functions as expected.</a:t>
            </a:r>
          </a:p>
          <a:p>
            <a:r>
              <a:rPr lang="en-GB" sz="2400" b="1" dirty="0"/>
              <a:t>System Testing</a:t>
            </a:r>
            <a:r>
              <a:rPr lang="en-GB" sz="2400" dirty="0"/>
              <a:t>: Checked overall system </a:t>
            </a:r>
            <a:r>
              <a:rPr lang="en-GB" sz="2400" dirty="0" err="1"/>
              <a:t>behavior</a:t>
            </a:r>
            <a:r>
              <a:rPr lang="en-GB" sz="2400" dirty="0"/>
              <a:t> in real-time environments.</a:t>
            </a:r>
          </a:p>
          <a:p>
            <a:r>
              <a:rPr lang="en-GB" sz="2400" b="1" dirty="0"/>
              <a:t>Performance &amp; Usability Testing</a:t>
            </a:r>
            <a:r>
              <a:rPr lang="en-GB" sz="2400" dirty="0"/>
              <a:t>: Assessed speed, accuracy, and user-friendliness.</a:t>
            </a:r>
          </a:p>
          <a:p>
            <a:r>
              <a:rPr lang="en-GB" sz="2400" b="1" dirty="0"/>
              <a:t>Regression Testing</a:t>
            </a:r>
            <a:r>
              <a:rPr lang="en-GB" sz="2400" dirty="0"/>
              <a:t>: Ensured updates didn’t affect existing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1223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/>
              <a:t>Company Profile – </a:t>
            </a:r>
            <a:r>
              <a:rPr lang="en-GB" sz="2800" b="1" dirty="0" err="1"/>
              <a:t>Inmakes</a:t>
            </a:r>
            <a:r>
              <a:rPr lang="en-GB" sz="2800" b="1" dirty="0"/>
              <a:t> </a:t>
            </a:r>
            <a:r>
              <a:rPr lang="en-GB" sz="2800" b="1" dirty="0" err="1"/>
              <a:t>Infotech</a:t>
            </a:r>
            <a:r>
              <a:rPr lang="en-GB" sz="2800" b="1" dirty="0"/>
              <a:t> </a:t>
            </a:r>
            <a:r>
              <a:rPr lang="en-GB" sz="2800" b="1" dirty="0" err="1"/>
              <a:t>Pvt.</a:t>
            </a:r>
            <a:r>
              <a:rPr lang="en-GB" sz="2800" b="1" dirty="0"/>
              <a:t> Ltd.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Established in 2020 and headquartered in Coimbatore, India.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Specializes in software, web, mobile app development, and AI solutions.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Offers digital transformation services across education and enterprise sectors.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Focuses on innovation, integrity, and customer success.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Empowers students and professionals through advanced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6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766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3037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66" y="1600200"/>
            <a:ext cx="3978868" cy="4525963"/>
          </a:xfrm>
        </p:spPr>
      </p:pic>
    </p:spTree>
    <p:extLst>
      <p:ext uri="{BB962C8B-B14F-4D97-AF65-F5344CB8AC3E}">
        <p14:creationId xmlns:p14="http://schemas.microsoft.com/office/powerpoint/2010/main" val="427782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78530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138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predicts student success using machine learning techniques.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like Decision Tree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and SVM demonstrated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 accuracy in predicting outcomes.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contributes to enhancing educational</a:t>
            </a:r>
          </a:p>
          <a:p>
            <a:pPr marL="0" indent="0" algn="just">
              <a:buNone/>
            </a:pP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quality and student success rates.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1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Fine-tune predictive models using larger and more diverse student datasets.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Integrate sentiment analysis from surveys, feedback, or online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Conduct interviews with misclassified students to improve model accuracy.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Implement real-time integration with LMS and academic portals.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Design targeted academic interventions based on predictive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1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Successfully predicted student career outcomes such as placement, higher studies, and entrepreneurship.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Implemented machine learning and deep learning algorithms like Naive Bayes, Decision Tree, KNN, SVM, MLP, and CNN.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Achieved high accuracy using key performance metrics: Accuracy, Precision, Recall, F1-score, Specificity, and Sensitivity.</a:t>
            </a:r>
          </a:p>
        </p:txBody>
      </p:sp>
    </p:spTree>
    <p:extLst>
      <p:ext uri="{BB962C8B-B14F-4D97-AF65-F5344CB8AC3E}">
        <p14:creationId xmlns:p14="http://schemas.microsoft.com/office/powerpoint/2010/main" val="39280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5600" dirty="0" smtClean="0">
                <a:latin typeface="Times New Roman" pitchFamily="18" charset="0"/>
                <a:cs typeface="Times New Roman" panose="02020603050405020304" pitchFamily="18" charset="0"/>
              </a:rPr>
              <a:t>Uma </a:t>
            </a:r>
            <a:r>
              <a:rPr lang="en-GB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Maheswari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GB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Kavitha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V. (2023).</a:t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Student Success Using Machine Learning Algorithms.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Innovative Technology and Exploring Engineering.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Yadav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K., &amp; Pal, S. (2012).</a:t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Mining: A Prediction of Performer or Underperformer Using Classification.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Science and Information Technologies.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Zhang, J., &amp; Li, H. (2018).</a:t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Student Academic Performance Based on Data Mining Techniques.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 Documentation.</a:t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</a:t>
            </a:r>
            <a:endParaRPr lang="en-GB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</a:t>
            </a:r>
            <a:b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https://www.tensorflow.org</a:t>
            </a:r>
            <a:endParaRPr lang="en-GB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1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492896"/>
            <a:ext cx="8229600" cy="1143000"/>
          </a:xfrm>
        </p:spPr>
        <p:txBody>
          <a:bodyPr>
            <a:noAutofit/>
          </a:bodyPr>
          <a:lstStyle/>
          <a:p>
            <a:r>
              <a:rPr lang="en-GB" sz="13800" dirty="0" smtClean="0"/>
              <a:t>Thank You!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33868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Abstract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success using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attributes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at-risk students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timely intervention.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Sector Trend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 now use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student data and predict outcomes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education through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personalized learning.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 to assess student performance using academic and behavioral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ML models (Naïve Bayes, Decision Tree, KNN, SVM, MLP).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DL models (ANN, CNN) to classify successful vs. at-risk students.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8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58092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1520" y="1340768"/>
            <a:ext cx="8640960" cy="419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struggle academically, leading to dropouts and delays.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(exams, assignments, observation) are slow and ineffective.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At-risk students are often identified too late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method to predict student success early.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timely support and reduces dropouts.</a:t>
            </a:r>
          </a:p>
        </p:txBody>
      </p:sp>
    </p:spTree>
    <p:extLst>
      <p:ext uri="{BB962C8B-B14F-4D97-AF65-F5344CB8AC3E}">
        <p14:creationId xmlns:p14="http://schemas.microsoft.com/office/powerpoint/2010/main" val="37568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identify interesting relationships between attributes in the dataset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useful for uncovering patterns, such as which behaviors or characteristics tend to correlate with student success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students into clusters based on similar attributes. For example, students who share similar study habits, exam scores, or attendance records could be grouped together.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3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endParaRPr lang="en-US" dirty="0" smtClean="0"/>
          </a:p>
          <a:p>
            <a:pPr lvl="3" algn="just"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handling large volume of data.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Classification Results.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making it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non-representative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general student population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findings may not generalize well to other groups or academic institutions.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Proposed system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3529" y="1306600"/>
            <a:ext cx="8568952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both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(DL)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Predicts student success attributes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improved accuracy and reliability.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classification performance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grade data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faster and efficient predictions.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ML and DL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for optimal results</a:t>
            </a:r>
          </a:p>
        </p:txBody>
      </p:sp>
    </p:spTree>
    <p:extLst>
      <p:ext uri="{BB962C8B-B14F-4D97-AF65-F5344CB8AC3E}">
        <p14:creationId xmlns:p14="http://schemas.microsoft.com/office/powerpoint/2010/main" val="11738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 fontAlgn="t">
              <a:buFont typeface="Wingdings" panose="05000000000000000000" pitchFamily="2" charset="2"/>
              <a:buChar char="Ø"/>
            </a:pP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et al. (2023) used seven supervised algorithms (NB, DT, KNN, SVM, MLP, etc.) and ensembles to predict student success, achieving about </a:t>
            </a: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86.3% accuracy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theijire.com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theijire.com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t">
              <a:buFont typeface="Wingdings" panose="05000000000000000000" pitchFamily="2" charset="2"/>
              <a:buChar char="Ø"/>
            </a:pP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ensemble (Naïve Bayes + Bayesian Network + SVM) reached </a:t>
            </a: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84.06% accuracy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</a:t>
            </a: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93.18% sensitivity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(78.48% specificity) in a student success study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theijire.com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t">
              <a:buFont typeface="Wingdings" panose="05000000000000000000" pitchFamily="2" charset="2"/>
              <a:buChar char="Ø"/>
            </a:pP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metrics in literature include </a:t>
            </a: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F1-score, sensitivity, and specificity</a:t>
            </a:r>
            <a:r>
              <a:rPr lang="en-IN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evaluating classification </a:t>
            </a:r>
            <a:r>
              <a:rPr lang="en-IN" sz="1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  <a:endParaRPr lang="en-IN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8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909</Words>
  <Application>Microsoft Office PowerPoint</Application>
  <PresentationFormat>On-screen Show (4:3)</PresentationFormat>
  <Paragraphs>122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SUCCESSFUL ATTRIBUTES FOR CAREER OF STUDENTS USING AI  TECHNOLOGY              Name:         P.Vazhmuni                                                                                                                                                                        Reg.No:     422323622022                                   Guide By:        Prof.R.MALARVANNAN                                                        HOD,M.C.A DEPARTMENT                                                                 </vt:lpstr>
      <vt:lpstr>Company Profile – Inmakes Infotech Pvt. Ltd.</vt:lpstr>
      <vt:lpstr>Abstract </vt:lpstr>
      <vt:lpstr>Introduction</vt:lpstr>
      <vt:lpstr>Problem Statement </vt:lpstr>
      <vt:lpstr>Existing system</vt:lpstr>
      <vt:lpstr>Disadvantages</vt:lpstr>
      <vt:lpstr>Proposed system</vt:lpstr>
      <vt:lpstr>Literature survey</vt:lpstr>
      <vt:lpstr>System Specification </vt:lpstr>
      <vt:lpstr>Project Description  </vt:lpstr>
      <vt:lpstr>Methodology</vt:lpstr>
      <vt:lpstr>PowerPoint Presentation</vt:lpstr>
      <vt:lpstr>System Design </vt:lpstr>
      <vt:lpstr>Architecture System</vt:lpstr>
      <vt:lpstr>Use Case</vt:lpstr>
      <vt:lpstr>Sequence</vt:lpstr>
      <vt:lpstr>Activity</vt:lpstr>
      <vt:lpstr>Testing</vt:lpstr>
      <vt:lpstr>SCREEN SHOTS </vt:lpstr>
      <vt:lpstr>PowerPoint Presentation</vt:lpstr>
      <vt:lpstr>PowerPoint Presentation</vt:lpstr>
      <vt:lpstr>PowerPoint Presentation</vt:lpstr>
      <vt:lpstr>PowerPoint Presentation</vt:lpstr>
      <vt:lpstr>Conclusion</vt:lpstr>
      <vt:lpstr>Future Enhancement</vt:lpstr>
      <vt:lpstr>Result</vt:lpstr>
      <vt:lpstr>Reference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SUCCESSFUL ATTRIBUTES FOR CAREER OF STUDENTS USING MACHINE LEARNING  AND DEEP LEARNING TECHNOLOGY</dc:title>
  <dc:creator>VAZHMUNI</dc:creator>
  <cp:lastModifiedBy>VAZHMUNI.P</cp:lastModifiedBy>
  <cp:revision>28</cp:revision>
  <dcterms:created xsi:type="dcterms:W3CDTF">2025-05-04T17:17:07Z</dcterms:created>
  <dcterms:modified xsi:type="dcterms:W3CDTF">2025-08-01T04:13:30Z</dcterms:modified>
</cp:coreProperties>
</file>