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0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>
              <a:defRPr sz="2400" b="0" i="0" u="sng" strike="noStrike">
                <a:solidFill>
                  <a:srgbClr val="000000"/>
                </a:solidFill>
                <a:latin typeface="Monaco"/>
              </a:defRPr>
            </a:pPr>
            <a:r>
              <a:rPr lang="en-US" sz="2400" b="0" i="0" u="sng" strike="noStrike" dirty="0" smtClean="0">
                <a:solidFill>
                  <a:srgbClr val="000000"/>
                </a:solidFill>
                <a:latin typeface="Monaco"/>
              </a:rPr>
              <a:t>charts/figs </a:t>
            </a:r>
            <a:r>
              <a:rPr lang="en-US" sz="2400" b="0" i="0" u="sng" strike="noStrike" dirty="0">
                <a:solidFill>
                  <a:srgbClr val="000000"/>
                </a:solidFill>
                <a:latin typeface="Monaco"/>
              </a:rPr>
              <a:t>should have titles</a:t>
            </a:r>
          </a:p>
        </c:rich>
      </c:tx>
      <c:layout>
        <c:manualLayout>
          <c:xMode val="edge"/>
          <c:yMode val="edge"/>
          <c:x val="0.0828393713968845"/>
          <c:y val="0.0"/>
          <c:w val="0.3405"/>
          <c:h val="0.129704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2594"/>
          <c:y val="0.129704"/>
          <c:w val="0.477353"/>
          <c:h val="0.6790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my-baseline-version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58.0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my-best-version</c:v>
                </c:pt>
              </c:strCache>
            </c:strRef>
          </c:tx>
          <c:spPr>
            <a:ln w="76200" cap="flat"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x2</c:v>
                </c:pt>
                <c:pt idx="2">
                  <c:v>x3</c:v>
                </c:pt>
                <c:pt idx="3">
                  <c:v>x4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88.0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9018632"/>
        <c:axId val="-2107441384"/>
      </c:lineChart>
      <c:catAx>
        <c:axId val="-210901863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2000" b="0" i="0" u="none" strike="noStrike">
                    <a:solidFill>
                      <a:srgbClr val="000000"/>
                    </a:solidFill>
                    <a:latin typeface="Monaco"/>
                  </a:defRPr>
                </a:pPr>
                <a:r>
                  <a:rPr lang="en-US" sz="2000" b="0" i="0" u="none" strike="noStrike">
                    <a:solidFill>
                      <a:srgbClr val="000000"/>
                    </a:solidFill>
                    <a:latin typeface="Monaco"/>
                  </a:rPr>
                  <a:t>category axis: processes, threads, …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-2107441384"/>
        <c:crosses val="autoZero"/>
        <c:auto val="1"/>
        <c:lblAlgn val="ctr"/>
        <c:lblOffset val="100"/>
        <c:noMultiLvlLbl val="1"/>
      </c:catAx>
      <c:valAx>
        <c:axId val="-210744138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000" b="0" i="0" u="none" strike="noStrike">
                    <a:solidFill>
                      <a:srgbClr val="000000"/>
                    </a:solidFill>
                    <a:latin typeface="Monaco"/>
                  </a:defRPr>
                </a:pPr>
                <a:r>
                  <a:rPr lang="en-US" sz="2000" b="0" i="0" u="none" strike="noStrike">
                    <a:solidFill>
                      <a:srgbClr val="000000"/>
                    </a:solidFill>
                    <a:latin typeface="Monaco"/>
                  </a:rPr>
                  <a:t>value axis: should have label / unit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-2109018632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12089"/>
          <c:y val="0.2736"/>
          <c:w val="0.387911"/>
          <c:h val="0.14856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Monaco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8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>
              <a:defRPr sz="8400">
                <a:solidFill>
                  <a:srgbClr val="0042A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sz="quarter" idx="13"/>
          </p:nvPr>
        </p:nvSpPr>
        <p:spPr>
          <a:xfrm>
            <a:off x="7124700" y="2463800"/>
            <a:ext cx="4216400" cy="562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234182" y="2463800"/>
            <a:ext cx="5268219" cy="5626101"/>
          </a:xfrm>
          <a:prstGeom prst="rect">
            <a:avLst/>
          </a:prstGeom>
        </p:spPr>
        <p:txBody>
          <a:bodyPr anchor="t">
            <a:noAutofit/>
          </a:bodyPr>
          <a:lstStyle>
            <a:lvl1pPr marL="769257" indent="-464457">
              <a:lnSpc>
                <a:spcPct val="120000"/>
              </a:lnSpc>
              <a:spcBef>
                <a:spcPts val="0"/>
              </a:spcBef>
              <a:defRPr sz="3200"/>
            </a:lvl1pPr>
            <a:lvl2pPr>
              <a:lnSpc>
                <a:spcPct val="120000"/>
              </a:lnSpc>
              <a:spcBef>
                <a:spcPts val="0"/>
              </a:spcBef>
              <a:defRPr sz="3000"/>
            </a:lvl2pPr>
            <a:lvl3pPr>
              <a:lnSpc>
                <a:spcPct val="120000"/>
              </a:lnSpc>
              <a:spcBef>
                <a:spcPts val="0"/>
              </a:spcBef>
            </a:lvl3pPr>
            <a:lvl4pPr>
              <a:lnSpc>
                <a:spcPct val="120000"/>
              </a:lnSpc>
              <a:spcBef>
                <a:spcPts val="0"/>
              </a:spcBef>
              <a:defRPr sz="2600"/>
            </a:lvl4pPr>
            <a:lvl5pPr>
              <a:lnSpc>
                <a:spcPct val="120000"/>
              </a:lnSpc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/>
        </p:nvSpPr>
        <p:spPr>
          <a:xfrm>
            <a:off x="1234182" y="254000"/>
            <a:ext cx="10464801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4800">
                <a:solidFill>
                  <a:srgbClr val="0042A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 algn="ctr">
              <a:defRPr sz="8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>
            <a:noAutofit/>
          </a:bodyPr>
          <a:lstStyle>
            <a:lvl1pPr marL="812120" indent="-494620">
              <a:spcBef>
                <a:spcPts val="3800"/>
              </a:spcBef>
              <a:buSzPct val="171000"/>
              <a:defRPr sz="3200"/>
            </a:lvl1pPr>
            <a:lvl2pPr marL="1256620" indent="-494620">
              <a:spcBef>
                <a:spcPts val="3800"/>
              </a:spcBef>
              <a:buSzPct val="171000"/>
            </a:lvl2pPr>
            <a:lvl3pPr marL="1701120" indent="-494620">
              <a:spcBef>
                <a:spcPts val="3800"/>
              </a:spcBef>
              <a:buSzPct val="171000"/>
              <a:defRPr sz="3200"/>
            </a:lvl3pPr>
            <a:lvl4pPr marL="2145620" indent="-494620">
              <a:spcBef>
                <a:spcPts val="3800"/>
              </a:spcBef>
              <a:buSzPct val="171000"/>
              <a:defRPr sz="3200"/>
            </a:lvl4pPr>
            <a:lvl5pPr marL="2590120" indent="-494620">
              <a:spcBef>
                <a:spcPts val="3800"/>
              </a:spcBef>
              <a:buSzPct val="171000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800"/>
              </a:spcBef>
              <a:buSzPct val="171000"/>
              <a:defRPr sz="3200"/>
            </a:lvl1pPr>
            <a:lvl2pPr marL="1256620" indent="-494620">
              <a:spcBef>
                <a:spcPts val="3800"/>
              </a:spcBef>
              <a:buSzPct val="171000"/>
              <a:defRPr sz="3000"/>
            </a:lvl2pPr>
            <a:lvl3pPr marL="1701120" indent="-494620">
              <a:spcBef>
                <a:spcPts val="3800"/>
              </a:spcBef>
              <a:buSzPct val="171000"/>
              <a:defRPr sz="3000"/>
            </a:lvl3pPr>
            <a:lvl4pPr marL="2145620" indent="-494620">
              <a:spcBef>
                <a:spcPts val="3800"/>
              </a:spcBef>
              <a:buSzPct val="171000"/>
              <a:defRPr sz="2800"/>
            </a:lvl4pPr>
            <a:lvl5pPr marL="2590120" indent="-494620">
              <a:spcBef>
                <a:spcPts val="3800"/>
              </a:spcBef>
              <a:buSzPct val="171000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2A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270000" y="2514600"/>
            <a:ext cx="10464800" cy="6502400"/>
          </a:xfrm>
          <a:prstGeom prst="rect">
            <a:avLst/>
          </a:prstGeom>
        </p:spPr>
        <p:txBody>
          <a:bodyPr numCol="2" spcCol="523240"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2A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 algn="ctr">
              <a:defRPr sz="8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 algn="ctr">
              <a:defRPr sz="8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 algn="ctr">
              <a:defRPr sz="8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489200"/>
            <a:ext cx="104648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2pPr marL="1168400" indent="-406400">
              <a:defRPr sz="3200"/>
            </a:lvl2pPr>
            <a:lvl3pPr marL="1612900" indent="-406400">
              <a:defRPr sz="2800"/>
            </a:lvl3pPr>
            <a:lvl4pPr marL="2057400" indent="-406400">
              <a:defRPr sz="2400"/>
            </a:lvl4pPr>
            <a:lvl5pPr marL="2501900" indent="-4064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6D6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6D6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6D6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6D6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6D6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6D6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6D6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6D6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56D6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723900" marR="0" indent="-4064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2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219200" marR="0" indent="-4572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2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29014" marR="0" indent="-522514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2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60600" marR="0" indent="-6096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2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827020" marR="0" indent="-73152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2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182620" marR="0" indent="-73152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2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538220" marR="0" indent="-73152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2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893820" marR="0" indent="-73152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2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249420" marR="0" indent="-73152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2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name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name(s)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overview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65988" indent="-373888" defTabSz="537463">
              <a:spcBef>
                <a:spcPts val="2200"/>
              </a:spcBef>
              <a:defRPr sz="3312"/>
            </a:pPr>
            <a:r>
              <a:t>project description: say </a:t>
            </a:r>
            <a:r>
              <a:rPr>
                <a:solidFill>
                  <a:srgbClr val="004DD6"/>
                </a:solidFill>
              </a:rPr>
              <a:t>what</a:t>
            </a:r>
            <a:r>
              <a:t> is the problem you will solve </a:t>
            </a:r>
          </a:p>
          <a:p>
            <a:pPr marL="665988" indent="-373888" defTabSz="537463">
              <a:spcBef>
                <a:spcPts val="2200"/>
              </a:spcBef>
              <a:defRPr sz="3312"/>
            </a:pPr>
            <a:r>
              <a:t>project motivation: say </a:t>
            </a:r>
            <a:r>
              <a:rPr>
                <a:solidFill>
                  <a:srgbClr val="004DD6"/>
                </a:solidFill>
              </a:rPr>
              <a:t>why</a:t>
            </a:r>
            <a:r>
              <a:t> you chose this project (e.g., your-research, relevant, other-course-work, wanna-get-an-A)</a:t>
            </a:r>
          </a:p>
          <a:p>
            <a:pPr marL="665988" indent="-373888" defTabSz="537463">
              <a:spcBef>
                <a:spcPts val="2200"/>
              </a:spcBef>
              <a:defRPr sz="3312"/>
            </a:pPr>
            <a:r>
              <a:t>project approach: say </a:t>
            </a:r>
            <a:r>
              <a:rPr>
                <a:solidFill>
                  <a:srgbClr val="004DD6"/>
                </a:solidFill>
              </a:rPr>
              <a:t>how</a:t>
            </a:r>
            <a:r>
              <a:t> you will solve the problem (e.g., using-randomized-algorithm, implement-in-MPI)</a:t>
            </a:r>
          </a:p>
          <a:p>
            <a:pPr marL="1074927" lvl="1" indent="-373888" defTabSz="537463">
              <a:spcBef>
                <a:spcPts val="2200"/>
              </a:spcBef>
              <a:defRPr sz="2944"/>
            </a:pPr>
            <a:r>
              <a:t>explain your choices: parallel algorithm, programming model/language</a:t>
            </a:r>
          </a:p>
          <a:p>
            <a:pPr marL="665988" indent="-373888" defTabSz="537463">
              <a:spcBef>
                <a:spcPts val="2200"/>
              </a:spcBef>
              <a:defRPr sz="3312"/>
            </a:pPr>
            <a:r>
              <a:t>project evaluation: say how you will evaluate your approach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description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describe project/problem in more detail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approach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describe your approach in more detail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implementation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describe your implementation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Experimental </a:t>
            </a:r>
            <a:r>
              <a:rPr lang="en-US" dirty="0" smtClean="0"/>
              <a:t>methodology</a:t>
            </a:r>
            <a:endParaRPr dirty="0"/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51509" indent="-365759" defTabSz="525779">
              <a:spcBef>
                <a:spcPts val="2100"/>
              </a:spcBef>
              <a:defRPr sz="3239"/>
            </a:pPr>
            <a:r>
              <a:rPr lang="en-US" dirty="0" smtClean="0"/>
              <a:t>d</a:t>
            </a:r>
            <a:r>
              <a:rPr dirty="0" smtClean="0"/>
              <a:t>escribe </a:t>
            </a:r>
            <a:r>
              <a:rPr dirty="0"/>
              <a:t>your experiment:</a:t>
            </a:r>
          </a:p>
          <a:p>
            <a:pPr marL="1051559" lvl="1" indent="-365759" defTabSz="525779">
              <a:spcBef>
                <a:spcPts val="2100"/>
              </a:spcBef>
              <a:defRPr sz="2880"/>
            </a:pPr>
            <a:r>
              <a:rPr dirty="0"/>
              <a:t>say what is the goal of the experiment (e.g., evaluate performance, comparison among implementations, other)</a:t>
            </a:r>
          </a:p>
          <a:p>
            <a:pPr marL="1051559" lvl="1" indent="-365759" defTabSz="525779">
              <a:spcBef>
                <a:spcPts val="2100"/>
              </a:spcBef>
              <a:defRPr sz="2880"/>
            </a:pPr>
            <a:r>
              <a:rPr dirty="0"/>
              <a:t>input data sets (type, size, any other significant feature)</a:t>
            </a:r>
          </a:p>
          <a:p>
            <a:pPr marL="1051559" lvl="1" indent="-365759" defTabSz="525779">
              <a:spcBef>
                <a:spcPts val="2100"/>
              </a:spcBef>
              <a:defRPr sz="2880"/>
            </a:pPr>
            <a:r>
              <a:rPr dirty="0"/>
              <a:t>describe evaluation methodology (e.g., varying number of processes/threads per node, varying data sets, other) </a:t>
            </a:r>
          </a:p>
          <a:p>
            <a:pPr marL="651509" indent="-365759" defTabSz="525779">
              <a:spcBef>
                <a:spcPts val="2100"/>
              </a:spcBef>
              <a:defRPr sz="3239"/>
            </a:pPr>
            <a:r>
              <a:rPr lang="en-US" dirty="0" smtClean="0"/>
              <a:t>d</a:t>
            </a:r>
            <a:r>
              <a:rPr dirty="0" smtClean="0"/>
              <a:t>escribe </a:t>
            </a:r>
            <a:r>
              <a:rPr dirty="0"/>
              <a:t>your experimental environment: </a:t>
            </a:r>
          </a:p>
          <a:p>
            <a:pPr marL="1051559" lvl="1" indent="-365759" defTabSz="525779">
              <a:spcBef>
                <a:spcPts val="2100"/>
              </a:spcBef>
              <a:defRPr sz="2880"/>
            </a:pPr>
            <a:r>
              <a:rPr dirty="0"/>
              <a:t>machine features (e.g., number of nodes, cores per node, peak performance per node/core)</a:t>
            </a:r>
          </a:p>
          <a:p>
            <a:pPr marL="1051559" lvl="1" indent="-365759" defTabSz="525779">
              <a:spcBef>
                <a:spcPts val="2100"/>
              </a:spcBef>
              <a:defRPr sz="2880"/>
            </a:pPr>
            <a:r>
              <a:rPr dirty="0"/>
              <a:t>machine configuration used in your experiments (e.g., number of nodes used, number of cores per node)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Experimental results</a:t>
            </a:r>
          </a:p>
        </p:txBody>
      </p:sp>
      <p:sp>
        <p:nvSpPr>
          <p:cNvPr id="137" name="Shape 137"/>
          <p:cNvSpPr/>
          <p:nvPr/>
        </p:nvSpPr>
        <p:spPr>
          <a:xfrm>
            <a:off x="1249740" y="8744367"/>
            <a:ext cx="10810120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13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400" dirty="0"/>
              <a:t>You could combine slides 6 and 7, making sure you describe the experimental environment, configuration and data sets corresponding to each set of results/pictures. This can be very short and fit in a figure caption, e.g., “HPCC, login2, 8 nodes, 4 MPI processes per node, 1 MPI process per core”</a:t>
            </a:r>
          </a:p>
        </p:txBody>
      </p:sp>
      <p:graphicFrame>
        <p:nvGraphicFramePr>
          <p:cNvPr id="138" name="Chart 138"/>
          <p:cNvGraphicFramePr/>
          <p:nvPr>
            <p:extLst>
              <p:ext uri="{D42A27DB-BD31-4B8C-83A1-F6EECF244321}">
                <p14:modId xmlns:p14="http://schemas.microsoft.com/office/powerpoint/2010/main" val="2341997383"/>
              </p:ext>
            </p:extLst>
          </p:nvPr>
        </p:nvGraphicFramePr>
        <p:xfrm>
          <a:off x="1142275" y="2781002"/>
          <a:ext cx="11638886" cy="546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Callout 1"/>
          <p:cNvSpPr/>
          <p:nvPr/>
        </p:nvSpPr>
        <p:spPr>
          <a:xfrm>
            <a:off x="8250987" y="2144857"/>
            <a:ext cx="3921399" cy="923290"/>
          </a:xfrm>
          <a:prstGeom prst="wedgeEllipseCallout">
            <a:avLst>
              <a:gd name="adj1" fmla="val -146136"/>
              <a:gd name="adj2" fmla="val 29523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Monaco"/>
                <a:cs typeface="Monaco"/>
              </a:rPr>
              <a:t>b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Monaco"/>
                <a:ea typeface="+mn-ea"/>
                <a:cs typeface="Monaco"/>
                <a:sym typeface="Gill Sans"/>
              </a:rPr>
              <a:t>e sure to explain all dat</a:t>
            </a:r>
            <a:r>
              <a:rPr lang="en-US" sz="1800" dirty="0" smtClean="0">
                <a:solidFill>
                  <a:schemeClr val="tx1"/>
                </a:solidFill>
                <a:latin typeface="Monaco"/>
                <a:cs typeface="Monaco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Monaco"/>
              <a:ea typeface="+mn-ea"/>
              <a:cs typeface="Monaco"/>
              <a:sym typeface="Gill Sans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9211064" y="5772170"/>
            <a:ext cx="2848796" cy="1312803"/>
          </a:xfrm>
          <a:prstGeom prst="wedgeEllipseCallout">
            <a:avLst>
              <a:gd name="adj1" fmla="val -1512"/>
              <a:gd name="adj2" fmla="val -9769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Monaco"/>
                <a:cs typeface="Monaco"/>
              </a:rPr>
              <a:t>d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uFillTx/>
                <a:latin typeface="Monaco"/>
                <a:ea typeface="+mn-ea"/>
                <a:cs typeface="Monaco"/>
                <a:sym typeface="Gill Sans"/>
              </a:rPr>
              <a:t>at</a:t>
            </a:r>
            <a:r>
              <a:rPr lang="en-US" sz="1800" dirty="0" smtClean="0">
                <a:solidFill>
                  <a:schemeClr val="tx1"/>
                </a:solidFill>
                <a:latin typeface="Monaco"/>
                <a:cs typeface="Monaco"/>
              </a:rPr>
              <a:t>a sets should have legends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Monaco"/>
              <a:ea typeface="+mn-ea"/>
              <a:cs typeface="Monaco"/>
              <a:sym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summarize results</a:t>
            </a:r>
          </a:p>
          <a:p>
            <a:r>
              <a:t>did your results met your expectations? if not, do you know why? </a:t>
            </a:r>
          </a:p>
          <a:p>
            <a:r>
              <a:t>describe any problems/surprises you encountered, and their effects on your results</a:t>
            </a:r>
          </a:p>
          <a:p>
            <a:r>
              <a:t>is there any future work coming out of this project (e.g., your research?) 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380</Words>
  <Application>Microsoft Macintosh PowerPoint</Application>
  <PresentationFormat>Custom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project name</vt:lpstr>
      <vt:lpstr>Project overview</vt:lpstr>
      <vt:lpstr>Project description</vt:lpstr>
      <vt:lpstr>Project approach</vt:lpstr>
      <vt:lpstr>Project implementation</vt:lpstr>
      <vt:lpstr>Experimental methodology</vt:lpstr>
      <vt:lpstr>Experimental 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Jacqueline Chame</cp:lastModifiedBy>
  <cp:revision>3</cp:revision>
  <dcterms:modified xsi:type="dcterms:W3CDTF">2016-05-03T01:13:09Z</dcterms:modified>
</cp:coreProperties>
</file>