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62" r:id="rId5"/>
    <p:sldId id="263" r:id="rId6"/>
    <p:sldId id="260" r:id="rId7"/>
    <p:sldId id="259" r:id="rId8"/>
    <p:sldId id="261" r:id="rId9"/>
    <p:sldId id="264" r:id="rId10"/>
    <p:sldId id="265" r:id="rId11"/>
    <p:sldId id="266" r:id="rId12"/>
    <p:sldId id="267" r:id="rId13"/>
    <p:sldId id="273"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86295" autoAdjust="0"/>
  </p:normalViewPr>
  <p:slideViewPr>
    <p:cSldViewPr snapToGrid="0">
      <p:cViewPr>
        <p:scale>
          <a:sx n="60" d="100"/>
          <a:sy n="60" d="100"/>
        </p:scale>
        <p:origin x="28" y="4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7D765-DFDE-4CE3-ABA3-B121D8D16204}" type="datetimeFigureOut">
              <a:rPr lang="en-US" smtClean="0"/>
              <a:t>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0ABAD-A3F6-46BE-8C15-16F397FA38B2}" type="slidenum">
              <a:rPr lang="en-US" smtClean="0"/>
              <a:t>‹#›</a:t>
            </a:fld>
            <a:endParaRPr lang="en-US"/>
          </a:p>
        </p:txBody>
      </p:sp>
    </p:spTree>
    <p:extLst>
      <p:ext uri="{BB962C8B-B14F-4D97-AF65-F5344CB8AC3E}">
        <p14:creationId xmlns:p14="http://schemas.microsoft.com/office/powerpoint/2010/main" val="695416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2</a:t>
            </a:fld>
            <a:endParaRPr lang="en-US"/>
          </a:p>
        </p:txBody>
      </p:sp>
    </p:spTree>
    <p:extLst>
      <p:ext uri="{BB962C8B-B14F-4D97-AF65-F5344CB8AC3E}">
        <p14:creationId xmlns:p14="http://schemas.microsoft.com/office/powerpoint/2010/main" val="212863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9</a:t>
            </a:fld>
            <a:endParaRPr lang="en-US"/>
          </a:p>
        </p:txBody>
      </p:sp>
    </p:spTree>
    <p:extLst>
      <p:ext uri="{BB962C8B-B14F-4D97-AF65-F5344CB8AC3E}">
        <p14:creationId xmlns:p14="http://schemas.microsoft.com/office/powerpoint/2010/main" val="6123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11</a:t>
            </a:fld>
            <a:endParaRPr lang="en-US"/>
          </a:p>
        </p:txBody>
      </p:sp>
    </p:spTree>
    <p:extLst>
      <p:ext uri="{BB962C8B-B14F-4D97-AF65-F5344CB8AC3E}">
        <p14:creationId xmlns:p14="http://schemas.microsoft.com/office/powerpoint/2010/main" val="412559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13</a:t>
            </a:fld>
            <a:endParaRPr lang="en-US"/>
          </a:p>
        </p:txBody>
      </p:sp>
    </p:spTree>
    <p:extLst>
      <p:ext uri="{BB962C8B-B14F-4D97-AF65-F5344CB8AC3E}">
        <p14:creationId xmlns:p14="http://schemas.microsoft.com/office/powerpoint/2010/main" val="315854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14</a:t>
            </a:fld>
            <a:endParaRPr lang="en-US"/>
          </a:p>
        </p:txBody>
      </p:sp>
    </p:spTree>
    <p:extLst>
      <p:ext uri="{BB962C8B-B14F-4D97-AF65-F5344CB8AC3E}">
        <p14:creationId xmlns:p14="http://schemas.microsoft.com/office/powerpoint/2010/main" val="315854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18607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27840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367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3253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0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31642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51943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3670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422605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93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F30BF-B2AF-40A2-882C-4069CB9E54A2}"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08806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F30BF-B2AF-40A2-882C-4069CB9E54A2}"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78910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F30BF-B2AF-40A2-882C-4069CB9E54A2}"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12584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F30BF-B2AF-40A2-882C-4069CB9E54A2}" type="datetimeFigureOut">
              <a:rPr lang="en-US" smtClean="0"/>
              <a:t>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109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68260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9767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EF30BF-B2AF-40A2-882C-4069CB9E54A2}" type="datetimeFigureOut">
              <a:rPr lang="en-US" smtClean="0"/>
              <a:t>2/24/2019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D455F0-A7BC-4B3C-9F16-F5AF0C0B9D12}" type="slidenum">
              <a:rPr lang="en-US" smtClean="0"/>
              <a:t>‹#›</a:t>
            </a:fld>
            <a:endParaRPr lang="en-US"/>
          </a:p>
        </p:txBody>
      </p:sp>
    </p:spTree>
    <p:extLst>
      <p:ext uri="{BB962C8B-B14F-4D97-AF65-F5344CB8AC3E}">
        <p14:creationId xmlns:p14="http://schemas.microsoft.com/office/powerpoint/2010/main" val="16146684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7E6-B8CF-429F-A771-3F1ECD19BEE9}"/>
              </a:ext>
            </a:extLst>
          </p:cNvPr>
          <p:cNvSpPr>
            <a:spLocks noGrp="1"/>
          </p:cNvSpPr>
          <p:nvPr>
            <p:ph type="ctrTitle"/>
          </p:nvPr>
        </p:nvSpPr>
        <p:spPr>
          <a:xfrm>
            <a:off x="684212" y="685799"/>
            <a:ext cx="9469982" cy="2971801"/>
          </a:xfrm>
        </p:spPr>
        <p:txBody>
          <a:bodyPr/>
          <a:lstStyle/>
          <a:p>
            <a:r>
              <a:rPr lang="en-US" dirty="0"/>
              <a:t>Breweries and Beer Study</a:t>
            </a:r>
          </a:p>
        </p:txBody>
      </p:sp>
      <p:sp>
        <p:nvSpPr>
          <p:cNvPr id="3" name="Subtitle 2">
            <a:extLst>
              <a:ext uri="{FF2B5EF4-FFF2-40B4-BE49-F238E27FC236}">
                <a16:creationId xmlns:a16="http://schemas.microsoft.com/office/drawing/2014/main" id="{955974FE-3C9B-48BE-8222-007568718BCE}"/>
              </a:ext>
            </a:extLst>
          </p:cNvPr>
          <p:cNvSpPr>
            <a:spLocks noGrp="1"/>
          </p:cNvSpPr>
          <p:nvPr>
            <p:ph type="subTitle" idx="1"/>
          </p:nvPr>
        </p:nvSpPr>
        <p:spPr/>
        <p:txBody>
          <a:bodyPr>
            <a:normAutofit fontScale="85000" lnSpcReduction="20000"/>
          </a:bodyPr>
          <a:lstStyle/>
          <a:p>
            <a:r>
              <a:rPr lang="en-US" dirty="0"/>
              <a:t>Team “Greco-Roman”</a:t>
            </a:r>
            <a:br>
              <a:rPr lang="en-US" dirty="0"/>
            </a:br>
            <a:br>
              <a:rPr lang="en-US" dirty="0"/>
            </a:br>
            <a:r>
              <a:rPr lang="en-US" dirty="0"/>
              <a:t>Brady </a:t>
            </a:r>
            <a:r>
              <a:rPr lang="en-US" dirty="0" err="1"/>
              <a:t>Arendale</a:t>
            </a:r>
            <a:br>
              <a:rPr lang="en-US" dirty="0"/>
            </a:br>
            <a:r>
              <a:rPr lang="en-US" dirty="0"/>
              <a:t>John Partee</a:t>
            </a:r>
            <a:br>
              <a:rPr lang="en-US" dirty="0"/>
            </a:br>
            <a:r>
              <a:rPr lang="en-US" dirty="0"/>
              <a:t>Steven Vazquez</a:t>
            </a:r>
          </a:p>
        </p:txBody>
      </p:sp>
    </p:spTree>
    <p:extLst>
      <p:ext uri="{BB962C8B-B14F-4D97-AF65-F5344CB8AC3E}">
        <p14:creationId xmlns:p14="http://schemas.microsoft.com/office/powerpoint/2010/main" val="404069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Top 6 lines:</a:t>
            </a:r>
          </a:p>
        </p:txBody>
      </p:sp>
      <p:pic>
        <p:nvPicPr>
          <p:cNvPr id="4" name="Picture 3">
            <a:extLst>
              <a:ext uri="{FF2B5EF4-FFF2-40B4-BE49-F238E27FC236}">
                <a16:creationId xmlns:a16="http://schemas.microsoft.com/office/drawing/2014/main" id="{9B91050F-ECBB-4D5B-9D4B-9320E6B383B8}"/>
              </a:ext>
            </a:extLst>
          </p:cNvPr>
          <p:cNvPicPr>
            <a:picLocks noChangeAspect="1"/>
          </p:cNvPicPr>
          <p:nvPr/>
        </p:nvPicPr>
        <p:blipFill>
          <a:blip r:embed="rId2"/>
          <a:stretch>
            <a:fillRect/>
          </a:stretch>
        </p:blipFill>
        <p:spPr>
          <a:xfrm>
            <a:off x="624784" y="1873112"/>
            <a:ext cx="8715375" cy="4533900"/>
          </a:xfrm>
          <a:prstGeom prst="rect">
            <a:avLst/>
          </a:prstGeom>
        </p:spPr>
      </p:pic>
    </p:spTree>
    <p:extLst>
      <p:ext uri="{BB962C8B-B14F-4D97-AF65-F5344CB8AC3E}">
        <p14:creationId xmlns:p14="http://schemas.microsoft.com/office/powerpoint/2010/main" val="33219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Bottom 6 lines:</a:t>
            </a:r>
          </a:p>
        </p:txBody>
      </p:sp>
      <p:pic>
        <p:nvPicPr>
          <p:cNvPr id="5" name="Picture 4">
            <a:extLst>
              <a:ext uri="{FF2B5EF4-FFF2-40B4-BE49-F238E27FC236}">
                <a16:creationId xmlns:a16="http://schemas.microsoft.com/office/drawing/2014/main" id="{2BC5DBF5-58AB-48B4-B2B4-700870799AC4}"/>
              </a:ext>
            </a:extLst>
          </p:cNvPr>
          <p:cNvPicPr>
            <a:picLocks noChangeAspect="1"/>
          </p:cNvPicPr>
          <p:nvPr/>
        </p:nvPicPr>
        <p:blipFill>
          <a:blip r:embed="rId3"/>
          <a:stretch>
            <a:fillRect/>
          </a:stretch>
        </p:blipFill>
        <p:spPr>
          <a:xfrm>
            <a:off x="377716" y="1933028"/>
            <a:ext cx="8724900" cy="4467225"/>
          </a:xfrm>
          <a:prstGeom prst="rect">
            <a:avLst/>
          </a:prstGeom>
        </p:spPr>
      </p:pic>
    </p:spTree>
    <p:extLst>
      <p:ext uri="{BB962C8B-B14F-4D97-AF65-F5344CB8AC3E}">
        <p14:creationId xmlns:p14="http://schemas.microsoft.com/office/powerpoint/2010/main" val="171966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4D44-3CAD-460F-8EA3-F995C559A6EC}"/>
              </a:ext>
            </a:extLst>
          </p:cNvPr>
          <p:cNvSpPr>
            <a:spLocks noGrp="1"/>
          </p:cNvSpPr>
          <p:nvPr>
            <p:ph type="title"/>
          </p:nvPr>
        </p:nvSpPr>
        <p:spPr/>
        <p:txBody>
          <a:bodyPr/>
          <a:lstStyle/>
          <a:p>
            <a:r>
              <a:rPr lang="en-US" dirty="0"/>
              <a:t>Question 3: How complete is this data?</a:t>
            </a:r>
          </a:p>
        </p:txBody>
      </p:sp>
      <p:sp>
        <p:nvSpPr>
          <p:cNvPr id="3" name="Content Placeholder 2">
            <a:extLst>
              <a:ext uri="{FF2B5EF4-FFF2-40B4-BE49-F238E27FC236}">
                <a16:creationId xmlns:a16="http://schemas.microsoft.com/office/drawing/2014/main" id="{A885BC5F-1012-4F9D-9E22-51D3FC45BC01}"/>
              </a:ext>
            </a:extLst>
          </p:cNvPr>
          <p:cNvSpPr>
            <a:spLocks noGrp="1"/>
          </p:cNvSpPr>
          <p:nvPr>
            <p:ph idx="1"/>
          </p:nvPr>
        </p:nvSpPr>
        <p:spPr/>
        <p:txBody>
          <a:bodyPr/>
          <a:lstStyle/>
          <a:p>
            <a:r>
              <a:rPr lang="en-US" dirty="0"/>
              <a:t>We are tasked with finding some summary statistics on this data, so noting the completeness of the set is essential. There are 62 missing values in ABV and notably 1005 missing IBU values, see below.</a:t>
            </a:r>
          </a:p>
        </p:txBody>
      </p:sp>
      <p:pic>
        <p:nvPicPr>
          <p:cNvPr id="5" name="Picture 4">
            <a:extLst>
              <a:ext uri="{FF2B5EF4-FFF2-40B4-BE49-F238E27FC236}">
                <a16:creationId xmlns:a16="http://schemas.microsoft.com/office/drawing/2014/main" id="{8D45219D-949B-4DE1-9BFA-038AFD0B45CE}"/>
              </a:ext>
            </a:extLst>
          </p:cNvPr>
          <p:cNvPicPr>
            <a:picLocks noChangeAspect="1"/>
          </p:cNvPicPr>
          <p:nvPr/>
        </p:nvPicPr>
        <p:blipFill>
          <a:blip r:embed="rId2"/>
          <a:stretch>
            <a:fillRect/>
          </a:stretch>
        </p:blipFill>
        <p:spPr>
          <a:xfrm>
            <a:off x="752620" y="3329169"/>
            <a:ext cx="8143875" cy="2152650"/>
          </a:xfrm>
          <a:prstGeom prst="rect">
            <a:avLst/>
          </a:prstGeom>
        </p:spPr>
      </p:pic>
    </p:spTree>
    <p:extLst>
      <p:ext uri="{BB962C8B-B14F-4D97-AF65-F5344CB8AC3E}">
        <p14:creationId xmlns:p14="http://schemas.microsoft.com/office/powerpoint/2010/main" val="48197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2731-DF31-4E52-8219-91480F1EE78A}"/>
              </a:ext>
            </a:extLst>
          </p:cNvPr>
          <p:cNvSpPr>
            <a:spLocks noGrp="1"/>
          </p:cNvSpPr>
          <p:nvPr>
            <p:ph type="title"/>
          </p:nvPr>
        </p:nvSpPr>
        <p:spPr/>
        <p:txBody>
          <a:bodyPr/>
          <a:lstStyle/>
          <a:p>
            <a:r>
              <a:rPr lang="en-US" dirty="0"/>
              <a:t>Question 4: IBU and ABV by State</a:t>
            </a:r>
          </a:p>
        </p:txBody>
      </p:sp>
      <p:sp>
        <p:nvSpPr>
          <p:cNvPr id="5" name="AutoShape 4" descr="https://attachments.office.net/owa/jpartee@smu365.mail.onmicrosoft.com/service.svc/s/GetFileAttachment?id=AAMkAGU1YzFlMGZjLWRmOWMtNGM3ZC1hYWQxLTgwMDlhNmY3ODE3MQBGAAAAAAB%2BjmxuFN2wSrjvH6E3eTuYBwAuDAiiV1ERQLL6iN7zTFIqAAAAAAEJAAAuDAiiV1ERQLL6iN7zTFIqAAAwDBNbAAABEgAQACTd63pBYr5AqUR4XAnONOc%3D&amp;X-OWA-CANARY=krAts1JqVkOvOqLQyeKB6bBqg6UymdYYMHRiDx5fK2s3IUMe0arnECTXH25rDvkeSggCZ8zvFlc.&amp;token=null&amp;owa=outlook.office.com&amp;isImagePreview=True">
            <a:extLst>
              <a:ext uri="{FF2B5EF4-FFF2-40B4-BE49-F238E27FC236}">
                <a16:creationId xmlns:a16="http://schemas.microsoft.com/office/drawing/2014/main" id="{1128CF2E-BC25-4405-ABAB-AD771641150C}"/>
              </a:ext>
            </a:extLst>
          </p:cNvPr>
          <p:cNvSpPr>
            <a:spLocks noChangeAspect="1" noChangeArrowheads="1"/>
          </p:cNvSpPr>
          <p:nvPr/>
        </p:nvSpPr>
        <p:spPr bwMode="auto">
          <a:xfrm>
            <a:off x="-193431" y="-2860431"/>
            <a:ext cx="6441831" cy="64418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5E2B1000-B376-4381-AB46-28D0779DD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98" y="2140440"/>
            <a:ext cx="5029200" cy="3200400"/>
          </a:xfrm>
          <a:prstGeom prst="rect">
            <a:avLst/>
          </a:prstGeom>
          <a:noFill/>
        </p:spPr>
      </p:pic>
      <p:pic>
        <p:nvPicPr>
          <p:cNvPr id="1028" name="Picture 4">
            <a:extLst>
              <a:ext uri="{FF2B5EF4-FFF2-40B4-BE49-F238E27FC236}">
                <a16:creationId xmlns:a16="http://schemas.microsoft.com/office/drawing/2014/main" id="{C02CF098-AF95-4610-A70F-C69512429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2618" y="2140440"/>
            <a:ext cx="5029200" cy="3200400"/>
          </a:xfrm>
          <a:prstGeom prst="rect">
            <a:avLst/>
          </a:prstGeom>
          <a:noFill/>
        </p:spPr>
      </p:pic>
    </p:spTree>
    <p:extLst>
      <p:ext uri="{BB962C8B-B14F-4D97-AF65-F5344CB8AC3E}">
        <p14:creationId xmlns:p14="http://schemas.microsoft.com/office/powerpoint/2010/main" val="76271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2731-DF31-4E52-8219-91480F1EE78A}"/>
              </a:ext>
            </a:extLst>
          </p:cNvPr>
          <p:cNvSpPr>
            <a:spLocks noGrp="1"/>
          </p:cNvSpPr>
          <p:nvPr>
            <p:ph type="title"/>
          </p:nvPr>
        </p:nvSpPr>
        <p:spPr/>
        <p:txBody>
          <a:bodyPr/>
          <a:lstStyle/>
          <a:p>
            <a:r>
              <a:rPr lang="en-US" dirty="0"/>
              <a:t>Question 4: IBU /ABV by State</a:t>
            </a:r>
          </a:p>
        </p:txBody>
      </p:sp>
      <p:pic>
        <p:nvPicPr>
          <p:cNvPr id="7" name="Content Placeholder 6">
            <a:extLst>
              <a:ext uri="{FF2B5EF4-FFF2-40B4-BE49-F238E27FC236}">
                <a16:creationId xmlns:a16="http://schemas.microsoft.com/office/drawing/2014/main" id="{2D5D88EE-F0FF-4155-94C6-C1D4B0200B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947926" y="1270000"/>
            <a:ext cx="8055483" cy="519201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https://attachments.office.net/owa/jpartee@smu365.mail.onmicrosoft.com/service.svc/s/GetFileAttachment?id=AAMkAGU1YzFlMGZjLWRmOWMtNGM3ZC1hYWQxLTgwMDlhNmY3ODE3MQBGAAAAAAB%2BjmxuFN2wSrjvH6E3eTuYBwAuDAiiV1ERQLL6iN7zTFIqAAAAAAEJAAAuDAiiV1ERQLL6iN7zTFIqAAAwDBNbAAABEgAQACTd63pBYr5AqUR4XAnONOc%3D&amp;X-OWA-CANARY=krAts1JqVkOvOqLQyeKB6bBqg6UymdYYMHRiDx5fK2s3IUMe0arnECTXH25rDvkeSggCZ8zvFlc.&amp;token=null&amp;owa=outlook.office.com&amp;isImagePreview=True">
            <a:extLst>
              <a:ext uri="{FF2B5EF4-FFF2-40B4-BE49-F238E27FC236}">
                <a16:creationId xmlns:a16="http://schemas.microsoft.com/office/drawing/2014/main" id="{1128CF2E-BC25-4405-ABAB-AD771641150C}"/>
              </a:ext>
            </a:extLst>
          </p:cNvPr>
          <p:cNvSpPr>
            <a:spLocks noChangeAspect="1" noChangeArrowheads="1"/>
          </p:cNvSpPr>
          <p:nvPr/>
        </p:nvSpPr>
        <p:spPr bwMode="auto">
          <a:xfrm>
            <a:off x="-193431" y="-2860431"/>
            <a:ext cx="6441831" cy="64418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FD31122E-D19D-4FED-A39F-629AC0E1A7AF}"/>
              </a:ext>
            </a:extLst>
          </p:cNvPr>
          <p:cNvSpPr txBox="1"/>
          <p:nvPr/>
        </p:nvSpPr>
        <p:spPr>
          <a:xfrm>
            <a:off x="1703293" y="6488668"/>
            <a:ext cx="6849035" cy="369332"/>
          </a:xfrm>
          <a:prstGeom prst="rect">
            <a:avLst/>
          </a:prstGeom>
          <a:noFill/>
        </p:spPr>
        <p:txBody>
          <a:bodyPr wrap="square" rtlCol="0">
            <a:spAutoFit/>
          </a:bodyPr>
          <a:lstStyle/>
          <a:p>
            <a:r>
              <a:rPr lang="en-US" dirty="0"/>
              <a:t>* South Dakota has no median, only one brewery entry.</a:t>
            </a:r>
          </a:p>
        </p:txBody>
      </p:sp>
    </p:spTree>
    <p:extLst>
      <p:ext uri="{BB962C8B-B14F-4D97-AF65-F5344CB8AC3E}">
        <p14:creationId xmlns:p14="http://schemas.microsoft.com/office/powerpoint/2010/main" val="365257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CD3F-CD1D-44A6-B1F3-6CE3EAA0E444}"/>
              </a:ext>
            </a:extLst>
          </p:cNvPr>
          <p:cNvSpPr>
            <a:spLocks noGrp="1"/>
          </p:cNvSpPr>
          <p:nvPr>
            <p:ph type="title"/>
          </p:nvPr>
        </p:nvSpPr>
        <p:spPr/>
        <p:txBody>
          <a:bodyPr/>
          <a:lstStyle/>
          <a:p>
            <a:r>
              <a:rPr lang="en-US" dirty="0"/>
              <a:t>Question 5: Which state has the highest ABV?</a:t>
            </a:r>
          </a:p>
        </p:txBody>
      </p:sp>
      <p:pic>
        <p:nvPicPr>
          <p:cNvPr id="4" name="Picture 3">
            <a:extLst>
              <a:ext uri="{FF2B5EF4-FFF2-40B4-BE49-F238E27FC236}">
                <a16:creationId xmlns:a16="http://schemas.microsoft.com/office/drawing/2014/main" id="{A964F3BE-A16B-4C0E-BC01-75F76702FB44}"/>
              </a:ext>
            </a:extLst>
          </p:cNvPr>
          <p:cNvPicPr>
            <a:picLocks noChangeAspect="1"/>
          </p:cNvPicPr>
          <p:nvPr/>
        </p:nvPicPr>
        <p:blipFill>
          <a:blip r:embed="rId2"/>
          <a:stretch>
            <a:fillRect/>
          </a:stretch>
        </p:blipFill>
        <p:spPr>
          <a:xfrm>
            <a:off x="560830" y="2392241"/>
            <a:ext cx="8829675" cy="3181350"/>
          </a:xfrm>
          <a:prstGeom prst="rect">
            <a:avLst/>
          </a:prstGeom>
        </p:spPr>
      </p:pic>
    </p:spTree>
    <p:extLst>
      <p:ext uri="{BB962C8B-B14F-4D97-AF65-F5344CB8AC3E}">
        <p14:creationId xmlns:p14="http://schemas.microsoft.com/office/powerpoint/2010/main" val="148446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D517-6115-4792-A0BE-F74004904FA2}"/>
              </a:ext>
            </a:extLst>
          </p:cNvPr>
          <p:cNvSpPr>
            <a:spLocks noGrp="1"/>
          </p:cNvSpPr>
          <p:nvPr>
            <p:ph type="title"/>
          </p:nvPr>
        </p:nvSpPr>
        <p:spPr/>
        <p:txBody>
          <a:bodyPr/>
          <a:lstStyle/>
          <a:p>
            <a:r>
              <a:rPr lang="en-US" dirty="0"/>
              <a:t>Question 6: What does ABV look like?</a:t>
            </a:r>
          </a:p>
        </p:txBody>
      </p:sp>
      <p:sp>
        <p:nvSpPr>
          <p:cNvPr id="3" name="Content Placeholder 2">
            <a:extLst>
              <a:ext uri="{FF2B5EF4-FFF2-40B4-BE49-F238E27FC236}">
                <a16:creationId xmlns:a16="http://schemas.microsoft.com/office/drawing/2014/main" id="{AA103BB0-5765-4043-930A-0BAD0C85239A}"/>
              </a:ext>
            </a:extLst>
          </p:cNvPr>
          <p:cNvSpPr>
            <a:spLocks noGrp="1"/>
          </p:cNvSpPr>
          <p:nvPr>
            <p:ph idx="1"/>
          </p:nvPr>
        </p:nvSpPr>
        <p:spPr>
          <a:xfrm>
            <a:off x="677334" y="1607696"/>
            <a:ext cx="8596668" cy="3880773"/>
          </a:xfrm>
        </p:spPr>
        <p:txBody>
          <a:bodyPr/>
          <a:lstStyle/>
          <a:p>
            <a:r>
              <a:rPr lang="en-US" dirty="0"/>
              <a:t>Summary of ABV</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47417CA5-A657-4DED-8FD0-9917DE4C1475}"/>
              </a:ext>
            </a:extLst>
          </p:cNvPr>
          <p:cNvPicPr>
            <a:picLocks noChangeAspect="1"/>
          </p:cNvPicPr>
          <p:nvPr/>
        </p:nvPicPr>
        <p:blipFill rotWithShape="1">
          <a:blip r:embed="rId2"/>
          <a:srcRect t="50000"/>
          <a:stretch/>
        </p:blipFill>
        <p:spPr>
          <a:xfrm>
            <a:off x="1587348" y="5472113"/>
            <a:ext cx="5924550" cy="776287"/>
          </a:xfrm>
          <a:prstGeom prst="rect">
            <a:avLst/>
          </a:prstGeom>
        </p:spPr>
      </p:pic>
      <p:pic>
        <p:nvPicPr>
          <p:cNvPr id="7" name="Picture 6">
            <a:extLst>
              <a:ext uri="{FF2B5EF4-FFF2-40B4-BE49-F238E27FC236}">
                <a16:creationId xmlns:a16="http://schemas.microsoft.com/office/drawing/2014/main" id="{A29679B9-963A-40CC-B5DA-4BE1476E762C}"/>
              </a:ext>
            </a:extLst>
          </p:cNvPr>
          <p:cNvPicPr>
            <a:picLocks noChangeAspect="1"/>
          </p:cNvPicPr>
          <p:nvPr/>
        </p:nvPicPr>
        <p:blipFill>
          <a:blip r:embed="rId3"/>
          <a:stretch>
            <a:fillRect/>
          </a:stretch>
        </p:blipFill>
        <p:spPr>
          <a:xfrm>
            <a:off x="1793812" y="2016700"/>
            <a:ext cx="5511622" cy="3471769"/>
          </a:xfrm>
          <a:prstGeom prst="rect">
            <a:avLst/>
          </a:prstGeom>
        </p:spPr>
      </p:pic>
    </p:spTree>
    <p:extLst>
      <p:ext uri="{BB962C8B-B14F-4D97-AF65-F5344CB8AC3E}">
        <p14:creationId xmlns:p14="http://schemas.microsoft.com/office/powerpoint/2010/main" val="1890548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857C-FC3F-4961-94F9-3862F6BFE055}"/>
              </a:ext>
            </a:extLst>
          </p:cNvPr>
          <p:cNvSpPr>
            <a:spLocks noGrp="1"/>
          </p:cNvSpPr>
          <p:nvPr>
            <p:ph type="title"/>
          </p:nvPr>
        </p:nvSpPr>
        <p:spPr>
          <a:xfrm>
            <a:off x="677334" y="609600"/>
            <a:ext cx="8596668" cy="1320800"/>
          </a:xfrm>
        </p:spPr>
        <p:txBody>
          <a:bodyPr/>
          <a:lstStyle/>
          <a:p>
            <a:r>
              <a:rPr lang="en-US" dirty="0"/>
              <a:t>Question 7: Is there a relationship between IBU and ABV?</a:t>
            </a:r>
          </a:p>
        </p:txBody>
      </p:sp>
      <p:pic>
        <p:nvPicPr>
          <p:cNvPr id="3076" name="Picture 4">
            <a:extLst>
              <a:ext uri="{FF2B5EF4-FFF2-40B4-BE49-F238E27FC236}">
                <a16:creationId xmlns:a16="http://schemas.microsoft.com/office/drawing/2014/main" id="{140CDC69-BDBB-4B29-A16B-B57A3E6B0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38" y="1811482"/>
            <a:ext cx="7488115" cy="476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050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2D8D-4F65-4538-83C8-B07809A4E6D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90E119A-F40A-4B04-BA8F-7B613FCD4E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11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B8A8-E443-42BC-9D98-93619A38EAFE}"/>
              </a:ext>
            </a:extLst>
          </p:cNvPr>
          <p:cNvSpPr>
            <a:spLocks noGrp="1"/>
          </p:cNvSpPr>
          <p:nvPr>
            <p:ph type="title"/>
          </p:nvPr>
        </p:nvSpPr>
        <p:spPr/>
        <p:txBody>
          <a:bodyPr/>
          <a:lstStyle/>
          <a:p>
            <a:r>
              <a:rPr lang="en-US" dirty="0"/>
              <a:t>Study Outline</a:t>
            </a:r>
          </a:p>
        </p:txBody>
      </p:sp>
      <p:sp>
        <p:nvSpPr>
          <p:cNvPr id="3" name="Content Placeholder 2">
            <a:extLst>
              <a:ext uri="{FF2B5EF4-FFF2-40B4-BE49-F238E27FC236}">
                <a16:creationId xmlns:a16="http://schemas.microsoft.com/office/drawing/2014/main" id="{8944DCB5-C5DA-414C-8F1F-DF40FEE1F89C}"/>
              </a:ext>
            </a:extLst>
          </p:cNvPr>
          <p:cNvSpPr>
            <a:spLocks noGrp="1"/>
          </p:cNvSpPr>
          <p:nvPr>
            <p:ph idx="1"/>
          </p:nvPr>
        </p:nvSpPr>
        <p:spPr/>
        <p:txBody>
          <a:bodyPr>
            <a:normAutofit/>
          </a:bodyPr>
          <a:lstStyle/>
          <a:p>
            <a:r>
              <a:rPr lang="en-US" sz="2000" dirty="0"/>
              <a:t>Two data sets were provided with questions that needed answers.</a:t>
            </a:r>
          </a:p>
          <a:p>
            <a:r>
              <a:rPr lang="en-US" sz="2000" dirty="0"/>
              <a:t>One dataset contained information regarding beer, the other contained information regarding breweries.</a:t>
            </a:r>
          </a:p>
          <a:p>
            <a:r>
              <a:rPr lang="en-US" sz="2000" dirty="0"/>
              <a:t>The data was merged, analyzed, and plotted out.</a:t>
            </a:r>
          </a:p>
          <a:p>
            <a:pPr lvl="1"/>
            <a:r>
              <a:rPr lang="en-US" sz="1800" dirty="0"/>
              <a:t>All of this was done in R.</a:t>
            </a:r>
          </a:p>
          <a:p>
            <a:pPr lvl="1"/>
            <a:endParaRPr lang="en-US" sz="1800" dirty="0"/>
          </a:p>
        </p:txBody>
      </p:sp>
    </p:spTree>
    <p:extLst>
      <p:ext uri="{BB962C8B-B14F-4D97-AF65-F5344CB8AC3E}">
        <p14:creationId xmlns:p14="http://schemas.microsoft.com/office/powerpoint/2010/main" val="263996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CAF4-BA62-4FAE-B61F-DE05D7D31418}"/>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809DA949-FAEC-465F-855A-B3BDA07C9CB8}"/>
              </a:ext>
            </a:extLst>
          </p:cNvPr>
          <p:cNvSpPr>
            <a:spLocks noGrp="1"/>
          </p:cNvSpPr>
          <p:nvPr>
            <p:ph idx="1"/>
          </p:nvPr>
        </p:nvSpPr>
        <p:spPr/>
        <p:txBody>
          <a:bodyPr>
            <a:normAutofit fontScale="92500" lnSpcReduction="20000"/>
          </a:bodyPr>
          <a:lstStyle/>
          <a:p>
            <a:r>
              <a:rPr lang="en-US" dirty="0"/>
              <a:t>The following datasets and packages are required to reproduce this research</a:t>
            </a:r>
          </a:p>
          <a:p>
            <a:r>
              <a:rPr lang="en-US" dirty="0"/>
              <a:t>Data:</a:t>
            </a:r>
          </a:p>
          <a:p>
            <a:pPr lvl="1"/>
            <a:r>
              <a:rPr lang="en-US" dirty="0"/>
              <a:t>Beers.csv</a:t>
            </a:r>
          </a:p>
          <a:p>
            <a:pPr lvl="1"/>
            <a:r>
              <a:rPr lang="en-US" dirty="0"/>
              <a:t>Breweries.csv</a:t>
            </a:r>
          </a:p>
          <a:p>
            <a:pPr lvl="1"/>
            <a:r>
              <a:rPr lang="en-US" dirty="0"/>
              <a:t>These can be found at: </a:t>
            </a:r>
            <a:r>
              <a:rPr lang="en-US" dirty="0">
                <a:solidFill>
                  <a:schemeClr val="tx1"/>
                </a:solidFill>
              </a:rPr>
              <a:t>https://github.com/vazquezs123/DATA_SCIENCE_CS01</a:t>
            </a:r>
          </a:p>
          <a:p>
            <a:r>
              <a:rPr lang="en-US" dirty="0"/>
              <a:t>Packages:</a:t>
            </a:r>
          </a:p>
          <a:p>
            <a:pPr lvl="1"/>
            <a:r>
              <a:rPr lang="en-US" dirty="0" err="1"/>
              <a:t>Dplyr</a:t>
            </a:r>
            <a:endParaRPr lang="en-US" dirty="0"/>
          </a:p>
          <a:p>
            <a:pPr lvl="1"/>
            <a:r>
              <a:rPr lang="en-US" dirty="0" err="1"/>
              <a:t>Knitr</a:t>
            </a:r>
            <a:endParaRPr lang="en-US" dirty="0"/>
          </a:p>
          <a:p>
            <a:pPr lvl="1"/>
            <a:r>
              <a:rPr lang="en-US" dirty="0"/>
              <a:t>Ggplot2</a:t>
            </a:r>
          </a:p>
          <a:p>
            <a:pPr lvl="1"/>
            <a:r>
              <a:rPr lang="en-US" dirty="0" err="1"/>
              <a:t>Data.table</a:t>
            </a:r>
            <a:endParaRPr lang="en-US" dirty="0"/>
          </a:p>
          <a:p>
            <a:pPr lvl="1"/>
            <a:r>
              <a:rPr lang="en-US" dirty="0"/>
              <a:t>Reshape2</a:t>
            </a:r>
          </a:p>
          <a:p>
            <a:pPr lvl="1"/>
            <a:r>
              <a:rPr lang="en-US" dirty="0" err="1"/>
              <a:t>doBy</a:t>
            </a:r>
            <a:endParaRPr lang="en-US" dirty="0"/>
          </a:p>
          <a:p>
            <a:pPr lvl="1"/>
            <a:endParaRPr lang="en-US" dirty="0"/>
          </a:p>
        </p:txBody>
      </p:sp>
    </p:spTree>
    <p:extLst>
      <p:ext uri="{BB962C8B-B14F-4D97-AF65-F5344CB8AC3E}">
        <p14:creationId xmlns:p14="http://schemas.microsoft.com/office/powerpoint/2010/main" val="341938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C7B0-49D5-4E7A-9551-31E966FA11A3}"/>
              </a:ext>
            </a:extLst>
          </p:cNvPr>
          <p:cNvSpPr>
            <a:spLocks noGrp="1"/>
          </p:cNvSpPr>
          <p:nvPr>
            <p:ph type="title"/>
          </p:nvPr>
        </p:nvSpPr>
        <p:spPr/>
        <p:txBody>
          <a:bodyPr/>
          <a:lstStyle/>
          <a:p>
            <a:r>
              <a:rPr lang="en-US" dirty="0"/>
              <a:t>Beers Dataset</a:t>
            </a:r>
          </a:p>
        </p:txBody>
      </p:sp>
      <p:sp>
        <p:nvSpPr>
          <p:cNvPr id="3" name="Content Placeholder 2">
            <a:extLst>
              <a:ext uri="{FF2B5EF4-FFF2-40B4-BE49-F238E27FC236}">
                <a16:creationId xmlns:a16="http://schemas.microsoft.com/office/drawing/2014/main" id="{6676D31D-FF6B-497F-95BD-139649BF71D3}"/>
              </a:ext>
            </a:extLst>
          </p:cNvPr>
          <p:cNvSpPr>
            <a:spLocks noGrp="1"/>
          </p:cNvSpPr>
          <p:nvPr>
            <p:ph idx="1"/>
          </p:nvPr>
        </p:nvSpPr>
        <p:spPr/>
        <p:txBody>
          <a:bodyPr/>
          <a:lstStyle/>
          <a:p>
            <a:r>
              <a:rPr lang="en-US" dirty="0"/>
              <a:t>Beers.csv contained 2,410 rows of 7 variables, with one row of labels.</a:t>
            </a:r>
          </a:p>
          <a:p>
            <a:r>
              <a:rPr lang="en-US" dirty="0"/>
              <a:t>“Name” is the plain text name of the beer.</a:t>
            </a:r>
          </a:p>
          <a:p>
            <a:r>
              <a:rPr lang="en-US" dirty="0" err="1"/>
              <a:t>Beer_ID</a:t>
            </a:r>
            <a:r>
              <a:rPr lang="en-US" dirty="0"/>
              <a:t> is a numeric identifier given to the beer, </a:t>
            </a:r>
            <a:r>
              <a:rPr lang="en-US" b="1" dirty="0"/>
              <a:t>which was unused.</a:t>
            </a:r>
          </a:p>
          <a:p>
            <a:r>
              <a:rPr lang="en-US" dirty="0"/>
              <a:t>ABV is the alcohol by volume, as a percentage.</a:t>
            </a:r>
          </a:p>
          <a:p>
            <a:r>
              <a:rPr lang="en-US" dirty="0"/>
              <a:t>IBU is the international bitterness unit, a measure of bitter compounds.</a:t>
            </a:r>
          </a:p>
          <a:p>
            <a:r>
              <a:rPr lang="en-US" dirty="0" err="1"/>
              <a:t>Brewery_id</a:t>
            </a:r>
            <a:r>
              <a:rPr lang="en-US" dirty="0"/>
              <a:t> is a numerical identifier for the brewery.</a:t>
            </a:r>
          </a:p>
          <a:p>
            <a:r>
              <a:rPr lang="en-US" dirty="0"/>
              <a:t>Style is the plain text explanation of the style of beer, </a:t>
            </a:r>
            <a:r>
              <a:rPr lang="en-US" b="1" dirty="0"/>
              <a:t>which was unused.</a:t>
            </a:r>
          </a:p>
          <a:p>
            <a:r>
              <a:rPr lang="en-US" dirty="0"/>
              <a:t>Ounces is the size of the vessel of beer.</a:t>
            </a:r>
          </a:p>
          <a:p>
            <a:endParaRPr lang="en-US" dirty="0"/>
          </a:p>
        </p:txBody>
      </p:sp>
    </p:spTree>
    <p:extLst>
      <p:ext uri="{BB962C8B-B14F-4D97-AF65-F5344CB8AC3E}">
        <p14:creationId xmlns:p14="http://schemas.microsoft.com/office/powerpoint/2010/main" val="224576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4557-E402-4980-8C65-A8440B4F8580}"/>
              </a:ext>
            </a:extLst>
          </p:cNvPr>
          <p:cNvSpPr>
            <a:spLocks noGrp="1"/>
          </p:cNvSpPr>
          <p:nvPr>
            <p:ph type="title"/>
          </p:nvPr>
        </p:nvSpPr>
        <p:spPr/>
        <p:txBody>
          <a:bodyPr/>
          <a:lstStyle/>
          <a:p>
            <a:r>
              <a:rPr lang="en-US" dirty="0"/>
              <a:t>Breweries Dataset</a:t>
            </a:r>
          </a:p>
        </p:txBody>
      </p:sp>
      <p:sp>
        <p:nvSpPr>
          <p:cNvPr id="3" name="Content Placeholder 2">
            <a:extLst>
              <a:ext uri="{FF2B5EF4-FFF2-40B4-BE49-F238E27FC236}">
                <a16:creationId xmlns:a16="http://schemas.microsoft.com/office/drawing/2014/main" id="{5D70B4AF-02E0-4B50-B546-4BC0373021D0}"/>
              </a:ext>
            </a:extLst>
          </p:cNvPr>
          <p:cNvSpPr>
            <a:spLocks noGrp="1"/>
          </p:cNvSpPr>
          <p:nvPr>
            <p:ph idx="1"/>
          </p:nvPr>
        </p:nvSpPr>
        <p:spPr/>
        <p:txBody>
          <a:bodyPr/>
          <a:lstStyle/>
          <a:p>
            <a:r>
              <a:rPr lang="en-US" dirty="0" err="1"/>
              <a:t>Brew_ID</a:t>
            </a:r>
            <a:r>
              <a:rPr lang="en-US" dirty="0"/>
              <a:t> is a serialized numeric identifier for each brewery.</a:t>
            </a:r>
          </a:p>
          <a:p>
            <a:r>
              <a:rPr lang="en-US" dirty="0"/>
              <a:t>Name is the plaintext name for each brewery.</a:t>
            </a:r>
          </a:p>
          <a:p>
            <a:r>
              <a:rPr lang="en-US" dirty="0"/>
              <a:t>City is the city in which each brewery is located.</a:t>
            </a:r>
          </a:p>
          <a:p>
            <a:r>
              <a:rPr lang="en-US" dirty="0"/>
              <a:t>State is the state in which each brewery is located.</a:t>
            </a:r>
          </a:p>
        </p:txBody>
      </p:sp>
    </p:spTree>
    <p:extLst>
      <p:ext uri="{BB962C8B-B14F-4D97-AF65-F5344CB8AC3E}">
        <p14:creationId xmlns:p14="http://schemas.microsoft.com/office/powerpoint/2010/main" val="334899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BB87-3E6E-4B00-9E27-63022F596845}"/>
              </a:ext>
            </a:extLst>
          </p:cNvPr>
          <p:cNvSpPr>
            <a:spLocks noGrp="1"/>
          </p:cNvSpPr>
          <p:nvPr>
            <p:ph type="title"/>
          </p:nvPr>
        </p:nvSpPr>
        <p:spPr/>
        <p:txBody>
          <a:bodyPr/>
          <a:lstStyle/>
          <a:p>
            <a:r>
              <a:rPr lang="en-US" dirty="0"/>
              <a:t>Study Notes</a:t>
            </a:r>
          </a:p>
        </p:txBody>
      </p:sp>
      <p:sp>
        <p:nvSpPr>
          <p:cNvPr id="3" name="Content Placeholder 2">
            <a:extLst>
              <a:ext uri="{FF2B5EF4-FFF2-40B4-BE49-F238E27FC236}">
                <a16:creationId xmlns:a16="http://schemas.microsoft.com/office/drawing/2014/main" id="{571AF41B-F729-47A6-B02B-D0DFD2CCD715}"/>
              </a:ext>
            </a:extLst>
          </p:cNvPr>
          <p:cNvSpPr>
            <a:spLocks noGrp="1"/>
          </p:cNvSpPr>
          <p:nvPr>
            <p:ph idx="1"/>
          </p:nvPr>
        </p:nvSpPr>
        <p:spPr/>
        <p:txBody>
          <a:bodyPr/>
          <a:lstStyle/>
          <a:p>
            <a:r>
              <a:rPr lang="en-US" dirty="0"/>
              <a:t>The direction of this study was guided by customer provided questions.</a:t>
            </a:r>
          </a:p>
          <a:p>
            <a:r>
              <a:rPr lang="en-US" dirty="0"/>
              <a:t>The following slides are in chronological order, as analyzed.</a:t>
            </a:r>
          </a:p>
        </p:txBody>
      </p:sp>
    </p:spTree>
    <p:extLst>
      <p:ext uri="{BB962C8B-B14F-4D97-AF65-F5344CB8AC3E}">
        <p14:creationId xmlns:p14="http://schemas.microsoft.com/office/powerpoint/2010/main" val="124147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7B8B-61C2-417B-8C77-534CC8AFABF6}"/>
              </a:ext>
            </a:extLst>
          </p:cNvPr>
          <p:cNvSpPr>
            <a:spLocks noGrp="1"/>
          </p:cNvSpPr>
          <p:nvPr>
            <p:ph type="title"/>
          </p:nvPr>
        </p:nvSpPr>
        <p:spPr/>
        <p:txBody>
          <a:bodyPr/>
          <a:lstStyle/>
          <a:p>
            <a:r>
              <a:rPr lang="en-US" dirty="0"/>
              <a:t>Initial Input</a:t>
            </a:r>
          </a:p>
        </p:txBody>
      </p:sp>
      <p:pic>
        <p:nvPicPr>
          <p:cNvPr id="4" name="Picture 3">
            <a:extLst>
              <a:ext uri="{FF2B5EF4-FFF2-40B4-BE49-F238E27FC236}">
                <a16:creationId xmlns:a16="http://schemas.microsoft.com/office/drawing/2014/main" id="{7C404324-3ACD-4701-A820-69D329739161}"/>
              </a:ext>
            </a:extLst>
          </p:cNvPr>
          <p:cNvPicPr>
            <a:picLocks noChangeAspect="1"/>
          </p:cNvPicPr>
          <p:nvPr/>
        </p:nvPicPr>
        <p:blipFill>
          <a:blip r:embed="rId2"/>
          <a:stretch>
            <a:fillRect/>
          </a:stretch>
        </p:blipFill>
        <p:spPr>
          <a:xfrm>
            <a:off x="677334" y="1703295"/>
            <a:ext cx="7596119" cy="2303928"/>
          </a:xfrm>
          <a:prstGeom prst="rect">
            <a:avLst/>
          </a:prstGeom>
        </p:spPr>
      </p:pic>
    </p:spTree>
    <p:extLst>
      <p:ext uri="{BB962C8B-B14F-4D97-AF65-F5344CB8AC3E}">
        <p14:creationId xmlns:p14="http://schemas.microsoft.com/office/powerpoint/2010/main" val="367053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70EB-CF8D-4307-92B0-828064C82580}"/>
              </a:ext>
            </a:extLst>
          </p:cNvPr>
          <p:cNvSpPr>
            <a:spLocks noGrp="1"/>
          </p:cNvSpPr>
          <p:nvPr>
            <p:ph type="title"/>
          </p:nvPr>
        </p:nvSpPr>
        <p:spPr/>
        <p:txBody>
          <a:bodyPr/>
          <a:lstStyle/>
          <a:p>
            <a:r>
              <a:rPr lang="en-US" dirty="0"/>
              <a:t>Question 1: How many breweries are in each state?</a:t>
            </a:r>
          </a:p>
        </p:txBody>
      </p:sp>
      <p:pic>
        <p:nvPicPr>
          <p:cNvPr id="4" name="Picture 3">
            <a:extLst>
              <a:ext uri="{FF2B5EF4-FFF2-40B4-BE49-F238E27FC236}">
                <a16:creationId xmlns:a16="http://schemas.microsoft.com/office/drawing/2014/main" id="{5150C260-4A58-424B-8949-6579B2DD74F5}"/>
              </a:ext>
            </a:extLst>
          </p:cNvPr>
          <p:cNvPicPr>
            <a:picLocks noChangeAspect="1"/>
          </p:cNvPicPr>
          <p:nvPr/>
        </p:nvPicPr>
        <p:blipFill>
          <a:blip r:embed="rId2"/>
          <a:stretch>
            <a:fillRect/>
          </a:stretch>
        </p:blipFill>
        <p:spPr>
          <a:xfrm>
            <a:off x="1178207" y="2097741"/>
            <a:ext cx="7804428" cy="2735962"/>
          </a:xfrm>
          <a:prstGeom prst="rect">
            <a:avLst/>
          </a:prstGeom>
        </p:spPr>
      </p:pic>
      <p:sp>
        <p:nvSpPr>
          <p:cNvPr id="3" name="TextBox 2">
            <a:extLst>
              <a:ext uri="{FF2B5EF4-FFF2-40B4-BE49-F238E27FC236}">
                <a16:creationId xmlns:a16="http://schemas.microsoft.com/office/drawing/2014/main" id="{48B11376-B7EE-45AF-9DC2-0220BC5946D1}"/>
              </a:ext>
            </a:extLst>
          </p:cNvPr>
          <p:cNvSpPr txBox="1"/>
          <p:nvPr/>
        </p:nvSpPr>
        <p:spPr>
          <a:xfrm>
            <a:off x="744327" y="5396753"/>
            <a:ext cx="8462682" cy="369332"/>
          </a:xfrm>
          <a:prstGeom prst="rect">
            <a:avLst/>
          </a:prstGeom>
          <a:noFill/>
        </p:spPr>
        <p:txBody>
          <a:bodyPr wrap="square" rtlCol="0">
            <a:spAutoFit/>
          </a:bodyPr>
          <a:lstStyle/>
          <a:p>
            <a:r>
              <a:rPr lang="en-US" dirty="0"/>
              <a:t>* Colorado in lead with most breweries, while all states have at least 1 brewery.</a:t>
            </a:r>
          </a:p>
        </p:txBody>
      </p:sp>
    </p:spTree>
    <p:extLst>
      <p:ext uri="{BB962C8B-B14F-4D97-AF65-F5344CB8AC3E}">
        <p14:creationId xmlns:p14="http://schemas.microsoft.com/office/powerpoint/2010/main" val="59473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F55D-074B-4AC2-8EED-E2A2C3A9B5F1}"/>
              </a:ext>
            </a:extLst>
          </p:cNvPr>
          <p:cNvSpPr>
            <a:spLocks noGrp="1"/>
          </p:cNvSpPr>
          <p:nvPr>
            <p:ph type="title"/>
          </p:nvPr>
        </p:nvSpPr>
        <p:spPr/>
        <p:txBody>
          <a:bodyPr/>
          <a:lstStyle/>
          <a:p>
            <a:r>
              <a:rPr lang="en-US" dirty="0"/>
              <a:t>Merge the datasets:</a:t>
            </a:r>
          </a:p>
        </p:txBody>
      </p:sp>
      <p:sp>
        <p:nvSpPr>
          <p:cNvPr id="3" name="Content Placeholder 2">
            <a:extLst>
              <a:ext uri="{FF2B5EF4-FFF2-40B4-BE49-F238E27FC236}">
                <a16:creationId xmlns:a16="http://schemas.microsoft.com/office/drawing/2014/main" id="{9FC30BFB-4811-4089-9A04-BF78470C3FA2}"/>
              </a:ext>
            </a:extLst>
          </p:cNvPr>
          <p:cNvSpPr>
            <a:spLocks noGrp="1"/>
          </p:cNvSpPr>
          <p:nvPr>
            <p:ph idx="1"/>
          </p:nvPr>
        </p:nvSpPr>
        <p:spPr/>
        <p:txBody>
          <a:bodyPr/>
          <a:lstStyle/>
          <a:p>
            <a:r>
              <a:rPr lang="en-US" dirty="0"/>
              <a:t>One minor variable name change had to be made to avoid a merge conflict.</a:t>
            </a:r>
          </a:p>
          <a:p>
            <a:pPr lvl="1"/>
            <a:r>
              <a:rPr lang="en-US" dirty="0"/>
              <a:t>“name” was a duplicate variable found in both datasets.</a:t>
            </a:r>
          </a:p>
          <a:p>
            <a:pPr lvl="1"/>
            <a:r>
              <a:rPr lang="en-US" dirty="0" err="1"/>
              <a:t>Beer_Names</a:t>
            </a:r>
            <a:r>
              <a:rPr lang="en-US" dirty="0"/>
              <a:t> and </a:t>
            </a:r>
            <a:r>
              <a:rPr lang="en-US" dirty="0" err="1"/>
              <a:t>Brewery_Names</a:t>
            </a:r>
            <a:r>
              <a:rPr lang="en-US" dirty="0"/>
              <a:t> are the new names.</a:t>
            </a:r>
          </a:p>
        </p:txBody>
      </p:sp>
      <p:pic>
        <p:nvPicPr>
          <p:cNvPr id="5" name="Picture 4">
            <a:extLst>
              <a:ext uri="{FF2B5EF4-FFF2-40B4-BE49-F238E27FC236}">
                <a16:creationId xmlns:a16="http://schemas.microsoft.com/office/drawing/2014/main" id="{B22F0256-EDAD-4C19-A203-817062B95ADA}"/>
              </a:ext>
            </a:extLst>
          </p:cNvPr>
          <p:cNvPicPr>
            <a:picLocks noChangeAspect="1"/>
          </p:cNvPicPr>
          <p:nvPr/>
        </p:nvPicPr>
        <p:blipFill>
          <a:blip r:embed="rId3"/>
          <a:stretch>
            <a:fillRect/>
          </a:stretch>
        </p:blipFill>
        <p:spPr>
          <a:xfrm>
            <a:off x="603764" y="3343768"/>
            <a:ext cx="8782050" cy="1704975"/>
          </a:xfrm>
          <a:prstGeom prst="rect">
            <a:avLst/>
          </a:prstGeom>
        </p:spPr>
      </p:pic>
    </p:spTree>
    <p:extLst>
      <p:ext uri="{BB962C8B-B14F-4D97-AF65-F5344CB8AC3E}">
        <p14:creationId xmlns:p14="http://schemas.microsoft.com/office/powerpoint/2010/main" val="928853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435</TotalTime>
  <Words>502</Words>
  <Application>Microsoft Office PowerPoint</Application>
  <PresentationFormat>Widescreen</PresentationFormat>
  <Paragraphs>67</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Breweries and Beer Study</vt:lpstr>
      <vt:lpstr>Study Outline</vt:lpstr>
      <vt:lpstr>Dependencies</vt:lpstr>
      <vt:lpstr>Beers Dataset</vt:lpstr>
      <vt:lpstr>Breweries Dataset</vt:lpstr>
      <vt:lpstr>Study Notes</vt:lpstr>
      <vt:lpstr>Initial Input</vt:lpstr>
      <vt:lpstr>Question 1: How many breweries are in each state?</vt:lpstr>
      <vt:lpstr>Merge the datasets:</vt:lpstr>
      <vt:lpstr>Check that it worked:</vt:lpstr>
      <vt:lpstr>Check that it worked:</vt:lpstr>
      <vt:lpstr>Question 3: How complete is this data?</vt:lpstr>
      <vt:lpstr>Question 4: IBU and ABV by State</vt:lpstr>
      <vt:lpstr>Question 4: IBU /ABV by State</vt:lpstr>
      <vt:lpstr>Question 5: Which state has the highest ABV?</vt:lpstr>
      <vt:lpstr>Question 6: What does ABV look like?</vt:lpstr>
      <vt:lpstr>Question 7: Is there a relationship between IBU and ABV?</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and beer study</dc:title>
  <dc:creator>AIS CIS</dc:creator>
  <cp:lastModifiedBy>Vazquez, Steven</cp:lastModifiedBy>
  <cp:revision>41</cp:revision>
  <dcterms:created xsi:type="dcterms:W3CDTF">2019-02-22T21:51:43Z</dcterms:created>
  <dcterms:modified xsi:type="dcterms:W3CDTF">2019-02-24T20:02:23Z</dcterms:modified>
</cp:coreProperties>
</file>