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312" r:id="rId9"/>
    <p:sldId id="313" r:id="rId10"/>
    <p:sldId id="281" r:id="rId11"/>
    <p:sldId id="283" r:id="rId12"/>
    <p:sldId id="282" r:id="rId13"/>
    <p:sldId id="278" r:id="rId14"/>
    <p:sldId id="262" r:id="rId15"/>
    <p:sldId id="263" r:id="rId16"/>
    <p:sldId id="30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6" r:id="rId26"/>
    <p:sldId id="284" r:id="rId27"/>
    <p:sldId id="297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11" r:id="rId36"/>
    <p:sldId id="269" r:id="rId37"/>
    <p:sldId id="310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726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  <a:p>
            <a:r>
              <a:rPr lang="en-US" dirty="0"/>
              <a:t>Sales reps and lab techs make up 40% of all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6129-A062-4306-82BB-EF5C430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452718"/>
            <a:ext cx="9992497" cy="1400530"/>
          </a:xfrm>
        </p:spPr>
        <p:txBody>
          <a:bodyPr/>
          <a:lstStyle/>
          <a:p>
            <a:r>
              <a:rPr lang="en-US" dirty="0"/>
              <a:t>Finally- 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1AD-3C55-4606-B0C6-BA526507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output- Attrition is a great “label” for machine learning</a:t>
            </a:r>
          </a:p>
          <a:p>
            <a:r>
              <a:rPr lang="en-US" dirty="0"/>
              <a:t>For a more useful measure, probabilities of the labels are output</a:t>
            </a:r>
          </a:p>
          <a:p>
            <a:r>
              <a:rPr lang="en-US" dirty="0"/>
              <a:t>This model found similar results to the above, with a few changes.</a:t>
            </a:r>
          </a:p>
          <a:p>
            <a:r>
              <a:rPr lang="en-US" dirty="0"/>
              <a:t>The end (legal) model can predict attrition with ~82% accuracy</a:t>
            </a:r>
          </a:p>
        </p:txBody>
      </p:sp>
    </p:spTree>
    <p:extLst>
      <p:ext uri="{BB962C8B-B14F-4D97-AF65-F5344CB8AC3E}">
        <p14:creationId xmlns:p14="http://schemas.microsoft.com/office/powerpoint/2010/main" val="622335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F578D-A555-4CD1-8F0A-57ED252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711264"/>
            <a:ext cx="6281716" cy="448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Accuracy hovered around ~84.5%</a:t>
            </a:r>
          </a:p>
          <a:p>
            <a:r>
              <a:rPr lang="en-US" dirty="0"/>
              <a:t>All factors are considered up front</a:t>
            </a:r>
          </a:p>
          <a:p>
            <a:r>
              <a:rPr lang="en-US" dirty="0"/>
              <a:t>No significant “learning curve”</a:t>
            </a:r>
          </a:p>
        </p:txBody>
      </p:sp>
    </p:spTree>
    <p:extLst>
      <p:ext uri="{BB962C8B-B14F-4D97-AF65-F5344CB8AC3E}">
        <p14:creationId xmlns:p14="http://schemas.microsoft.com/office/powerpoint/2010/main" val="7690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 err="1"/>
              <a:t>Information.gain</a:t>
            </a:r>
            <a:r>
              <a:rPr lang="en-US" dirty="0"/>
              <a:t> measures the ability of a variable to be used to make a decision on data…</a:t>
            </a:r>
          </a:p>
          <a:p>
            <a:r>
              <a:rPr lang="en-US" dirty="0"/>
              <a:t>Used to build decision trees, but gives us a decent measure of what is important</a:t>
            </a:r>
          </a:p>
          <a:p>
            <a:r>
              <a:rPr lang="en-US" dirty="0"/>
              <a:t>Overtime, Job Role, Job Level top 3 indicators</a:t>
            </a:r>
          </a:p>
          <a:p>
            <a:r>
              <a:rPr lang="en-US" dirty="0"/>
              <a:t>Chi-squared reinforces the </a:t>
            </a:r>
            <a:r>
              <a:rPr lang="en-US" dirty="0" err="1"/>
              <a:t>information.gain</a:t>
            </a:r>
            <a:r>
              <a:rPr lang="en-US" dirty="0"/>
              <a:t> measure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Illegal discriminators removed</a:t>
            </a:r>
          </a:p>
          <a:p>
            <a:pPr lvl="1"/>
            <a:r>
              <a:rPr lang="en-US" dirty="0"/>
              <a:t>Gender, Age, Marital Status</a:t>
            </a:r>
          </a:p>
          <a:p>
            <a:r>
              <a:rPr lang="en-US" dirty="0"/>
              <a:t>Accuracy hovered around ~82%</a:t>
            </a:r>
          </a:p>
          <a:p>
            <a:r>
              <a:rPr lang="en-US" dirty="0"/>
              <a:t>Fewer factors means lower accuracy</a:t>
            </a:r>
          </a:p>
          <a:p>
            <a:r>
              <a:rPr lang="en-US" dirty="0"/>
              <a:t>However, no lawsuits!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8D068-0C83-4BD5-98E8-117E40F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0" y="1143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64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9" y="230776"/>
            <a:ext cx="10030288" cy="1400530"/>
          </a:xfrm>
        </p:spPr>
        <p:txBody>
          <a:bodyPr/>
          <a:lstStyle/>
          <a:p>
            <a:r>
              <a:rPr lang="en-US" dirty="0"/>
              <a:t>Reduced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2" y="2002723"/>
            <a:ext cx="5457497" cy="4195481"/>
          </a:xfrm>
        </p:spPr>
        <p:txBody>
          <a:bodyPr/>
          <a:lstStyle/>
          <a:p>
            <a:r>
              <a:rPr lang="en-US" dirty="0"/>
              <a:t>After removing the features we can’t discriminate by, the top 3 change!</a:t>
            </a:r>
          </a:p>
          <a:p>
            <a:r>
              <a:rPr lang="en-US" dirty="0"/>
              <a:t>Top three predictors: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  <a:p>
            <a:r>
              <a:rPr lang="en-US" dirty="0"/>
              <a:t>Monthly Income is higher than Job Role</a:t>
            </a:r>
          </a:p>
          <a:p>
            <a:r>
              <a:rPr lang="en-US" dirty="0"/>
              <a:t>Years w/ Manager is higher than Job Level and stock options!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3A51DD-7C60-4ECB-8173-32C9A8C2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5841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8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F8-74CE-4DC5-86EF-C46C083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F00-CD61-4D76-A6C8-84AE11A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and current employees can be screened before action!</a:t>
            </a:r>
          </a:p>
          <a:p>
            <a:r>
              <a:rPr lang="en-US" dirty="0"/>
              <a:t>Would you promote an employee you determined is likely to quit?</a:t>
            </a:r>
          </a:p>
          <a:p>
            <a:r>
              <a:rPr lang="en-US" dirty="0"/>
              <a:t>Would you hire an employee that is not likely to stay?</a:t>
            </a:r>
          </a:p>
          <a:p>
            <a:r>
              <a:rPr lang="en-US" dirty="0"/>
              <a:t>We can model retention rate, given questions!</a:t>
            </a:r>
          </a:p>
        </p:txBody>
      </p:sp>
    </p:spTree>
    <p:extLst>
      <p:ext uri="{BB962C8B-B14F-4D97-AF65-F5344CB8AC3E}">
        <p14:creationId xmlns:p14="http://schemas.microsoft.com/office/powerpoint/2010/main" val="553990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D45-8F46-419F-9A5B-4DCD53D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0A0-11FF-47A4-97B3-F4918565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produces probabilities of retention, given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questions could be a part of employee feedback, or the job application process, saving money!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C5FE-BBC9-48B0-BEC4-25E5C960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2587100"/>
            <a:ext cx="6252006" cy="2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1D39-B418-4B8B-ABC1-7D80FDB5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42A9-C88B-4335-8B9D-25C5A129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 were compared, with similar findings: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Stepwise Selected Multiple Linear Regression</a:t>
            </a:r>
          </a:p>
          <a:p>
            <a:pPr lvl="1"/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26769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largest contributors to Attrition are:</a:t>
            </a:r>
          </a:p>
          <a:p>
            <a:pPr lvl="1"/>
            <a:r>
              <a:rPr lang="en-US" dirty="0"/>
              <a:t>Overtime – 30.5% with vs 10.4% without</a:t>
            </a:r>
          </a:p>
          <a:p>
            <a:pPr lvl="1"/>
            <a:r>
              <a:rPr lang="en-US" dirty="0"/>
              <a:t>Job Role as discussed above</a:t>
            </a:r>
          </a:p>
          <a:p>
            <a:pPr lvl="1"/>
            <a:r>
              <a:rPr lang="en-US" dirty="0"/>
              <a:t>Marital Status – Single people 25.5% likely to leave, 10% and 12.5% for divorced and married</a:t>
            </a:r>
          </a:p>
          <a:p>
            <a:r>
              <a:rPr lang="en-US" dirty="0"/>
              <a:t>Remember that not all factors can be legally controlled for in the hiring/retention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8152" cy="4195481"/>
          </a:xfrm>
        </p:spPr>
        <p:txBody>
          <a:bodyPr/>
          <a:lstStyle/>
          <a:p>
            <a:r>
              <a:rPr lang="en-US" dirty="0"/>
              <a:t>How can we curb the attrition rate? Our top three suggestions:</a:t>
            </a:r>
          </a:p>
          <a:p>
            <a:pPr lvl="1"/>
            <a:r>
              <a:rPr lang="en-US" dirty="0"/>
              <a:t>Hire more people! This reduces overtime, which reduces turnover.</a:t>
            </a:r>
          </a:p>
          <a:p>
            <a:pPr lvl="1"/>
            <a:r>
              <a:rPr lang="en-US" dirty="0"/>
              <a:t>Tackle specific problems within high attrition job categories</a:t>
            </a:r>
          </a:p>
          <a:p>
            <a:pPr lvl="2"/>
            <a:r>
              <a:rPr lang="en-US" dirty="0"/>
              <a:t>Could salespeople distribute travel better?</a:t>
            </a:r>
          </a:p>
          <a:p>
            <a:pPr lvl="2"/>
            <a:r>
              <a:rPr lang="en-US" dirty="0"/>
              <a:t>Overtime again!</a:t>
            </a:r>
          </a:p>
          <a:p>
            <a:pPr lvl="2"/>
            <a:r>
              <a:rPr lang="en-US" dirty="0"/>
              <a:t>Larger stock options?</a:t>
            </a:r>
          </a:p>
          <a:p>
            <a:pPr lvl="2"/>
            <a:r>
              <a:rPr lang="en-US" dirty="0"/>
              <a:t>Raise Environmental Satisfaction (Lighting, ergonomics)</a:t>
            </a:r>
          </a:p>
          <a:p>
            <a:pPr lvl="1"/>
            <a:r>
              <a:rPr lang="en-US" dirty="0"/>
              <a:t>Develop a “Culture of Inclusiveness”, to make single people feel wanted.</a:t>
            </a:r>
          </a:p>
          <a:p>
            <a:pPr lvl="2"/>
            <a:r>
              <a:rPr lang="en-US" dirty="0"/>
              <a:t>Hard to incentivize singleness, but creating friendliness and friendship in the workplace should (anecdotally!) reduce attrition.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3CA2-A520-4655-89B1-F96549E6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AC6F4-72F7-4634-8771-FEBEC8BD4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44269"/>
            <a:ext cx="8947150" cy="3812500"/>
          </a:xfrm>
        </p:spPr>
      </p:pic>
    </p:spTree>
    <p:extLst>
      <p:ext uri="{BB962C8B-B14F-4D97-AF65-F5344CB8AC3E}">
        <p14:creationId xmlns:p14="http://schemas.microsoft.com/office/powerpoint/2010/main" val="192217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0C77-90AE-4E63-89F2-E5302263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CDF22-EF78-4BF6-BC41-60610CD4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</p:spTree>
    <p:extLst>
      <p:ext uri="{BB962C8B-B14F-4D97-AF65-F5344CB8AC3E}">
        <p14:creationId xmlns:p14="http://schemas.microsoft.com/office/powerpoint/2010/main" val="106074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1470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Selected factors vs. attrition</vt:lpstr>
      <vt:lpstr>Selected factors vs. attrition</vt:lpstr>
      <vt:lpstr>What does Years Since Last Promotion show us?</vt:lpstr>
      <vt:lpstr>What does age related to the number of companies show us?</vt:lpstr>
      <vt:lpstr>What does income Years Since Last Promotion by Work Life Balance show us?</vt:lpstr>
      <vt:lpstr>Job Level by Monthly Income Heat Map</vt:lpstr>
      <vt:lpstr>Age by Distance From Home Heat Map</vt:lpstr>
      <vt:lpstr>Monthly Income by Age Heat Map</vt:lpstr>
      <vt:lpstr>What does Income Group by Job Role show us?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Finally- A machine learning approach</vt:lpstr>
      <vt:lpstr>Initial Model</vt:lpstr>
      <vt:lpstr>Initial Model – Significant Features</vt:lpstr>
      <vt:lpstr>Reduced Model</vt:lpstr>
      <vt:lpstr>Reduced Model – Significant Features</vt:lpstr>
      <vt:lpstr>Why does it matter?</vt:lpstr>
      <vt:lpstr>Why does it matter?</vt:lpstr>
      <vt:lpstr>Study Process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Brady Arendale</cp:lastModifiedBy>
  <cp:revision>67</cp:revision>
  <cp:lastPrinted>2019-04-16T00:22:04Z</cp:lastPrinted>
  <dcterms:created xsi:type="dcterms:W3CDTF">2019-04-15T17:52:57Z</dcterms:created>
  <dcterms:modified xsi:type="dcterms:W3CDTF">2019-04-16T01:12:29Z</dcterms:modified>
</cp:coreProperties>
</file>