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65" r:id="rId4"/>
    <p:sldId id="26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6" r:id="rId17"/>
    <p:sldId id="284" r:id="rId18"/>
    <p:sldId id="297" r:id="rId19"/>
    <p:sldId id="307" r:id="rId20"/>
    <p:sldId id="308" r:id="rId21"/>
    <p:sldId id="299" r:id="rId22"/>
    <p:sldId id="298" r:id="rId23"/>
    <p:sldId id="281" r:id="rId24"/>
    <p:sldId id="283" r:id="rId25"/>
    <p:sldId id="309" r:id="rId26"/>
    <p:sldId id="282" r:id="rId27"/>
    <p:sldId id="278" r:id="rId28"/>
    <p:sldId id="262" r:id="rId29"/>
    <p:sldId id="267" r:id="rId30"/>
    <p:sldId id="263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11" r:id="rId39"/>
    <p:sldId id="269" r:id="rId40"/>
    <p:sldId id="310" r:id="rId4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Job Attrition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Team “Greco-Roman”</a:t>
            </a:r>
          </a:p>
          <a:p>
            <a:pPr lvl="1"/>
            <a:r>
              <a:rPr lang="en-US" dirty="0"/>
              <a:t>Brady </a:t>
            </a:r>
            <a:r>
              <a:rPr lang="en-US" dirty="0" err="1"/>
              <a:t>Arendale</a:t>
            </a:r>
            <a:endParaRPr lang="en-US" dirty="0"/>
          </a:p>
          <a:p>
            <a:pPr lvl="1"/>
            <a:r>
              <a:rPr lang="en-US" dirty="0"/>
              <a:t>John Partee</a:t>
            </a:r>
          </a:p>
          <a:p>
            <a:pPr lvl="1"/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2E29-24D4-43F0-819A-82F91B8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7D32-3215-41A1-A372-CD5E50FA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discriminate on the basis of age, gender, or marital status, so we ran another model controlling for those variables. The top three factors in this model were:</a:t>
            </a:r>
          </a:p>
          <a:p>
            <a:r>
              <a:rPr lang="en-US" dirty="0"/>
              <a:t>1) Overtime</a:t>
            </a:r>
          </a:p>
          <a:p>
            <a:r>
              <a:rPr lang="en-US" dirty="0"/>
              <a:t>2) Job role</a:t>
            </a:r>
          </a:p>
          <a:p>
            <a:r>
              <a:rPr lang="en-US" dirty="0"/>
              <a:t>3) Environment satisfaction – workers who reported low environment satisfaction had a 25.4% attrition rate, compared to 13-15% for medium to very high</a:t>
            </a:r>
          </a:p>
        </p:txBody>
      </p:sp>
    </p:spTree>
    <p:extLst>
      <p:ext uri="{BB962C8B-B14F-4D97-AF65-F5344CB8AC3E}">
        <p14:creationId xmlns:p14="http://schemas.microsoft.com/office/powerpoint/2010/main" val="39042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6D03-150D-42A9-A525-3E11FDF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are driving attrition in high turnover roles?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DB63-4DCE-49E6-8565-4CB1A78D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specifically in controlling attrition rates for our high attrition job roles: sales representatives and laboratory technicians.</a:t>
            </a:r>
          </a:p>
          <a:p>
            <a:r>
              <a:rPr lang="en-US" dirty="0"/>
              <a:t>Sales representatives had the highest attrition rate, at 39.8%.</a:t>
            </a:r>
          </a:p>
          <a:p>
            <a:r>
              <a:rPr lang="en-US" dirty="0"/>
              <a:t>Laboratory technicians had an attrition rate of 23.9%.</a:t>
            </a:r>
          </a:p>
          <a:p>
            <a:r>
              <a:rPr lang="en-US" dirty="0"/>
              <a:t>We again used forward selection logistic regression models to determine the leading factors associated with attrition.</a:t>
            </a:r>
          </a:p>
        </p:txBody>
      </p:sp>
    </p:spTree>
    <p:extLst>
      <p:ext uri="{BB962C8B-B14F-4D97-AF65-F5344CB8AC3E}">
        <p14:creationId xmlns:p14="http://schemas.microsoft.com/office/powerpoint/2010/main" val="369672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F5B2-61EE-40C2-9A04-E6682D5B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152B-6EF6-4BEA-AF7F-FC3FD7B2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Travel frequency – sales reps who travelled frequently left the company at a 65% rate. No non-travel sales reps have left the company, although we only have a sample size of 5.</a:t>
            </a:r>
          </a:p>
          <a:p>
            <a:r>
              <a:rPr lang="en-US" dirty="0"/>
              <a:t>2) Overtime – 66.7% attrition rate for sales reps who work overtime, 28.8% for those who do not</a:t>
            </a:r>
          </a:p>
          <a:p>
            <a:r>
              <a:rPr lang="en-US" dirty="0"/>
              <a:t>3) Years in current role – lower attrition for those who have worked longer</a:t>
            </a:r>
          </a:p>
          <a:p>
            <a:r>
              <a:rPr lang="en-US" dirty="0"/>
              <a:t>4) Job satisfaction – workers who reported low job satisfaction had a 58.3% attrition rate, 47.6% for medium</a:t>
            </a:r>
          </a:p>
        </p:txBody>
      </p:sp>
    </p:spTree>
    <p:extLst>
      <p:ext uri="{BB962C8B-B14F-4D97-AF65-F5344CB8AC3E}">
        <p14:creationId xmlns:p14="http://schemas.microsoft.com/office/powerpoint/2010/main" val="198377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AA40-BEDB-4438-95EA-6070E824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D4CF5-E137-4C76-A147-B40CF5E7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CCEF9-0167-46B2-8A2D-0107202E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1E23-BF4E-4D5D-87AA-51A9370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01C7-E847-4F03-A4EB-CAD7B38D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Overtime – lab techs who work overtime have an attrition rate of 50%, compared to 15.7% for no overtime</a:t>
            </a:r>
          </a:p>
          <a:p>
            <a:r>
              <a:rPr lang="en-US" dirty="0"/>
              <a:t>2) Years at company - lower attrition for those who have worked longer</a:t>
            </a:r>
          </a:p>
          <a:p>
            <a:r>
              <a:rPr lang="en-US" dirty="0"/>
              <a:t>3) Stock option level – 30.4% attrition rate for the lowest stock option level, compared to 10% for the highest</a:t>
            </a:r>
          </a:p>
          <a:p>
            <a:r>
              <a:rPr lang="en-US" dirty="0"/>
              <a:t>4) Environment satisfaction – 41.5% attrition rate for lab techs who reported low environment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0820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4F1D-A201-46F4-9B2E-3C428A46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7810D-87F4-4682-957E-121497A6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B9DBD-2905-4FDA-BF97-85D90BD1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36B1-2B06-45A9-B9E9-6F86E20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Can a stepwise selection method help us find top attributes? 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F08F-0113-47D5-9A1D-DEACE10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From stepwise selection method we produce the below model:</a:t>
            </a:r>
          </a:p>
          <a:p>
            <a:pPr marL="457200" lvl="1" indent="0">
              <a:buNone/>
            </a:pPr>
            <a:r>
              <a:rPr lang="en-US" sz="1400" dirty="0"/>
              <a:t>Attrition = </a:t>
            </a:r>
            <a:r>
              <a:rPr lang="en-US" sz="1400" dirty="0" err="1"/>
              <a:t>JobRole</a:t>
            </a:r>
            <a:r>
              <a:rPr lang="en-US" sz="1400" dirty="0"/>
              <a:t> + </a:t>
            </a:r>
            <a:r>
              <a:rPr lang="en-US" sz="1400" dirty="0" err="1"/>
              <a:t>StockOptionLevel</a:t>
            </a:r>
            <a:r>
              <a:rPr lang="en-US" sz="1400" dirty="0"/>
              <a:t> + </a:t>
            </a:r>
            <a:r>
              <a:rPr lang="en-US" sz="1400" dirty="0" err="1"/>
              <a:t>YearlyIncomeGroup</a:t>
            </a:r>
            <a:r>
              <a:rPr lang="en-US" sz="1400" dirty="0"/>
              <a:t> + </a:t>
            </a:r>
            <a:r>
              <a:rPr lang="en-US" sz="1400" dirty="0" err="1"/>
              <a:t>EnvironmentSatisfaction</a:t>
            </a:r>
            <a:r>
              <a:rPr lang="en-US" sz="1400" dirty="0"/>
              <a:t> + </a:t>
            </a:r>
            <a:r>
              <a:rPr lang="en-US" sz="1400" dirty="0" err="1"/>
              <a:t>DistanceFromHome</a:t>
            </a:r>
            <a:r>
              <a:rPr lang="en-US" sz="1400" dirty="0"/>
              <a:t> + </a:t>
            </a:r>
            <a:r>
              <a:rPr lang="en-US" sz="1400" dirty="0" err="1"/>
              <a:t>NumCompaniesWorked</a:t>
            </a:r>
            <a:r>
              <a:rPr lang="en-US" sz="1400" dirty="0"/>
              <a:t> + Age + </a:t>
            </a:r>
            <a:r>
              <a:rPr lang="en-US" sz="1400" dirty="0" err="1"/>
              <a:t>YearsInCurrentRole</a:t>
            </a:r>
            <a:r>
              <a:rPr lang="en-US" sz="1400" dirty="0"/>
              <a:t> + </a:t>
            </a:r>
            <a:r>
              <a:rPr lang="en-US" sz="1400" dirty="0" err="1"/>
              <a:t>YersSinceLastPromotion</a:t>
            </a:r>
            <a:r>
              <a:rPr lang="en-US" sz="1400" dirty="0"/>
              <a:t> + </a:t>
            </a:r>
            <a:r>
              <a:rPr lang="en-US" sz="1400" dirty="0" err="1"/>
              <a:t>WorkLifeBalance</a:t>
            </a:r>
            <a:r>
              <a:rPr lang="en-US" sz="1400" dirty="0"/>
              <a:t> + </a:t>
            </a:r>
            <a:r>
              <a:rPr lang="en-US" sz="1400" dirty="0" err="1"/>
              <a:t>DailyRate</a:t>
            </a:r>
            <a:endParaRPr lang="en-US" sz="1400" dirty="0"/>
          </a:p>
          <a:p>
            <a:r>
              <a:rPr lang="en-US" dirty="0"/>
              <a:t>Top 3 </a:t>
            </a:r>
            <a:r>
              <a:rPr lang="en-US" dirty="0" err="1"/>
              <a:t>attritbutes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1. Job Role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2. Stock Option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3. Environment Satisfaction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A72E-1101-4FFE-AD71-BBD676E8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42" y="2669771"/>
            <a:ext cx="5451627" cy="3393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236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8AE7AC-3172-405C-AD79-28224EA5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76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345E4-C857-476B-A8BE-415B2CACA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369FA-074A-4B95-A58F-FF6ED736F9AA}"/>
              </a:ext>
            </a:extLst>
          </p:cNvPr>
          <p:cNvSpPr txBox="1"/>
          <p:nvPr/>
        </p:nvSpPr>
        <p:spPr>
          <a:xfrm>
            <a:off x="1384300" y="2444750"/>
            <a:ext cx="199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Normality and independence met! </a:t>
            </a:r>
          </a:p>
        </p:txBody>
      </p:sp>
    </p:spTree>
    <p:extLst>
      <p:ext uri="{BB962C8B-B14F-4D97-AF65-F5344CB8AC3E}">
        <p14:creationId xmlns:p14="http://schemas.microsoft.com/office/powerpoint/2010/main" val="73237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67728AA-ECC0-4168-8D0C-767093C933DA}"/>
              </a:ext>
            </a:extLst>
          </p:cNvPr>
          <p:cNvGrpSpPr/>
          <p:nvPr/>
        </p:nvGrpSpPr>
        <p:grpSpPr>
          <a:xfrm>
            <a:off x="0" y="914267"/>
            <a:ext cx="12192000" cy="5662905"/>
            <a:chOff x="0" y="914267"/>
            <a:chExt cx="12192000" cy="5662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99ED7C-9C3E-4A27-A777-3CCD257E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757" y="914267"/>
              <a:ext cx="11539085" cy="52106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0AEF29-42CC-43BC-AAF2-6578CDFC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95907"/>
              <a:ext cx="12192000" cy="3812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A64CF6-6D7E-4B65-B700-29F06B0170BD}"/>
                </a:ext>
              </a:extLst>
            </p:cNvPr>
            <p:cNvSpPr txBox="1"/>
            <p:nvPr/>
          </p:nvSpPr>
          <p:spPr>
            <a:xfrm>
              <a:off x="1454150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A6DC7-A043-42A2-B15D-BE590AB584B0}"/>
                </a:ext>
              </a:extLst>
            </p:cNvPr>
            <p:cNvSpPr txBox="1"/>
            <p:nvPr/>
          </p:nvSpPr>
          <p:spPr>
            <a:xfrm>
              <a:off x="3727450" y="37719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23.9%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E65E5D-9EDC-44E7-A1EF-9A8F071E0EFB}"/>
                </a:ext>
              </a:extLst>
            </p:cNvPr>
            <p:cNvSpPr txBox="1"/>
            <p:nvPr/>
          </p:nvSpPr>
          <p:spPr>
            <a:xfrm>
              <a:off x="2593407" y="4437449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23.1%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3A8B3-26D0-4392-B641-CFDCECA6E8E0}"/>
                </a:ext>
              </a:extLst>
            </p:cNvPr>
            <p:cNvSpPr txBox="1"/>
            <p:nvPr/>
          </p:nvSpPr>
          <p:spPr>
            <a:xfrm>
              <a:off x="4927600" y="45212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4.9%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E84A6D-1AD1-4396-B5F9-CF901C0DC589}"/>
                </a:ext>
              </a:extLst>
            </p:cNvPr>
            <p:cNvSpPr txBox="1"/>
            <p:nvPr/>
          </p:nvSpPr>
          <p:spPr>
            <a:xfrm>
              <a:off x="6066857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8EC5F7-515E-4E49-B476-E00C07B21BE9}"/>
                </a:ext>
              </a:extLst>
            </p:cNvPr>
            <p:cNvSpPr txBox="1"/>
            <p:nvPr/>
          </p:nvSpPr>
          <p:spPr>
            <a:xfrm>
              <a:off x="7261793" y="45620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2.5%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C85827-7BAD-454F-A3A1-69D946923143}"/>
                </a:ext>
              </a:extLst>
            </p:cNvPr>
            <p:cNvSpPr txBox="1"/>
            <p:nvPr/>
          </p:nvSpPr>
          <p:spPr>
            <a:xfrm>
              <a:off x="8398443" y="39778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16.1%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87A68-0821-494B-95BF-C6996CBDE2BC}"/>
                </a:ext>
              </a:extLst>
            </p:cNvPr>
            <p:cNvSpPr txBox="1"/>
            <p:nvPr/>
          </p:nvSpPr>
          <p:spPr>
            <a:xfrm>
              <a:off x="9585893" y="38393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17.5%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9A67C-C0F6-421E-88C9-E7928DD3EDAC}"/>
                </a:ext>
              </a:extLst>
            </p:cNvPr>
            <p:cNvSpPr txBox="1"/>
            <p:nvPr/>
          </p:nvSpPr>
          <p:spPr>
            <a:xfrm>
              <a:off x="10737850" y="4168001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39.8%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0A60F-7A24-4EB8-8D43-4A35582B382A}"/>
              </a:ext>
            </a:extLst>
          </p:cNvPr>
          <p:cNvCxnSpPr>
            <a:cxnSpLocks/>
            <a:stCxn id="19" idx="5"/>
            <a:endCxn id="12" idx="0"/>
          </p:cNvCxnSpPr>
          <p:nvPr/>
        </p:nvCxnSpPr>
        <p:spPr>
          <a:xfrm>
            <a:off x="7354606" y="2881618"/>
            <a:ext cx="256437" cy="168042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B877E6-1574-4DF9-AC29-AD1FBC7278E3}"/>
              </a:ext>
            </a:extLst>
          </p:cNvPr>
          <p:cNvSpPr/>
          <p:nvPr/>
        </p:nvSpPr>
        <p:spPr>
          <a:xfrm>
            <a:off x="6066856" y="1835150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Lowest Attrition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49ED3-DA78-4EF4-896E-08E390C096A2}"/>
              </a:ext>
            </a:extLst>
          </p:cNvPr>
          <p:cNvCxnSpPr>
            <a:cxnSpLocks/>
            <a:stCxn id="24" idx="5"/>
            <a:endCxn id="15" idx="0"/>
          </p:cNvCxnSpPr>
          <p:nvPr/>
        </p:nvCxnSpPr>
        <p:spPr>
          <a:xfrm flipH="1">
            <a:off x="11087100" y="2510453"/>
            <a:ext cx="144181" cy="16575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C6AB8BE-6B8C-4D8E-B1BD-C54DB1CC9A32}"/>
              </a:ext>
            </a:extLst>
          </p:cNvPr>
          <p:cNvSpPr/>
          <p:nvPr/>
        </p:nvSpPr>
        <p:spPr>
          <a:xfrm>
            <a:off x="9943531" y="1463985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Highest Attrition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268E2-3023-4AD3-AE50-3E80BF36985E}"/>
              </a:ext>
            </a:extLst>
          </p:cNvPr>
          <p:cNvSpPr txBox="1"/>
          <p:nvPr/>
        </p:nvSpPr>
        <p:spPr>
          <a:xfrm>
            <a:off x="5861049" y="5909441"/>
            <a:ext cx="698500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Job Role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71375ED-4AE7-4918-AC76-1010F58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57" y="240303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What does Job Role show us?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DED2ED-F8B6-4AB6-ACE9-47DFC35D85E4}"/>
              </a:ext>
            </a:extLst>
          </p:cNvPr>
          <p:cNvSpPr/>
          <p:nvPr/>
        </p:nvSpPr>
        <p:spPr>
          <a:xfrm>
            <a:off x="4119282" y="1011841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70% of ALL attrition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6A0B710-B0CD-44F3-B373-ED506DCD070F}"/>
              </a:ext>
            </a:extLst>
          </p:cNvPr>
          <p:cNvCxnSpPr/>
          <p:nvPr/>
        </p:nvCxnSpPr>
        <p:spPr>
          <a:xfrm flipV="1">
            <a:off x="2593407" y="1847850"/>
            <a:ext cx="16443" cy="11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B56A91-754F-411E-A39E-4A34CF32D6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5496" y="266526"/>
            <a:ext cx="2647960" cy="4528111"/>
          </a:xfrm>
          <a:prstGeom prst="bentConnector3">
            <a:avLst>
              <a:gd name="adj1" fmla="val -102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944004D-A17A-428B-A1C5-FB4A4AC684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1880" y="896541"/>
            <a:ext cx="2786459" cy="3376154"/>
          </a:xfrm>
          <a:prstGeom prst="bentConnector4">
            <a:avLst>
              <a:gd name="adj1" fmla="val -228"/>
              <a:gd name="adj2" fmla="val 9954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F7505A0-6D53-4FFB-8072-3FC32595EDEE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2070926" y="2402082"/>
            <a:ext cx="2907099" cy="1163635"/>
          </a:xfrm>
          <a:prstGeom prst="bentConnector3">
            <a:avLst>
              <a:gd name="adj1" fmla="val 85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07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6AC1-02DC-4899-BE09-3CBAF13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D8B-B370-478D-A725-096D32CB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does an employee quit a job?</a:t>
            </a:r>
          </a:p>
          <a:p>
            <a:pPr lvl="1"/>
            <a:r>
              <a:rPr lang="en-US" sz="2800" dirty="0"/>
              <a:t>Do they hate their boss?</a:t>
            </a:r>
          </a:p>
          <a:p>
            <a:pPr lvl="1"/>
            <a:r>
              <a:rPr lang="en-US" sz="2800" dirty="0"/>
              <a:t>Is the work unfulfilling?</a:t>
            </a:r>
          </a:p>
          <a:p>
            <a:r>
              <a:rPr lang="en-US" sz="3200" dirty="0"/>
              <a:t>We can answer this, with DATA!</a:t>
            </a:r>
          </a:p>
        </p:txBody>
      </p:sp>
    </p:spTree>
    <p:extLst>
      <p:ext uri="{BB962C8B-B14F-4D97-AF65-F5344CB8AC3E}">
        <p14:creationId xmlns:p14="http://schemas.microsoft.com/office/powerpoint/2010/main" val="33717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CF8A1486-97A5-401B-B9E6-607BBDB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16" y="214028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Income Group by Job Role show us?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0EC04-57C6-4105-9623-656C694FED9B}"/>
              </a:ext>
            </a:extLst>
          </p:cNvPr>
          <p:cNvSpPr txBox="1"/>
          <p:nvPr/>
        </p:nvSpPr>
        <p:spPr>
          <a:xfrm>
            <a:off x="4553942" y="852519"/>
            <a:ext cx="3080040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Yearly Income Class Attrition Histogram by Job Role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A0B21-C8AA-41AE-AEE9-AB40A4C17DE5}"/>
              </a:ext>
            </a:extLst>
          </p:cNvPr>
          <p:cNvSpPr txBox="1"/>
          <p:nvPr/>
        </p:nvSpPr>
        <p:spPr>
          <a:xfrm>
            <a:off x="3423817" y="1492161"/>
            <a:ext cx="1345195" cy="6309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>
                <a:solidFill>
                  <a:schemeClr val="bg1"/>
                </a:solidFill>
              </a:rPr>
              <a:t>Income Class Turnover 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Lower:		29.3%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Lower-Middle: 	14.2%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Upper-Middle: 	10.6%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Upper: 		10.3%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1C462-0D20-43E2-9776-1773ED0F885F}"/>
              </a:ext>
            </a:extLst>
          </p:cNvPr>
          <p:cNvSpPr txBox="1"/>
          <p:nvPr/>
        </p:nvSpPr>
        <p:spPr>
          <a:xfrm>
            <a:off x="10520704" y="5116377"/>
            <a:ext cx="489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29.4%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AB0B32-2A75-4435-B154-F9D4C0D8D6F1}"/>
              </a:ext>
            </a:extLst>
          </p:cNvPr>
          <p:cNvSpPr txBox="1"/>
          <p:nvPr/>
        </p:nvSpPr>
        <p:spPr>
          <a:xfrm>
            <a:off x="10251346" y="5081572"/>
            <a:ext cx="5536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43.8%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A211E-15FF-48F9-ADE2-3B617CE739F2}"/>
              </a:ext>
            </a:extLst>
          </p:cNvPr>
          <p:cNvSpPr txBox="1"/>
          <p:nvPr/>
        </p:nvSpPr>
        <p:spPr>
          <a:xfrm>
            <a:off x="1002246" y="513241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E578D-D1E4-482B-8450-1D7258290E61}"/>
              </a:ext>
            </a:extLst>
          </p:cNvPr>
          <p:cNvSpPr txBox="1"/>
          <p:nvPr/>
        </p:nvSpPr>
        <p:spPr>
          <a:xfrm>
            <a:off x="1463641" y="510963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9D55F-91AB-4048-B043-6AD72D9BF0F0}"/>
              </a:ext>
            </a:extLst>
          </p:cNvPr>
          <p:cNvSpPr txBox="1"/>
          <p:nvPr/>
        </p:nvSpPr>
        <p:spPr>
          <a:xfrm>
            <a:off x="1218291" y="5125783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4.5%</a:t>
            </a:r>
          </a:p>
        </p:txBody>
      </p:sp>
    </p:spTree>
    <p:extLst>
      <p:ext uri="{BB962C8B-B14F-4D97-AF65-F5344CB8AC3E}">
        <p14:creationId xmlns:p14="http://schemas.microsoft.com/office/powerpoint/2010/main" val="726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09029-E66C-4032-994F-BA66F0DAC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459" y="571353"/>
            <a:ext cx="4515082" cy="571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7D39C0-AD09-4573-95AF-10409A54EF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2737" y="2051997"/>
            <a:ext cx="2847975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A022FB-E0EF-4900-8B68-BA2A7901C057}"/>
              </a:ext>
            </a:extLst>
          </p:cNvPr>
          <p:cNvSpPr txBox="1"/>
          <p:nvPr/>
        </p:nvSpPr>
        <p:spPr>
          <a:xfrm>
            <a:off x="4615921" y="440527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25.4%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C804F4-9686-4289-8527-F776BDFC70AD}"/>
              </a:ext>
            </a:extLst>
          </p:cNvPr>
          <p:cNvSpPr txBox="1"/>
          <p:nvPr/>
        </p:nvSpPr>
        <p:spPr>
          <a:xfrm>
            <a:off x="5496776" y="470901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15.0%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3BDE1-57EF-4787-B64C-6803405B7302}"/>
              </a:ext>
            </a:extLst>
          </p:cNvPr>
          <p:cNvSpPr txBox="1"/>
          <p:nvPr/>
        </p:nvSpPr>
        <p:spPr>
          <a:xfrm>
            <a:off x="6323038" y="4543772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AFA4A-61E8-40E0-BBB9-5374423D0476}"/>
              </a:ext>
            </a:extLst>
          </p:cNvPr>
          <p:cNvSpPr txBox="1"/>
          <p:nvPr/>
        </p:nvSpPr>
        <p:spPr>
          <a:xfrm>
            <a:off x="7200925" y="457051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13.5%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B1CF20-9120-4466-96CB-7A20DFBB447F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425672" y="2890085"/>
            <a:ext cx="1440506" cy="14469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017C395-4A27-4008-8F94-E15BA734D2D3}"/>
              </a:ext>
            </a:extLst>
          </p:cNvPr>
          <p:cNvSpPr/>
          <p:nvPr/>
        </p:nvSpPr>
        <p:spPr>
          <a:xfrm>
            <a:off x="2137922" y="1843617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~ 1 in 4 people leave when environment Satisfaction is low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EE2AE80-FD61-4288-8A46-9BE496E5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Environment Satisfaction show us?</a:t>
            </a:r>
          </a:p>
        </p:txBody>
      </p:sp>
    </p:spTree>
    <p:extLst>
      <p:ext uri="{BB962C8B-B14F-4D97-AF65-F5344CB8AC3E}">
        <p14:creationId xmlns:p14="http://schemas.microsoft.com/office/powerpoint/2010/main" val="297521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194B9-1796-4361-B378-9DA1CC49C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D9404-F561-4317-87F1-CC710E534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520" y="2042472"/>
            <a:ext cx="2076450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635BC-50CF-4906-B834-A2B17BADFC21}"/>
              </a:ext>
            </a:extLst>
          </p:cNvPr>
          <p:cNvSpPr txBox="1"/>
          <p:nvPr/>
        </p:nvSpPr>
        <p:spPr>
          <a:xfrm>
            <a:off x="5549371" y="496305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9.4%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DBE28-B504-46E0-8503-6EEDDEE8AF35}"/>
              </a:ext>
            </a:extLst>
          </p:cNvPr>
          <p:cNvSpPr txBox="1"/>
          <p:nvPr/>
        </p:nvSpPr>
        <p:spPr>
          <a:xfrm>
            <a:off x="4698471" y="413222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467B4-7F0B-42F5-B6B9-55A8C66A2640}"/>
              </a:ext>
            </a:extLst>
          </p:cNvPr>
          <p:cNvSpPr txBox="1"/>
          <p:nvPr/>
        </p:nvSpPr>
        <p:spPr>
          <a:xfrm>
            <a:off x="6395864" y="5331456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7.6%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BE2D8-2231-433B-9A37-305E268B7386}"/>
              </a:ext>
            </a:extLst>
          </p:cNvPr>
          <p:cNvSpPr txBox="1"/>
          <p:nvPr/>
        </p:nvSpPr>
        <p:spPr>
          <a:xfrm>
            <a:off x="7222126" y="5331456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17.6%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622B542-CCED-4CD8-88D6-B06331C6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Stock Option Level show us?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52417-6188-49A8-ABCB-7305C51A5264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5080884" y="2633022"/>
            <a:ext cx="1292186" cy="14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B74B223-498F-4E03-A044-EEC642FC4212}"/>
              </a:ext>
            </a:extLst>
          </p:cNvPr>
          <p:cNvSpPr/>
          <p:nvPr/>
        </p:nvSpPr>
        <p:spPr>
          <a:xfrm>
            <a:off x="5595312" y="170169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More likely to leave if Stock Option is at ends.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787901-DC2B-45B8-8C40-20EE8ADFD025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6373070" y="2633022"/>
            <a:ext cx="1031030" cy="269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56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14F72-C47B-49CA-9E56-4DE1C356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575"/>
            <a:ext cx="12192000" cy="550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5780A-E5FB-4605-B243-0664EAEF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6121863"/>
            <a:ext cx="570547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6920C-3CF7-4380-807F-DF234F11F2C8}"/>
              </a:ext>
            </a:extLst>
          </p:cNvPr>
          <p:cNvSpPr txBox="1"/>
          <p:nvPr/>
        </p:nvSpPr>
        <p:spPr>
          <a:xfrm>
            <a:off x="1098550" y="404495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F2322-26FB-49AC-AAE1-D287FE985D91}"/>
              </a:ext>
            </a:extLst>
          </p:cNvPr>
          <p:cNvSpPr txBox="1"/>
          <p:nvPr/>
        </p:nvSpPr>
        <p:spPr>
          <a:xfrm>
            <a:off x="1739900" y="468630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0765F-B0DA-42E2-8F4F-E010719321A6}"/>
              </a:ext>
            </a:extLst>
          </p:cNvPr>
          <p:cNvSpPr txBox="1"/>
          <p:nvPr/>
        </p:nvSpPr>
        <p:spPr>
          <a:xfrm>
            <a:off x="2381250" y="4886355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D5608-F976-483F-8713-D355C66F9F32}"/>
              </a:ext>
            </a:extLst>
          </p:cNvPr>
          <p:cNvSpPr txBox="1"/>
          <p:nvPr/>
        </p:nvSpPr>
        <p:spPr>
          <a:xfrm>
            <a:off x="3022600" y="505629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8B6E4-9072-4F0D-8305-2C21543E90DE}"/>
              </a:ext>
            </a:extLst>
          </p:cNvPr>
          <p:cNvSpPr txBox="1"/>
          <p:nvPr/>
        </p:nvSpPr>
        <p:spPr>
          <a:xfrm>
            <a:off x="3663950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6E7F-E50B-4ABF-9268-B9372E99DC8A}"/>
              </a:ext>
            </a:extLst>
          </p:cNvPr>
          <p:cNvSpPr txBox="1"/>
          <p:nvPr/>
        </p:nvSpPr>
        <p:spPr>
          <a:xfrm>
            <a:off x="4305300" y="5134483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CD49B-497C-475E-B1DC-5F2CB64A12F1}"/>
              </a:ext>
            </a:extLst>
          </p:cNvPr>
          <p:cNvSpPr txBox="1"/>
          <p:nvPr/>
        </p:nvSpPr>
        <p:spPr>
          <a:xfrm>
            <a:off x="4975225" y="508641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6618D-1A10-4A93-A639-277B17392CAE}"/>
              </a:ext>
            </a:extLst>
          </p:cNvPr>
          <p:cNvSpPr txBox="1"/>
          <p:nvPr/>
        </p:nvSpPr>
        <p:spPr>
          <a:xfrm>
            <a:off x="5616575" y="498638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21.1%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DB29A-53ED-46D9-874F-6223E4FEA1FC}"/>
              </a:ext>
            </a:extLst>
          </p:cNvPr>
          <p:cNvSpPr txBox="1"/>
          <p:nvPr/>
        </p:nvSpPr>
        <p:spPr>
          <a:xfrm>
            <a:off x="6892925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D0706-E81B-48C8-A2CB-030F6CAF3954}"/>
              </a:ext>
            </a:extLst>
          </p:cNvPr>
          <p:cNvSpPr txBox="1"/>
          <p:nvPr/>
        </p:nvSpPr>
        <p:spPr>
          <a:xfrm>
            <a:off x="7540625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400B7-A68A-4AC9-92B9-8AF8857383AC}"/>
              </a:ext>
            </a:extLst>
          </p:cNvPr>
          <p:cNvSpPr txBox="1"/>
          <p:nvPr/>
        </p:nvSpPr>
        <p:spPr>
          <a:xfrm>
            <a:off x="8210550" y="5141101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7F66A-910A-4448-A2EA-26CE649CC9D8}"/>
              </a:ext>
            </a:extLst>
          </p:cNvPr>
          <p:cNvSpPr txBox="1"/>
          <p:nvPr/>
        </p:nvSpPr>
        <p:spPr>
          <a:xfrm>
            <a:off x="9488487" y="5156319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6C5F70-D286-4C6A-9D02-E05882CE15C2}"/>
              </a:ext>
            </a:extLst>
          </p:cNvPr>
          <p:cNvSpPr txBox="1"/>
          <p:nvPr/>
        </p:nvSpPr>
        <p:spPr>
          <a:xfrm>
            <a:off x="10129837" y="5186437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9E6E3-512D-4591-A2F5-8D6209677936}"/>
              </a:ext>
            </a:extLst>
          </p:cNvPr>
          <p:cNvSpPr txBox="1"/>
          <p:nvPr/>
        </p:nvSpPr>
        <p:spPr>
          <a:xfrm>
            <a:off x="10799762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23.1%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3A1FAE-DBCF-4AF4-9932-D75CC7C00D9B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305300" y="2504452"/>
            <a:ext cx="1345902" cy="237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1DFE40-E4C8-4DB2-8245-65DF7AEC8445}"/>
              </a:ext>
            </a:extLst>
          </p:cNvPr>
          <p:cNvSpPr/>
          <p:nvPr/>
        </p:nvSpPr>
        <p:spPr>
          <a:xfrm>
            <a:off x="5311775" y="1593881"/>
            <a:ext cx="2317750" cy="1066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What’s happening between 4-5 years causing people to stay?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23C7786-3C72-4F34-A5AD-66B28F8D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Years Since Last Promotion show us?</a:t>
            </a:r>
          </a:p>
        </p:txBody>
      </p:sp>
    </p:spTree>
    <p:extLst>
      <p:ext uri="{BB962C8B-B14F-4D97-AF65-F5344CB8AC3E}">
        <p14:creationId xmlns:p14="http://schemas.microsoft.com/office/powerpoint/2010/main" val="482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E359C-9986-478B-8986-EEF0B460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49"/>
            <a:ext cx="12192000" cy="55054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00E15-31CA-4107-BDE7-3EBF8D367937}"/>
              </a:ext>
            </a:extLst>
          </p:cNvPr>
          <p:cNvCxnSpPr/>
          <p:nvPr/>
        </p:nvCxnSpPr>
        <p:spPr>
          <a:xfrm>
            <a:off x="241300" y="3092450"/>
            <a:ext cx="1141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9EB81D-88B6-44E8-9512-DFE8B6AD802A}"/>
              </a:ext>
            </a:extLst>
          </p:cNvPr>
          <p:cNvCxnSpPr/>
          <p:nvPr/>
        </p:nvCxnSpPr>
        <p:spPr>
          <a:xfrm>
            <a:off x="5937250" y="704850"/>
            <a:ext cx="0" cy="507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CE9A3-09F6-40AD-B34D-ABD0E296B00B}"/>
              </a:ext>
            </a:extLst>
          </p:cNvPr>
          <p:cNvCxnSpPr/>
          <p:nvPr/>
        </p:nvCxnSpPr>
        <p:spPr>
          <a:xfrm flipV="1">
            <a:off x="5029200" y="4851400"/>
            <a:ext cx="129540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081FD4-62F7-4B49-B028-FCB2DCD2E8CA}"/>
              </a:ext>
            </a:extLst>
          </p:cNvPr>
          <p:cNvSpPr/>
          <p:nvPr/>
        </p:nvSpPr>
        <p:spPr>
          <a:xfrm>
            <a:off x="3860800" y="5086350"/>
            <a:ext cx="1149348" cy="7365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attrition cases as expected.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6AB47E-3174-47A3-9C9D-2C355FE8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age related to the number of companies show us?</a:t>
            </a:r>
          </a:p>
        </p:txBody>
      </p:sp>
    </p:spTree>
    <p:extLst>
      <p:ext uri="{BB962C8B-B14F-4D97-AF65-F5344CB8AC3E}">
        <p14:creationId xmlns:p14="http://schemas.microsoft.com/office/powerpoint/2010/main" val="1259232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CF8A1486-97A5-401B-B9E6-607BBDB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16" y="214028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Income Group by Job Role show us?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0EC04-57C6-4105-9623-656C694FED9B}"/>
              </a:ext>
            </a:extLst>
          </p:cNvPr>
          <p:cNvSpPr txBox="1"/>
          <p:nvPr/>
        </p:nvSpPr>
        <p:spPr>
          <a:xfrm>
            <a:off x="4553942" y="852519"/>
            <a:ext cx="3080040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Yearly Income Class Attrition Histogram by Job Role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A0B21-C8AA-41AE-AEE9-AB40A4C17DE5}"/>
              </a:ext>
            </a:extLst>
          </p:cNvPr>
          <p:cNvSpPr txBox="1"/>
          <p:nvPr/>
        </p:nvSpPr>
        <p:spPr>
          <a:xfrm>
            <a:off x="3423817" y="1492161"/>
            <a:ext cx="1345195" cy="6309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>
                <a:solidFill>
                  <a:schemeClr val="bg1"/>
                </a:solidFill>
              </a:rPr>
              <a:t>Income Class Turnover 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Lower:		29.3%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Lower-Middle: 	14.2%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Upper-Middle: 	10.6%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Upper: 		10.3%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1C462-0D20-43E2-9776-1773ED0F885F}"/>
              </a:ext>
            </a:extLst>
          </p:cNvPr>
          <p:cNvSpPr txBox="1"/>
          <p:nvPr/>
        </p:nvSpPr>
        <p:spPr>
          <a:xfrm>
            <a:off x="10520704" y="5116377"/>
            <a:ext cx="489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29.4%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AB0B32-2A75-4435-B154-F9D4C0D8D6F1}"/>
              </a:ext>
            </a:extLst>
          </p:cNvPr>
          <p:cNvSpPr txBox="1"/>
          <p:nvPr/>
        </p:nvSpPr>
        <p:spPr>
          <a:xfrm>
            <a:off x="10251346" y="5081572"/>
            <a:ext cx="5536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43.8%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A211E-15FF-48F9-ADE2-3B617CE739F2}"/>
              </a:ext>
            </a:extLst>
          </p:cNvPr>
          <p:cNvSpPr txBox="1"/>
          <p:nvPr/>
        </p:nvSpPr>
        <p:spPr>
          <a:xfrm>
            <a:off x="1002246" y="513241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E578D-D1E4-482B-8450-1D7258290E61}"/>
              </a:ext>
            </a:extLst>
          </p:cNvPr>
          <p:cNvSpPr txBox="1"/>
          <p:nvPr/>
        </p:nvSpPr>
        <p:spPr>
          <a:xfrm>
            <a:off x="1463641" y="510963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9D55F-91AB-4048-B043-6AD72D9BF0F0}"/>
              </a:ext>
            </a:extLst>
          </p:cNvPr>
          <p:cNvSpPr txBox="1"/>
          <p:nvPr/>
        </p:nvSpPr>
        <p:spPr>
          <a:xfrm>
            <a:off x="1218291" y="5125783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4.5%</a:t>
            </a:r>
          </a:p>
        </p:txBody>
      </p:sp>
    </p:spTree>
    <p:extLst>
      <p:ext uri="{BB962C8B-B14F-4D97-AF65-F5344CB8AC3E}">
        <p14:creationId xmlns:p14="http://schemas.microsoft.com/office/powerpoint/2010/main" val="138385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05959-82EF-4AD7-B12B-F3775F3AE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77" y="775747"/>
            <a:ext cx="11227011" cy="50802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8AFC2-FFA6-4A0C-8FF1-4E4AD520D3D0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6608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8F1EAF-6830-4B4A-ABAF-3360C74E0914}"/>
              </a:ext>
            </a:extLst>
          </p:cNvPr>
          <p:cNvSpPr/>
          <p:nvPr/>
        </p:nvSpPr>
        <p:spPr>
          <a:xfrm>
            <a:off x="3219450" y="1428750"/>
            <a:ext cx="2698750" cy="1676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“Bad” – (31.3%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“Good” – (16.9%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“Better”-(14.2%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“Best” – (17.6% Turnover)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7FB09-0063-4C5F-A7E8-90E4517D41D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12925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99606E-17B5-4CC8-B153-42659B475D32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609851" y="3105150"/>
            <a:ext cx="1958974" cy="176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D315B-735C-4EAE-94F8-22F9ECC1117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4848225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7E71669-D55B-4466-8338-5F0C3B684A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4688" y="3665537"/>
            <a:ext cx="2400300" cy="54292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4A4A42E4-7872-4A78-BF19-087EB5FC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12807"/>
            <a:ext cx="9740900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What does income Years Since Last Promotion by Work Life Balance show us?</a:t>
            </a:r>
          </a:p>
        </p:txBody>
      </p:sp>
    </p:spTree>
    <p:extLst>
      <p:ext uri="{BB962C8B-B14F-4D97-AF65-F5344CB8AC3E}">
        <p14:creationId xmlns:p14="http://schemas.microsoft.com/office/powerpoint/2010/main" val="419199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7F5ECC-56EC-4829-A53B-763D1FD3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05" y="687137"/>
            <a:ext cx="4770841" cy="54837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6D8E18-2A0A-46EC-A3AC-28F153406A14}"/>
              </a:ext>
            </a:extLst>
          </p:cNvPr>
          <p:cNvSpPr/>
          <p:nvPr/>
        </p:nvSpPr>
        <p:spPr>
          <a:xfrm>
            <a:off x="614955" y="1162050"/>
            <a:ext cx="2102845" cy="933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Most turnover from level 1s with similar income.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81E70-51E3-41E9-926C-3E5C924C908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66378" y="2095500"/>
            <a:ext cx="2511922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2FFF085-97D5-445B-A38C-229CB3FD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05" y="256410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Job Level by Monthly Income Heat Map</a:t>
            </a:r>
          </a:p>
        </p:txBody>
      </p:sp>
    </p:spTree>
    <p:extLst>
      <p:ext uri="{BB962C8B-B14F-4D97-AF65-F5344CB8AC3E}">
        <p14:creationId xmlns:p14="http://schemas.microsoft.com/office/powerpoint/2010/main" val="1319832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51" y="355600"/>
            <a:ext cx="11092371" cy="64012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>
            <a:cxnSpLocks/>
          </p:cNvCxnSpPr>
          <p:nvPr/>
        </p:nvCxnSpPr>
        <p:spPr>
          <a:xfrm>
            <a:off x="1866900" y="2000250"/>
            <a:ext cx="2813050" cy="13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E258DEA-7817-41B9-9568-EEED9DB9DEA8}"/>
              </a:ext>
            </a:extLst>
          </p:cNvPr>
          <p:cNvSpPr/>
          <p:nvPr/>
        </p:nvSpPr>
        <p:spPr>
          <a:xfrm>
            <a:off x="805504" y="1173254"/>
            <a:ext cx="1702105" cy="1400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Makes you think what jobs are within 1 mile that people~30 are leaving?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FBC10-40DF-4CFF-84ED-E0666696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5" y="38909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Age by Distance From Home Heat Map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647700" y="1149712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Attrition Rates – Man or Woman?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C8C96-EE96-4F67-917C-C6E28955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97" y="1772257"/>
            <a:ext cx="3041806" cy="351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E4395-FFCF-46C2-987C-75F0B2DB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47" y="1772257"/>
            <a:ext cx="3041806" cy="351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A4D92-15B4-4787-9234-D781A60DE2D1}"/>
              </a:ext>
            </a:extLst>
          </p:cNvPr>
          <p:cNvSpPr txBox="1"/>
          <p:nvPr/>
        </p:nvSpPr>
        <p:spPr>
          <a:xfrm>
            <a:off x="812800" y="2327793"/>
            <a:ext cx="172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15% women leaving the company.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0463F-E7BB-48D7-AA37-540D22BB2896}"/>
              </a:ext>
            </a:extLst>
          </p:cNvPr>
          <p:cNvSpPr txBox="1"/>
          <p:nvPr/>
        </p:nvSpPr>
        <p:spPr>
          <a:xfrm>
            <a:off x="9823450" y="2413428"/>
            <a:ext cx="172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17% men leaving the company.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1840D4-8744-4C91-A03A-38459A595A3B}"/>
              </a:ext>
            </a:extLst>
          </p:cNvPr>
          <p:cNvSpPr txBox="1">
            <a:spLocks/>
          </p:cNvSpPr>
          <p:nvPr/>
        </p:nvSpPr>
        <p:spPr>
          <a:xfrm>
            <a:off x="3148605" y="256410"/>
            <a:ext cx="5385795" cy="570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Quick look at Male vs. Female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provided 1470 surveys replies, to help predict job attrition.</a:t>
            </a:r>
          </a:p>
          <a:p>
            <a:r>
              <a:rPr lang="en-US" dirty="0"/>
              <a:t>30+ variables were provided, some including: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Hours Worked</a:t>
            </a:r>
          </a:p>
          <a:p>
            <a:pPr lvl="1"/>
            <a:r>
              <a:rPr lang="en-US" dirty="0"/>
              <a:t>Job level/Role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Education Field/level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1" y="90768"/>
            <a:ext cx="9856789" cy="515134"/>
          </a:xfrm>
        </p:spPr>
        <p:txBody>
          <a:bodyPr/>
          <a:lstStyle/>
          <a:p>
            <a:r>
              <a:rPr lang="en-US" sz="3200" dirty="0"/>
              <a:t>Monthly Income by Age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7" y="605902"/>
            <a:ext cx="10592105" cy="611257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59AB5E1-8086-4D08-B3ED-8235A7DB931F}"/>
              </a:ext>
            </a:extLst>
          </p:cNvPr>
          <p:cNvSpPr/>
          <p:nvPr/>
        </p:nvSpPr>
        <p:spPr>
          <a:xfrm>
            <a:off x="6096000" y="2743200"/>
            <a:ext cx="1372595" cy="9788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Most people leave ~30 years old making ~2,500/month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4803E-53F2-4D4B-9AD4-24AA2ABCA93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782298" y="3722058"/>
            <a:ext cx="317002" cy="175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6129-A062-4306-82BB-EF5C4301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1" y="452718"/>
            <a:ext cx="9992497" cy="1400530"/>
          </a:xfrm>
        </p:spPr>
        <p:txBody>
          <a:bodyPr/>
          <a:lstStyle/>
          <a:p>
            <a:r>
              <a:rPr lang="en-US" dirty="0"/>
              <a:t>Finally- A 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A1AD-3C55-4606-B0C6-BA526507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output- Attrition is a great “label” for machine learning</a:t>
            </a:r>
          </a:p>
          <a:p>
            <a:r>
              <a:rPr lang="en-US" dirty="0"/>
              <a:t>For a more useful measure, probabilities of the labels are output</a:t>
            </a:r>
          </a:p>
          <a:p>
            <a:r>
              <a:rPr lang="en-US" dirty="0"/>
              <a:t>This model found similar results to the above, with a few changes.</a:t>
            </a:r>
          </a:p>
          <a:p>
            <a:r>
              <a:rPr lang="en-US" dirty="0"/>
              <a:t>The end (legal) model can predict attrition with ~82% accuracy</a:t>
            </a:r>
          </a:p>
        </p:txBody>
      </p:sp>
    </p:spTree>
    <p:extLst>
      <p:ext uri="{BB962C8B-B14F-4D97-AF65-F5344CB8AC3E}">
        <p14:creationId xmlns:p14="http://schemas.microsoft.com/office/powerpoint/2010/main" val="622335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F578D-A555-4CD1-8F0A-57ED2523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1711264"/>
            <a:ext cx="6281716" cy="4486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Accuracy hovered around ~84.5%</a:t>
            </a:r>
          </a:p>
          <a:p>
            <a:r>
              <a:rPr lang="en-US" dirty="0"/>
              <a:t>All factors are considered up front</a:t>
            </a:r>
          </a:p>
          <a:p>
            <a:r>
              <a:rPr lang="en-US" dirty="0"/>
              <a:t>No significant “learning curve”</a:t>
            </a:r>
          </a:p>
        </p:txBody>
      </p:sp>
    </p:spTree>
    <p:extLst>
      <p:ext uri="{BB962C8B-B14F-4D97-AF65-F5344CB8AC3E}">
        <p14:creationId xmlns:p14="http://schemas.microsoft.com/office/powerpoint/2010/main" val="76900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 –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 err="1"/>
              <a:t>Information.gain</a:t>
            </a:r>
            <a:r>
              <a:rPr lang="en-US" dirty="0"/>
              <a:t> measures the ability of a variable to be used to make a decision on data…</a:t>
            </a:r>
          </a:p>
          <a:p>
            <a:r>
              <a:rPr lang="en-US" dirty="0"/>
              <a:t>Used to build decision trees, but gives us a decent measure of what is important</a:t>
            </a:r>
          </a:p>
          <a:p>
            <a:r>
              <a:rPr lang="en-US" dirty="0"/>
              <a:t>Overtime, Job Role, Job Level top 3 indicators</a:t>
            </a:r>
          </a:p>
          <a:p>
            <a:r>
              <a:rPr lang="en-US" dirty="0"/>
              <a:t>Chi-squared reinforces the </a:t>
            </a:r>
            <a:r>
              <a:rPr lang="en-US" dirty="0" err="1"/>
              <a:t>information.gain</a:t>
            </a:r>
            <a:r>
              <a:rPr lang="en-US" dirty="0"/>
              <a:t> measure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9B78B-5377-4152-8B33-6F95D81A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78" y="1152983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23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Illegal discriminators removed</a:t>
            </a:r>
          </a:p>
          <a:p>
            <a:pPr lvl="1"/>
            <a:r>
              <a:rPr lang="en-US" dirty="0"/>
              <a:t>Gender, Age, Marital Status</a:t>
            </a:r>
          </a:p>
          <a:p>
            <a:r>
              <a:rPr lang="en-US" dirty="0"/>
              <a:t>Accuracy hovered around ~82%</a:t>
            </a:r>
          </a:p>
          <a:p>
            <a:r>
              <a:rPr lang="en-US" dirty="0"/>
              <a:t>Fewer factors means lower accuracy</a:t>
            </a:r>
          </a:p>
          <a:p>
            <a:r>
              <a:rPr lang="en-US" dirty="0"/>
              <a:t>However, no lawsuits!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8D068-0C83-4BD5-98E8-117E40F9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40" y="1143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6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39" y="230776"/>
            <a:ext cx="10030288" cy="1400530"/>
          </a:xfrm>
        </p:spPr>
        <p:txBody>
          <a:bodyPr/>
          <a:lstStyle/>
          <a:p>
            <a:r>
              <a:rPr lang="en-US" dirty="0"/>
              <a:t>Reduced Model –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Overtime, Job Role, Job Level Top 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9B78B-5377-4152-8B33-6F95D81A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78" y="1152983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78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0EF8-74CE-4DC5-86EF-C46C083D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DF00-CD61-4D76-A6C8-84AE11A7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Applicants and current employees can be screened before action!</a:t>
            </a:r>
          </a:p>
          <a:p>
            <a:r>
              <a:rPr lang="en-US" dirty="0"/>
              <a:t>Would you promote an employee you determined is likely to quit?</a:t>
            </a:r>
          </a:p>
          <a:p>
            <a:r>
              <a:rPr lang="en-US" dirty="0"/>
              <a:t>Would you hire an employee that is not likely to stay?</a:t>
            </a:r>
          </a:p>
          <a:p>
            <a:r>
              <a:rPr lang="en-US" dirty="0"/>
              <a:t>We can model retention rate, given questions!</a:t>
            </a:r>
          </a:p>
        </p:txBody>
      </p:sp>
    </p:spTree>
    <p:extLst>
      <p:ext uri="{BB962C8B-B14F-4D97-AF65-F5344CB8AC3E}">
        <p14:creationId xmlns:p14="http://schemas.microsoft.com/office/powerpoint/2010/main" val="553990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ED45-8F46-419F-9A5B-4DCD53D5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40A0-11FF-47A4-97B3-F4918565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produces probabilities of retention, given answers: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questions could be a part of employee feedback, or the job application process, saving money!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7C5FE-BBC9-48B0-BEC4-25E5C960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06" y="2587100"/>
            <a:ext cx="6252006" cy="28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4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1D39-B418-4B8B-ABC1-7D80FDB5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42A9-C88B-4335-8B9D-25C5A129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models were compared, with similar findings: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Stepwise Selected Multiple Linear Regression</a:t>
            </a:r>
          </a:p>
          <a:p>
            <a:pPr lvl="1"/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267699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largest contributors to Attrition are:</a:t>
            </a:r>
          </a:p>
          <a:p>
            <a:pPr lvl="1"/>
            <a:r>
              <a:rPr lang="en-US" dirty="0"/>
              <a:t>Overtime – 30.5% with vs 10.4% without</a:t>
            </a:r>
          </a:p>
          <a:p>
            <a:pPr lvl="1"/>
            <a:r>
              <a:rPr lang="en-US" dirty="0"/>
              <a:t>Job Role as discussed above</a:t>
            </a:r>
          </a:p>
          <a:p>
            <a:pPr lvl="1"/>
            <a:r>
              <a:rPr lang="en-US" dirty="0"/>
              <a:t>Marital Status – Single people 25.5% likely to leave, 10% and 12.5% for divorced and married</a:t>
            </a:r>
          </a:p>
          <a:p>
            <a:r>
              <a:rPr lang="en-US" dirty="0"/>
              <a:t>Remember that not all factors can be legally controlled for in the hiring/retention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highest job attrition rates? What contributes to this?</a:t>
            </a:r>
          </a:p>
          <a:p>
            <a:r>
              <a:rPr lang="en-US" dirty="0"/>
              <a:t>Who can we hire that is less likely to quit?</a:t>
            </a:r>
          </a:p>
          <a:p>
            <a:r>
              <a:rPr lang="en-US" dirty="0"/>
              <a:t>How can we retain employees?</a:t>
            </a:r>
          </a:p>
          <a:p>
            <a:r>
              <a:rPr lang="en-US" dirty="0"/>
              <a:t>How can we use this data to deliver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8152" cy="4195481"/>
          </a:xfrm>
        </p:spPr>
        <p:txBody>
          <a:bodyPr/>
          <a:lstStyle/>
          <a:p>
            <a:r>
              <a:rPr lang="en-US" dirty="0"/>
              <a:t>How can we curb the attrition rate? Our top three suggestions:</a:t>
            </a:r>
          </a:p>
          <a:p>
            <a:pPr lvl="1"/>
            <a:r>
              <a:rPr lang="en-US" dirty="0"/>
              <a:t>Hire more people! This reduces overtime, which reduces turnover.</a:t>
            </a:r>
          </a:p>
          <a:p>
            <a:pPr lvl="1"/>
            <a:r>
              <a:rPr lang="en-US" dirty="0"/>
              <a:t>Tackle specific problems within high attrition job categories</a:t>
            </a:r>
          </a:p>
          <a:p>
            <a:pPr lvl="2"/>
            <a:r>
              <a:rPr lang="en-US" dirty="0"/>
              <a:t>Could salespeople distribute travel better?</a:t>
            </a:r>
          </a:p>
          <a:p>
            <a:pPr lvl="2"/>
            <a:r>
              <a:rPr lang="en-US" dirty="0"/>
              <a:t>Overtime again!</a:t>
            </a:r>
          </a:p>
          <a:p>
            <a:pPr lvl="2"/>
            <a:r>
              <a:rPr lang="en-US" dirty="0"/>
              <a:t>Larger stock options?</a:t>
            </a:r>
          </a:p>
          <a:p>
            <a:pPr lvl="2"/>
            <a:r>
              <a:rPr lang="en-US" dirty="0"/>
              <a:t>Raise Environmental Satisfaction (Lighting, ergonomics)</a:t>
            </a:r>
          </a:p>
          <a:p>
            <a:pPr lvl="1"/>
            <a:r>
              <a:rPr lang="en-US" dirty="0"/>
              <a:t>Develop a “Culture of Inclusiveness”, to make single people feel wanted.</a:t>
            </a:r>
          </a:p>
          <a:p>
            <a:pPr lvl="2"/>
            <a:r>
              <a:rPr lang="en-US" dirty="0"/>
              <a:t>Hard to incentivize singleness, but creating friendliness and friendship in the workplace should (anecdotally!) reduce attrition.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5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02A6-0E14-4BF2-B1B1-762F066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9E9D-59B6-490D-B82E-26447A08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Hiring a new employee can be expensive – as much as 40% of an employee’s salary for entry-level</a:t>
            </a:r>
          </a:p>
          <a:p>
            <a:r>
              <a:rPr lang="en-US" dirty="0"/>
              <a:t>The national average attrition rate is estimated to be 15-19%</a:t>
            </a:r>
          </a:p>
          <a:p>
            <a:r>
              <a:rPr lang="en-US" dirty="0"/>
              <a:t>The attrition rate in our data set was 16.1%</a:t>
            </a:r>
          </a:p>
          <a:p>
            <a:r>
              <a:rPr lang="en-US" dirty="0"/>
              <a:t>Lowering our clients’ attrition rate can save them money and create a more positive work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B0729-2CB7-4E27-9022-0FDE75015EA8}"/>
              </a:ext>
            </a:extLst>
          </p:cNvPr>
          <p:cNvSpPr txBox="1"/>
          <p:nvPr/>
        </p:nvSpPr>
        <p:spPr>
          <a:xfrm>
            <a:off x="1103312" y="5872294"/>
            <a:ext cx="80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https://business.dailypay.com/blog/employee-retention-rate</a:t>
            </a:r>
          </a:p>
        </p:txBody>
      </p:sp>
    </p:spTree>
    <p:extLst>
      <p:ext uri="{BB962C8B-B14F-4D97-AF65-F5344CB8AC3E}">
        <p14:creationId xmlns:p14="http://schemas.microsoft.com/office/powerpoint/2010/main" val="32427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8D27-F2AB-483D-AF49-A70A4CD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1C075-3BBE-4050-BCD6-4123F202D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81" y="2052638"/>
            <a:ext cx="6961813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853A79-FC7F-4DA5-BE4C-89AF2126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23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7CA5-B53C-42F3-8D8D-7A8220D5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F6F94-191A-4249-ADDF-55BCF2F3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27234"/>
            <a:ext cx="8947150" cy="38465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CA8CD-3E73-42BF-ADB6-150FF03C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6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9635-7D41-46A0-9DE6-F6022F9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 roles have high turnover?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18C3-1942-4901-A9F8-A3494B2E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18648" cy="4195481"/>
          </a:xfrm>
        </p:spPr>
        <p:txBody>
          <a:bodyPr/>
          <a:lstStyle/>
          <a:p>
            <a:r>
              <a:rPr lang="en-US" dirty="0"/>
              <a:t>High turnover: Laboratory technician, sales representative</a:t>
            </a:r>
          </a:p>
          <a:p>
            <a:r>
              <a:rPr lang="en-US" dirty="0"/>
              <a:t>Low turnover: Healthcare representative, manager, manufacturing director, research director</a:t>
            </a:r>
          </a:p>
          <a:p>
            <a:r>
              <a:rPr lang="en-US" dirty="0"/>
              <a:t>Attrition for human resources was not found to be statistically significantly higher than average (may need to collect more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72057-46C9-4EEB-A18F-B1096E14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61" y="1928841"/>
            <a:ext cx="6233657" cy="431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6EEAC-353D-4AF3-8BF6-219611904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2" y="5202780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6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006E-9A28-4977-9AB8-0E909A8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factors contributing to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FD33-B9C6-4D91-B563-B444A9F8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forward selection logistic regression model, the top three factors we found to be associated with attrition are:</a:t>
            </a:r>
          </a:p>
          <a:p>
            <a:r>
              <a:rPr lang="en-US" dirty="0"/>
              <a:t>1) Overtime – Employees who work overtime have a 30.5% attrition rate, compared to 10.4% for those without overtime</a:t>
            </a:r>
          </a:p>
          <a:p>
            <a:r>
              <a:rPr lang="en-US" dirty="0"/>
              <a:t>2) Job role – as mentioned in the previous slide</a:t>
            </a:r>
          </a:p>
          <a:p>
            <a:r>
              <a:rPr lang="en-US" dirty="0"/>
              <a:t>3) Marital status – single people are more likely to leave, with a 25.5% attrition rate, compared to 10% for divorced and 12.5% for married</a:t>
            </a:r>
          </a:p>
        </p:txBody>
      </p:sp>
    </p:spTree>
    <p:extLst>
      <p:ext uri="{BB962C8B-B14F-4D97-AF65-F5344CB8AC3E}">
        <p14:creationId xmlns:p14="http://schemas.microsoft.com/office/powerpoint/2010/main" val="4016620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1585</Words>
  <Application>Microsoft Office PowerPoint</Application>
  <PresentationFormat>Widescreen</PresentationFormat>
  <Paragraphs>216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</vt:lpstr>
      <vt:lpstr>Job Attrition Study</vt:lpstr>
      <vt:lpstr>Study Overview</vt:lpstr>
      <vt:lpstr>Data Analyzed </vt:lpstr>
      <vt:lpstr>What do we want to know?</vt:lpstr>
      <vt:lpstr>Background Information</vt:lpstr>
      <vt:lpstr>Selected factors vs. attrition</vt:lpstr>
      <vt:lpstr>Selected factors vs. attrition</vt:lpstr>
      <vt:lpstr>What job roles have high turnover?</vt:lpstr>
      <vt:lpstr>What are the top factors contributing to attrition?</vt:lpstr>
      <vt:lpstr>Controlling for discrimination</vt:lpstr>
      <vt:lpstr>What factors are driving attrition in high turnover roles?</vt:lpstr>
      <vt:lpstr>What leads to high turnover for sales representatives?</vt:lpstr>
      <vt:lpstr>What leads to high turnover for sales representatives?</vt:lpstr>
      <vt:lpstr>What leads to high turnover for laboratory technicians?</vt:lpstr>
      <vt:lpstr>What leads to high turnover for laboratory technicians?</vt:lpstr>
      <vt:lpstr>Can a stepwise selection method help us find top attributes? </vt:lpstr>
      <vt:lpstr>PowerPoint Presentation</vt:lpstr>
      <vt:lpstr>PowerPoint Presentation</vt:lpstr>
      <vt:lpstr>What does Job Role show us?</vt:lpstr>
      <vt:lpstr>What does Income Group by Job Role show us?</vt:lpstr>
      <vt:lpstr>What does Environment Satisfaction show us?</vt:lpstr>
      <vt:lpstr>What does Stock Option Level show us?</vt:lpstr>
      <vt:lpstr>What does Years Since Last Promotion show us?</vt:lpstr>
      <vt:lpstr>What does age related to the number of companies show us?</vt:lpstr>
      <vt:lpstr>What does Income Group by Job Role show us?</vt:lpstr>
      <vt:lpstr>What does income Years Since Last Promotion by Work Life Balance show us?</vt:lpstr>
      <vt:lpstr>Job Level by Monthly Income Heat Map</vt:lpstr>
      <vt:lpstr>Age by Distance From Home Heat Map</vt:lpstr>
      <vt:lpstr>PowerPoint Presentation</vt:lpstr>
      <vt:lpstr>Monthly Income by Age Heat Map</vt:lpstr>
      <vt:lpstr>Finally- A machine learning approach</vt:lpstr>
      <vt:lpstr>Initial Model</vt:lpstr>
      <vt:lpstr>Initial Model – Significant Features</vt:lpstr>
      <vt:lpstr>Reduced Model</vt:lpstr>
      <vt:lpstr>Reduced Model – Significant Features</vt:lpstr>
      <vt:lpstr>Why does it matter?</vt:lpstr>
      <vt:lpstr>Why does it matter?</vt:lpstr>
      <vt:lpstr>Study Process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Attrition Study</dc:title>
  <dc:creator>Steven Vazquez</dc:creator>
  <cp:lastModifiedBy>John Partee</cp:lastModifiedBy>
  <cp:revision>63</cp:revision>
  <cp:lastPrinted>2019-04-16T00:22:04Z</cp:lastPrinted>
  <dcterms:created xsi:type="dcterms:W3CDTF">2019-04-15T17:52:57Z</dcterms:created>
  <dcterms:modified xsi:type="dcterms:W3CDTF">2019-04-16T00:30:55Z</dcterms:modified>
</cp:coreProperties>
</file>