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65" r:id="rId4"/>
    <p:sldId id="266" r:id="rId5"/>
    <p:sldId id="276" r:id="rId6"/>
    <p:sldId id="284" r:id="rId7"/>
    <p:sldId id="285" r:id="rId8"/>
    <p:sldId id="281" r:id="rId9"/>
    <p:sldId id="283" r:id="rId10"/>
    <p:sldId id="280" r:id="rId11"/>
    <p:sldId id="282" r:id="rId12"/>
    <p:sldId id="278" r:id="rId13"/>
    <p:sldId id="267" r:id="rId14"/>
    <p:sldId id="269" r:id="rId15"/>
    <p:sldId id="256" r:id="rId16"/>
    <p:sldId id="257" r:id="rId17"/>
    <p:sldId id="270" r:id="rId18"/>
    <p:sldId id="271" r:id="rId19"/>
    <p:sldId id="272" r:id="rId20"/>
    <p:sldId id="273" r:id="rId21"/>
    <p:sldId id="274" r:id="rId22"/>
    <p:sldId id="259" r:id="rId23"/>
    <p:sldId id="260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6788D6-CC27-40E0-AD76-A1D398242723}">
          <p14:sldIdLst>
            <p14:sldId id="264"/>
            <p14:sldId id="275"/>
            <p14:sldId id="265"/>
            <p14:sldId id="266"/>
          </p14:sldIdLst>
        </p14:section>
        <p14:section name="Story" id="{0D082006-2A04-495E-9CE1-8FEA757F5F91}">
          <p14:sldIdLst>
            <p14:sldId id="276"/>
            <p14:sldId id="284"/>
            <p14:sldId id="285"/>
            <p14:sldId id="281"/>
            <p14:sldId id="283"/>
            <p14:sldId id="280"/>
            <p14:sldId id="282"/>
            <p14:sldId id="278"/>
            <p14:sldId id="267"/>
          </p14:sldIdLst>
        </p14:section>
        <p14:section name="Conclusion" id="{CC523660-F8A3-4597-8458-66C8365C0AE2}">
          <p14:sldIdLst>
            <p14:sldId id="269"/>
          </p14:sldIdLst>
        </p14:section>
        <p14:section name="PLOTS" id="{DEADCFA1-F558-47F7-A383-774B4A1ACCF7}">
          <p14:sldIdLst>
            <p14:sldId id="256"/>
            <p14:sldId id="257"/>
            <p14:sldId id="270"/>
            <p14:sldId id="271"/>
            <p14:sldId id="272"/>
            <p14:sldId id="273"/>
            <p14:sldId id="274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6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5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2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A125-163D-4C7A-8335-DE8A39D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Job Attrition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FDF9-3071-4C93-92D9-92673294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Team “Greco-Roman”</a:t>
            </a:r>
          </a:p>
          <a:p>
            <a:pPr lvl="1"/>
            <a:r>
              <a:rPr lang="en-US" dirty="0"/>
              <a:t>Brady </a:t>
            </a:r>
            <a:r>
              <a:rPr lang="en-US" dirty="0" err="1"/>
              <a:t>Arendale</a:t>
            </a:r>
            <a:endParaRPr lang="en-US" dirty="0"/>
          </a:p>
          <a:p>
            <a:pPr lvl="1"/>
            <a:r>
              <a:rPr lang="en-US" dirty="0"/>
              <a:t>John Partee</a:t>
            </a:r>
          </a:p>
          <a:p>
            <a:pPr lvl="1"/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18036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5AE542-5EB8-434B-9FD3-BA993B83F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16" y="855768"/>
            <a:ext cx="11604667" cy="5240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85BD-6A2E-49A6-9011-DC5E5EA9B3FE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4565651" y="2480732"/>
            <a:ext cx="1076442" cy="29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2918E3B-DCDC-4A39-B413-D7D632DB568E}"/>
              </a:ext>
            </a:extLst>
          </p:cNvPr>
          <p:cNvSpPr/>
          <p:nvPr/>
        </p:nvSpPr>
        <p:spPr>
          <a:xfrm>
            <a:off x="4864335" y="1549400"/>
            <a:ext cx="1555515" cy="931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Manager’s and Research Directors only in upper class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9C0CCC-922C-4F7B-9CDE-3FE66A71E4C3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642093" y="2480732"/>
            <a:ext cx="1488957" cy="2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3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5959-82EF-4AD7-B12B-F3775F3AE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77" y="775747"/>
            <a:ext cx="11227011" cy="5080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AFC2-FFA6-4A0C-8FF1-4E4AD520D3D0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603751" y="2978150"/>
            <a:ext cx="151682" cy="221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8F1EAF-6830-4B4A-ABAF-3360C74E0914}"/>
              </a:ext>
            </a:extLst>
          </p:cNvPr>
          <p:cNvSpPr/>
          <p:nvPr/>
        </p:nvSpPr>
        <p:spPr>
          <a:xfrm>
            <a:off x="3460750" y="1587500"/>
            <a:ext cx="2286001" cy="1390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“Bad” – (31.3%)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“Good” – (16.9%)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“Better”-(14.2%)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“Bad” – (17.6%)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7FB09-0063-4C5F-A7E8-90E4517D41D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603751" y="2978150"/>
            <a:ext cx="1777999" cy="17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99606E-17B5-4CC8-B153-42659B475D3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609851" y="2978150"/>
            <a:ext cx="1993900" cy="189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D315B-735C-4EAE-94F8-22F9ECC1117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603751" y="2978150"/>
            <a:ext cx="4813299" cy="151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9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F5ECC-56EC-4829-A53B-763D1FD3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0" y="797203"/>
            <a:ext cx="4770841" cy="5483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24CA11-4A02-4644-A62F-256DE7E9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34" y="1621133"/>
            <a:ext cx="3958265" cy="45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E2D60-2CF0-4F20-8AAF-A234BD6C85C5}"/>
              </a:ext>
            </a:extLst>
          </p:cNvPr>
          <p:cNvSpPr txBox="1"/>
          <p:nvPr/>
        </p:nvSpPr>
        <p:spPr>
          <a:xfrm>
            <a:off x="647700" y="1149712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Attrition Rates – Man or Woman?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2BC75-AAFC-41B1-A95E-508B1775E584}"/>
              </a:ext>
            </a:extLst>
          </p:cNvPr>
          <p:cNvSpPr txBox="1"/>
          <p:nvPr/>
        </p:nvSpPr>
        <p:spPr>
          <a:xfrm>
            <a:off x="647700" y="553720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many paths traveled that led us to this conclusion.  These are the paths we took…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C8C96-EE96-4F67-917C-C6E28955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847" y="1772257"/>
            <a:ext cx="3041806" cy="351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E4395-FFCF-46C2-987C-75F0B2DB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47" y="1772257"/>
            <a:ext cx="3041806" cy="351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A4D92-15B4-4787-9234-D781A60DE2D1}"/>
              </a:ext>
            </a:extLst>
          </p:cNvPr>
          <p:cNvSpPr txBox="1"/>
          <p:nvPr/>
        </p:nvSpPr>
        <p:spPr>
          <a:xfrm>
            <a:off x="495300" y="1772257"/>
            <a:ext cx="172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15% women leaving the company.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0463F-E7BB-48D7-AA37-540D22BB2896}"/>
              </a:ext>
            </a:extLst>
          </p:cNvPr>
          <p:cNvSpPr txBox="1"/>
          <p:nvPr/>
        </p:nvSpPr>
        <p:spPr>
          <a:xfrm>
            <a:off x="9975850" y="1727628"/>
            <a:ext cx="172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~ 17% men leaving the company.</a:t>
            </a:r>
          </a:p>
        </p:txBody>
      </p:sp>
    </p:spTree>
    <p:extLst>
      <p:ext uri="{BB962C8B-B14F-4D97-AF65-F5344CB8AC3E}">
        <p14:creationId xmlns:p14="http://schemas.microsoft.com/office/powerpoint/2010/main" val="344074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2BE2-B24E-4D87-82AE-E0A24F1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69BC-815E-47B8-8300-270A52A2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graphs, reiterate the variables we’ve chosen and the trends we find most interesting.</a:t>
            </a:r>
          </a:p>
        </p:txBody>
      </p:sp>
    </p:spTree>
    <p:extLst>
      <p:ext uri="{BB962C8B-B14F-4D97-AF65-F5344CB8AC3E}">
        <p14:creationId xmlns:p14="http://schemas.microsoft.com/office/powerpoint/2010/main" val="127982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C16AB-AA18-41FA-839F-5D893CE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4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ED279-D6D4-4397-A153-3F5D0C6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61FA3-85A4-4E0A-A9C0-F361A756102D}"/>
              </a:ext>
            </a:extLst>
          </p:cNvPr>
          <p:cNvSpPr txBox="1"/>
          <p:nvPr/>
        </p:nvSpPr>
        <p:spPr>
          <a:xfrm>
            <a:off x="203200" y="125730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suspect these are </a:t>
            </a:r>
          </a:p>
        </p:txBody>
      </p:sp>
    </p:spTree>
    <p:extLst>
      <p:ext uri="{BB962C8B-B14F-4D97-AF65-F5344CB8AC3E}">
        <p14:creationId xmlns:p14="http://schemas.microsoft.com/office/powerpoint/2010/main" val="102129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D30AE-DF50-4242-AEF6-98EFF58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6AC1-02DC-4899-BE09-3CBAF13E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D8B-B370-478D-A725-096D32CB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does an employee quit a job?</a:t>
            </a:r>
          </a:p>
          <a:p>
            <a:pPr lvl="1"/>
            <a:r>
              <a:rPr lang="en-US" sz="2800" dirty="0"/>
              <a:t>Do they hate their boss?</a:t>
            </a:r>
          </a:p>
          <a:p>
            <a:pPr lvl="1"/>
            <a:r>
              <a:rPr lang="en-US" sz="2800" dirty="0"/>
              <a:t>Is the work unfulfilling?</a:t>
            </a:r>
          </a:p>
          <a:p>
            <a:r>
              <a:rPr lang="en-US" sz="3200" dirty="0"/>
              <a:t>We can answer this, with DATA!</a:t>
            </a:r>
          </a:p>
        </p:txBody>
      </p:sp>
    </p:spTree>
    <p:extLst>
      <p:ext uri="{BB962C8B-B14F-4D97-AF65-F5344CB8AC3E}">
        <p14:creationId xmlns:p14="http://schemas.microsoft.com/office/powerpoint/2010/main" val="337177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2CD9A-BAD6-4B41-8A4D-237F366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228435"/>
            <a:ext cx="60836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2AEFAC-8EDA-4E29-8AB9-5255FDD6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7" y="504674"/>
            <a:ext cx="9068266" cy="5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E546-FBD6-4550-819F-E2E846D5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3"/>
            <a:ext cx="12192000" cy="64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CAB55-1222-4045-BC09-2994D6A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422120"/>
            <a:ext cx="7715647" cy="6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019-7CF3-4B5C-A4FE-4591AFA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9DEE-4D7D-4863-8BCF-3531064E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B8D-7033-4C0A-A089-A51551F9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" y="-92075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A7D-3A43-42AF-AF63-ED2F3EC0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BA3DE-3323-4E23-AB43-AC5712DF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0" y="179444"/>
            <a:ext cx="11056512" cy="63805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64B49D-412E-4479-B091-C44E01A21392}"/>
              </a:ext>
            </a:extLst>
          </p:cNvPr>
          <p:cNvCxnSpPr/>
          <p:nvPr/>
        </p:nvCxnSpPr>
        <p:spPr>
          <a:xfrm>
            <a:off x="1866900" y="2000250"/>
            <a:ext cx="2876550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E258DEA-7817-41B9-9568-EEED9DB9DEA8}"/>
              </a:ext>
            </a:extLst>
          </p:cNvPr>
          <p:cNvSpPr/>
          <p:nvPr/>
        </p:nvSpPr>
        <p:spPr>
          <a:xfrm>
            <a:off x="634054" y="924662"/>
            <a:ext cx="1702105" cy="1400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Makes you think what jobs are within 1 mile that people~30 are leaving?</a:t>
            </a:r>
          </a:p>
        </p:txBody>
      </p:sp>
    </p:spTree>
    <p:extLst>
      <p:ext uri="{BB962C8B-B14F-4D97-AF65-F5344CB8AC3E}">
        <p14:creationId xmlns:p14="http://schemas.microsoft.com/office/powerpoint/2010/main" val="209685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E05-66F4-4230-AB27-EF37DEC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8177-6C18-460E-8F5F-2126E32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B26D7-03EC-4442-B1E3-49337396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5" y="6174"/>
            <a:ext cx="1186241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550F-DE99-4C13-BCBF-E3B09C0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B1BC-41BE-4F62-A599-7DD5A19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provided 1470 surveys replies, to help predict job attrition.</a:t>
            </a:r>
          </a:p>
          <a:p>
            <a:r>
              <a:rPr lang="en-US" dirty="0">
                <a:highlight>
                  <a:srgbClr val="FFFF00"/>
                </a:highlight>
              </a:rPr>
              <a:t>Responses included 30 meaningful questions, including: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Education Level</a:t>
            </a:r>
          </a:p>
          <a:p>
            <a:pPr lvl="1"/>
            <a:r>
              <a:rPr lang="en-US" dirty="0"/>
              <a:t>Hours Worked</a:t>
            </a:r>
          </a:p>
          <a:p>
            <a:pPr lvl="1"/>
            <a:r>
              <a:rPr lang="en-US" dirty="0"/>
              <a:t>Job level/Role</a:t>
            </a:r>
          </a:p>
          <a:p>
            <a:pPr lvl="1"/>
            <a:r>
              <a:rPr lang="en-US" dirty="0"/>
              <a:t>Compensation</a:t>
            </a:r>
          </a:p>
          <a:p>
            <a:pPr lvl="1"/>
            <a:r>
              <a:rPr lang="en-US" dirty="0"/>
              <a:t>Education Field/level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B85-D07C-4B02-B2DC-7EC0DF9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81E-B349-4C81-B64B-4C0CEE41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highest job attrition rates? What contributes to this?</a:t>
            </a:r>
          </a:p>
          <a:p>
            <a:r>
              <a:rPr lang="en-US" dirty="0"/>
              <a:t>Who can we hire that is less likely to quit?</a:t>
            </a:r>
          </a:p>
          <a:p>
            <a:r>
              <a:rPr lang="en-US" dirty="0"/>
              <a:t>How can we retain employees?</a:t>
            </a:r>
          </a:p>
          <a:p>
            <a:r>
              <a:rPr lang="en-US" dirty="0"/>
              <a:t>How can we use this data to deliver value?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36B1-2B06-45A9-B9E9-6F86E20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Can a stepwise selection method help us find top attributes?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F08F-0113-47D5-9A1D-DEACE10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From stepwise selection method we produce the below model:</a:t>
            </a:r>
          </a:p>
          <a:p>
            <a:pPr marL="457200" lvl="1" indent="0">
              <a:buNone/>
            </a:pPr>
            <a:r>
              <a:rPr lang="en-US" sz="1400" dirty="0"/>
              <a:t>Attrition = </a:t>
            </a:r>
            <a:r>
              <a:rPr lang="en-US" sz="1400" dirty="0" err="1"/>
              <a:t>JobRole</a:t>
            </a:r>
            <a:r>
              <a:rPr lang="en-US" sz="1400" dirty="0"/>
              <a:t> + </a:t>
            </a:r>
            <a:r>
              <a:rPr lang="en-US" sz="1400" dirty="0" err="1"/>
              <a:t>StockOptionLevel</a:t>
            </a:r>
            <a:r>
              <a:rPr lang="en-US" sz="1400" dirty="0"/>
              <a:t> + </a:t>
            </a:r>
            <a:r>
              <a:rPr lang="en-US" sz="1400" dirty="0" err="1"/>
              <a:t>YearlyIncomeGroup</a:t>
            </a:r>
            <a:r>
              <a:rPr lang="en-US" sz="1400" dirty="0"/>
              <a:t> + </a:t>
            </a:r>
            <a:r>
              <a:rPr lang="en-US" sz="1400" dirty="0" err="1"/>
              <a:t>EnvironmentSatisfaction</a:t>
            </a:r>
            <a:r>
              <a:rPr lang="en-US" sz="1400" dirty="0"/>
              <a:t> + </a:t>
            </a:r>
            <a:r>
              <a:rPr lang="en-US" sz="1400" dirty="0" err="1"/>
              <a:t>DistanceFromHome</a:t>
            </a:r>
            <a:r>
              <a:rPr lang="en-US" sz="1400" dirty="0"/>
              <a:t> + </a:t>
            </a:r>
            <a:r>
              <a:rPr lang="en-US" sz="1400" dirty="0" err="1"/>
              <a:t>NumCompaniesWorked</a:t>
            </a:r>
            <a:r>
              <a:rPr lang="en-US" sz="1400" dirty="0"/>
              <a:t> + Age + </a:t>
            </a:r>
            <a:r>
              <a:rPr lang="en-US" sz="1400" dirty="0" err="1"/>
              <a:t>YearsInCurrentRole</a:t>
            </a:r>
            <a:r>
              <a:rPr lang="en-US" sz="1400" dirty="0"/>
              <a:t> + </a:t>
            </a:r>
            <a:r>
              <a:rPr lang="en-US" sz="1400" dirty="0" err="1"/>
              <a:t>YersSinceLastPromotion</a:t>
            </a:r>
            <a:r>
              <a:rPr lang="en-US" sz="1400" dirty="0"/>
              <a:t> + </a:t>
            </a:r>
            <a:r>
              <a:rPr lang="en-US" sz="1400" dirty="0" err="1"/>
              <a:t>WorkLifeBalance</a:t>
            </a:r>
            <a:r>
              <a:rPr lang="en-US" sz="1400" dirty="0"/>
              <a:t> + </a:t>
            </a:r>
            <a:r>
              <a:rPr lang="en-US" sz="1400" dirty="0" err="1"/>
              <a:t>DailyRate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2A72E-1101-4FFE-AD71-BBD676E8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682471"/>
            <a:ext cx="5451627" cy="33936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236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F8AE7AC-3172-405C-AD79-28224EA5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728AA-ECC0-4168-8D0C-767093C933DA}"/>
              </a:ext>
            </a:extLst>
          </p:cNvPr>
          <p:cNvGrpSpPr/>
          <p:nvPr/>
        </p:nvGrpSpPr>
        <p:grpSpPr>
          <a:xfrm>
            <a:off x="0" y="914267"/>
            <a:ext cx="12192000" cy="5662905"/>
            <a:chOff x="0" y="914267"/>
            <a:chExt cx="12192000" cy="5662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9ED7C-9C3E-4A27-A777-3CCD257E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757" y="914267"/>
              <a:ext cx="11539085" cy="52106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EF29-42CC-43BC-AAF2-6578CDFC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95907"/>
              <a:ext cx="12192000" cy="3812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64CF6-6D7E-4B65-B700-29F06B0170BD}"/>
                </a:ext>
              </a:extLst>
            </p:cNvPr>
            <p:cNvSpPr txBox="1"/>
            <p:nvPr/>
          </p:nvSpPr>
          <p:spPr>
            <a:xfrm>
              <a:off x="1454150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6DC7-A043-42A2-B15D-BE590AB584B0}"/>
                </a:ext>
              </a:extLst>
            </p:cNvPr>
            <p:cNvSpPr txBox="1"/>
            <p:nvPr/>
          </p:nvSpPr>
          <p:spPr>
            <a:xfrm>
              <a:off x="3727450" y="37719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23.9%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E65E5D-9EDC-44E7-A1EF-9A8F071E0EFB}"/>
                </a:ext>
              </a:extLst>
            </p:cNvPr>
            <p:cNvSpPr txBox="1"/>
            <p:nvPr/>
          </p:nvSpPr>
          <p:spPr>
            <a:xfrm>
              <a:off x="2593407" y="4437449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23.1%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A8B3-26D0-4392-B641-CFDCECA6E8E0}"/>
                </a:ext>
              </a:extLst>
            </p:cNvPr>
            <p:cNvSpPr txBox="1"/>
            <p:nvPr/>
          </p:nvSpPr>
          <p:spPr>
            <a:xfrm>
              <a:off x="4927600" y="45212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4.9%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E84A6D-1AD1-4396-B5F9-CF901C0DC589}"/>
                </a:ext>
              </a:extLst>
            </p:cNvPr>
            <p:cNvSpPr txBox="1"/>
            <p:nvPr/>
          </p:nvSpPr>
          <p:spPr>
            <a:xfrm>
              <a:off x="6066857" y="4445000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6.9%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8EC5F7-515E-4E49-B476-E00C07B21BE9}"/>
                </a:ext>
              </a:extLst>
            </p:cNvPr>
            <p:cNvSpPr txBox="1"/>
            <p:nvPr/>
          </p:nvSpPr>
          <p:spPr>
            <a:xfrm>
              <a:off x="7261793" y="45620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2.5%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C85827-7BAD-454F-A3A1-69D946923143}"/>
                </a:ext>
              </a:extLst>
            </p:cNvPr>
            <p:cNvSpPr txBox="1"/>
            <p:nvPr/>
          </p:nvSpPr>
          <p:spPr>
            <a:xfrm>
              <a:off x="8398443" y="39778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16.1%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87A68-0821-494B-95BF-C6996CBDE2BC}"/>
                </a:ext>
              </a:extLst>
            </p:cNvPr>
            <p:cNvSpPr txBox="1"/>
            <p:nvPr/>
          </p:nvSpPr>
          <p:spPr>
            <a:xfrm>
              <a:off x="9585893" y="3839347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17.5%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9A67C-C0F6-421E-88C9-E7928DD3EDAC}"/>
                </a:ext>
              </a:extLst>
            </p:cNvPr>
            <p:cNvSpPr txBox="1"/>
            <p:nvPr/>
          </p:nvSpPr>
          <p:spPr>
            <a:xfrm>
              <a:off x="10737850" y="4168001"/>
              <a:ext cx="69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39.8%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D0A60F-7A24-4EB8-8D43-4A35582B382A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7354606" y="2881618"/>
            <a:ext cx="256437" cy="168042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B877E6-1574-4DF9-AC29-AD1FBC7278E3}"/>
              </a:ext>
            </a:extLst>
          </p:cNvPr>
          <p:cNvSpPr/>
          <p:nvPr/>
        </p:nvSpPr>
        <p:spPr>
          <a:xfrm>
            <a:off x="6066856" y="1835150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Lowest Attrition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49ED3-DA78-4EF4-896E-08E390C096A2}"/>
              </a:ext>
            </a:extLst>
          </p:cNvPr>
          <p:cNvCxnSpPr>
            <a:cxnSpLocks/>
            <a:stCxn id="24" idx="5"/>
            <a:endCxn id="15" idx="0"/>
          </p:cNvCxnSpPr>
          <p:nvPr/>
        </p:nvCxnSpPr>
        <p:spPr>
          <a:xfrm flipH="1">
            <a:off x="11087100" y="2510453"/>
            <a:ext cx="144181" cy="16575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6AB8BE-6B8C-4D8E-B1BD-C54DB1CC9A32}"/>
              </a:ext>
            </a:extLst>
          </p:cNvPr>
          <p:cNvSpPr/>
          <p:nvPr/>
        </p:nvSpPr>
        <p:spPr>
          <a:xfrm>
            <a:off x="9943531" y="1463985"/>
            <a:ext cx="1508693" cy="12260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Role with Highest Attrition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C268E2-3023-4AD3-AE50-3E80BF36985E}"/>
              </a:ext>
            </a:extLst>
          </p:cNvPr>
          <p:cNvSpPr txBox="1"/>
          <p:nvPr/>
        </p:nvSpPr>
        <p:spPr>
          <a:xfrm>
            <a:off x="5861049" y="5909441"/>
            <a:ext cx="698500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Job Role</a:t>
            </a:r>
          </a:p>
        </p:txBody>
      </p:sp>
    </p:spTree>
    <p:extLst>
      <p:ext uri="{BB962C8B-B14F-4D97-AF65-F5344CB8AC3E}">
        <p14:creationId xmlns:p14="http://schemas.microsoft.com/office/powerpoint/2010/main" val="251127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14F72-C47B-49CA-9E56-4DE1C356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12192000" cy="550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5780A-E5FB-4605-B243-0664EAEF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5991225"/>
            <a:ext cx="570547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D6920C-3CF7-4380-807F-DF234F11F2C8}"/>
              </a:ext>
            </a:extLst>
          </p:cNvPr>
          <p:cNvSpPr txBox="1"/>
          <p:nvPr/>
        </p:nvSpPr>
        <p:spPr>
          <a:xfrm>
            <a:off x="1098550" y="404495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F2322-26FB-49AC-AAE1-D287FE985D91}"/>
              </a:ext>
            </a:extLst>
          </p:cNvPr>
          <p:cNvSpPr txBox="1"/>
          <p:nvPr/>
        </p:nvSpPr>
        <p:spPr>
          <a:xfrm>
            <a:off x="1739900" y="468630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13.7%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0765F-B0DA-42E2-8F4F-E010719321A6}"/>
              </a:ext>
            </a:extLst>
          </p:cNvPr>
          <p:cNvSpPr txBox="1"/>
          <p:nvPr/>
        </p:nvSpPr>
        <p:spPr>
          <a:xfrm>
            <a:off x="2381250" y="4886355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D5608-F976-483F-8713-D355C66F9F32}"/>
              </a:ext>
            </a:extLst>
          </p:cNvPr>
          <p:cNvSpPr txBox="1"/>
          <p:nvPr/>
        </p:nvSpPr>
        <p:spPr>
          <a:xfrm>
            <a:off x="3022600" y="505629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17.3%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B6E4-9072-4F0D-8305-2C21543E90DE}"/>
              </a:ext>
            </a:extLst>
          </p:cNvPr>
          <p:cNvSpPr txBox="1"/>
          <p:nvPr/>
        </p:nvSpPr>
        <p:spPr>
          <a:xfrm>
            <a:off x="3663950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6E7F-E50B-4ABF-9268-B9372E99DC8A}"/>
              </a:ext>
            </a:extLst>
          </p:cNvPr>
          <p:cNvSpPr txBox="1"/>
          <p:nvPr/>
        </p:nvSpPr>
        <p:spPr>
          <a:xfrm>
            <a:off x="4305300" y="5134483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4.4%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D49B-497C-475E-B1DC-5F2CB64A12F1}"/>
              </a:ext>
            </a:extLst>
          </p:cNvPr>
          <p:cNvSpPr txBox="1"/>
          <p:nvPr/>
        </p:nvSpPr>
        <p:spPr>
          <a:xfrm>
            <a:off x="4975225" y="508641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18.8%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618D-1A10-4A93-A639-277B17392CAE}"/>
              </a:ext>
            </a:extLst>
          </p:cNvPr>
          <p:cNvSpPr txBox="1"/>
          <p:nvPr/>
        </p:nvSpPr>
        <p:spPr>
          <a:xfrm>
            <a:off x="5616575" y="4986382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21.1%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DB29A-53ED-46D9-874F-6223E4FEA1FC}"/>
              </a:ext>
            </a:extLst>
          </p:cNvPr>
          <p:cNvSpPr txBox="1"/>
          <p:nvPr/>
        </p:nvSpPr>
        <p:spPr>
          <a:xfrm>
            <a:off x="6892925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D0706-E81B-48C8-A2CB-030F6CAF3954}"/>
              </a:ext>
            </a:extLst>
          </p:cNvPr>
          <p:cNvSpPr txBox="1"/>
          <p:nvPr/>
        </p:nvSpPr>
        <p:spPr>
          <a:xfrm>
            <a:off x="7540625" y="5146914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400B7-A68A-4AC9-92B9-8AF8857383AC}"/>
              </a:ext>
            </a:extLst>
          </p:cNvPr>
          <p:cNvSpPr txBox="1"/>
          <p:nvPr/>
        </p:nvSpPr>
        <p:spPr>
          <a:xfrm>
            <a:off x="8210550" y="5141101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8.3%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7F66A-910A-4448-A2EA-26CE649CC9D8}"/>
              </a:ext>
            </a:extLst>
          </p:cNvPr>
          <p:cNvSpPr txBox="1"/>
          <p:nvPr/>
        </p:nvSpPr>
        <p:spPr>
          <a:xfrm>
            <a:off x="9488487" y="5156319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C5F70-D286-4C6A-9D02-E05882CE15C2}"/>
              </a:ext>
            </a:extLst>
          </p:cNvPr>
          <p:cNvSpPr txBox="1"/>
          <p:nvPr/>
        </p:nvSpPr>
        <p:spPr>
          <a:xfrm>
            <a:off x="10129837" y="5186437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11.1%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9E6E3-512D-4591-A2F5-8D6209677936}"/>
              </a:ext>
            </a:extLst>
          </p:cNvPr>
          <p:cNvSpPr txBox="1"/>
          <p:nvPr/>
        </p:nvSpPr>
        <p:spPr>
          <a:xfrm>
            <a:off x="10799762" y="5134480"/>
            <a:ext cx="425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23.1%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3A1FAE-DBCF-4AF4-9932-D75CC7C00D9B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305300" y="2504452"/>
            <a:ext cx="1345902" cy="237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1DFE40-E4C8-4DB2-8245-65DF7AEC8445}"/>
              </a:ext>
            </a:extLst>
          </p:cNvPr>
          <p:cNvSpPr/>
          <p:nvPr/>
        </p:nvSpPr>
        <p:spPr>
          <a:xfrm>
            <a:off x="5311775" y="1593881"/>
            <a:ext cx="231775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What’s happening between 4-5 years causing people to stay?</a:t>
            </a:r>
          </a:p>
        </p:txBody>
      </p:sp>
    </p:spTree>
    <p:extLst>
      <p:ext uri="{BB962C8B-B14F-4D97-AF65-F5344CB8AC3E}">
        <p14:creationId xmlns:p14="http://schemas.microsoft.com/office/powerpoint/2010/main" val="48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E359C-9986-478B-8986-EEF0B460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49"/>
            <a:ext cx="12192000" cy="550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00E15-31CA-4107-BDE7-3EBF8D367937}"/>
              </a:ext>
            </a:extLst>
          </p:cNvPr>
          <p:cNvCxnSpPr/>
          <p:nvPr/>
        </p:nvCxnSpPr>
        <p:spPr>
          <a:xfrm>
            <a:off x="241300" y="3092450"/>
            <a:ext cx="1141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9EB81D-88B6-44E8-9512-DFE8B6AD802A}"/>
              </a:ext>
            </a:extLst>
          </p:cNvPr>
          <p:cNvCxnSpPr/>
          <p:nvPr/>
        </p:nvCxnSpPr>
        <p:spPr>
          <a:xfrm>
            <a:off x="5937250" y="704850"/>
            <a:ext cx="0" cy="5073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CE9A3-09F6-40AD-B34D-ABD0E296B00B}"/>
              </a:ext>
            </a:extLst>
          </p:cNvPr>
          <p:cNvCxnSpPr/>
          <p:nvPr/>
        </p:nvCxnSpPr>
        <p:spPr>
          <a:xfrm flipV="1">
            <a:off x="5029200" y="4851400"/>
            <a:ext cx="1295400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081FD4-62F7-4B49-B028-FCB2DCD2E8CA}"/>
              </a:ext>
            </a:extLst>
          </p:cNvPr>
          <p:cNvSpPr/>
          <p:nvPr/>
        </p:nvSpPr>
        <p:spPr>
          <a:xfrm>
            <a:off x="3860800" y="5086350"/>
            <a:ext cx="1149348" cy="7365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Most attrition cases as expected. </a:t>
            </a:r>
          </a:p>
        </p:txBody>
      </p:sp>
    </p:spTree>
    <p:extLst>
      <p:ext uri="{BB962C8B-B14F-4D97-AF65-F5344CB8AC3E}">
        <p14:creationId xmlns:p14="http://schemas.microsoft.com/office/powerpoint/2010/main" val="1259232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597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Lucida Console</vt:lpstr>
      <vt:lpstr>Wingdings</vt:lpstr>
      <vt:lpstr>Wingdings 3</vt:lpstr>
      <vt:lpstr>Ion</vt:lpstr>
      <vt:lpstr>Job Attrition Study</vt:lpstr>
      <vt:lpstr>Study Overview</vt:lpstr>
      <vt:lpstr>Data Analyzed </vt:lpstr>
      <vt:lpstr>What do we want to know?</vt:lpstr>
      <vt:lpstr>Can a stepwise selection method help us find top attributes?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Imported data</vt:lpstr>
      <vt:lpstr>Inspected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Attrition Study</dc:title>
  <dc:creator>John Partee</dc:creator>
  <cp:lastModifiedBy>Steven Vazquez</cp:lastModifiedBy>
  <cp:revision>73</cp:revision>
  <dcterms:created xsi:type="dcterms:W3CDTF">2019-04-13T01:35:36Z</dcterms:created>
  <dcterms:modified xsi:type="dcterms:W3CDTF">2019-04-15T04:00:51Z</dcterms:modified>
</cp:coreProperties>
</file>