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6" r:id="rId17"/>
    <p:sldId id="284" r:id="rId18"/>
    <p:sldId id="285" r:id="rId19"/>
    <p:sldId id="281" r:id="rId20"/>
    <p:sldId id="283" r:id="rId21"/>
    <p:sldId id="280" r:id="rId22"/>
    <p:sldId id="282" r:id="rId23"/>
    <p:sldId id="278" r:id="rId24"/>
    <p:sldId id="267" r:id="rId25"/>
    <p:sldId id="269" r:id="rId26"/>
    <p:sldId id="256" r:id="rId27"/>
    <p:sldId id="257" r:id="rId28"/>
    <p:sldId id="270" r:id="rId29"/>
    <p:sldId id="271" r:id="rId30"/>
    <p:sldId id="272" r:id="rId31"/>
    <p:sldId id="273" r:id="rId32"/>
    <p:sldId id="274" r:id="rId33"/>
    <p:sldId id="259" r:id="rId34"/>
    <p:sldId id="260" r:id="rId35"/>
    <p:sldId id="261" r:id="rId36"/>
    <p:sldId id="262" r:id="rId37"/>
    <p:sldId id="26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6788D6-CC27-40E0-AD76-A1D398242723}">
          <p14:sldIdLst>
            <p14:sldId id="264"/>
            <p14:sldId id="275"/>
            <p14:sldId id="265"/>
            <p14:sldId id="26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Story" id="{0D082006-2A04-495E-9CE1-8FEA757F5F91}">
          <p14:sldIdLst>
            <p14:sldId id="276"/>
            <p14:sldId id="284"/>
            <p14:sldId id="285"/>
            <p14:sldId id="281"/>
            <p14:sldId id="283"/>
            <p14:sldId id="280"/>
            <p14:sldId id="282"/>
            <p14:sldId id="278"/>
            <p14:sldId id="267"/>
          </p14:sldIdLst>
        </p14:section>
        <p14:section name="Conclusion" id="{CC523660-F8A3-4597-8458-66C8365C0AE2}">
          <p14:sldIdLst>
            <p14:sldId id="269"/>
          </p14:sldIdLst>
        </p14:section>
        <p14:section name="PLOTS" id="{DEADCFA1-F558-47F7-A383-774B4A1ACCF7}">
          <p14:sldIdLst>
            <p14:sldId id="256"/>
            <p14:sldId id="257"/>
            <p14:sldId id="270"/>
            <p14:sldId id="271"/>
            <p14:sldId id="272"/>
            <p14:sldId id="273"/>
            <p14:sldId id="274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E29-24D4-43F0-819A-82F91B8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7D32-3215-41A1-A372-CD5E50F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discriminate on the basis of age, gender, or marital status, so we ran another model controlling for those variables. The top three factors in this model were:</a:t>
            </a:r>
          </a:p>
          <a:p>
            <a:r>
              <a:rPr lang="en-US" dirty="0"/>
              <a:t>1) Overtime</a:t>
            </a:r>
          </a:p>
          <a:p>
            <a:r>
              <a:rPr lang="en-US" dirty="0"/>
              <a:t>2) Job role</a:t>
            </a:r>
          </a:p>
          <a:p>
            <a:r>
              <a:rPr lang="en-US" dirty="0"/>
              <a:t>3) Environment satisfaction – workers who reported low environment satisfaction had a 25.4% attrition rate, compared to 13-15% for medium to very high</a:t>
            </a:r>
          </a:p>
        </p:txBody>
      </p:sp>
    </p:spTree>
    <p:extLst>
      <p:ext uri="{BB962C8B-B14F-4D97-AF65-F5344CB8AC3E}">
        <p14:creationId xmlns:p14="http://schemas.microsoft.com/office/powerpoint/2010/main" val="39042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6D03-150D-42A9-A525-3E11FDF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are driving attrition in high turnover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DB63-4DCE-49E6-8565-4CB1A78D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specifically in controlling attrition rates for our high attrition job roles: sales representatives and laboratory technicians.</a:t>
            </a:r>
          </a:p>
          <a:p>
            <a:r>
              <a:rPr lang="en-US" dirty="0"/>
              <a:t>Sales representatives had the highest attrition rate, at 39.8%.</a:t>
            </a:r>
          </a:p>
          <a:p>
            <a:r>
              <a:rPr lang="en-US" dirty="0"/>
              <a:t>Laboratory technicians had an attrition rate of 23.9%.</a:t>
            </a:r>
          </a:p>
          <a:p>
            <a:r>
              <a:rPr lang="en-US" dirty="0"/>
              <a:t>We again used forward selection logistic regression models to determine the leading factors associated with attrition.</a:t>
            </a:r>
          </a:p>
        </p:txBody>
      </p:sp>
    </p:spTree>
    <p:extLst>
      <p:ext uri="{BB962C8B-B14F-4D97-AF65-F5344CB8AC3E}">
        <p14:creationId xmlns:p14="http://schemas.microsoft.com/office/powerpoint/2010/main" val="369672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F5B2-61EE-40C2-9A04-E6682D5B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152B-6EF6-4BEA-AF7F-FC3FD7B2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Travel frequency – sales reps who travelled frequently left the company at a 65% rate. No non-travel sales reps have left the company, although we only have a sample size of 5.</a:t>
            </a:r>
          </a:p>
          <a:p>
            <a:r>
              <a:rPr lang="en-US" dirty="0"/>
              <a:t>2) Overtime – 66.7% attrition rate for sales reps who work overtime, 28.8% for those who do not</a:t>
            </a:r>
          </a:p>
          <a:p>
            <a:r>
              <a:rPr lang="en-US" dirty="0"/>
              <a:t>3) Years in current role – lower attrition for those who have worked longer</a:t>
            </a:r>
          </a:p>
          <a:p>
            <a:r>
              <a:rPr lang="en-US" dirty="0"/>
              <a:t>4) Job satisfaction – workers who reported low job satisfaction had a 58.3% attrition rate, 47.6% for medium</a:t>
            </a:r>
          </a:p>
        </p:txBody>
      </p:sp>
    </p:spTree>
    <p:extLst>
      <p:ext uri="{BB962C8B-B14F-4D97-AF65-F5344CB8AC3E}">
        <p14:creationId xmlns:p14="http://schemas.microsoft.com/office/powerpoint/2010/main" val="198377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AA40-BEDB-4438-95EA-6070E82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D4CF5-E137-4C76-A147-B40CF5E7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CCEF9-0167-46B2-8A2D-0107202E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1E23-BF4E-4D5D-87AA-51A9370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01C7-E847-4F03-A4EB-CAD7B38D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Overtime – lab techs who work overtime have an attrition rate of 50%, compared to 15.7% for no overtime</a:t>
            </a:r>
          </a:p>
          <a:p>
            <a:r>
              <a:rPr lang="en-US" dirty="0"/>
              <a:t>2) Years at company - lower attrition for those who have worked longer</a:t>
            </a:r>
          </a:p>
          <a:p>
            <a:r>
              <a:rPr lang="en-US" dirty="0"/>
              <a:t>3) Stock option level – 30.4% attrition rate for the lowest stock option level, compared to 10% for the highest</a:t>
            </a:r>
          </a:p>
          <a:p>
            <a:r>
              <a:rPr lang="en-US" dirty="0"/>
              <a:t>4) Environment satisfaction – 41.5% attrition rate for lab techs who reported low environment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0820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4F1D-A201-46F4-9B2E-3C428A4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7810D-87F4-4682-957E-121497A6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B9DBD-2905-4FDA-BF97-85D90BD1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36B1-2B06-45A9-B9E9-6F86E20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Can a stepwise selection method help us find top attributes?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F08F-0113-47D5-9A1D-DEACE10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From stepwise selection method we produce the below model:</a:t>
            </a:r>
          </a:p>
          <a:p>
            <a:pPr marL="457200" lvl="1" indent="0">
              <a:buNone/>
            </a:pPr>
            <a:r>
              <a:rPr lang="en-US" sz="1400" dirty="0"/>
              <a:t>Attrition = </a:t>
            </a:r>
            <a:r>
              <a:rPr lang="en-US" sz="1400" dirty="0" err="1"/>
              <a:t>JobRole</a:t>
            </a:r>
            <a:r>
              <a:rPr lang="en-US" sz="1400" dirty="0"/>
              <a:t> + </a:t>
            </a:r>
            <a:r>
              <a:rPr lang="en-US" sz="1400" dirty="0" err="1"/>
              <a:t>StockOptionLevel</a:t>
            </a:r>
            <a:r>
              <a:rPr lang="en-US" sz="1400" dirty="0"/>
              <a:t> + </a:t>
            </a:r>
            <a:r>
              <a:rPr lang="en-US" sz="1400" dirty="0" err="1"/>
              <a:t>YearlyIncomeGroup</a:t>
            </a:r>
            <a:r>
              <a:rPr lang="en-US" sz="1400" dirty="0"/>
              <a:t> + </a:t>
            </a:r>
            <a:r>
              <a:rPr lang="en-US" sz="1400" dirty="0" err="1"/>
              <a:t>EnvironmentSatisfaction</a:t>
            </a:r>
            <a:r>
              <a:rPr lang="en-US" sz="1400" dirty="0"/>
              <a:t> + </a:t>
            </a:r>
            <a:r>
              <a:rPr lang="en-US" sz="1400" dirty="0" err="1"/>
              <a:t>DistanceFromHome</a:t>
            </a:r>
            <a:r>
              <a:rPr lang="en-US" sz="1400" dirty="0"/>
              <a:t> + </a:t>
            </a:r>
            <a:r>
              <a:rPr lang="en-US" sz="1400" dirty="0" err="1"/>
              <a:t>NumCompaniesWorked</a:t>
            </a:r>
            <a:r>
              <a:rPr lang="en-US" sz="1400" dirty="0"/>
              <a:t> + Age + </a:t>
            </a:r>
            <a:r>
              <a:rPr lang="en-US" sz="1400" dirty="0" err="1"/>
              <a:t>YearsInCurrentRole</a:t>
            </a:r>
            <a:r>
              <a:rPr lang="en-US" sz="1400" dirty="0"/>
              <a:t> + </a:t>
            </a:r>
            <a:r>
              <a:rPr lang="en-US" sz="1400" dirty="0" err="1"/>
              <a:t>YersSinceLastPromotion</a:t>
            </a:r>
            <a:r>
              <a:rPr lang="en-US" sz="1400" dirty="0"/>
              <a:t> + </a:t>
            </a:r>
            <a:r>
              <a:rPr lang="en-US" sz="1400" dirty="0" err="1"/>
              <a:t>WorkLifeBalance</a:t>
            </a:r>
            <a:r>
              <a:rPr lang="en-US" sz="1400" dirty="0"/>
              <a:t> + </a:t>
            </a:r>
            <a:r>
              <a:rPr lang="en-US" sz="1400" dirty="0" err="1"/>
              <a:t>DailyRate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A72E-1101-4FFE-AD71-BBD676E8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682471"/>
            <a:ext cx="5451627" cy="3393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236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8AE7AC-3172-405C-AD79-28224EA5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6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728AA-ECC0-4168-8D0C-767093C933DA}"/>
              </a:ext>
            </a:extLst>
          </p:cNvPr>
          <p:cNvGrpSpPr/>
          <p:nvPr/>
        </p:nvGrpSpPr>
        <p:grpSpPr>
          <a:xfrm>
            <a:off x="0" y="914267"/>
            <a:ext cx="12192000" cy="5662905"/>
            <a:chOff x="0" y="914267"/>
            <a:chExt cx="12192000" cy="5662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9ED7C-9C3E-4A27-A777-3CCD257E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757" y="914267"/>
              <a:ext cx="11539085" cy="52106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0AEF29-42CC-43BC-AAF2-6578CDFC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95907"/>
              <a:ext cx="12192000" cy="3812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A64CF6-6D7E-4B65-B700-29F06B0170BD}"/>
                </a:ext>
              </a:extLst>
            </p:cNvPr>
            <p:cNvSpPr txBox="1"/>
            <p:nvPr/>
          </p:nvSpPr>
          <p:spPr>
            <a:xfrm>
              <a:off x="1454150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A6DC7-A043-42A2-B15D-BE590AB584B0}"/>
                </a:ext>
              </a:extLst>
            </p:cNvPr>
            <p:cNvSpPr txBox="1"/>
            <p:nvPr/>
          </p:nvSpPr>
          <p:spPr>
            <a:xfrm>
              <a:off x="3727450" y="37719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23.9%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E65E5D-9EDC-44E7-A1EF-9A8F071E0EFB}"/>
                </a:ext>
              </a:extLst>
            </p:cNvPr>
            <p:cNvSpPr txBox="1"/>
            <p:nvPr/>
          </p:nvSpPr>
          <p:spPr>
            <a:xfrm>
              <a:off x="2593407" y="4437449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3A8B3-26D0-4392-B641-CFDCECA6E8E0}"/>
                </a:ext>
              </a:extLst>
            </p:cNvPr>
            <p:cNvSpPr txBox="1"/>
            <p:nvPr/>
          </p:nvSpPr>
          <p:spPr>
            <a:xfrm>
              <a:off x="4927600" y="45212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4.9%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E84A6D-1AD1-4396-B5F9-CF901C0DC589}"/>
                </a:ext>
              </a:extLst>
            </p:cNvPr>
            <p:cNvSpPr txBox="1"/>
            <p:nvPr/>
          </p:nvSpPr>
          <p:spPr>
            <a:xfrm>
              <a:off x="6066857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8EC5F7-515E-4E49-B476-E00C07B21BE9}"/>
                </a:ext>
              </a:extLst>
            </p:cNvPr>
            <p:cNvSpPr txBox="1"/>
            <p:nvPr/>
          </p:nvSpPr>
          <p:spPr>
            <a:xfrm>
              <a:off x="7261793" y="45620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2.5%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C85827-7BAD-454F-A3A1-69D946923143}"/>
                </a:ext>
              </a:extLst>
            </p:cNvPr>
            <p:cNvSpPr txBox="1"/>
            <p:nvPr/>
          </p:nvSpPr>
          <p:spPr>
            <a:xfrm>
              <a:off x="8398443" y="39778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16.1%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87A68-0821-494B-95BF-C6996CBDE2BC}"/>
                </a:ext>
              </a:extLst>
            </p:cNvPr>
            <p:cNvSpPr txBox="1"/>
            <p:nvPr/>
          </p:nvSpPr>
          <p:spPr>
            <a:xfrm>
              <a:off x="9585893" y="38393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17.5%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9A67C-C0F6-421E-88C9-E7928DD3EDAC}"/>
                </a:ext>
              </a:extLst>
            </p:cNvPr>
            <p:cNvSpPr txBox="1"/>
            <p:nvPr/>
          </p:nvSpPr>
          <p:spPr>
            <a:xfrm>
              <a:off x="10737850" y="4168001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39.8%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0A60F-7A24-4EB8-8D43-4A35582B382A}"/>
              </a:ext>
            </a:extLst>
          </p:cNvPr>
          <p:cNvCxnSpPr>
            <a:cxnSpLocks/>
            <a:stCxn id="19" idx="5"/>
            <a:endCxn id="12" idx="0"/>
          </p:cNvCxnSpPr>
          <p:nvPr/>
        </p:nvCxnSpPr>
        <p:spPr>
          <a:xfrm>
            <a:off x="7354606" y="2881618"/>
            <a:ext cx="256437" cy="168042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B877E6-1574-4DF9-AC29-AD1FBC7278E3}"/>
              </a:ext>
            </a:extLst>
          </p:cNvPr>
          <p:cNvSpPr/>
          <p:nvPr/>
        </p:nvSpPr>
        <p:spPr>
          <a:xfrm>
            <a:off x="6066856" y="1835150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Lowest Attrition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49ED3-DA78-4EF4-896E-08E390C096A2}"/>
              </a:ext>
            </a:extLst>
          </p:cNvPr>
          <p:cNvCxnSpPr>
            <a:cxnSpLocks/>
            <a:stCxn id="24" idx="5"/>
            <a:endCxn id="15" idx="0"/>
          </p:cNvCxnSpPr>
          <p:nvPr/>
        </p:nvCxnSpPr>
        <p:spPr>
          <a:xfrm flipH="1">
            <a:off x="11087100" y="2510453"/>
            <a:ext cx="144181" cy="16575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C6AB8BE-6B8C-4D8E-B1BD-C54DB1CC9A32}"/>
              </a:ext>
            </a:extLst>
          </p:cNvPr>
          <p:cNvSpPr/>
          <p:nvPr/>
        </p:nvSpPr>
        <p:spPr>
          <a:xfrm>
            <a:off x="9943531" y="1463985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Highest Attrition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268E2-3023-4AD3-AE50-3E80BF36985E}"/>
              </a:ext>
            </a:extLst>
          </p:cNvPr>
          <p:cNvSpPr txBox="1"/>
          <p:nvPr/>
        </p:nvSpPr>
        <p:spPr>
          <a:xfrm>
            <a:off x="5861049" y="5909441"/>
            <a:ext cx="698500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Job Role</a:t>
            </a:r>
          </a:p>
        </p:txBody>
      </p:sp>
    </p:spTree>
    <p:extLst>
      <p:ext uri="{BB962C8B-B14F-4D97-AF65-F5344CB8AC3E}">
        <p14:creationId xmlns:p14="http://schemas.microsoft.com/office/powerpoint/2010/main" val="2511278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14F72-C47B-49CA-9E56-4DE1C356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75"/>
            <a:ext cx="12192000" cy="550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5780A-E5FB-4605-B243-0664EAEF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5991225"/>
            <a:ext cx="570547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6920C-3CF7-4380-807F-DF234F11F2C8}"/>
              </a:ext>
            </a:extLst>
          </p:cNvPr>
          <p:cNvSpPr txBox="1"/>
          <p:nvPr/>
        </p:nvSpPr>
        <p:spPr>
          <a:xfrm>
            <a:off x="1098550" y="404495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F2322-26FB-49AC-AAE1-D287FE985D91}"/>
              </a:ext>
            </a:extLst>
          </p:cNvPr>
          <p:cNvSpPr txBox="1"/>
          <p:nvPr/>
        </p:nvSpPr>
        <p:spPr>
          <a:xfrm>
            <a:off x="1739900" y="468630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0765F-B0DA-42E2-8F4F-E010719321A6}"/>
              </a:ext>
            </a:extLst>
          </p:cNvPr>
          <p:cNvSpPr txBox="1"/>
          <p:nvPr/>
        </p:nvSpPr>
        <p:spPr>
          <a:xfrm>
            <a:off x="2381250" y="4886355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D5608-F976-483F-8713-D355C66F9F32}"/>
              </a:ext>
            </a:extLst>
          </p:cNvPr>
          <p:cNvSpPr txBox="1"/>
          <p:nvPr/>
        </p:nvSpPr>
        <p:spPr>
          <a:xfrm>
            <a:off x="3022600" y="505629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B6E4-9072-4F0D-8305-2C21543E90DE}"/>
              </a:ext>
            </a:extLst>
          </p:cNvPr>
          <p:cNvSpPr txBox="1"/>
          <p:nvPr/>
        </p:nvSpPr>
        <p:spPr>
          <a:xfrm>
            <a:off x="3663950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6E7F-E50B-4ABF-9268-B9372E99DC8A}"/>
              </a:ext>
            </a:extLst>
          </p:cNvPr>
          <p:cNvSpPr txBox="1"/>
          <p:nvPr/>
        </p:nvSpPr>
        <p:spPr>
          <a:xfrm>
            <a:off x="4305300" y="5134483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D49B-497C-475E-B1DC-5F2CB64A12F1}"/>
              </a:ext>
            </a:extLst>
          </p:cNvPr>
          <p:cNvSpPr txBox="1"/>
          <p:nvPr/>
        </p:nvSpPr>
        <p:spPr>
          <a:xfrm>
            <a:off x="4975225" y="508641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618D-1A10-4A93-A639-277B17392CAE}"/>
              </a:ext>
            </a:extLst>
          </p:cNvPr>
          <p:cNvSpPr txBox="1"/>
          <p:nvPr/>
        </p:nvSpPr>
        <p:spPr>
          <a:xfrm>
            <a:off x="5616575" y="498638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21.1%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DB29A-53ED-46D9-874F-6223E4FEA1FC}"/>
              </a:ext>
            </a:extLst>
          </p:cNvPr>
          <p:cNvSpPr txBox="1"/>
          <p:nvPr/>
        </p:nvSpPr>
        <p:spPr>
          <a:xfrm>
            <a:off x="6892925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D0706-E81B-48C8-A2CB-030F6CAF3954}"/>
              </a:ext>
            </a:extLst>
          </p:cNvPr>
          <p:cNvSpPr txBox="1"/>
          <p:nvPr/>
        </p:nvSpPr>
        <p:spPr>
          <a:xfrm>
            <a:off x="7540625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400B7-A68A-4AC9-92B9-8AF8857383AC}"/>
              </a:ext>
            </a:extLst>
          </p:cNvPr>
          <p:cNvSpPr txBox="1"/>
          <p:nvPr/>
        </p:nvSpPr>
        <p:spPr>
          <a:xfrm>
            <a:off x="8210550" y="5141101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7F66A-910A-4448-A2EA-26CE649CC9D8}"/>
              </a:ext>
            </a:extLst>
          </p:cNvPr>
          <p:cNvSpPr txBox="1"/>
          <p:nvPr/>
        </p:nvSpPr>
        <p:spPr>
          <a:xfrm>
            <a:off x="9488487" y="5156319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C5F70-D286-4C6A-9D02-E05882CE15C2}"/>
              </a:ext>
            </a:extLst>
          </p:cNvPr>
          <p:cNvSpPr txBox="1"/>
          <p:nvPr/>
        </p:nvSpPr>
        <p:spPr>
          <a:xfrm>
            <a:off x="10129837" y="5186437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9E6E3-512D-4591-A2F5-8D6209677936}"/>
              </a:ext>
            </a:extLst>
          </p:cNvPr>
          <p:cNvSpPr txBox="1"/>
          <p:nvPr/>
        </p:nvSpPr>
        <p:spPr>
          <a:xfrm>
            <a:off x="10799762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3A1FAE-DBCF-4AF4-9932-D75CC7C00D9B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305300" y="2504452"/>
            <a:ext cx="1345902" cy="237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1DFE40-E4C8-4DB2-8245-65DF7AEC8445}"/>
              </a:ext>
            </a:extLst>
          </p:cNvPr>
          <p:cNvSpPr/>
          <p:nvPr/>
        </p:nvSpPr>
        <p:spPr>
          <a:xfrm>
            <a:off x="5311775" y="1593881"/>
            <a:ext cx="231775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What’s happening between 4-5 years causing people to stay?</a:t>
            </a:r>
          </a:p>
        </p:txBody>
      </p:sp>
    </p:spTree>
    <p:extLst>
      <p:ext uri="{BB962C8B-B14F-4D97-AF65-F5344CB8AC3E}">
        <p14:creationId xmlns:p14="http://schemas.microsoft.com/office/powerpoint/2010/main" val="48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E359C-9986-478B-8986-EEF0B46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49"/>
            <a:ext cx="12192000" cy="55054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00E15-31CA-4107-BDE7-3EBF8D367937}"/>
              </a:ext>
            </a:extLst>
          </p:cNvPr>
          <p:cNvCxnSpPr/>
          <p:nvPr/>
        </p:nvCxnSpPr>
        <p:spPr>
          <a:xfrm>
            <a:off x="241300" y="3092450"/>
            <a:ext cx="1141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9EB81D-88B6-44E8-9512-DFE8B6AD802A}"/>
              </a:ext>
            </a:extLst>
          </p:cNvPr>
          <p:cNvCxnSpPr/>
          <p:nvPr/>
        </p:nvCxnSpPr>
        <p:spPr>
          <a:xfrm>
            <a:off x="5937250" y="704850"/>
            <a:ext cx="0" cy="507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CE9A3-09F6-40AD-B34D-ABD0E296B00B}"/>
              </a:ext>
            </a:extLst>
          </p:cNvPr>
          <p:cNvCxnSpPr/>
          <p:nvPr/>
        </p:nvCxnSpPr>
        <p:spPr>
          <a:xfrm flipV="1">
            <a:off x="5029200" y="4851400"/>
            <a:ext cx="129540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081FD4-62F7-4B49-B028-FCB2DCD2E8CA}"/>
              </a:ext>
            </a:extLst>
          </p:cNvPr>
          <p:cNvSpPr/>
          <p:nvPr/>
        </p:nvSpPr>
        <p:spPr>
          <a:xfrm>
            <a:off x="3860800" y="5086350"/>
            <a:ext cx="1149348" cy="7365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attrition cases as expected. </a:t>
            </a:r>
          </a:p>
        </p:txBody>
      </p:sp>
    </p:spTree>
    <p:extLst>
      <p:ext uri="{BB962C8B-B14F-4D97-AF65-F5344CB8AC3E}">
        <p14:creationId xmlns:p14="http://schemas.microsoft.com/office/powerpoint/2010/main" val="125923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3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05959-82EF-4AD7-B12B-F3775F3AE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77" y="775747"/>
            <a:ext cx="11227011" cy="50802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8AFC2-FFA6-4A0C-8FF1-4E4AD520D3D0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603751" y="2978150"/>
            <a:ext cx="151682" cy="221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8F1EAF-6830-4B4A-ABAF-3360C74E0914}"/>
              </a:ext>
            </a:extLst>
          </p:cNvPr>
          <p:cNvSpPr/>
          <p:nvPr/>
        </p:nvSpPr>
        <p:spPr>
          <a:xfrm>
            <a:off x="3460750" y="1587500"/>
            <a:ext cx="2286001" cy="1390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“Bad” – (31.3%)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“Good” – (16.9%)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“Better”-(14.2%)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“Bad” – (17.6%)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7FB09-0063-4C5F-A7E8-90E4517D41D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603751" y="2978150"/>
            <a:ext cx="1777999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99606E-17B5-4CC8-B153-42659B475D32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609851" y="2978150"/>
            <a:ext cx="1993900" cy="189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D315B-735C-4EAE-94F8-22F9ECC1117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603751" y="2978150"/>
            <a:ext cx="4813299" cy="151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9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F5ECC-56EC-4829-A53B-763D1FD3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0" y="797203"/>
            <a:ext cx="4770841" cy="54837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24CA11-4A02-4644-A62F-256DE7E9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34" y="1621133"/>
            <a:ext cx="3958265" cy="45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647700" y="1149712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Attrition Rates – Man or Woman?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2BC75-AAFC-41B1-A95E-508B1775E584}"/>
              </a:ext>
            </a:extLst>
          </p:cNvPr>
          <p:cNvSpPr txBox="1"/>
          <p:nvPr/>
        </p:nvSpPr>
        <p:spPr>
          <a:xfrm>
            <a:off x="647700" y="553720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many paths traveled that led us to this conclusion.  These are the paths we took…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C8C96-EE96-4F67-917C-C6E28955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847" y="1772257"/>
            <a:ext cx="3041806" cy="351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E4395-FFCF-46C2-987C-75F0B2DB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47" y="1772257"/>
            <a:ext cx="3041806" cy="351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A4D92-15B4-4787-9234-D781A60DE2D1}"/>
              </a:ext>
            </a:extLst>
          </p:cNvPr>
          <p:cNvSpPr txBox="1"/>
          <p:nvPr/>
        </p:nvSpPr>
        <p:spPr>
          <a:xfrm>
            <a:off x="495300" y="1772257"/>
            <a:ext cx="172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15% women leaving the company.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0463F-E7BB-48D7-AA37-540D22BB2896}"/>
              </a:ext>
            </a:extLst>
          </p:cNvPr>
          <p:cNvSpPr txBox="1"/>
          <p:nvPr/>
        </p:nvSpPr>
        <p:spPr>
          <a:xfrm>
            <a:off x="9975850" y="1727628"/>
            <a:ext cx="172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17% men leaving the company.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graphs, reiterate the variables we’ve chosen and the trends we find most interesting.</a:t>
            </a:r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FA2-3009-4284-AE03-FFF22799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5F8E-EF01-4CAB-B44C-EEA14ED6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openxlsx</a:t>
            </a:r>
            <a:r>
              <a:rPr lang="en-US" dirty="0"/>
              <a:t>)</a:t>
            </a:r>
          </a:p>
          <a:p>
            <a:r>
              <a:rPr lang="en-US" dirty="0" err="1"/>
              <a:t>attritionData</a:t>
            </a:r>
            <a:r>
              <a:rPr lang="en-US" dirty="0"/>
              <a:t> &lt;- read.xlsx("CaseStudy2-data.xlsx")</a:t>
            </a:r>
          </a:p>
        </p:txBody>
      </p:sp>
    </p:spTree>
    <p:extLst>
      <p:ext uri="{BB962C8B-B14F-4D97-AF65-F5344CB8AC3E}">
        <p14:creationId xmlns:p14="http://schemas.microsoft.com/office/powerpoint/2010/main" val="1951453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F96-D0BC-4A91-983C-813B133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Inspected Data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D1D22-0F4E-4AA1-8713-8B09CC1F0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693" y="1562100"/>
            <a:ext cx="87716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attritionData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"Age" "Attrition"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BusinessTravel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"Department"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DistanceFromHome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"Education"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EducationField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EnvironmentSatisfaction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"Gender"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HourlyRate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JobInvolvement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MaritalStatus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NumCompaniesWorked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"Over18"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PercentSalaryHike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PerformanceRating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RelationshipSatisfaction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StandardHours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StockOptionLevel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TotalWorkingYears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TrainingTimesLastYear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WorkLifeBalance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YearsAtCompany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YearsInCurrentRole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YearsSinceLastPromotion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YearsWithCurrManager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B3DB7-62C2-4A2F-8D61-BC962C8DF26A}"/>
              </a:ext>
            </a:extLst>
          </p:cNvPr>
          <p:cNvSpPr txBox="1">
            <a:spLocks/>
          </p:cNvSpPr>
          <p:nvPr/>
        </p:nvSpPr>
        <p:spPr>
          <a:xfrm>
            <a:off x="787400" y="2946399"/>
            <a:ext cx="10515600" cy="354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Trends related to attrition:</a:t>
            </a:r>
          </a:p>
          <a:p>
            <a:pPr lvl="1"/>
            <a:r>
              <a:rPr lang="en-US" dirty="0"/>
              <a:t>Age related to Attrition</a:t>
            </a:r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WorklifeBalance</a:t>
            </a:r>
            <a:endParaRPr lang="en-US" dirty="0"/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JobInvolvment</a:t>
            </a:r>
            <a:r>
              <a:rPr lang="en-US" dirty="0"/>
              <a:t>/</a:t>
            </a:r>
            <a:r>
              <a:rPr lang="en-US" dirty="0" err="1"/>
              <a:t>JobSatisfaction</a:t>
            </a:r>
            <a:endParaRPr lang="en-US" dirty="0"/>
          </a:p>
          <a:p>
            <a:pPr lvl="2"/>
            <a:r>
              <a:rPr lang="en-US" dirty="0"/>
              <a:t>Are people bored? Are they engaged? Too much work?</a:t>
            </a:r>
          </a:p>
          <a:p>
            <a:pPr lvl="1"/>
            <a:r>
              <a:rPr lang="en-US" dirty="0"/>
              <a:t>Years at company</a:t>
            </a:r>
          </a:p>
          <a:p>
            <a:pPr lvl="2"/>
            <a:r>
              <a:rPr lang="en-US" dirty="0"/>
              <a:t>Do the longer people work at company deter them more from leaving?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What jobs have the most people leaving? </a:t>
            </a:r>
          </a:p>
          <a:p>
            <a:pPr lvl="1"/>
            <a:r>
              <a:rPr lang="en-US" dirty="0"/>
              <a:t>Monthly Income</a:t>
            </a:r>
          </a:p>
          <a:p>
            <a:pPr lvl="2"/>
            <a:r>
              <a:rPr lang="en-US" dirty="0"/>
              <a:t>Is there an average wage that causes people to leave?</a:t>
            </a:r>
          </a:p>
          <a:p>
            <a:pPr lvl="1"/>
            <a:r>
              <a:rPr lang="en-US" dirty="0"/>
              <a:t>Gender</a:t>
            </a:r>
          </a:p>
          <a:p>
            <a:pPr lvl="2"/>
            <a:r>
              <a:rPr lang="en-US" dirty="0"/>
              <a:t>Which gender is leaving more?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73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C16AB-AA18-41FA-839F-5D893CE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9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ED279-D6D4-4397-A153-3F5D0C64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61FA3-85A4-4E0A-A9C0-F361A756102D}"/>
              </a:ext>
            </a:extLst>
          </p:cNvPr>
          <p:cNvSpPr txBox="1"/>
          <p:nvPr/>
        </p:nvSpPr>
        <p:spPr>
          <a:xfrm>
            <a:off x="203200" y="12573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suspect these are </a:t>
            </a:r>
          </a:p>
        </p:txBody>
      </p:sp>
    </p:spTree>
    <p:extLst>
      <p:ext uri="{BB962C8B-B14F-4D97-AF65-F5344CB8AC3E}">
        <p14:creationId xmlns:p14="http://schemas.microsoft.com/office/powerpoint/2010/main" val="102129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>
                <a:highlight>
                  <a:srgbClr val="FFFF00"/>
                </a:highlight>
              </a:rPr>
              <a:t>Responses included 30 meaningful questions,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D30AE-DF50-4242-AEF6-98EFF582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3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2CD9A-BAD6-4B41-8A4D-237F366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1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AEFAC-8EDA-4E29-8AB9-5255FDD6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7" y="504674"/>
            <a:ext cx="9068266" cy="5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2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E546-FBD6-4550-819F-E2E846D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43"/>
            <a:ext cx="12192000" cy="64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CAB55-1222-4045-BC09-2994D6A3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422120"/>
            <a:ext cx="7715647" cy="6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6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019-7CF3-4B5C-A4FE-4591AFAE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9DEE-4D7D-4863-8BCF-3531064E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F6B8D-7033-4C0A-A089-A51551F9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" y="-92075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6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A7D-3A43-42AF-AF63-ED2F3EC0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0" y="179444"/>
            <a:ext cx="11056512" cy="63805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/>
          <p:nvPr/>
        </p:nvCxnSpPr>
        <p:spPr>
          <a:xfrm>
            <a:off x="1866900" y="2000250"/>
            <a:ext cx="2876550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E258DEA-7817-41B9-9568-EEED9DB9DEA8}"/>
              </a:ext>
            </a:extLst>
          </p:cNvPr>
          <p:cNvSpPr/>
          <p:nvPr/>
        </p:nvSpPr>
        <p:spPr>
          <a:xfrm>
            <a:off x="634054" y="924662"/>
            <a:ext cx="1702105" cy="140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Makes you think what jobs are within 1 mile that people~30 are leaving?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8177-6C18-460E-8F5F-2126E32A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we retain employees?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02A6-0E14-4BF2-B1B1-762F066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9E9D-59B6-490D-B82E-26447A08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a new employee can be expensive – as much as 40% of an employee’s salary for entry-level</a:t>
            </a:r>
          </a:p>
          <a:p>
            <a:r>
              <a:rPr lang="en-US" dirty="0"/>
              <a:t>The national average attrition rate is estimated to be 15-19%</a:t>
            </a:r>
          </a:p>
          <a:p>
            <a:r>
              <a:rPr lang="en-US" dirty="0"/>
              <a:t>The attrition rate in our data set was 16.1%</a:t>
            </a:r>
          </a:p>
          <a:p>
            <a:r>
              <a:rPr lang="en-US" dirty="0"/>
              <a:t>Lowering our clients’ attrition rate can save them money and create a more positive work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B0729-2CB7-4E27-9022-0FDE75015EA8}"/>
              </a:ext>
            </a:extLst>
          </p:cNvPr>
          <p:cNvSpPr txBox="1"/>
          <p:nvPr/>
        </p:nvSpPr>
        <p:spPr>
          <a:xfrm>
            <a:off x="1103312" y="5872294"/>
            <a:ext cx="80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https://business.dailypay.com/blog/employee-retention-rate</a:t>
            </a:r>
          </a:p>
        </p:txBody>
      </p:sp>
    </p:spTree>
    <p:extLst>
      <p:ext uri="{BB962C8B-B14F-4D97-AF65-F5344CB8AC3E}">
        <p14:creationId xmlns:p14="http://schemas.microsoft.com/office/powerpoint/2010/main" val="3242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8D27-F2AB-483D-AF49-A70A4CD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1C075-3BBE-4050-BCD6-4123F202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81" y="2052638"/>
            <a:ext cx="6961813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853A79-FC7F-4DA5-BE4C-89AF2126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23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7CA5-B53C-42F3-8D8D-7A8220D5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F6F94-191A-4249-ADDF-55BCF2F3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27234"/>
            <a:ext cx="8947150" cy="38465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CA8CD-3E73-42BF-ADB6-150FF03C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6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635-7D41-46A0-9DE6-F6022F9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 roles have high turnover?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18C3-1942-4901-A9F8-A3494B2E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18648" cy="4195481"/>
          </a:xfrm>
        </p:spPr>
        <p:txBody>
          <a:bodyPr/>
          <a:lstStyle/>
          <a:p>
            <a:r>
              <a:rPr lang="en-US" dirty="0"/>
              <a:t>High turnover: Laboratory technician, sales representative</a:t>
            </a:r>
          </a:p>
          <a:p>
            <a:r>
              <a:rPr lang="en-US" dirty="0"/>
              <a:t>Low turnover: Healthcare representative, manager, manufacturing director, research director</a:t>
            </a:r>
          </a:p>
          <a:p>
            <a:r>
              <a:rPr lang="en-US" dirty="0"/>
              <a:t>Attrition for human resources was not found to be statistically significantly higher than average (may need to collect more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72057-46C9-4EEB-A18F-B1096E14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61" y="1928841"/>
            <a:ext cx="6233657" cy="431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6EEAC-353D-4AF3-8BF6-219611904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2" y="5202780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6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06E-9A28-4977-9AB8-0E909A8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factors contributing to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FD33-B9C6-4D91-B563-B444A9F8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forward selection logistic regression model, the top three factors we found to be associated with attrition are:</a:t>
            </a:r>
          </a:p>
          <a:p>
            <a:r>
              <a:rPr lang="en-US" dirty="0"/>
              <a:t>1) Overtime – Employees who work overtime have a 30.5% attrition rate, compared to 10.4% for those without overtime</a:t>
            </a:r>
          </a:p>
          <a:p>
            <a:r>
              <a:rPr lang="en-US" dirty="0"/>
              <a:t>2) Job role – as mentioned in the previous slide</a:t>
            </a:r>
          </a:p>
          <a:p>
            <a:r>
              <a:rPr lang="en-US" dirty="0"/>
              <a:t>3) Marital status – single people are more likely to leave, with a 25.5% attrition rate, compared to 10% for divorced and 12.5% for married</a:t>
            </a:r>
          </a:p>
        </p:txBody>
      </p:sp>
    </p:spTree>
    <p:extLst>
      <p:ext uri="{BB962C8B-B14F-4D97-AF65-F5344CB8AC3E}">
        <p14:creationId xmlns:p14="http://schemas.microsoft.com/office/powerpoint/2010/main" val="4016620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1174</Words>
  <Application>Microsoft Office PowerPoint</Application>
  <PresentationFormat>Widescreen</PresentationFormat>
  <Paragraphs>140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Century Gothic</vt:lpstr>
      <vt:lpstr>Lucida Console</vt:lpstr>
      <vt:lpstr>Wingdings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Background Information</vt:lpstr>
      <vt:lpstr>Selected factors vs. attrition</vt:lpstr>
      <vt:lpstr>Selected factors vs. attrition</vt:lpstr>
      <vt:lpstr>What job roles have high turnover?</vt:lpstr>
      <vt:lpstr>What are the top factors contributing to attrition?</vt:lpstr>
      <vt:lpstr>Controlling for discrimination</vt:lpstr>
      <vt:lpstr>What factors are driving attrition in high turnover roles?</vt:lpstr>
      <vt:lpstr>What leads to high turnover for sales representatives?</vt:lpstr>
      <vt:lpstr>What leads to high turnover for sales representatives?</vt:lpstr>
      <vt:lpstr>What leads to high turnover for laboratory technicians?</vt:lpstr>
      <vt:lpstr>What leads to high turnover for laboratory technicians?</vt:lpstr>
      <vt:lpstr>Can a stepwise selection method help us find top attributes?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Imported data</vt:lpstr>
      <vt:lpstr>Inspected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John Partee</dc:creator>
  <cp:lastModifiedBy>Brady Arendale</cp:lastModifiedBy>
  <cp:revision>74</cp:revision>
  <dcterms:created xsi:type="dcterms:W3CDTF">2019-04-13T01:35:36Z</dcterms:created>
  <dcterms:modified xsi:type="dcterms:W3CDTF">2019-04-15T11:28:05Z</dcterms:modified>
</cp:coreProperties>
</file>