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7.jpeg" ContentType="image/jpeg"/>
  <Override PartName="/ppt/media/image1.png" ContentType="image/png"/>
  <Override PartName="/ppt/media/image2.png" ContentType="image/png"/>
  <Override PartName="/ppt/media/image4.jpeg" ContentType="image/jpeg"/>
  <Override PartName="/ppt/media/image9.jpeg" ContentType="image/jpeg"/>
  <Override PartName="/ppt/media/image3.png" ContentType="image/png"/>
  <Override PartName="/ppt/media/image5.png" ContentType="image/png"/>
  <Override PartName="/ppt/media/image6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jpeg" ContentType="image/jpe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1017792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251720" y="4162680"/>
            <a:ext cx="1017792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46704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125172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92960" y="228600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134200" y="228600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8134200" y="416268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692960" y="416268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1251720" y="416268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251720" y="382320"/>
            <a:ext cx="10177920" cy="691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25172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46704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251720" y="4162680"/>
            <a:ext cx="1017792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1017792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251720" y="4162680"/>
            <a:ext cx="1017792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46704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125172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92960" y="228600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134200" y="228600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8134200" y="416268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692960" y="416268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1251720" y="416268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251720" y="382320"/>
            <a:ext cx="10177920" cy="691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25172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46704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251720" y="4162680"/>
            <a:ext cx="1017792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2b4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885600" cy="6857640"/>
          </a:xfrm>
          <a:custGeom>
            <a:avLst/>
            <a:gdLst/>
            <a:ahLst/>
            <a:rect l="l" t="t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11908440" y="0"/>
            <a:ext cx="2829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557160" y="631080"/>
            <a:ext cx="5235120" cy="5229000"/>
          </a:xfrm>
          <a:custGeom>
            <a:avLst/>
            <a:gdLst/>
            <a:ahLst/>
            <a:rect l="l" t="t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078560" y="1098360"/>
            <a:ext cx="10317960" cy="4394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0000" spc="797" strike="noStrike" cap="all">
                <a:solidFill>
                  <a:srgbClr val="0b082e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Click to edit Master title style</a:t>
            </a:r>
            <a:endParaRPr b="0" lang="en-US" sz="10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1078560" y="6375600"/>
            <a:ext cx="2329200" cy="348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C187702-189A-4A47-8592-966BFD5D9454}" type="datetime">
              <a:rPr b="0" lang="en-GB" sz="1200" spc="-1" strike="noStrike">
                <a:solidFill>
                  <a:srgbClr val="317888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24/08/18</a:t>
            </a:fld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4180320" y="6375600"/>
            <a:ext cx="4114440" cy="34560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9067320" y="6375600"/>
            <a:ext cx="2329200" cy="345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CAA4702-2E36-401C-890D-B4F7E96B1F0C}" type="slidenum">
              <a:rPr b="0" lang="en-GB" sz="1200" spc="-1" strike="noStrike">
                <a:solidFill>
                  <a:srgbClr val="317888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0" y="0"/>
            <a:ext cx="28296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the outline text format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Outline Level</a:t>
            </a:r>
            <a:endParaRPr b="0" lang="en-US" sz="16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Outline Level</a:t>
            </a:r>
            <a:endParaRPr b="0" lang="en-US" sz="1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Outline Level</a:t>
            </a:r>
            <a:endParaRPr b="0" lang="en-US" sz="1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0"/>
            <a:ext cx="885600" cy="6857640"/>
          </a:xfrm>
          <a:custGeom>
            <a:avLst/>
            <a:gdLst/>
            <a:ahLst/>
            <a:rect l="l" t="t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11908440" y="0"/>
            <a:ext cx="2829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r>
              <a:rPr b="0" lang="en-US" sz="5100" spc="199" strike="noStrike" cap="all">
                <a:solidFill>
                  <a:srgbClr val="0b082e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Click to edit Master title style</a:t>
            </a:r>
            <a:endParaRPr b="0" lang="en-US" sz="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700"/>
              </a:spcBef>
              <a:buClr>
                <a:srgbClr val="0b082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Edit Master text styles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685800" indent="-228240">
              <a:lnSpc>
                <a:spcPct val="100000"/>
              </a:lnSpc>
              <a:spcBef>
                <a:spcPts val="700"/>
              </a:spcBef>
              <a:buClr>
                <a:srgbClr val="0b082e"/>
              </a:buClr>
              <a:buFont typeface="Gill Sans MT"/>
              <a:buChar char="–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level</a:t>
            </a:r>
            <a:endParaRPr b="0" lang="en-US" sz="1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1143000" indent="-228240">
              <a:lnSpc>
                <a:spcPct val="100000"/>
              </a:lnSpc>
              <a:spcBef>
                <a:spcPts val="700"/>
              </a:spcBef>
              <a:buClr>
                <a:srgbClr val="0b082e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level</a:t>
            </a:r>
            <a:endParaRPr b="0" lang="en-US" sz="16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1600200" indent="-228240">
              <a:lnSpc>
                <a:spcPct val="100000"/>
              </a:lnSpc>
              <a:spcBef>
                <a:spcPts val="700"/>
              </a:spcBef>
              <a:buClr>
                <a:srgbClr val="0b082e"/>
              </a:buClr>
              <a:buFont typeface="Gill Sans MT"/>
              <a:buChar char="–"/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level</a:t>
            </a:r>
            <a:endParaRPr b="0" lang="en-US" sz="1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2057400" indent="-228240">
              <a:lnSpc>
                <a:spcPct val="100000"/>
              </a:lnSpc>
              <a:spcBef>
                <a:spcPts val="700"/>
              </a:spcBef>
              <a:buClr>
                <a:srgbClr val="0b082e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level</a:t>
            </a:r>
            <a:endParaRPr b="0" lang="en-US" sz="1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1251720" y="6375600"/>
            <a:ext cx="2329200" cy="348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DA6923A-3A02-404E-83C7-586D5FCAA805}" type="datetime">
              <a:rPr b="0" lang="en-GB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24/08/18</a:t>
            </a:fld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ftr"/>
          </p:nvPr>
        </p:nvSpPr>
        <p:spPr>
          <a:xfrm>
            <a:off x="4038480" y="6375600"/>
            <a:ext cx="4114440" cy="34560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sldNum"/>
          </p:nvPr>
        </p:nvSpPr>
        <p:spPr>
          <a:xfrm>
            <a:off x="8610480" y="6375600"/>
            <a:ext cx="2819160" cy="345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2EECBFD-7919-4235-90BE-8CCF6DF03556}" type="slidenum">
              <a:rPr b="0" lang="en-GB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jpe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100160" y="2368080"/>
            <a:ext cx="10058040" cy="1254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0000" spc="797" strike="noStrike" cap="all">
                <a:solidFill>
                  <a:srgbClr val="0b082e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DATA VISUALIZATION</a:t>
            </a:r>
            <a:endParaRPr b="0" lang="en-US" sz="10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100160" y="4930560"/>
            <a:ext cx="10058040" cy="766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1" lang="en-GB" sz="3600" spc="398" strike="noStrike" cap="all">
                <a:solidFill>
                  <a:srgbClr val="0b082e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WHY, WHAT, WHERE and how</a:t>
            </a:r>
            <a:endParaRPr b="0" lang="en-GB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097280" y="286560"/>
            <a:ext cx="10058040" cy="697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</a:pPr>
            <a:r>
              <a:rPr b="0" lang="en-US" sz="5100" spc="199" strike="noStrike" cap="all">
                <a:solidFill>
                  <a:srgbClr val="0b082e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WHY VISUALIZE?</a:t>
            </a:r>
            <a:endParaRPr b="0" lang="en-US" sz="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91" name="Content Placeholder 5" descr=""/>
          <p:cNvPicPr/>
          <p:nvPr/>
        </p:nvPicPr>
        <p:blipFill>
          <a:blip r:embed="rId1"/>
          <a:stretch/>
        </p:blipFill>
        <p:spPr>
          <a:xfrm>
            <a:off x="7575480" y="3358800"/>
            <a:ext cx="3200400" cy="2790360"/>
          </a:xfrm>
          <a:prstGeom prst="rect">
            <a:avLst/>
          </a:prstGeom>
          <a:ln>
            <a:noFill/>
          </a:ln>
        </p:spPr>
      </p:pic>
      <p:pic>
        <p:nvPicPr>
          <p:cNvPr id="92" name="Picture 7" descr=""/>
          <p:cNvPicPr/>
          <p:nvPr/>
        </p:nvPicPr>
        <p:blipFill>
          <a:blip r:embed="rId2"/>
          <a:stretch/>
        </p:blipFill>
        <p:spPr>
          <a:xfrm>
            <a:off x="1501560" y="1487520"/>
            <a:ext cx="3175560" cy="2616480"/>
          </a:xfrm>
          <a:prstGeom prst="rect">
            <a:avLst/>
          </a:prstGeom>
          <a:ln>
            <a:noFill/>
          </a:ln>
        </p:spPr>
      </p:pic>
      <p:pic>
        <p:nvPicPr>
          <p:cNvPr id="93" name="Picture 9" descr=""/>
          <p:cNvPicPr/>
          <p:nvPr/>
        </p:nvPicPr>
        <p:blipFill>
          <a:blip r:embed="rId3"/>
          <a:stretch/>
        </p:blipFill>
        <p:spPr>
          <a:xfrm>
            <a:off x="5412960" y="3474000"/>
            <a:ext cx="1427040" cy="1398240"/>
          </a:xfrm>
          <a:prstGeom prst="rect">
            <a:avLst/>
          </a:prstGeom>
          <a:ln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2168280" y="4110120"/>
            <a:ext cx="1842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IRIS DATASET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8223840" y="2989440"/>
            <a:ext cx="190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IRIS PAIRPLOT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251720" y="303120"/>
            <a:ext cx="10177920" cy="716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</a:pPr>
            <a:r>
              <a:rPr b="0" lang="en-US" sz="5100" spc="199" strike="noStrike" cap="all">
                <a:solidFill>
                  <a:srgbClr val="0b082e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WHAT I WANT TO SEE?</a:t>
            </a:r>
            <a:endParaRPr b="0" lang="en-US" sz="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97" name="Content Placeholder 3" descr=""/>
          <p:cNvPicPr/>
          <p:nvPr/>
        </p:nvPicPr>
        <p:blipFill>
          <a:blip r:embed="rId1"/>
          <a:stretch/>
        </p:blipFill>
        <p:spPr>
          <a:xfrm>
            <a:off x="1581480" y="1951920"/>
            <a:ext cx="3658320" cy="410004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6708600" y="2124720"/>
            <a:ext cx="4343040" cy="38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 visual representation of the data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When possible, the representation of an a-priori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hypothesis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Information that are relevant to the hypothesis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 visual which goes along well with the nature of the data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Less text but still some text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If it ONLY quacks like a duck doesn’t mean it is a duck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Content Placeholder 3" descr=""/>
          <p:cNvPicPr/>
          <p:nvPr/>
        </p:nvPicPr>
        <p:blipFill>
          <a:blip r:embed="rId1"/>
          <a:stretch/>
        </p:blipFill>
        <p:spPr>
          <a:xfrm>
            <a:off x="7094880" y="1787760"/>
            <a:ext cx="3658320" cy="4100040"/>
          </a:xfrm>
          <a:prstGeom prst="rect">
            <a:avLst/>
          </a:prstGeom>
          <a:ln>
            <a:noFill/>
          </a:ln>
        </p:spPr>
      </p:pic>
      <p:sp>
        <p:nvSpPr>
          <p:cNvPr id="100" name="CustomShape 1"/>
          <p:cNvSpPr/>
          <p:nvPr/>
        </p:nvSpPr>
        <p:spPr>
          <a:xfrm>
            <a:off x="2532240" y="554040"/>
            <a:ext cx="203076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NORMIE</a:t>
            </a:r>
            <a:endParaRPr b="0" lang="en-GB" sz="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908840" y="554040"/>
            <a:ext cx="203076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PRO</a:t>
            </a:r>
            <a:endParaRPr b="0" lang="en-GB" sz="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Picture 8" descr=""/>
          <p:cNvPicPr/>
          <p:nvPr/>
        </p:nvPicPr>
        <p:blipFill>
          <a:blip r:embed="rId2"/>
          <a:stretch/>
        </p:blipFill>
        <p:spPr>
          <a:xfrm>
            <a:off x="1718280" y="1787760"/>
            <a:ext cx="3658320" cy="410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428680" y="1648440"/>
            <a:ext cx="2435040" cy="4441320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"/>
          <p:cNvSpPr/>
          <p:nvPr/>
        </p:nvSpPr>
        <p:spPr>
          <a:xfrm>
            <a:off x="4932360" y="1648440"/>
            <a:ext cx="2435040" cy="444132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3"/>
          <p:cNvSpPr/>
          <p:nvPr/>
        </p:nvSpPr>
        <p:spPr>
          <a:xfrm>
            <a:off x="1436400" y="1648440"/>
            <a:ext cx="2435040" cy="44413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TextShape 4"/>
          <p:cNvSpPr txBox="1"/>
          <p:nvPr/>
        </p:nvSpPr>
        <p:spPr>
          <a:xfrm>
            <a:off x="1436400" y="177120"/>
            <a:ext cx="9427320" cy="760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</a:pPr>
            <a:r>
              <a:rPr b="0" lang="en-US" sz="5100" spc="199" strike="noStrike" cap="all">
                <a:solidFill>
                  <a:srgbClr val="0b082e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WHERE TO START?</a:t>
            </a:r>
            <a:endParaRPr b="0" lang="en-US" sz="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107" name="Content Placeholder 4" descr=""/>
          <p:cNvPicPr/>
          <p:nvPr/>
        </p:nvPicPr>
        <p:blipFill>
          <a:blip r:embed="rId1"/>
          <a:stretch/>
        </p:blipFill>
        <p:spPr>
          <a:xfrm>
            <a:off x="1644480" y="1977120"/>
            <a:ext cx="2013120" cy="969840"/>
          </a:xfrm>
          <a:prstGeom prst="rect">
            <a:avLst/>
          </a:prstGeom>
          <a:ln>
            <a:noFill/>
          </a:ln>
        </p:spPr>
      </p:pic>
      <p:pic>
        <p:nvPicPr>
          <p:cNvPr id="108" name="Picture 5" descr=""/>
          <p:cNvPicPr/>
          <p:nvPr/>
        </p:nvPicPr>
        <p:blipFill>
          <a:blip r:embed="rId2"/>
          <a:stretch/>
        </p:blipFill>
        <p:spPr>
          <a:xfrm>
            <a:off x="1644480" y="4782240"/>
            <a:ext cx="2013120" cy="960480"/>
          </a:xfrm>
          <a:prstGeom prst="rect">
            <a:avLst/>
          </a:prstGeom>
          <a:ln>
            <a:noFill/>
          </a:ln>
        </p:spPr>
      </p:pic>
      <p:pic>
        <p:nvPicPr>
          <p:cNvPr id="109" name="Picture 7" descr=""/>
          <p:cNvPicPr/>
          <p:nvPr/>
        </p:nvPicPr>
        <p:blipFill>
          <a:blip r:embed="rId3"/>
          <a:stretch/>
        </p:blipFill>
        <p:spPr>
          <a:xfrm>
            <a:off x="5143680" y="1936440"/>
            <a:ext cx="2013120" cy="969840"/>
          </a:xfrm>
          <a:prstGeom prst="rect">
            <a:avLst/>
          </a:prstGeom>
          <a:ln>
            <a:noFill/>
          </a:ln>
        </p:spPr>
      </p:pic>
      <p:pic>
        <p:nvPicPr>
          <p:cNvPr id="110" name="Picture 9" descr=""/>
          <p:cNvPicPr/>
          <p:nvPr/>
        </p:nvPicPr>
        <p:blipFill>
          <a:blip r:embed="rId4"/>
          <a:stretch/>
        </p:blipFill>
        <p:spPr>
          <a:xfrm>
            <a:off x="5143680" y="4782240"/>
            <a:ext cx="2013120" cy="960480"/>
          </a:xfrm>
          <a:prstGeom prst="rect">
            <a:avLst/>
          </a:prstGeom>
          <a:ln>
            <a:noFill/>
          </a:ln>
        </p:spPr>
      </p:pic>
      <p:pic>
        <p:nvPicPr>
          <p:cNvPr id="111" name="Picture 10" descr=""/>
          <p:cNvPicPr/>
          <p:nvPr/>
        </p:nvPicPr>
        <p:blipFill>
          <a:blip r:embed="rId5"/>
          <a:stretch/>
        </p:blipFill>
        <p:spPr>
          <a:xfrm>
            <a:off x="5143680" y="3379680"/>
            <a:ext cx="2013120" cy="969840"/>
          </a:xfrm>
          <a:prstGeom prst="rect">
            <a:avLst/>
          </a:prstGeom>
          <a:ln>
            <a:noFill/>
          </a:ln>
        </p:spPr>
      </p:pic>
      <p:pic>
        <p:nvPicPr>
          <p:cNvPr id="112" name="Picture 11" descr=""/>
          <p:cNvPicPr/>
          <p:nvPr/>
        </p:nvPicPr>
        <p:blipFill>
          <a:blip r:embed="rId6"/>
          <a:stretch/>
        </p:blipFill>
        <p:spPr>
          <a:xfrm>
            <a:off x="1644480" y="3379680"/>
            <a:ext cx="2013120" cy="969840"/>
          </a:xfrm>
          <a:prstGeom prst="rect">
            <a:avLst/>
          </a:prstGeom>
          <a:ln>
            <a:noFill/>
          </a:ln>
        </p:spPr>
      </p:pic>
      <p:pic>
        <p:nvPicPr>
          <p:cNvPr id="113" name="Picture 12" descr=""/>
          <p:cNvPicPr/>
          <p:nvPr/>
        </p:nvPicPr>
        <p:blipFill>
          <a:blip r:embed="rId7"/>
          <a:stretch/>
        </p:blipFill>
        <p:spPr>
          <a:xfrm>
            <a:off x="8639640" y="1936440"/>
            <a:ext cx="2013120" cy="969840"/>
          </a:xfrm>
          <a:prstGeom prst="rect">
            <a:avLst/>
          </a:prstGeom>
          <a:ln>
            <a:noFill/>
          </a:ln>
        </p:spPr>
      </p:pic>
      <p:pic>
        <p:nvPicPr>
          <p:cNvPr id="114" name="Picture 13" descr=""/>
          <p:cNvPicPr/>
          <p:nvPr/>
        </p:nvPicPr>
        <p:blipFill>
          <a:blip r:embed="rId8"/>
          <a:stretch/>
        </p:blipFill>
        <p:spPr>
          <a:xfrm>
            <a:off x="8639640" y="3379680"/>
            <a:ext cx="2013120" cy="969840"/>
          </a:xfrm>
          <a:prstGeom prst="rect">
            <a:avLst/>
          </a:prstGeom>
          <a:ln>
            <a:noFill/>
          </a:ln>
        </p:spPr>
      </p:pic>
      <p:pic>
        <p:nvPicPr>
          <p:cNvPr id="115" name="Picture 14" descr=""/>
          <p:cNvPicPr/>
          <p:nvPr/>
        </p:nvPicPr>
        <p:blipFill>
          <a:blip r:embed="rId9"/>
          <a:stretch/>
        </p:blipFill>
        <p:spPr>
          <a:xfrm>
            <a:off x="8639640" y="4782240"/>
            <a:ext cx="2013120" cy="96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1251720" y="171360"/>
            <a:ext cx="10177920" cy="681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</a:pPr>
            <a:r>
              <a:rPr b="0" lang="en-US" sz="5100" spc="199" strike="noStrike" cap="all">
                <a:solidFill>
                  <a:srgbClr val="0b082e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HOW TO DO IT (PROPERLY)? </a:t>
            </a:r>
            <a:endParaRPr b="0" lang="en-US" sz="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6802560" y="1884960"/>
            <a:ext cx="3950280" cy="47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https://andrewgelman.com/2008/06/06/new_candidate_f/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The complexity of a visualization should match its purpose and audience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 visualization should aim to be as much self-explanatory as possible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Sometimes less is better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Colour codes matter (a lot) as well as dimensionality and motion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Time and space constrains are a real thing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NO PIE CHARTS OR WORDS CLOUD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Picture 10" descr=""/>
          <p:cNvPicPr/>
          <p:nvPr/>
        </p:nvPicPr>
        <p:blipFill>
          <a:blip r:embed="rId1"/>
          <a:stretch/>
        </p:blipFill>
        <p:spPr>
          <a:xfrm>
            <a:off x="1595160" y="1884960"/>
            <a:ext cx="3663720" cy="410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28</TotalTime>
  <Application>LibreOffice/5.3.7.2$Windows_X86_64 LibreOffice_project/6b8ed514a9f8b44d37a1b96673cbbdd077e24059</Application>
  <Words>142</Words>
  <Paragraphs>34</Paragraphs>
  <Company>Square Enix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2018-08-24T08:06:50Z</dcterms:created>
  <dc:creator>Valerio Bonometti</dc:creator>
  <dc:description/>
  <dc:language>en-GB</dc:language>
  <cp:lastModifiedBy/>
  <dcterms:modified xsi:type="dcterms:W3CDTF">2018-08-24T21:31:22Z</dcterms:modified>
  <cp:revision>18</cp:revision>
  <dc:subject/>
  <dc:title>DATA VISUALIZATION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Square Enix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