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media/image7.jpeg" ContentType="image/jpeg"/>
  <Override PartName="/ppt/media/image1.png" ContentType="image/png"/>
  <Override PartName="/ppt/media/image2.png" ContentType="image/png"/>
  <Override PartName="/ppt/media/image4.jpeg" ContentType="image/jpeg"/>
  <Override PartName="/ppt/media/image9.jpeg" ContentType="image/jpeg"/>
  <Override PartName="/ppt/media/image3.png" ContentType="image/png"/>
  <Override PartName="/ppt/media/image5.png" ContentType="image/png"/>
  <Override PartName="/ppt/media/image6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jpeg" ContentType="image/jpe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62b4c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0" y="0"/>
            <a:ext cx="884520" cy="6856560"/>
          </a:xfrm>
          <a:custGeom>
            <a:avLst/>
            <a:gdLst/>
            <a:ahLst/>
            <a:rect l="l" t="t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11908440" y="0"/>
            <a:ext cx="281880" cy="68565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3557160" y="631080"/>
            <a:ext cx="5234040" cy="5227920"/>
          </a:xfrm>
          <a:custGeom>
            <a:avLst/>
            <a:gdLst/>
            <a:ahLst/>
            <a:rect l="l" t="t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0" y="0"/>
            <a:ext cx="281880" cy="68565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GB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3f3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0" y="0"/>
            <a:ext cx="884520" cy="6856560"/>
          </a:xfrm>
          <a:custGeom>
            <a:avLst/>
            <a:gdLst/>
            <a:ahLst/>
            <a:rect l="l" t="t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2"/>
          <p:cNvSpPr/>
          <p:nvPr/>
        </p:nvSpPr>
        <p:spPr>
          <a:xfrm>
            <a:off x="11908440" y="0"/>
            <a:ext cx="281880" cy="68565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GB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image" Target="../media/image8.png"/><Relationship Id="rId3" Type="http://schemas.openxmlformats.org/officeDocument/2006/relationships/image" Target="../media/image9.jpe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jpe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0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1100160" y="2368080"/>
            <a:ext cx="10056960" cy="125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10000" spc="789" strike="noStrike" cap="all">
                <a:solidFill>
                  <a:srgbClr val="0b082e"/>
                </a:solidFill>
                <a:uFill>
                  <a:solidFill>
                    <a:srgbClr val="ffffff"/>
                  </a:solidFill>
                </a:uFill>
                <a:latin typeface="Impact"/>
                <a:ea typeface="DejaVu Sans"/>
              </a:rPr>
              <a:t>DATA VISUALIZATION</a:t>
            </a:r>
            <a:endParaRPr b="0" lang="en-GB" sz="10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1100160" y="4930560"/>
            <a:ext cx="10056960" cy="76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100000"/>
              </a:lnSpc>
              <a:spcBef>
                <a:spcPts val="700"/>
              </a:spcBef>
            </a:pPr>
            <a:r>
              <a:rPr b="1" lang="en-GB" sz="3600" spc="389" strike="noStrike" cap="all">
                <a:solidFill>
                  <a:srgbClr val="0b082e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WHY, WHAT, WHERE and how</a:t>
            </a:r>
            <a:endParaRPr b="0" lang="en-GB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1097280" y="286560"/>
            <a:ext cx="10056960" cy="69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100000"/>
              </a:lnSpc>
            </a:pPr>
            <a:r>
              <a:rPr b="0" lang="en-GB" sz="5100" spc="191" strike="noStrike" cap="all">
                <a:solidFill>
                  <a:srgbClr val="0b082e"/>
                </a:solidFill>
                <a:uFill>
                  <a:solidFill>
                    <a:srgbClr val="ffffff"/>
                  </a:solidFill>
                </a:uFill>
                <a:latin typeface="Impact"/>
                <a:ea typeface="DejaVu Sans"/>
              </a:rPr>
              <a:t>WHY VISUALIZE?</a:t>
            </a:r>
            <a:endParaRPr b="0" lang="en-GB" sz="5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5" name="Content Placeholder 5" descr=""/>
          <p:cNvPicPr/>
          <p:nvPr/>
        </p:nvPicPr>
        <p:blipFill>
          <a:blip r:embed="rId1"/>
          <a:stretch/>
        </p:blipFill>
        <p:spPr>
          <a:xfrm>
            <a:off x="7575480" y="3358800"/>
            <a:ext cx="3199320" cy="2789280"/>
          </a:xfrm>
          <a:prstGeom prst="rect">
            <a:avLst/>
          </a:prstGeom>
          <a:ln>
            <a:noFill/>
          </a:ln>
        </p:spPr>
      </p:pic>
      <p:pic>
        <p:nvPicPr>
          <p:cNvPr id="86" name="Picture 7" descr=""/>
          <p:cNvPicPr/>
          <p:nvPr/>
        </p:nvPicPr>
        <p:blipFill>
          <a:blip r:embed="rId2"/>
          <a:stretch/>
        </p:blipFill>
        <p:spPr>
          <a:xfrm>
            <a:off x="1501560" y="1487520"/>
            <a:ext cx="3174480" cy="2615400"/>
          </a:xfrm>
          <a:prstGeom prst="rect">
            <a:avLst/>
          </a:prstGeom>
          <a:ln>
            <a:noFill/>
          </a:ln>
        </p:spPr>
      </p:pic>
      <p:pic>
        <p:nvPicPr>
          <p:cNvPr id="87" name="Picture 9" descr=""/>
          <p:cNvPicPr/>
          <p:nvPr/>
        </p:nvPicPr>
        <p:blipFill>
          <a:blip r:embed="rId3"/>
          <a:stretch/>
        </p:blipFill>
        <p:spPr>
          <a:xfrm>
            <a:off x="5412960" y="3474000"/>
            <a:ext cx="1425960" cy="13971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68280" y="4110120"/>
            <a:ext cx="184140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IRIS DATASET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8223840" y="2989440"/>
            <a:ext cx="190224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IRIS PAIRPLOT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1251720" y="303120"/>
            <a:ext cx="10176840" cy="71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100000"/>
              </a:lnSpc>
            </a:pPr>
            <a:r>
              <a:rPr b="0" lang="en-GB" sz="5100" spc="191" strike="noStrike" cap="all">
                <a:solidFill>
                  <a:srgbClr val="0b082e"/>
                </a:solidFill>
                <a:uFill>
                  <a:solidFill>
                    <a:srgbClr val="ffffff"/>
                  </a:solidFill>
                </a:uFill>
                <a:latin typeface="Impact"/>
                <a:ea typeface="DejaVu Sans"/>
              </a:rPr>
              <a:t>WHAT I WANT TO SEE?</a:t>
            </a:r>
            <a:endParaRPr b="0" lang="en-GB" sz="5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1" name="Content Placeholder 3" descr=""/>
          <p:cNvPicPr/>
          <p:nvPr/>
        </p:nvPicPr>
        <p:blipFill>
          <a:blip r:embed="rId1"/>
          <a:stretch/>
        </p:blipFill>
        <p:spPr>
          <a:xfrm>
            <a:off x="1581480" y="1951920"/>
            <a:ext cx="3657240" cy="4098960"/>
          </a:xfrm>
          <a:prstGeom prst="rect">
            <a:avLst/>
          </a:prstGeom>
          <a:ln>
            <a:noFill/>
          </a:ln>
        </p:spPr>
      </p:pic>
      <p:sp>
        <p:nvSpPr>
          <p:cNvPr id="92" name="CustomShape 2"/>
          <p:cNvSpPr/>
          <p:nvPr/>
        </p:nvSpPr>
        <p:spPr>
          <a:xfrm>
            <a:off x="6708600" y="2124720"/>
            <a:ext cx="4341960" cy="389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A visual representation of the data</a:t>
            </a:r>
            <a:endParaRPr b="0" lang="en-GB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GB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40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When possible, the representation of an a-priori </a:t>
            </a: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hypothesis</a:t>
            </a:r>
            <a:endParaRPr b="0" lang="en-GB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GB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40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Information that are relevant to the hypothesis</a:t>
            </a:r>
            <a:endParaRPr b="0" lang="en-GB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GB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40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A visual which goes along well with the nature of the data</a:t>
            </a:r>
            <a:endParaRPr b="0" lang="en-GB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GB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40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Less text but still some text</a:t>
            </a:r>
            <a:endParaRPr b="0" lang="en-GB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If it ONLY quacks like a duck doesn’t mean it is a duck</a:t>
            </a:r>
            <a:endParaRPr b="0" lang="en-GB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Content Placeholder 3" descr=""/>
          <p:cNvPicPr/>
          <p:nvPr/>
        </p:nvPicPr>
        <p:blipFill>
          <a:blip r:embed="rId1"/>
          <a:stretch/>
        </p:blipFill>
        <p:spPr>
          <a:xfrm>
            <a:off x="7094880" y="1787760"/>
            <a:ext cx="3657240" cy="4098960"/>
          </a:xfrm>
          <a:prstGeom prst="rect">
            <a:avLst/>
          </a:prstGeom>
          <a:ln>
            <a:noFill/>
          </a:ln>
        </p:spPr>
      </p:pic>
      <p:sp>
        <p:nvSpPr>
          <p:cNvPr id="94" name="CustomShape 1"/>
          <p:cNvSpPr/>
          <p:nvPr/>
        </p:nvSpPr>
        <p:spPr>
          <a:xfrm>
            <a:off x="2532240" y="554040"/>
            <a:ext cx="2029680" cy="79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4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Impact"/>
                <a:ea typeface="DejaVu Sans"/>
              </a:rPr>
              <a:t>NORMIE</a:t>
            </a:r>
            <a:endParaRPr b="0" lang="en-GB" sz="4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7908840" y="554040"/>
            <a:ext cx="2029680" cy="79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GB" sz="4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Impact"/>
                <a:ea typeface="DejaVu Sans"/>
              </a:rPr>
              <a:t>PRO</a:t>
            </a:r>
            <a:endParaRPr b="0" lang="en-GB" sz="4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6" name="Picture 8" descr=""/>
          <p:cNvPicPr/>
          <p:nvPr/>
        </p:nvPicPr>
        <p:blipFill>
          <a:blip r:embed="rId2"/>
          <a:stretch/>
        </p:blipFill>
        <p:spPr>
          <a:xfrm>
            <a:off x="1718280" y="1787760"/>
            <a:ext cx="3657240" cy="4098960"/>
          </a:xfrm>
          <a:prstGeom prst="rect">
            <a:avLst/>
          </a:prstGeom>
          <a:ln>
            <a:noFill/>
          </a:ln>
        </p:spPr>
      </p:pic>
      <p:sp>
        <p:nvSpPr>
          <p:cNvPr id="97" name="TextShape 3"/>
          <p:cNvSpPr txBox="1"/>
          <p:nvPr/>
        </p:nvSpPr>
        <p:spPr>
          <a:xfrm>
            <a:off x="1944000" y="6120000"/>
            <a:ext cx="2952000" cy="355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Levy et al. (2011)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98" name="TextShape 4"/>
          <p:cNvSpPr txBox="1"/>
          <p:nvPr/>
        </p:nvSpPr>
        <p:spPr>
          <a:xfrm>
            <a:off x="7488000" y="6120000"/>
            <a:ext cx="2952000" cy="355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Gelman et al. (2013)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8428680" y="1648440"/>
            <a:ext cx="2433960" cy="4440240"/>
          </a:xfrm>
          <a:prstGeom prst="roundRect">
            <a:avLst>
              <a:gd name="adj" fmla="val 16667"/>
            </a:avLst>
          </a:prstGeom>
          <a:solidFill>
            <a:schemeClr val="accent1">
              <a:lumMod val="50000"/>
              <a:alpha val="5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CustomShape 2"/>
          <p:cNvSpPr/>
          <p:nvPr/>
        </p:nvSpPr>
        <p:spPr>
          <a:xfrm>
            <a:off x="4932360" y="1648440"/>
            <a:ext cx="2433960" cy="4440240"/>
          </a:xfrm>
          <a:prstGeom prst="roundRect">
            <a:avLst>
              <a:gd name="adj" fmla="val 16667"/>
            </a:avLst>
          </a:prstGeom>
          <a:solidFill>
            <a:schemeClr val="accent1">
              <a:lumMod val="75000"/>
              <a:alpha val="5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CustomShape 3"/>
          <p:cNvSpPr/>
          <p:nvPr/>
        </p:nvSpPr>
        <p:spPr>
          <a:xfrm>
            <a:off x="1436400" y="1648440"/>
            <a:ext cx="2433960" cy="444024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CustomShape 4"/>
          <p:cNvSpPr/>
          <p:nvPr/>
        </p:nvSpPr>
        <p:spPr>
          <a:xfrm>
            <a:off x="1436400" y="177120"/>
            <a:ext cx="9426240" cy="75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100000"/>
              </a:lnSpc>
            </a:pPr>
            <a:r>
              <a:rPr b="0" lang="en-GB" sz="5100" spc="191" strike="noStrike" cap="all">
                <a:solidFill>
                  <a:srgbClr val="0b082e"/>
                </a:solidFill>
                <a:uFill>
                  <a:solidFill>
                    <a:srgbClr val="ffffff"/>
                  </a:solidFill>
                </a:uFill>
                <a:latin typeface="Impact"/>
                <a:ea typeface="DejaVu Sans"/>
              </a:rPr>
              <a:t>WHERE TO START?</a:t>
            </a:r>
            <a:endParaRPr b="0" lang="en-GB" sz="5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3" name="Content Placeholder 4" descr=""/>
          <p:cNvPicPr/>
          <p:nvPr/>
        </p:nvPicPr>
        <p:blipFill>
          <a:blip r:embed="rId1"/>
          <a:stretch/>
        </p:blipFill>
        <p:spPr>
          <a:xfrm>
            <a:off x="1644480" y="1977120"/>
            <a:ext cx="2012040" cy="968760"/>
          </a:xfrm>
          <a:prstGeom prst="rect">
            <a:avLst/>
          </a:prstGeom>
          <a:ln>
            <a:noFill/>
          </a:ln>
        </p:spPr>
      </p:pic>
      <p:pic>
        <p:nvPicPr>
          <p:cNvPr id="104" name="Picture 5" descr=""/>
          <p:cNvPicPr/>
          <p:nvPr/>
        </p:nvPicPr>
        <p:blipFill>
          <a:blip r:embed="rId2"/>
          <a:stretch/>
        </p:blipFill>
        <p:spPr>
          <a:xfrm>
            <a:off x="1644480" y="4782240"/>
            <a:ext cx="2012040" cy="959400"/>
          </a:xfrm>
          <a:prstGeom prst="rect">
            <a:avLst/>
          </a:prstGeom>
          <a:ln>
            <a:noFill/>
          </a:ln>
        </p:spPr>
      </p:pic>
      <p:pic>
        <p:nvPicPr>
          <p:cNvPr id="105" name="Picture 7" descr=""/>
          <p:cNvPicPr/>
          <p:nvPr/>
        </p:nvPicPr>
        <p:blipFill>
          <a:blip r:embed="rId3"/>
          <a:stretch/>
        </p:blipFill>
        <p:spPr>
          <a:xfrm>
            <a:off x="5143680" y="1936440"/>
            <a:ext cx="2012040" cy="968760"/>
          </a:xfrm>
          <a:prstGeom prst="rect">
            <a:avLst/>
          </a:prstGeom>
          <a:ln>
            <a:noFill/>
          </a:ln>
        </p:spPr>
      </p:pic>
      <p:pic>
        <p:nvPicPr>
          <p:cNvPr id="106" name="Picture 9" descr=""/>
          <p:cNvPicPr/>
          <p:nvPr/>
        </p:nvPicPr>
        <p:blipFill>
          <a:blip r:embed="rId4"/>
          <a:stretch/>
        </p:blipFill>
        <p:spPr>
          <a:xfrm>
            <a:off x="5143680" y="4782240"/>
            <a:ext cx="2012040" cy="959400"/>
          </a:xfrm>
          <a:prstGeom prst="rect">
            <a:avLst/>
          </a:prstGeom>
          <a:ln>
            <a:noFill/>
          </a:ln>
        </p:spPr>
      </p:pic>
      <p:pic>
        <p:nvPicPr>
          <p:cNvPr id="107" name="Picture 10" descr=""/>
          <p:cNvPicPr/>
          <p:nvPr/>
        </p:nvPicPr>
        <p:blipFill>
          <a:blip r:embed="rId5"/>
          <a:stretch/>
        </p:blipFill>
        <p:spPr>
          <a:xfrm>
            <a:off x="5143680" y="3379680"/>
            <a:ext cx="2012040" cy="968760"/>
          </a:xfrm>
          <a:prstGeom prst="rect">
            <a:avLst/>
          </a:prstGeom>
          <a:ln>
            <a:noFill/>
          </a:ln>
        </p:spPr>
      </p:pic>
      <p:pic>
        <p:nvPicPr>
          <p:cNvPr id="108" name="Picture 11" descr=""/>
          <p:cNvPicPr/>
          <p:nvPr/>
        </p:nvPicPr>
        <p:blipFill>
          <a:blip r:embed="rId6"/>
          <a:stretch/>
        </p:blipFill>
        <p:spPr>
          <a:xfrm>
            <a:off x="1644480" y="3379680"/>
            <a:ext cx="2012040" cy="968760"/>
          </a:xfrm>
          <a:prstGeom prst="rect">
            <a:avLst/>
          </a:prstGeom>
          <a:ln>
            <a:noFill/>
          </a:ln>
        </p:spPr>
      </p:pic>
      <p:pic>
        <p:nvPicPr>
          <p:cNvPr id="109" name="Picture 12" descr=""/>
          <p:cNvPicPr/>
          <p:nvPr/>
        </p:nvPicPr>
        <p:blipFill>
          <a:blip r:embed="rId7"/>
          <a:stretch/>
        </p:blipFill>
        <p:spPr>
          <a:xfrm>
            <a:off x="8639640" y="1936440"/>
            <a:ext cx="2012040" cy="968760"/>
          </a:xfrm>
          <a:prstGeom prst="rect">
            <a:avLst/>
          </a:prstGeom>
          <a:ln>
            <a:noFill/>
          </a:ln>
        </p:spPr>
      </p:pic>
      <p:pic>
        <p:nvPicPr>
          <p:cNvPr id="110" name="Picture 13" descr=""/>
          <p:cNvPicPr/>
          <p:nvPr/>
        </p:nvPicPr>
        <p:blipFill>
          <a:blip r:embed="rId8"/>
          <a:stretch/>
        </p:blipFill>
        <p:spPr>
          <a:xfrm>
            <a:off x="8639640" y="3379680"/>
            <a:ext cx="2012040" cy="968760"/>
          </a:xfrm>
          <a:prstGeom prst="rect">
            <a:avLst/>
          </a:prstGeom>
          <a:ln>
            <a:noFill/>
          </a:ln>
        </p:spPr>
      </p:pic>
      <p:pic>
        <p:nvPicPr>
          <p:cNvPr id="111" name="Picture 14" descr=""/>
          <p:cNvPicPr/>
          <p:nvPr/>
        </p:nvPicPr>
        <p:blipFill>
          <a:blip r:embed="rId9"/>
          <a:stretch/>
        </p:blipFill>
        <p:spPr>
          <a:xfrm>
            <a:off x="8639640" y="4782240"/>
            <a:ext cx="2012040" cy="968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1251720" y="171360"/>
            <a:ext cx="10176840" cy="68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100000"/>
              </a:lnSpc>
            </a:pPr>
            <a:r>
              <a:rPr b="0" lang="en-GB" sz="5100" spc="191" strike="noStrike" cap="all">
                <a:solidFill>
                  <a:srgbClr val="0b082e"/>
                </a:solidFill>
                <a:uFill>
                  <a:solidFill>
                    <a:srgbClr val="ffffff"/>
                  </a:solidFill>
                </a:uFill>
                <a:latin typeface="Impact"/>
                <a:ea typeface="DejaVu Sans"/>
              </a:rPr>
              <a:t>HOW TO DO IT (PROPERLY)? </a:t>
            </a:r>
            <a:endParaRPr b="0" lang="en-GB" sz="5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6802560" y="1884960"/>
            <a:ext cx="3949200" cy="474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https://andrewgelman.com/2008/06/06/new_candidate_f/</a:t>
            </a:r>
            <a:endParaRPr b="0" lang="en-GB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40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The complexity of a visualization should match its purpose and audience</a:t>
            </a:r>
            <a:endParaRPr b="0" lang="en-GB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GB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40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A visualization should aim to be as much self-explanatory as possible</a:t>
            </a:r>
            <a:endParaRPr b="0" lang="en-GB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GB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40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Sometimes less is better</a:t>
            </a:r>
            <a:endParaRPr b="0" lang="en-GB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GB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40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Colour codes matter (a lot) as well as dimensionality and motion</a:t>
            </a:r>
            <a:endParaRPr b="0" lang="en-GB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GB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40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Time and space constrains are a real thing</a:t>
            </a:r>
            <a:endParaRPr b="0" lang="en-GB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NO PIE CHARTS OR WORDS CLOUD</a:t>
            </a:r>
            <a:endParaRPr b="0" lang="en-GB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4" name="Picture 10" descr=""/>
          <p:cNvPicPr/>
          <p:nvPr/>
        </p:nvPicPr>
        <p:blipFill>
          <a:blip r:embed="rId1"/>
          <a:stretch/>
        </p:blipFill>
        <p:spPr>
          <a:xfrm>
            <a:off x="1595160" y="1884960"/>
            <a:ext cx="3662640" cy="4101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4248000" y="126720"/>
            <a:ext cx="4248000" cy="881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en-GB" sz="5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Impact"/>
              </a:rPr>
              <a:t>REFERENCES</a:t>
            </a:r>
            <a:endParaRPr b="0" lang="en-GB" sz="5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Impact"/>
            </a:endParaRPr>
          </a:p>
        </p:txBody>
      </p:sp>
      <p:sp>
        <p:nvSpPr>
          <p:cNvPr id="116" name="TextShape 2"/>
          <p:cNvSpPr txBox="1"/>
          <p:nvPr/>
        </p:nvSpPr>
        <p:spPr>
          <a:xfrm>
            <a:off x="2880000" y="1800000"/>
            <a:ext cx="7344000" cy="3960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Levy, Becca R., Pil H. Chung, and Martin D. Slade. "Influence of Valentine’s Day and Halloween on birth timing." Social Science &amp; Medicine 73, no. 8 (2011): 1246-1248.</a:t>
            </a:r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Gelman, Andrew, Hal S. Stern, John B. Carlin, David B. Dunson, Aki Vehtari, and Donald B. Rubin. Bayesian data analysis. Chapman and Hall/CRC, 2013.</a:t>
            </a:r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https://www.youtube.com/watch?v=fc1hkFC2c1E</a:t>
            </a:r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2520000" y="288000"/>
            <a:ext cx="7671600" cy="88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GB" sz="5100" spc="191" strike="noStrike" cap="all">
                <a:solidFill>
                  <a:srgbClr val="0b082e"/>
                </a:solidFill>
                <a:uFill>
                  <a:solidFill>
                    <a:srgbClr val="ffffff"/>
                  </a:solidFill>
                </a:uFill>
                <a:latin typeface="Impact"/>
                <a:ea typeface="DejaVu Sans"/>
              </a:rPr>
              <a:t>LET’S GET STARTED! </a:t>
            </a:r>
            <a:endParaRPr b="0" lang="en-GB" sz="5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3456000" y="2469960"/>
            <a:ext cx="5903280" cy="213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At least one working environment every 2 people.</a:t>
            </a:r>
            <a:br/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</a:t>
            </a:r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If not able to access the environment, read from the html version or follow on the projector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42</TotalTime>
  <Application>LibreOffice/5.3.7.2$Windows_X86_64 LibreOffice_project/6b8ed514a9f8b44d37a1b96673cbbdd077e24059</Application>
  <Words>142</Words>
  <Paragraphs>34</Paragraphs>
  <Company>Square Enix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2018-08-24T08:06:50Z</dcterms:created>
  <dc:creator>Valerio Bonometti</dc:creator>
  <dc:description/>
  <dc:language>en-GB</dc:language>
  <cp:lastModifiedBy/>
  <dcterms:modified xsi:type="dcterms:W3CDTF">2018-09-12T06:48:33Z</dcterms:modified>
  <cp:revision>22</cp:revision>
  <dc:subject/>
  <dc:title>DATA VISUALIZATION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Square Enix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Widescreen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6</vt:i4>
  </property>
</Properties>
</file>