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0" r:id="rId12"/>
    <p:sldId id="268" r:id="rId13"/>
    <p:sldId id="269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Hair length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25</c:v>
                </c:pt>
                <c:pt idx="4">
                  <c:v>27</c:v>
                </c:pt>
                <c:pt idx="5">
                  <c:v>40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816176"/>
        <c:axId val="246819312"/>
      </c:scatterChart>
      <c:valAx>
        <c:axId val="246816176"/>
        <c:scaling>
          <c:orientation val="minMax"/>
          <c:max val="40"/>
        </c:scaling>
        <c:delete val="0"/>
        <c:axPos val="b"/>
        <c:numFmt formatCode="General" sourceLinked="1"/>
        <c:majorTickMark val="out"/>
        <c:minorTickMark val="none"/>
        <c:tickLblPos val="nextTo"/>
        <c:crossAx val="246819312"/>
        <c:crosses val="autoZero"/>
        <c:crossBetween val="midCat"/>
      </c:valAx>
      <c:valAx>
        <c:axId val="24681931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468161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arifai.com/what-convolutional-neural-networks-see-at-when-they-see-nudity/" TargetMode="External"/><Relationship Id="rId2" Type="http://schemas.openxmlformats.org/officeDocument/2006/relationships/hyperlink" Target="https://habrahabr.ru/post/17175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6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Genetic algorithms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508254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Ready to use solutions: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F# + R Type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Vanilla JS implementations</a:t>
            </a:r>
            <a:r>
              <a:rPr lang="fr-FR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1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93700"/>
            <a:ext cx="9614218" cy="673100"/>
          </a:xfrm>
        </p:spPr>
        <p:txBody>
          <a:bodyPr>
            <a:normAutofit/>
          </a:bodyPr>
          <a:lstStyle/>
          <a:p>
            <a:r>
              <a:rPr lang="en-US" dirty="0"/>
              <a:t>Statistic </a:t>
            </a:r>
            <a:r>
              <a:rPr lang="en-US" dirty="0" smtClean="0"/>
              <a:t>methods(</a:t>
            </a:r>
            <a:r>
              <a:rPr lang="en-US" dirty="0">
                <a:effectLst/>
              </a:rPr>
              <a:t>Bayesian </a:t>
            </a:r>
            <a:r>
              <a:rPr lang="en-US" dirty="0" smtClean="0">
                <a:effectLst/>
              </a:rPr>
              <a:t>networks</a:t>
            </a:r>
            <a:r>
              <a:rPr lang="en-US" dirty="0" smtClean="0"/>
              <a:t>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23" y="2131489"/>
            <a:ext cx="5363323" cy="295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3548" y="5416940"/>
            <a:ext cx="5348165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Andale Mono"/>
                <a:cs typeface="Andale Mono"/>
              </a:rPr>
              <a:t>P(G,S,R) = P(G|S,R)P(S|R)P(R)</a:t>
            </a:r>
          </a:p>
          <a:p>
            <a:pPr algn="ctr">
              <a:lnSpc>
                <a:spcPct val="150000"/>
              </a:lnSpc>
            </a:pPr>
            <a:r>
              <a:rPr lang="fr-FR" sz="2000" dirty="0">
                <a:latin typeface="Andale Mono"/>
              </a:rPr>
              <a:t>P(S,R) = (P(R|S)P(S))/</a:t>
            </a:r>
            <a:r>
              <a:rPr lang="fr-FR" sz="2000" dirty="0" smtClean="0">
                <a:latin typeface="Andale Mono"/>
              </a:rPr>
              <a:t>P(R)</a:t>
            </a:r>
            <a:endParaRPr lang="en-US" sz="2000" dirty="0">
              <a:latin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0076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Statistic methods(</a:t>
            </a:r>
            <a:r>
              <a:rPr lang="en-US" dirty="0">
                <a:effectLst/>
              </a:rPr>
              <a:t>Bayesian networks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71628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066800"/>
            <a:ext cx="9905998" cy="5082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 smtClean="0"/>
          </a:p>
          <a:p>
            <a:pPr marL="0" indent="0">
              <a:buFont typeface="Arial"/>
              <a:buNone/>
            </a:pPr>
            <a:r>
              <a:rPr lang="en-US" sz="3600" dirty="0" smtClean="0"/>
              <a:t>Fields of application: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Anti-SPAM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Automated information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Risk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Pricing decisions</a:t>
            </a:r>
          </a:p>
        </p:txBody>
      </p:sp>
    </p:spTree>
    <p:extLst>
      <p:ext uri="{BB962C8B-B14F-4D97-AF65-F5344CB8AC3E}">
        <p14:creationId xmlns:p14="http://schemas.microsoft.com/office/powerpoint/2010/main" val="25392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Statistic methods(</a:t>
            </a:r>
            <a:r>
              <a:rPr lang="en-US" dirty="0">
                <a:effectLst/>
              </a:rPr>
              <a:t>Bayesian networks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71628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066800"/>
            <a:ext cx="9905998" cy="5082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 smtClean="0"/>
          </a:p>
          <a:p>
            <a:pPr marL="0" indent="0">
              <a:buFont typeface="Arial"/>
              <a:buNone/>
            </a:pPr>
            <a:r>
              <a:rPr lang="en-US" sz="3600" dirty="0" smtClean="0"/>
              <a:t>Ready to use solutions: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F# + R Type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Vanilla JS implementations</a:t>
            </a:r>
            <a:r>
              <a:rPr lang="fr-FR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7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1"/>
            <a:ext cx="9905998" cy="83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flowchart-like structure in which each internal node represents a "test" on an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30" y="2185638"/>
            <a:ext cx="4698939" cy="38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9905998" cy="545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try to solve a problem of gender definition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93464"/>
              </p:ext>
            </p:extLst>
          </p:nvPr>
        </p:nvGraphicFramePr>
        <p:xfrm>
          <a:off x="1702725" y="2177689"/>
          <a:ext cx="6952507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65926"/>
                <a:gridCol w="398658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Hair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7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9905998" cy="545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Solution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91370"/>
              </p:ext>
            </p:extLst>
          </p:nvPr>
        </p:nvGraphicFramePr>
        <p:xfrm>
          <a:off x="7476798" y="2154172"/>
          <a:ext cx="3459840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75960"/>
                <a:gridCol w="1983880"/>
              </a:tblGrid>
              <a:tr h="3440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Hair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44004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13415146"/>
              </p:ext>
            </p:extLst>
          </p:nvPr>
        </p:nvGraphicFramePr>
        <p:xfrm>
          <a:off x="1102974" y="2198793"/>
          <a:ext cx="6141079" cy="2751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6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7008147" cy="545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Simpsons task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62130"/>
              </p:ext>
            </p:extLst>
          </p:nvPr>
        </p:nvGraphicFramePr>
        <p:xfrm>
          <a:off x="1199502" y="1824938"/>
          <a:ext cx="6903020" cy="37602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80604"/>
                <a:gridCol w="1380604"/>
                <a:gridCol w="1380604"/>
                <a:gridCol w="1380604"/>
                <a:gridCol w="1380604"/>
              </a:tblGrid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Hair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Marge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Maggie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Selma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smtClean="0"/>
                        <a:t>Otto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60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16319" y="2692936"/>
            <a:ext cx="30671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person: 'Comic guy', </a:t>
            </a:r>
          </a:p>
          <a:p>
            <a:r>
              <a:rPr lang="en-US" dirty="0"/>
              <a:t>        </a:t>
            </a:r>
            <a:r>
              <a:rPr lang="en-US" dirty="0" err="1"/>
              <a:t>hairLength</a:t>
            </a:r>
            <a:r>
              <a:rPr lang="en-US" dirty="0"/>
              <a:t>: 8, </a:t>
            </a:r>
          </a:p>
          <a:p>
            <a:r>
              <a:rPr lang="en-US" dirty="0"/>
              <a:t>        weight: 290, </a:t>
            </a:r>
          </a:p>
          <a:p>
            <a:r>
              <a:rPr lang="en-US" dirty="0"/>
              <a:t>        age: 38</a:t>
            </a:r>
          </a:p>
          <a:p>
            <a:r>
              <a:rPr lang="en-US" dirty="0"/>
              <a:t>    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432030" y="1805713"/>
            <a:ext cx="3433636" cy="545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Is Comic guy M or F ?</a:t>
            </a:r>
          </a:p>
        </p:txBody>
      </p:sp>
    </p:spTree>
    <p:extLst>
      <p:ext uri="{BB962C8B-B14F-4D97-AF65-F5344CB8AC3E}">
        <p14:creationId xmlns:p14="http://schemas.microsoft.com/office/powerpoint/2010/main" val="404084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9905998" cy="27953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Entropy</a:t>
            </a:r>
          </a:p>
          <a:p>
            <a:pPr marL="0" indent="0">
              <a:buNone/>
            </a:pP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en-US" dirty="0" smtClean="0">
                <a:effectLst/>
              </a:rPr>
              <a:t>t</a:t>
            </a:r>
            <a:r>
              <a:rPr lang="en-US" dirty="0" smtClean="0">
                <a:effectLst/>
              </a:rPr>
              <a:t>hermodynamics, </a:t>
            </a:r>
            <a:r>
              <a:rPr lang="en-US" dirty="0">
                <a:effectLst/>
              </a:rPr>
              <a:t>more exactly from Second law of </a:t>
            </a:r>
            <a:r>
              <a:rPr lang="en-US" dirty="0" smtClean="0">
                <a:effectLst/>
              </a:rPr>
              <a:t>thermodynamics:</a:t>
            </a:r>
          </a:p>
          <a:p>
            <a:pPr marL="0" indent="0">
              <a:buNone/>
            </a:pPr>
            <a:endParaRPr lang="fr-F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the total entropy of an isolated system always increases over time, or remains constant in ideal cases where the system is in a steady state or undergoing a reversible process. The increase in entropy accounts for the irreversibility of natural processes, and the asymmetry between future and past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06" y="4565261"/>
            <a:ext cx="1695687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15" y="4565261"/>
            <a:ext cx="169568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9905998" cy="27953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Entropy in </a:t>
            </a:r>
            <a:r>
              <a:rPr lang="en-US" sz="2400" dirty="0" err="1" smtClean="0"/>
              <a:t>Informaton</a:t>
            </a:r>
            <a:r>
              <a:rPr lang="en-US" sz="2400" dirty="0" smtClean="0"/>
              <a:t> Theory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en-US" dirty="0"/>
              <a:t>Information theory was ‘born’ in 1948 when Claude Shannon published a paper </a:t>
            </a:r>
            <a:r>
              <a:rPr lang="en-US" dirty="0" smtClean="0"/>
              <a:t>called “A </a:t>
            </a:r>
            <a:r>
              <a:rPr lang="en-US" dirty="0"/>
              <a:t>Mathematical Theory of </a:t>
            </a:r>
            <a:r>
              <a:rPr lang="en-US" dirty="0" smtClean="0"/>
              <a:t>Communication”.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paper</a:t>
            </a:r>
            <a:r>
              <a:rPr lang="fr-FR" dirty="0" smtClean="0"/>
              <a:t> proposes the </a:t>
            </a:r>
            <a:r>
              <a:rPr lang="fr-FR" dirty="0" err="1" smtClean="0"/>
              <a:t>measure</a:t>
            </a:r>
            <a:r>
              <a:rPr lang="fr-FR" dirty="0" smtClean="0"/>
              <a:t> of information </a:t>
            </a:r>
            <a:r>
              <a:rPr lang="fr-FR" dirty="0" err="1" smtClean="0"/>
              <a:t>entropy</a:t>
            </a:r>
            <a:r>
              <a:rPr lang="fr-FR" dirty="0" smtClean="0"/>
              <a:t>, </a:t>
            </a:r>
            <a:r>
              <a:rPr lang="en-US" dirty="0"/>
              <a:t>which describes the amount of impurity in a set of features</a:t>
            </a:r>
            <a:r>
              <a:rPr lang="en-US" dirty="0" smtClean="0"/>
              <a:t>.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10564" y="4578660"/>
                <a:ext cx="2934586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64" y="4578660"/>
                <a:ext cx="2934586" cy="803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56" y="4327754"/>
            <a:ext cx="24196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fr-FR" dirty="0" smtClean="0"/>
              <a:t>Main branches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06500"/>
            <a:ext cx="9905998" cy="5092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Artificial neural networks</a:t>
            </a:r>
          </a:p>
          <a:p>
            <a:r>
              <a:rPr lang="en-US" sz="4000" dirty="0" smtClean="0"/>
              <a:t>Genetic algorithms </a:t>
            </a:r>
          </a:p>
          <a:p>
            <a:r>
              <a:rPr lang="en-US" sz="4000" dirty="0" smtClean="0"/>
              <a:t>Statistic methods</a:t>
            </a:r>
          </a:p>
          <a:p>
            <a:r>
              <a:rPr lang="en-US" sz="4000" dirty="0" smtClean="0"/>
              <a:t>Decision Trees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3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89243"/>
            <a:ext cx="5687219" cy="143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950163"/>
            <a:ext cx="6238333" cy="1609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397" y="2376340"/>
            <a:ext cx="3391373" cy="21053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38232" y="118455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Shannon entropy 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6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38232" y="1184555"/>
            <a:ext cx="380424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Shannon entropy </a:t>
            </a:r>
            <a:r>
              <a:rPr lang="en-US" dirty="0" smtClean="0"/>
              <a:t>example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en-US" dirty="0" smtClean="0"/>
              <a:t>For the purposes of simplicity </a:t>
            </a:r>
          </a:p>
          <a:p>
            <a:r>
              <a:rPr lang="en-US" dirty="0" smtClean="0"/>
              <a:t>each element has only one </a:t>
            </a:r>
          </a:p>
          <a:p>
            <a:r>
              <a:rPr lang="en-US" dirty="0" smtClean="0"/>
              <a:t>attribute x, but in the reality </a:t>
            </a:r>
          </a:p>
          <a:p>
            <a:r>
              <a:rPr lang="en-US" dirty="0" smtClean="0"/>
              <a:t>we can have </a:t>
            </a:r>
            <a:r>
              <a:rPr lang="en-US" dirty="0"/>
              <a:t>as many </a:t>
            </a:r>
            <a:r>
              <a:rPr lang="en-US" dirty="0" smtClean="0"/>
              <a:t>attributes</a:t>
            </a:r>
            <a:endParaRPr lang="ru-RU" dirty="0" smtClean="0"/>
          </a:p>
          <a:p>
            <a:r>
              <a:rPr lang="en-US" dirty="0" smtClean="0"/>
              <a:t>as </a:t>
            </a:r>
            <a:r>
              <a:rPr lang="fr-FR" dirty="0" err="1" smtClean="0"/>
              <a:t>w</a:t>
            </a:r>
            <a:r>
              <a:rPr lang="fr-FR" dirty="0" err="1"/>
              <a:t>e</a:t>
            </a:r>
            <a:r>
              <a:rPr lang="en-US" dirty="0" smtClean="0"/>
              <a:t> </a:t>
            </a:r>
            <a:r>
              <a:rPr lang="en-US" dirty="0"/>
              <a:t>want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30" y="822058"/>
            <a:ext cx="604921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41413" y="1184555"/>
            <a:ext cx="98091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Let’s see the demos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9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38232" y="1184555"/>
            <a:ext cx="980917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Random Forest</a:t>
            </a:r>
          </a:p>
          <a:p>
            <a:endParaRPr lang="fr-FR" dirty="0" smtClean="0"/>
          </a:p>
          <a:p>
            <a:r>
              <a:rPr lang="en-US" dirty="0" smtClean="0"/>
              <a:t>Stopping criteria is the cornerstone of such algorithms as ID3 and C4.5</a:t>
            </a:r>
          </a:p>
          <a:p>
            <a:endParaRPr lang="fr-FR" dirty="0" smtClean="0"/>
          </a:p>
          <a:p>
            <a:r>
              <a:rPr lang="en-US" dirty="0" smtClean="0"/>
              <a:t>To avoid all kind of troubles with stopping criteria (currently entropy = 0) we can split the training set on X equal parts and train one tree per part.</a:t>
            </a:r>
          </a:p>
          <a:p>
            <a:endParaRPr lang="fr-FR" dirty="0" smtClean="0"/>
          </a:p>
          <a:p>
            <a:r>
              <a:rPr lang="en-US" dirty="0" smtClean="0"/>
              <a:t>Efficient processing of borderline areas of data</a:t>
            </a:r>
          </a:p>
          <a:p>
            <a:endParaRPr lang="en-US" dirty="0" smtClean="0"/>
          </a:p>
        </p:txBody>
      </p:sp>
      <p:pic>
        <p:nvPicPr>
          <p:cNvPr id="3074" name="Picture 2" descr="https://habrastorage.org/storage2/f4f/4e1/d8f/f4f4e1d8ff4da3794490dc1a69cc0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9" y="4041521"/>
            <a:ext cx="29051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42" y="4368288"/>
            <a:ext cx="3836431" cy="19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141413" y="1184555"/>
            <a:ext cx="98091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Let’s see the demos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5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38232" y="1184555"/>
            <a:ext cx="980917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Useful</a:t>
            </a:r>
            <a:r>
              <a:rPr lang="fr-FR" sz="2800" dirty="0" smtClean="0"/>
              <a:t> use case</a:t>
            </a:r>
            <a:endParaRPr lang="en-US" sz="2800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combine artificial neural networks and decision trees to detect suspect images/frames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 can adjust the contrast and extract necessary shapes and stripes in efficient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trees can classify the extracted set of graphical elements</a:t>
            </a:r>
          </a:p>
        </p:txBody>
      </p:sp>
      <p:pic>
        <p:nvPicPr>
          <p:cNvPr id="6146" name="Picture 2" descr="https://habrastorage.org/files/f37/6e2/24d/f376e224d2b64dfca96afdfec90e51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4136371"/>
            <a:ext cx="46386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habrastorage.org/files/7e4/eb1/075/7e4eb1075f174ff48aff09e7d043440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6" y="4136371"/>
            <a:ext cx="46386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38232" y="1184555"/>
            <a:ext cx="98091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Computational</a:t>
            </a:r>
            <a:r>
              <a:rPr lang="fr-FR" sz="2800" dirty="0" smtClean="0"/>
              <a:t> </a:t>
            </a:r>
            <a:r>
              <a:rPr lang="en-US" sz="2800" dirty="0" smtClean="0"/>
              <a:t>Complexity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computational cost of constructing binary trees is well known for the general </a:t>
            </a:r>
            <a:r>
              <a:rPr lang="en-US" sz="2800" dirty="0" smtClean="0"/>
              <a:t>case, being </a:t>
            </a:r>
            <a:r>
              <a:rPr lang="en-US" sz="2800" i="1" dirty="0"/>
              <a:t>O(N </a:t>
            </a:r>
            <a:r>
              <a:rPr lang="en-US" sz="2800" i="1" dirty="0" err="1"/>
              <a:t>logN</a:t>
            </a:r>
            <a:r>
              <a:rPr lang="en-US" sz="2800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Category</a:t>
            </a:r>
            <a:r>
              <a:rPr lang="fr-FR" sz="2800" dirty="0" smtClean="0"/>
              <a:t> </a:t>
            </a:r>
            <a:r>
              <a:rPr lang="fr-FR" sz="2800" dirty="0" err="1" smtClean="0"/>
              <a:t>search</a:t>
            </a:r>
            <a:r>
              <a:rPr lang="fr-FR" sz="2800" dirty="0" smtClean="0"/>
              <a:t> for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case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en-US" sz="2800" i="1" dirty="0" smtClean="0"/>
              <a:t>O(</a:t>
            </a:r>
            <a:r>
              <a:rPr lang="en-US" sz="2800" i="1" dirty="0" err="1" smtClean="0"/>
              <a:t>logN</a:t>
            </a:r>
            <a:r>
              <a:rPr lang="en-US" sz="2800" i="1" dirty="0" smtClean="0"/>
              <a:t>) </a:t>
            </a:r>
            <a:r>
              <a:rPr lang="en-US" sz="2800" dirty="0" smtClean="0"/>
              <a:t>or </a:t>
            </a:r>
            <a:r>
              <a:rPr lang="en-US" sz="2800" i="1" dirty="0" smtClean="0"/>
              <a:t>O(n)</a:t>
            </a:r>
            <a:r>
              <a:rPr lang="en-US" sz="2800" dirty="0" smtClean="0"/>
              <a:t> for worst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1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71628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066800"/>
            <a:ext cx="9905998" cy="5082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 smtClean="0"/>
          </a:p>
          <a:p>
            <a:pPr marL="0" indent="0">
              <a:buFont typeface="Arial"/>
              <a:buNone/>
            </a:pPr>
            <a:r>
              <a:rPr lang="en-US" sz="3600" dirty="0" smtClean="0"/>
              <a:t>Fields of application</a:t>
            </a:r>
            <a:r>
              <a:rPr lang="en-US" sz="3600" dirty="0" smtClean="0"/>
              <a:t>: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Automated information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Automated motions/forms recognition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Financial institutions, Option pricing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Health, BI diagnose </a:t>
            </a:r>
            <a:r>
              <a:rPr lang="en-US" sz="3600" dirty="0" smtClean="0"/>
              <a:t>or heart attack prediction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13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Decision Trees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71628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066800"/>
            <a:ext cx="9905998" cy="5082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 smtClean="0"/>
          </a:p>
          <a:p>
            <a:pPr marL="0" indent="0">
              <a:buFont typeface="Arial"/>
              <a:buNone/>
            </a:pPr>
            <a:r>
              <a:rPr lang="en-US" sz="3600" dirty="0" smtClean="0"/>
              <a:t>Ready to use solutions: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F# + R Type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Vanilla JS implementations</a:t>
            </a:r>
            <a:r>
              <a:rPr lang="fr-FR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1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71628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endParaRPr lang="en-US" sz="3600" dirty="0" smtClean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066800"/>
            <a:ext cx="9905998" cy="5082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 smtClean="0"/>
              <a:t>References:</a:t>
            </a:r>
          </a:p>
          <a:p>
            <a:pPr marL="0" indent="0">
              <a:buFont typeface="Arial"/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https://habrahabr.ru/post/171759</a:t>
            </a:r>
            <a:r>
              <a:rPr lang="en-US" sz="3600" dirty="0" smtClean="0">
                <a:hlinkClick r:id="rId2"/>
              </a:rPr>
              <a:t>/</a:t>
            </a:r>
            <a:endParaRPr lang="ru-RU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://blog.clarifai.com/what-convolutional-neural-networks-see-at-when-they-see-nudity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Machine Learning an algorithmic perspective,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edition</a:t>
            </a:r>
            <a:r>
              <a:rPr lang="fr-FR" sz="3600" dirty="0" smtClean="0"/>
              <a:t>, Stephen </a:t>
            </a:r>
            <a:r>
              <a:rPr lang="fr-FR" sz="3600" dirty="0" err="1" smtClean="0"/>
              <a:t>Marsland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Machine </a:t>
            </a:r>
            <a:r>
              <a:rPr lang="en-US" sz="3600" dirty="0" smtClean="0"/>
              <a:t>Learning Hands-on for developers and technical professionals, Jason Bell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852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fr-FR" dirty="0" err="1" smtClean="0"/>
              <a:t>Artificial</a:t>
            </a:r>
            <a:r>
              <a:rPr lang="fr-FR" dirty="0" smtClean="0"/>
              <a:t> 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118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Inspired by biological neural networks</a:t>
            </a:r>
          </a:p>
        </p:txBody>
      </p:sp>
      <p:pic>
        <p:nvPicPr>
          <p:cNvPr id="1026" name="Picture 2" descr="https://upload.wikimedia.org/wikipedia/commons/thumb/3/3d/Neural_network.svg/1024px-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02" y="2255520"/>
            <a:ext cx="5804219" cy="36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fr-FR" dirty="0" err="1" smtClean="0"/>
              <a:t>Artificial</a:t>
            </a:r>
            <a:r>
              <a:rPr lang="fr-FR" dirty="0" smtClean="0"/>
              <a:t> 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508254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Fields of application: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 smtClean="0"/>
              <a:t>Speach</a:t>
            </a:r>
            <a:r>
              <a:rPr lang="fr-FR" sz="3600" dirty="0" smtClean="0"/>
              <a:t> to </a:t>
            </a:r>
            <a:r>
              <a:rPr lang="fr-FR" sz="3600" dirty="0" err="1" smtClean="0"/>
              <a:t>text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err="1" smtClean="0"/>
              <a:t>Shapes</a:t>
            </a:r>
            <a:r>
              <a:rPr lang="fr-FR" sz="3600" dirty="0" smtClean="0"/>
              <a:t> recognition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363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fr-FR" dirty="0" err="1" smtClean="0"/>
              <a:t>Artificial</a:t>
            </a:r>
            <a:r>
              <a:rPr lang="fr-FR" dirty="0" smtClean="0"/>
              <a:t> 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508254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Ready to use solutions: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F# + R Type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Synaptic.js </a:t>
            </a:r>
          </a:p>
        </p:txBody>
      </p:sp>
    </p:spTree>
    <p:extLst>
      <p:ext uri="{BB962C8B-B14F-4D97-AF65-F5344CB8AC3E}">
        <p14:creationId xmlns:p14="http://schemas.microsoft.com/office/powerpoint/2010/main" val="6353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Genetic algorithms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118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Inspired by natural selection mechanisms</a:t>
            </a:r>
          </a:p>
        </p:txBody>
      </p:sp>
      <p:pic>
        <p:nvPicPr>
          <p:cNvPr id="2050" name="Picture 2" descr="https://habrastorage.org/files/5d1/272/698/5d127269822e46c294e0e156ad74ec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4" y="2232003"/>
            <a:ext cx="7866381" cy="3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Genetic algorithms</a:t>
            </a:r>
            <a:endParaRPr lang="en-GB" dirty="0"/>
          </a:p>
        </p:txBody>
      </p:sp>
      <p:pic>
        <p:nvPicPr>
          <p:cNvPr id="3074" name="Picture 2" descr="https://habrastorage.org/files/123/9da/aa2/1239daaa21a6408c9afe5a1a7ff1df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1" y="1091174"/>
            <a:ext cx="6730049" cy="53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habrastorage.org/files/ca4/492/dba/ca4492dbaf0b42b9a65b7243804860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83" y="1873545"/>
            <a:ext cx="4170421" cy="37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Genetic algorithms</a:t>
            </a:r>
            <a:endParaRPr lang="en-GB" dirty="0"/>
          </a:p>
        </p:txBody>
      </p:sp>
      <p:pic>
        <p:nvPicPr>
          <p:cNvPr id="6146" name="Picture 2" descr="https://habrastorage.org/files/85b/b8a/284/85bb8a284278427c949e325d89abed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" y="1192783"/>
            <a:ext cx="6633845" cy="53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3810" y="2569049"/>
            <a:ext cx="4160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Genetic operations (crossover and mutation)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Fitness function (satisfaction check)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Selection (choice of solution for the next generation)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673100"/>
          </a:xfrm>
        </p:spPr>
        <p:txBody>
          <a:bodyPr/>
          <a:lstStyle/>
          <a:p>
            <a:r>
              <a:rPr lang="en-US" dirty="0"/>
              <a:t>Genetic algorithms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508254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Fields of application: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Bioinformatics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Climatology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Code-breaking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 smtClean="0"/>
              <a:t>Game </a:t>
            </a:r>
            <a:r>
              <a:rPr lang="en-US" sz="3600" dirty="0" smtClean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981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770</TotalTime>
  <Words>687</Words>
  <Application>Microsoft Office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Andale Mono</vt:lpstr>
      <vt:lpstr>Arial</vt:lpstr>
      <vt:lpstr>Cambria Math</vt:lpstr>
      <vt:lpstr>Century Gothic</vt:lpstr>
      <vt:lpstr>Mesh</vt:lpstr>
      <vt:lpstr>Machine Learning</vt:lpstr>
      <vt:lpstr>Main branches</vt:lpstr>
      <vt:lpstr>Artificial Neural networks</vt:lpstr>
      <vt:lpstr>Artificial Neural networks</vt:lpstr>
      <vt:lpstr>Artificial Neural networks</vt:lpstr>
      <vt:lpstr>Genetic algorithms</vt:lpstr>
      <vt:lpstr>Genetic algorithms</vt:lpstr>
      <vt:lpstr>Genetic algorithms</vt:lpstr>
      <vt:lpstr>Genetic algorithms</vt:lpstr>
      <vt:lpstr>Genetic algorithms</vt:lpstr>
      <vt:lpstr>Statistic methods(Bayesian networks)</vt:lpstr>
      <vt:lpstr>Statistic methods(Bayesian networks)</vt:lpstr>
      <vt:lpstr>Statistic methods(Bayesian networks)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Victor BARTEL</dc:creator>
  <cp:lastModifiedBy>Victor BARTEL</cp:lastModifiedBy>
  <cp:revision>51</cp:revision>
  <dcterms:created xsi:type="dcterms:W3CDTF">2016-06-13T07:04:17Z</dcterms:created>
  <dcterms:modified xsi:type="dcterms:W3CDTF">2016-06-14T12:19:17Z</dcterms:modified>
</cp:coreProperties>
</file>