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1" r:id="rId3"/>
    <p:sldId id="263" r:id="rId4"/>
    <p:sldId id="264" r:id="rId5"/>
    <p:sldId id="265" r:id="rId6"/>
    <p:sldId id="266" r:id="rId7"/>
    <p:sldId id="267" r:id="rId8"/>
    <p:sldId id="268" r:id="rId9"/>
    <p:sldId id="269" r:id="rId10"/>
    <p:sldId id="257" r:id="rId11"/>
    <p:sldId id="258" r:id="rId12"/>
    <p:sldId id="259" r:id="rId13"/>
    <p:sldId id="260" r:id="rId14"/>
    <p:sldId id="262" r:id="rId15"/>
    <p:sldId id="270" r:id="rId16"/>
    <p:sldId id="271" r:id="rId17"/>
    <p:sldId id="272" r:id="rId18"/>
    <p:sldId id="273" r:id="rId19"/>
    <p:sldId id="274" r:id="rId20"/>
    <p:sldId id="275" r:id="rId21"/>
    <p:sldId id="277" r:id="rId22"/>
    <p:sldId id="278" r:id="rId23"/>
    <p:sldId id="276" r:id="rId24"/>
    <p:sldId id="279"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5899" autoAdjust="0"/>
  </p:normalViewPr>
  <p:slideViewPr>
    <p:cSldViewPr snapToGrid="0" snapToObjects="1">
      <p:cViewPr varScale="1">
        <p:scale>
          <a:sx n="57" d="100"/>
          <a:sy n="57" d="100"/>
        </p:scale>
        <p:origin x="-95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DDD4E-8C28-46F3-8114-47024CF164B5}" type="datetimeFigureOut">
              <a:rPr lang="en-CA" smtClean="0"/>
              <a:t>1/22/14</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68EA-FC5B-4A6B-A76A-EA0EF03E48C1}" type="slidenum">
              <a:rPr lang="en-CA" smtClean="0"/>
              <a:t>‹#›</a:t>
            </a:fld>
            <a:endParaRPr lang="en-CA"/>
          </a:p>
        </p:txBody>
      </p:sp>
    </p:spTree>
    <p:extLst>
      <p:ext uri="{BB962C8B-B14F-4D97-AF65-F5344CB8AC3E}">
        <p14:creationId xmlns:p14="http://schemas.microsoft.com/office/powerpoint/2010/main" val="410009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Intel" TargetMode="External"/><Relationship Id="rId4" Type="http://schemas.openxmlformats.org/officeDocument/2006/relationships/hyperlink" Target="https://en.wikipedia.org/wiki/International_Technology_Roadmap_for_Semiconductors"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fssnip.net/h4"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The period often quoted as "18 months" is due to </a:t>
            </a:r>
            <a:r>
              <a:rPr lang="en-CA" dirty="0" smtClean="0">
                <a:hlinkClick r:id="rId3" tooltip="Intel"/>
              </a:rPr>
              <a:t>Intel</a:t>
            </a:r>
            <a:r>
              <a:rPr lang="en-CA" dirty="0" smtClean="0"/>
              <a:t> executive David House, who predicted that period for a doubling in chip performance (being a combination of the effect of more transistors and their being faster)</a:t>
            </a:r>
          </a:p>
          <a:p>
            <a:pPr marL="171450" indent="-171450">
              <a:buFontTx/>
              <a:buChar char="-"/>
            </a:pPr>
            <a:r>
              <a:rPr lang="en-CA" dirty="0" smtClean="0"/>
              <a:t>ITRS - </a:t>
            </a:r>
            <a:r>
              <a:rPr lang="en-CA" dirty="0" smtClean="0">
                <a:hlinkClick r:id="rId4" tooltip="International Technology Roadmap for Semiconductors"/>
              </a:rPr>
              <a:t>International Technology Roadmap for Semiconductors</a:t>
            </a:r>
            <a:endParaRPr lang="en-CA" dirty="0" smtClean="0"/>
          </a:p>
          <a:p>
            <a:pPr marL="171450" indent="-171450">
              <a:buFontTx/>
              <a:buChar char="-"/>
            </a:pPr>
            <a:r>
              <a:rPr lang="en-CA" dirty="0" err="1" smtClean="0"/>
              <a:t>Landauer's</a:t>
            </a:r>
            <a:r>
              <a:rPr lang="en-CA" dirty="0" smtClean="0"/>
              <a:t> </a:t>
            </a:r>
            <a:r>
              <a:rPr lang="en-CA" dirty="0" smtClean="0"/>
              <a:t>principle</a:t>
            </a:r>
          </a:p>
          <a:p>
            <a:pPr marL="171450" indent="-171450">
              <a:buFontTx/>
              <a:buChar char="-"/>
            </a:pPr>
            <a:r>
              <a:rPr lang="en-CA" dirty="0" smtClean="0"/>
              <a:t>Plane</a:t>
            </a:r>
            <a:r>
              <a:rPr lang="en-CA" baseline="0" dirty="0" smtClean="0"/>
              <a:t>s for 500$</a:t>
            </a:r>
            <a:endParaRPr lang="en-CA" dirty="0" smtClean="0"/>
          </a:p>
          <a:p>
            <a:pPr marL="171450" indent="-171450">
              <a:buFontTx/>
              <a:buChar char="-"/>
            </a:pPr>
            <a:endParaRPr lang="en-CA"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10</a:t>
            </a:fld>
            <a:endParaRPr lang="en-CA"/>
          </a:p>
        </p:txBody>
      </p:sp>
    </p:spTree>
    <p:extLst>
      <p:ext uri="{BB962C8B-B14F-4D97-AF65-F5344CB8AC3E}">
        <p14:creationId xmlns:p14="http://schemas.microsoft.com/office/powerpoint/2010/main" val="3359399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 In </a:t>
            </a:r>
            <a:r>
              <a:rPr lang="en-US" noProof="0" dirty="0" smtClean="0"/>
              <a:t>the pure lambda calculus</a:t>
            </a:r>
            <a:r>
              <a:rPr lang="en-US" baseline="0" noProof="0" dirty="0" smtClean="0"/>
              <a:t> all operators and numerals are also defined using functions</a:t>
            </a:r>
          </a:p>
        </p:txBody>
      </p:sp>
      <p:sp>
        <p:nvSpPr>
          <p:cNvPr id="4" name="Slide Number Placeholder 3"/>
          <p:cNvSpPr>
            <a:spLocks noGrp="1"/>
          </p:cNvSpPr>
          <p:nvPr>
            <p:ph type="sldNum" sz="quarter" idx="10"/>
          </p:nvPr>
        </p:nvSpPr>
        <p:spPr/>
        <p:txBody>
          <a:bodyPr/>
          <a:lstStyle/>
          <a:p>
            <a:fld id="{45D368EA-FC5B-4A6B-A76A-EA0EF03E48C1}" type="slidenum">
              <a:rPr lang="en-CA" smtClean="0"/>
              <a:t>23</a:t>
            </a:fld>
            <a:endParaRPr lang="en-CA"/>
          </a:p>
        </p:txBody>
      </p:sp>
    </p:spTree>
    <p:extLst>
      <p:ext uri="{BB962C8B-B14F-4D97-AF65-F5344CB8AC3E}">
        <p14:creationId xmlns:p14="http://schemas.microsoft.com/office/powerpoint/2010/main" val="3655912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smtClean="0"/>
              <a:t> - </a:t>
            </a:r>
            <a:r>
              <a:rPr lang="fr-FR" dirty="0" err="1" smtClean="0"/>
              <a:t>Try</a:t>
            </a:r>
            <a:r>
              <a:rPr lang="fr-FR" baseline="0" dirty="0" smtClean="0"/>
              <a:t> all </a:t>
            </a:r>
            <a:r>
              <a:rPr lang="en-US" baseline="0" noProof="0" dirty="0" smtClean="0"/>
              <a:t>samples</a:t>
            </a:r>
            <a:r>
              <a:rPr lang="fr-FR" baseline="0" dirty="0" smtClean="0"/>
              <a:t> one by one</a:t>
            </a:r>
            <a:endParaRPr lang="en-CA" baseline="0" dirty="0" smtClean="0"/>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24</a:t>
            </a:fld>
            <a:endParaRPr lang="en-CA"/>
          </a:p>
        </p:txBody>
      </p:sp>
    </p:spTree>
    <p:extLst>
      <p:ext uri="{BB962C8B-B14F-4D97-AF65-F5344CB8AC3E}">
        <p14:creationId xmlns:p14="http://schemas.microsoft.com/office/powerpoint/2010/main" val="454130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smtClean="0"/>
              <a:t> - </a:t>
            </a:r>
            <a:r>
              <a:rPr lang="fr-FR" dirty="0" err="1" smtClean="0"/>
              <a:t>Try</a:t>
            </a:r>
            <a:r>
              <a:rPr lang="fr-FR" baseline="0" dirty="0" smtClean="0"/>
              <a:t> all </a:t>
            </a:r>
            <a:r>
              <a:rPr lang="en-US" baseline="0" noProof="0" dirty="0" smtClean="0"/>
              <a:t>samples</a:t>
            </a:r>
            <a:r>
              <a:rPr lang="fr-FR" baseline="0" dirty="0" smtClean="0"/>
              <a:t> one by one</a:t>
            </a:r>
            <a:endParaRPr lang="en-CA" baseline="0" dirty="0" smtClean="0"/>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25</a:t>
            </a:fld>
            <a:endParaRPr lang="en-CA"/>
          </a:p>
        </p:txBody>
      </p:sp>
    </p:spTree>
    <p:extLst>
      <p:ext uri="{BB962C8B-B14F-4D97-AF65-F5344CB8AC3E}">
        <p14:creationId xmlns:p14="http://schemas.microsoft.com/office/powerpoint/2010/main" val="44181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Tx/>
              <a:buChar char="-"/>
            </a:pPr>
            <a:r>
              <a:rPr lang="en-CA" sz="1200" kern="1200" dirty="0" smtClean="0">
                <a:solidFill>
                  <a:schemeClr val="tx1"/>
                </a:solidFill>
                <a:effectLst/>
                <a:latin typeface="+mn-lt"/>
                <a:ea typeface="+mn-ea"/>
                <a:cs typeface="+mn-cs"/>
              </a:rPr>
              <a:t>Many people find functional programming more elegant or even beautiful, but that's hardly a </a:t>
            </a:r>
            <a:r>
              <a:rPr lang="en-CA" sz="1200" kern="1200" baseline="0" dirty="0" smtClean="0">
                <a:solidFill>
                  <a:schemeClr val="tx1"/>
                </a:solidFill>
                <a:effectLst/>
                <a:latin typeface="+mn-lt"/>
                <a:ea typeface="+mn-ea"/>
                <a:cs typeface="+mn-cs"/>
              </a:rPr>
              <a:t> </a:t>
            </a:r>
            <a:r>
              <a:rPr lang="en-CA" sz="1200" kern="1200" dirty="0" smtClean="0">
                <a:solidFill>
                  <a:schemeClr val="tx1"/>
                </a:solidFill>
                <a:effectLst/>
                <a:latin typeface="+mn-lt"/>
                <a:ea typeface="+mn-ea"/>
                <a:cs typeface="+mn-cs"/>
              </a:rPr>
              <a:t>good reason to use it in a commercial environment</a:t>
            </a:r>
          </a:p>
          <a:p>
            <a:pPr marL="171450" indent="-171450" rtl="0">
              <a:buFontTx/>
              <a:buChar char="-"/>
            </a:pPr>
            <a:r>
              <a:rPr lang="en-CA" sz="1200" kern="1200" dirty="0" smtClean="0">
                <a:solidFill>
                  <a:schemeClr val="tx1"/>
                </a:solidFill>
                <a:effectLst/>
                <a:latin typeface="+mn-lt"/>
                <a:ea typeface="+mn-ea"/>
                <a:cs typeface="+mn-cs"/>
              </a:rPr>
              <a:t>Logical programming</a:t>
            </a:r>
            <a:r>
              <a:rPr lang="en-CA" sz="1200" kern="1200" baseline="0" dirty="0" smtClean="0">
                <a:solidFill>
                  <a:schemeClr val="tx1"/>
                </a:solidFill>
                <a:effectLst/>
                <a:latin typeface="+mn-lt"/>
                <a:ea typeface="+mn-ea"/>
                <a:cs typeface="+mn-cs"/>
              </a:rPr>
              <a:t>, where we don’t need to produce a complete solution to solve a problem</a:t>
            </a:r>
            <a:endParaRPr lang="en-CA" sz="1200" kern="1200" dirty="0" smtClean="0">
              <a:solidFill>
                <a:schemeClr val="tx1"/>
              </a:solidFill>
              <a:effectLst/>
              <a:latin typeface="+mn-lt"/>
              <a:ea typeface="+mn-ea"/>
              <a:cs typeface="+mn-cs"/>
            </a:endParaRPr>
          </a:p>
          <a:p>
            <a:pPr marL="171450" indent="-171450">
              <a:buFontTx/>
              <a:buChar char="-"/>
            </a:pPr>
            <a:r>
              <a:rPr lang="en-CA" dirty="0" smtClean="0"/>
              <a:t>Imperative (OOP)</a:t>
            </a:r>
            <a:r>
              <a:rPr lang="en-CA" baseline="0" dirty="0" smtClean="0"/>
              <a:t> </a:t>
            </a:r>
            <a:r>
              <a:rPr lang="en-CA" baseline="0" dirty="0" err="1" smtClean="0"/>
              <a:t>vs</a:t>
            </a:r>
            <a:r>
              <a:rPr lang="en-CA" baseline="0" dirty="0" smtClean="0"/>
              <a:t> Functional</a:t>
            </a:r>
          </a:p>
          <a:p>
            <a:pPr marL="171450" indent="-171450">
              <a:buFontTx/>
              <a:buChar char="-"/>
            </a:pPr>
            <a:r>
              <a:rPr lang="en-CA" baseline="0" dirty="0" smtClean="0"/>
              <a:t>Internal state can be changed by simple method calling on the target object (new Rectangle().Inflate(10))</a:t>
            </a:r>
          </a:p>
        </p:txBody>
      </p:sp>
      <p:sp>
        <p:nvSpPr>
          <p:cNvPr id="4" name="Slide Number Placeholder 3"/>
          <p:cNvSpPr>
            <a:spLocks noGrp="1"/>
          </p:cNvSpPr>
          <p:nvPr>
            <p:ph type="sldNum" sz="quarter" idx="10"/>
          </p:nvPr>
        </p:nvSpPr>
        <p:spPr/>
        <p:txBody>
          <a:bodyPr/>
          <a:lstStyle/>
          <a:p>
            <a:fld id="{45D368EA-FC5B-4A6B-A76A-EA0EF03E48C1}" type="slidenum">
              <a:rPr lang="en-CA" smtClean="0"/>
              <a:t>11</a:t>
            </a:fld>
            <a:endParaRPr lang="en-CA"/>
          </a:p>
        </p:txBody>
      </p:sp>
    </p:spTree>
    <p:extLst>
      <p:ext uri="{BB962C8B-B14F-4D97-AF65-F5344CB8AC3E}">
        <p14:creationId xmlns:p14="http://schemas.microsoft.com/office/powerpoint/2010/main" val="2196067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Let's compare the code from two projects using Kit Eason's code analyser on </a:t>
            </a:r>
            <a:r>
              <a:rPr lang="en-CA" dirty="0" err="1" smtClean="0">
                <a:hlinkClick r:id="rId3" tooltip="C# code noise"/>
              </a:rPr>
              <a:t>fssnip</a:t>
            </a:r>
            <a:r>
              <a:rPr lang="en-CA" dirty="0" smtClean="0"/>
              <a:t>. One project is written in C# and the other in F#. Both projects consume data feeds, perform some calculations and report the results to the users. The major difference between the projects is that the F# project consumes </a:t>
            </a:r>
            <a:r>
              <a:rPr lang="en-CA" dirty="0" smtClean="0"/>
              <a:t>much </a:t>
            </a:r>
            <a:r>
              <a:rPr lang="en-CA" dirty="0" smtClean="0"/>
              <a:t>more feeds and performs all the calculations in real-time.</a:t>
            </a:r>
          </a:p>
          <a:p>
            <a:endParaRPr lang="fr-FR"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15</a:t>
            </a:fld>
            <a:endParaRPr lang="en-CA"/>
          </a:p>
        </p:txBody>
      </p:sp>
    </p:spTree>
    <p:extLst>
      <p:ext uri="{BB962C8B-B14F-4D97-AF65-F5344CB8AC3E}">
        <p14:creationId xmlns:p14="http://schemas.microsoft.com/office/powerpoint/2010/main" val="315293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17</a:t>
            </a:fld>
            <a:endParaRPr lang="en-CA"/>
          </a:p>
        </p:txBody>
      </p:sp>
    </p:spTree>
    <p:extLst>
      <p:ext uri="{BB962C8B-B14F-4D97-AF65-F5344CB8AC3E}">
        <p14:creationId xmlns:p14="http://schemas.microsoft.com/office/powerpoint/2010/main" val="154789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18</a:t>
            </a:fld>
            <a:endParaRPr lang="en-CA"/>
          </a:p>
        </p:txBody>
      </p:sp>
    </p:spTree>
    <p:extLst>
      <p:ext uri="{BB962C8B-B14F-4D97-AF65-F5344CB8AC3E}">
        <p14:creationId xmlns:p14="http://schemas.microsoft.com/office/powerpoint/2010/main" val="2168509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By combining "product" and "sum" types in this way, it is easy to create a rich set of types that accurately models any business domain</a:t>
            </a:r>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19</a:t>
            </a:fld>
            <a:endParaRPr lang="en-CA"/>
          </a:p>
        </p:txBody>
      </p:sp>
    </p:spTree>
    <p:extLst>
      <p:ext uri="{BB962C8B-B14F-4D97-AF65-F5344CB8AC3E}">
        <p14:creationId xmlns:p14="http://schemas.microsoft.com/office/powerpoint/2010/main" val="1181461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Most imperative languages offer a variety of control flow statements for branching and looping:</a:t>
            </a:r>
          </a:p>
          <a:p>
            <a:r>
              <a:rPr lang="en-CA" dirty="0" smtClean="0"/>
              <a:t> - if-then-else (and the ternary version </a:t>
            </a:r>
            <a:r>
              <a:rPr lang="en-CA" dirty="0" err="1" smtClean="0"/>
              <a:t>bool</a:t>
            </a:r>
            <a:r>
              <a:rPr lang="en-CA" dirty="0" smtClean="0"/>
              <a:t> ? if-true : if-false)</a:t>
            </a:r>
          </a:p>
          <a:p>
            <a:r>
              <a:rPr lang="en-CA" dirty="0" smtClean="0"/>
              <a:t> - case or switch statements</a:t>
            </a:r>
          </a:p>
          <a:p>
            <a:r>
              <a:rPr lang="en-CA" dirty="0" smtClean="0"/>
              <a:t> - for and </a:t>
            </a:r>
            <a:r>
              <a:rPr lang="en-CA" dirty="0" err="1" smtClean="0"/>
              <a:t>foreach</a:t>
            </a:r>
            <a:r>
              <a:rPr lang="en-CA" dirty="0" smtClean="0"/>
              <a:t> loops, with break and continue</a:t>
            </a:r>
          </a:p>
          <a:p>
            <a:r>
              <a:rPr lang="en-CA" dirty="0" smtClean="0"/>
              <a:t> - while and until loops</a:t>
            </a:r>
          </a:p>
          <a:p>
            <a:r>
              <a:rPr lang="en-CA" dirty="0" smtClean="0"/>
              <a:t> - and even the dreaded </a:t>
            </a:r>
            <a:r>
              <a:rPr lang="en-CA" dirty="0" err="1" smtClean="0"/>
              <a:t>goto</a:t>
            </a:r>
            <a:endParaRPr lang="en-CA"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20</a:t>
            </a:fld>
            <a:endParaRPr lang="en-CA"/>
          </a:p>
        </p:txBody>
      </p:sp>
    </p:spTree>
    <p:extLst>
      <p:ext uri="{BB962C8B-B14F-4D97-AF65-F5344CB8AC3E}">
        <p14:creationId xmlns:p14="http://schemas.microsoft.com/office/powerpoint/2010/main" val="846387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21</a:t>
            </a:fld>
            <a:endParaRPr lang="en-CA"/>
          </a:p>
        </p:txBody>
      </p:sp>
    </p:spTree>
    <p:extLst>
      <p:ext uri="{BB962C8B-B14F-4D97-AF65-F5344CB8AC3E}">
        <p14:creationId xmlns:p14="http://schemas.microsoft.com/office/powerpoint/2010/main" val="672679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smtClean="0"/>
              <a:t> - We can find solid</a:t>
            </a:r>
            <a:r>
              <a:rPr lang="en-CA" baseline="0" dirty="0" smtClean="0"/>
              <a:t> actor model implementation for F#</a:t>
            </a:r>
          </a:p>
          <a:p>
            <a:r>
              <a:rPr lang="en-CA" sz="1200" b="0" i="0" u="none" strike="noStrike" kern="1200" baseline="0" dirty="0" smtClean="0">
                <a:solidFill>
                  <a:schemeClr val="tx1"/>
                </a:solidFill>
                <a:latin typeface="+mn-lt"/>
                <a:ea typeface="+mn-ea"/>
                <a:cs typeface="+mn-cs"/>
              </a:rPr>
              <a:t> - In 1999 NASA's Climate Orbiter was lost because part of the development team used the metric system and another part used imperial units of measure. This was one of the motivations for a new F# feature called </a:t>
            </a:r>
            <a:r>
              <a:rPr lang="en-CA" sz="1200" b="0" i="1" u="none" strike="noStrike" kern="1200" baseline="0" dirty="0" smtClean="0">
                <a:solidFill>
                  <a:schemeClr val="tx1"/>
                </a:solidFill>
                <a:latin typeface="+mn-lt"/>
                <a:ea typeface="+mn-ea"/>
                <a:cs typeface="+mn-cs"/>
              </a:rPr>
              <a:t>units of measure </a:t>
            </a:r>
            <a:r>
              <a:rPr lang="en-CA" sz="1200" b="0" i="0" u="none" strike="noStrike" kern="1200" baseline="0" dirty="0" smtClean="0">
                <a:solidFill>
                  <a:schemeClr val="tx1"/>
                </a:solidFill>
                <a:latin typeface="+mn-lt"/>
                <a:ea typeface="+mn-ea"/>
                <a:cs typeface="+mn-cs"/>
              </a:rPr>
              <a:t>which allows us to avoid this kind of </a:t>
            </a:r>
            <a:r>
              <a:rPr lang="en-US" sz="1200" b="0" i="0" u="none" strike="noStrike" kern="1200" baseline="0" dirty="0" smtClean="0">
                <a:solidFill>
                  <a:schemeClr val="tx1"/>
                </a:solidFill>
                <a:latin typeface="+mn-lt"/>
                <a:ea typeface="+mn-ea"/>
                <a:cs typeface="+mn-cs"/>
              </a:rPr>
              <a:t>issue.</a:t>
            </a:r>
            <a:endParaRPr lang="en-CA" baseline="0" dirty="0" smtClean="0"/>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22</a:t>
            </a:fld>
            <a:endParaRPr lang="en-CA"/>
          </a:p>
        </p:txBody>
      </p:sp>
    </p:spTree>
    <p:extLst>
      <p:ext uri="{BB962C8B-B14F-4D97-AF65-F5344CB8AC3E}">
        <p14:creationId xmlns:p14="http://schemas.microsoft.com/office/powerpoint/2010/main" val="389318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r-FR"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Click to edit Master subtitle style</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59686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48968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77342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14854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AFD19FD3-2B70-5941-BDCC-D3255CBF84DB}" type="datetimeFigureOut">
              <a:rPr lang="en-US" smtClean="0"/>
              <a:t>1/22/14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87518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Date Placeholder 4"/>
          <p:cNvSpPr>
            <a:spLocks noGrp="1"/>
          </p:cNvSpPr>
          <p:nvPr>
            <p:ph type="dt" sz="half" idx="10"/>
          </p:nvPr>
        </p:nvSpPr>
        <p:spPr/>
        <p:txBody>
          <a:bodyPr/>
          <a:lstStyle/>
          <a:p>
            <a:fld id="{AFD19FD3-2B70-5941-BDCC-D3255CBF84DB}" type="datetimeFigureOut">
              <a:rPr lang="en-US" smtClean="0"/>
              <a:t>1/22/14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61480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7" name="Date Placeholder 6"/>
          <p:cNvSpPr>
            <a:spLocks noGrp="1"/>
          </p:cNvSpPr>
          <p:nvPr>
            <p:ph type="dt" sz="half" idx="10"/>
          </p:nvPr>
        </p:nvSpPr>
        <p:spPr/>
        <p:txBody>
          <a:bodyPr/>
          <a:lstStyle/>
          <a:p>
            <a:fld id="{AFD19FD3-2B70-5941-BDCC-D3255CBF84DB}" type="datetimeFigureOut">
              <a:rPr lang="en-US" smtClean="0"/>
              <a:t>1/22/14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5148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Date Placeholder 2"/>
          <p:cNvSpPr>
            <a:spLocks noGrp="1"/>
          </p:cNvSpPr>
          <p:nvPr>
            <p:ph type="dt" sz="half" idx="10"/>
          </p:nvPr>
        </p:nvSpPr>
        <p:spPr/>
        <p:txBody>
          <a:bodyPr/>
          <a:lstStyle/>
          <a:p>
            <a:fld id="{AFD19FD3-2B70-5941-BDCC-D3255CBF84DB}" type="datetimeFigureOut">
              <a:rPr lang="en-US" smtClean="0"/>
              <a:t>1/22/14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0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19FD3-2B70-5941-BDCC-D3255CBF84DB}" type="datetimeFigureOut">
              <a:rPr lang="en-US" smtClean="0"/>
              <a:t>1/22/14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11198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AFD19FD3-2B70-5941-BDCC-D3255CBF84DB}" type="datetimeFigureOut">
              <a:rPr lang="en-US" smtClean="0"/>
              <a:t>1/22/14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47642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AFD19FD3-2B70-5941-BDCC-D3255CBF84DB}" type="datetimeFigureOut">
              <a:rPr lang="en-US" smtClean="0"/>
              <a:t>1/22/14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902916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19FD3-2B70-5941-BDCC-D3255CBF84DB}" type="datetimeFigureOut">
              <a:rPr lang="en-US" smtClean="0"/>
              <a:t>1/22/14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71134-0F35-0544-9319-90606777469C}" type="slidenum">
              <a:rPr lang="en-US" smtClean="0"/>
              <a:t>‹#›</a:t>
            </a:fld>
            <a:endParaRPr lang="en-US" dirty="0"/>
          </a:p>
        </p:txBody>
      </p:sp>
    </p:spTree>
    <p:extLst>
      <p:ext uri="{BB962C8B-B14F-4D97-AF65-F5344CB8AC3E}">
        <p14:creationId xmlns:p14="http://schemas.microsoft.com/office/powerpoint/2010/main" val="259064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428" y="2130739"/>
            <a:ext cx="6892949" cy="1470025"/>
          </a:xfrm>
        </p:spPr>
        <p:txBody>
          <a:bodyPr/>
          <a:lstStyle/>
          <a:p>
            <a:r>
              <a:rPr lang="en-CA" noProof="0" dirty="0" smtClean="0">
                <a:latin typeface="Fira Sans Light" panose="020B0603050000020004" pitchFamily="34" charset="0"/>
                <a:ea typeface="Fira Sans Light" panose="020B0603050000020004" pitchFamily="34" charset="0"/>
              </a:rPr>
              <a:t>Programming with F# </a:t>
            </a:r>
            <a:endParaRPr lang="en-CA" noProof="0" dirty="0">
              <a:latin typeface="Fira Sans Light" panose="020B0603050000020004" pitchFamily="34" charset="0"/>
              <a:ea typeface="Fira Sans Light" panose="020B0603050000020004" pitchFamily="34" charset="0"/>
            </a:endParaRPr>
          </a:p>
        </p:txBody>
      </p:sp>
      <p:sp>
        <p:nvSpPr>
          <p:cNvPr id="3" name="Subtitle 2"/>
          <p:cNvSpPr>
            <a:spLocks noGrp="1"/>
          </p:cNvSpPr>
          <p:nvPr>
            <p:ph type="subTitle" idx="1"/>
          </p:nvPr>
        </p:nvSpPr>
        <p:spPr>
          <a:xfrm>
            <a:off x="1371600" y="3886200"/>
            <a:ext cx="6400800" cy="647112"/>
          </a:xfrm>
        </p:spPr>
        <p:txBody>
          <a:bodyPr/>
          <a:lstStyle/>
          <a:p>
            <a:r>
              <a:rPr lang="en-CA" noProof="0" dirty="0" smtClean="0">
                <a:latin typeface="Fira Sans" panose="020B0603050000020004" pitchFamily="34" charset="0"/>
                <a:ea typeface="Fira Sans" panose="020B0603050000020004" pitchFamily="34" charset="0"/>
              </a:rPr>
              <a:t>Introduction</a:t>
            </a:r>
          </a:p>
          <a:p>
            <a:endParaRPr lang="en-CA" noProof="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2754309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12640"/>
            <a:ext cx="8229600" cy="5686033"/>
          </a:xfrm>
        </p:spPr>
        <p:txBody>
          <a:bodyPr>
            <a:normAutofit/>
          </a:bodyPr>
          <a:lstStyle/>
          <a:p>
            <a:endParaRPr lang="en-CA" sz="2400" noProof="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noProof="0" dirty="0" smtClean="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pPr marL="0" indent="0">
              <a:buNone/>
            </a:pPr>
            <a:endParaRPr lang="en-CA" sz="2400" dirty="0">
              <a:latin typeface="Fira Sans" panose="020B0603050000020004" pitchFamily="34" charset="0"/>
              <a:ea typeface="Fira Sans" panose="020B0603050000020004" pitchFamily="34" charset="0"/>
            </a:endParaRPr>
          </a:p>
          <a:p>
            <a:pPr marL="0" indent="0">
              <a:buNone/>
            </a:pPr>
            <a:r>
              <a:rPr lang="en-CA" sz="2400" noProof="0" dirty="0" smtClean="0">
                <a:latin typeface="Fira Sans" panose="020B0603050000020004" pitchFamily="34" charset="0"/>
                <a:ea typeface="Fira Sans" panose="020B0603050000020004" pitchFamily="34" charset="0"/>
              </a:rPr>
              <a:t>Moore’s law no more working</a:t>
            </a:r>
          </a:p>
          <a:p>
            <a:pPr lvl="1"/>
            <a:r>
              <a:rPr lang="en-CA" sz="1800" dirty="0" smtClean="0">
                <a:latin typeface="Fira Sans" panose="020B0603050000020004" pitchFamily="34" charset="0"/>
                <a:ea typeface="Fira Sans" panose="020B0603050000020004" pitchFamily="34" charset="0"/>
              </a:rPr>
              <a:t>The number of transistors on integrated circuits doubles approximately every two years</a:t>
            </a:r>
          </a:p>
          <a:p>
            <a:pPr lvl="1"/>
            <a:r>
              <a:rPr lang="en-CA" sz="1800" dirty="0">
                <a:latin typeface="Fira Sans" panose="020B0603050000020004" pitchFamily="34" charset="0"/>
                <a:ea typeface="Fira Sans" panose="020B0603050000020004" pitchFamily="34" charset="0"/>
              </a:rPr>
              <a:t>ITRS  has growth slowing at the end of 2013</a:t>
            </a:r>
            <a:r>
              <a:rPr lang="en-CA" sz="1800" dirty="0" smtClean="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after which time transistor counts and densities are to double only every three years</a:t>
            </a:r>
            <a:endParaRPr lang="en-CA" sz="1800" dirty="0" smtClean="0">
              <a:latin typeface="Fira Sans" panose="020B0603050000020004" pitchFamily="34" charset="0"/>
              <a:ea typeface="Fira Sans" panose="020B0603050000020004" pitchFamily="34" charset="0"/>
            </a:endParaRPr>
          </a:p>
          <a:p>
            <a:pPr lvl="1"/>
            <a:endParaRPr lang="en-CA" sz="1800" dirty="0" smtClean="0">
              <a:latin typeface="Fira Sans" panose="020B0603050000020004" pitchFamily="34" charset="0"/>
              <a:ea typeface="Fira Sans" panose="020B0603050000020004" pitchFamily="34" charset="0"/>
            </a:endParaRPr>
          </a:p>
          <a:p>
            <a:pPr lvl="1"/>
            <a:endParaRPr lang="en-CA" sz="2000" noProof="0" dirty="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3"/>
          <a:stretch>
            <a:fillRect/>
          </a:stretch>
        </p:blipFill>
        <p:spPr>
          <a:xfrm>
            <a:off x="2558072" y="1220458"/>
            <a:ext cx="4027855" cy="3489064"/>
          </a:xfrm>
          <a:prstGeom prst="rect">
            <a:avLst/>
          </a:prstGeom>
        </p:spPr>
      </p:pic>
    </p:spTree>
    <p:extLst>
      <p:ext uri="{BB962C8B-B14F-4D97-AF65-F5344CB8AC3E}">
        <p14:creationId xmlns:p14="http://schemas.microsoft.com/office/powerpoint/2010/main" val="8895104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173480"/>
            <a:ext cx="8229600" cy="4952684"/>
          </a:xfrm>
        </p:spPr>
        <p:txBody>
          <a:bodyPr>
            <a:normAutofit/>
          </a:bodyPr>
          <a:lstStyle/>
          <a:p>
            <a:pPr marL="0" indent="0">
              <a:buNone/>
            </a:pPr>
            <a:r>
              <a:rPr lang="en-CA" sz="2400" noProof="0" dirty="0" smtClean="0">
                <a:latin typeface="Fira Sans" panose="020B0603050000020004" pitchFamily="34" charset="0"/>
                <a:ea typeface="Fira Sans" panose="020B0603050000020004" pitchFamily="34" charset="0"/>
              </a:rPr>
              <a:t>Productivity</a:t>
            </a:r>
          </a:p>
          <a:p>
            <a:endParaRPr lang="fr-FR" sz="2800" noProof="0" dirty="0" smtClean="0">
              <a:latin typeface="Fira Sans" panose="020B0603050000020004" pitchFamily="34" charset="0"/>
              <a:ea typeface="Fira Sans" panose="020B0603050000020004" pitchFamily="34" charset="0"/>
            </a:endParaRPr>
          </a:p>
          <a:p>
            <a:pPr lvl="1"/>
            <a:r>
              <a:rPr lang="en-CA" sz="2000" noProof="0" dirty="0" smtClean="0">
                <a:latin typeface="Fira Sans" panose="020B0603050000020004" pitchFamily="34" charset="0"/>
                <a:ea typeface="Fira Sans" panose="020B0603050000020004" pitchFamily="34" charset="0"/>
              </a:rPr>
              <a:t>“What” rather than “how”, in the goal of understanding what a program does</a:t>
            </a:r>
          </a:p>
          <a:p>
            <a:pPr lvl="1"/>
            <a:endParaRPr lang="en-CA" sz="2000" noProof="0" dirty="0" smtClean="0">
              <a:latin typeface="Fira Sans" panose="020B0603050000020004" pitchFamily="34" charset="0"/>
              <a:ea typeface="Fira Sans" panose="020B0603050000020004" pitchFamily="34" charset="0"/>
            </a:endParaRPr>
          </a:p>
          <a:p>
            <a:pPr lvl="1"/>
            <a:r>
              <a:rPr lang="en-CA" sz="2000" dirty="0" smtClean="0">
                <a:latin typeface="Fira Sans" panose="020B0603050000020004" pitchFamily="34" charset="0"/>
                <a:ea typeface="Fira Sans" panose="020B0603050000020004" pitchFamily="34" charset="0"/>
              </a:rPr>
              <a:t>You almost never have to specify the type of an object, thanks to a powerful type inference system</a:t>
            </a:r>
          </a:p>
          <a:p>
            <a:pPr lvl="1"/>
            <a:endParaRPr lang="en-CA" sz="2000" dirty="0" smtClean="0">
              <a:latin typeface="Fira Sans" panose="020B0603050000020004" pitchFamily="34" charset="0"/>
              <a:ea typeface="Fira Sans" panose="020B0603050000020004" pitchFamily="34" charset="0"/>
            </a:endParaRPr>
          </a:p>
          <a:p>
            <a:pPr lvl="1"/>
            <a:r>
              <a:rPr lang="en-CA" sz="2000" noProof="0" dirty="0" smtClean="0">
                <a:latin typeface="Fira Sans" panose="020B0603050000020004" pitchFamily="34" charset="0"/>
                <a:ea typeface="Fira Sans" panose="020B0603050000020004" pitchFamily="34" charset="0"/>
              </a:rPr>
              <a:t>Compared with C# / VB, it generally takes fewer lines of code to solve the same problem</a:t>
            </a:r>
          </a:p>
          <a:p>
            <a:pPr lvl="1"/>
            <a:endParaRPr lang="en-CA" sz="2000" noProof="0" dirty="0" smtClean="0">
              <a:latin typeface="Fira Sans" panose="020B0603050000020004" pitchFamily="34" charset="0"/>
              <a:ea typeface="Fira Sans" panose="020B0603050000020004" pitchFamily="34" charset="0"/>
            </a:endParaRPr>
          </a:p>
          <a:p>
            <a:pPr lvl="1"/>
            <a:r>
              <a:rPr lang="en-CA" sz="2000" dirty="0" smtClean="0">
                <a:latin typeface="Fira Sans" panose="020B0603050000020004" pitchFamily="34" charset="0"/>
                <a:ea typeface="Fira Sans" panose="020B0603050000020004" pitchFamily="34" charset="0"/>
              </a:rPr>
              <a:t>Immutability avoid a lot of misunderstanding</a:t>
            </a:r>
            <a:endParaRPr lang="en-CA" sz="2000" noProof="0" dirty="0" smtClean="0">
              <a:latin typeface="Fira Sans" panose="020B0603050000020004" pitchFamily="34" charset="0"/>
              <a:ea typeface="Fira Sans" panose="020B0603050000020004" pitchFamily="34" charset="0"/>
            </a:endParaRPr>
          </a:p>
          <a:p>
            <a:endParaRPr lang="en-CA" sz="2400" noProof="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55036985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89660"/>
            <a:ext cx="8229600" cy="503650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Correctness</a:t>
            </a:r>
          </a:p>
          <a:p>
            <a:pPr marL="0" indent="0">
              <a:buNone/>
            </a:pPr>
            <a:endParaRPr lang="en-CA" sz="240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Powerful</a:t>
            </a:r>
            <a:r>
              <a:rPr lang="fr-FR" sz="2000" noProof="0" dirty="0" smtClean="0">
                <a:latin typeface="Fira Sans" panose="020B0603050000020004" pitchFamily="34" charset="0"/>
                <a:ea typeface="Fira Sans" panose="020B0603050000020004" pitchFamily="34" charset="0"/>
              </a:rPr>
              <a:t> type system </a:t>
            </a:r>
            <a:r>
              <a:rPr lang="en-US" sz="2000" dirty="0" smtClean="0">
                <a:latin typeface="Fira Sans" panose="020B0603050000020004" pitchFamily="34" charset="0"/>
                <a:ea typeface="Fira Sans" panose="020B0603050000020004" pitchFamily="34" charset="0"/>
              </a:rPr>
              <a:t>which prevents many common errors such as </a:t>
            </a:r>
            <a:r>
              <a:rPr lang="en-US" sz="2000" i="1" dirty="0" smtClean="0">
                <a:latin typeface="Fira Sans" panose="020B0603050000020004" pitchFamily="34" charset="0"/>
                <a:ea typeface="Fira Sans" panose="020B0603050000020004" pitchFamily="34" charset="0"/>
              </a:rPr>
              <a:t>null reference</a:t>
            </a:r>
            <a:r>
              <a:rPr lang="en-US" sz="2000" dirty="0" smtClean="0">
                <a:latin typeface="Fira Sans" panose="020B0603050000020004" pitchFamily="34" charset="0"/>
                <a:ea typeface="Fira Sans" panose="020B0603050000020004" pitchFamily="34" charset="0"/>
              </a:rPr>
              <a:t> exceptions</a:t>
            </a:r>
          </a:p>
          <a:p>
            <a:endParaRPr lang="en-US" sz="200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Ability to encode a business logic using the type system itself in such a way that is actually impossible to write incorrect code or mix up units of measure</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Some of language mechanisms are able to greatly reduce the need of unit testing</a:t>
            </a:r>
          </a:p>
        </p:txBody>
      </p:sp>
    </p:spTree>
    <p:extLst>
      <p:ext uri="{BB962C8B-B14F-4D97-AF65-F5344CB8AC3E}">
        <p14:creationId xmlns:p14="http://schemas.microsoft.com/office/powerpoint/2010/main" val="21044774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509746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Concurrency</a:t>
            </a:r>
          </a:p>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No more need to synchronize an access to data structures, sharing state and avoiding locks is much easier</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Easy to use, built-in models and libraries</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Asynchronous programming becomes easy, as is parallelism</a:t>
            </a:r>
          </a:p>
        </p:txBody>
      </p:sp>
    </p:spTree>
    <p:extLst>
      <p:ext uri="{BB962C8B-B14F-4D97-AF65-F5344CB8AC3E}">
        <p14:creationId xmlns:p14="http://schemas.microsoft.com/office/powerpoint/2010/main" val="31864308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509746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Completeness</a:t>
            </a:r>
          </a:p>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Multi paradigm</a:t>
            </a:r>
          </a:p>
          <a:p>
            <a:pPr lvl="1"/>
            <a:r>
              <a:rPr lang="en-US" sz="1600" dirty="0" smtClean="0">
                <a:latin typeface="Fira Sans" panose="020B0603050000020004" pitchFamily="34" charset="0"/>
                <a:ea typeface="Fira Sans" panose="020B0603050000020004" pitchFamily="34" charset="0"/>
              </a:rPr>
              <a:t>Support of other styles which are not 100% pure, ease of interaction with non-pure world of web sites, databases, </a:t>
            </a:r>
            <a:r>
              <a:rPr lang="en-US" sz="1600" dirty="0" err="1" smtClean="0">
                <a:latin typeface="Fira Sans" panose="020B0603050000020004" pitchFamily="34" charset="0"/>
                <a:ea typeface="Fira Sans" panose="020B0603050000020004" pitchFamily="34" charset="0"/>
              </a:rPr>
              <a:t>etc</a:t>
            </a:r>
            <a:r>
              <a:rPr lang="en-US" sz="1600" dirty="0" smtClean="0">
                <a:latin typeface="Fira Sans" panose="020B0603050000020004" pitchFamily="34" charset="0"/>
                <a:ea typeface="Fira Sans" panose="020B0603050000020004" pitchFamily="34" charset="0"/>
              </a:rPr>
              <a:t> …</a:t>
            </a:r>
          </a:p>
          <a:p>
            <a:pPr lvl="1"/>
            <a:r>
              <a:rPr lang="en-US" sz="1600" dirty="0" smtClean="0">
                <a:latin typeface="Fira Sans" panose="020B0603050000020004" pitchFamily="34" charset="0"/>
                <a:ea typeface="Fira Sans" panose="020B0603050000020004" pitchFamily="34" charset="0"/>
              </a:rPr>
              <a:t>Hybrid design permit to do virtually everything that C# can do</a:t>
            </a:r>
          </a:p>
          <a:p>
            <a:pPr marL="0" indent="0">
              <a:buNone/>
            </a:pPr>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Part of the .NET ecosystem</a:t>
            </a:r>
          </a:p>
          <a:p>
            <a:pPr lvl="1"/>
            <a:r>
              <a:rPr lang="en-US" sz="1600" dirty="0" smtClean="0">
                <a:latin typeface="Fira Sans" panose="020B0603050000020004" pitchFamily="34" charset="0"/>
                <a:ea typeface="Fira Sans" panose="020B0603050000020004" pitchFamily="34" charset="0"/>
              </a:rPr>
              <a:t>Seamless access to all the third party .NET libraries and tools</a:t>
            </a:r>
          </a:p>
          <a:p>
            <a:pPr lvl="1"/>
            <a:r>
              <a:rPr lang="en-US" sz="1600" dirty="0" smtClean="0">
                <a:latin typeface="Fira Sans" panose="020B0603050000020004" pitchFamily="34" charset="0"/>
                <a:ea typeface="Fira Sans" panose="020B0603050000020004" pitchFamily="34" charset="0"/>
              </a:rPr>
              <a:t>Visual studio integration, that produce an </a:t>
            </a:r>
            <a:r>
              <a:rPr lang="en-US" sz="1600" dirty="0" err="1" smtClean="0">
                <a:latin typeface="Fira Sans" panose="020B0603050000020004" pitchFamily="34" charset="0"/>
                <a:ea typeface="Fira Sans" panose="020B0603050000020004" pitchFamily="34" charset="0"/>
              </a:rPr>
              <a:t>IntelliSence</a:t>
            </a:r>
            <a:r>
              <a:rPr lang="en-US" sz="1600" dirty="0" smtClean="0">
                <a:latin typeface="Fira Sans" panose="020B0603050000020004" pitchFamily="34" charset="0"/>
                <a:ea typeface="Fira Sans" panose="020B0603050000020004" pitchFamily="34" charset="0"/>
              </a:rPr>
              <a:t>, debugger and source control support</a:t>
            </a:r>
          </a:p>
        </p:txBody>
      </p:sp>
    </p:spTree>
    <p:extLst>
      <p:ext uri="{BB962C8B-B14F-4D97-AF65-F5344CB8AC3E}">
        <p14:creationId xmlns:p14="http://schemas.microsoft.com/office/powerpoint/2010/main" val="124685388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274638"/>
            <a:ext cx="8656320" cy="426402"/>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Does the language you choose make a difference?</a:t>
            </a:r>
            <a:endParaRPr lang="en-CA" sz="3200" noProof="0" dirty="0">
              <a:latin typeface="Fira Sans Light" panose="020B0603050000020004" pitchFamily="34" charset="0"/>
              <a:ea typeface="Fira Sans Light" panose="020B0603050000020004" pitchFamily="34" charset="0"/>
            </a:endParaRPr>
          </a:p>
        </p:txBody>
      </p:sp>
      <p:pic>
        <p:nvPicPr>
          <p:cNvPr id="7" name="Picture 6"/>
          <p:cNvPicPr>
            <a:picLocks noChangeAspect="1"/>
          </p:cNvPicPr>
          <p:nvPr/>
        </p:nvPicPr>
        <p:blipFill>
          <a:blip r:embed="rId3"/>
          <a:stretch>
            <a:fillRect/>
          </a:stretch>
        </p:blipFill>
        <p:spPr>
          <a:xfrm>
            <a:off x="2380126" y="5250126"/>
            <a:ext cx="4667901" cy="1438476"/>
          </a:xfrm>
          <a:prstGeom prst="rect">
            <a:avLst/>
          </a:prstGeom>
        </p:spPr>
      </p:pic>
      <p:pic>
        <p:nvPicPr>
          <p:cNvPr id="9" name="Picture 8"/>
          <p:cNvPicPr>
            <a:picLocks noChangeAspect="1"/>
          </p:cNvPicPr>
          <p:nvPr/>
        </p:nvPicPr>
        <p:blipFill>
          <a:blip r:embed="rId4"/>
          <a:stretch>
            <a:fillRect/>
          </a:stretch>
        </p:blipFill>
        <p:spPr>
          <a:xfrm>
            <a:off x="2672643" y="932796"/>
            <a:ext cx="4082865" cy="3986514"/>
          </a:xfrm>
          <a:prstGeom prst="rect">
            <a:avLst/>
          </a:prstGeom>
        </p:spPr>
      </p:pic>
    </p:spTree>
    <p:extLst>
      <p:ext uri="{BB962C8B-B14F-4D97-AF65-F5344CB8AC3E}">
        <p14:creationId xmlns:p14="http://schemas.microsoft.com/office/powerpoint/2010/main" val="32378846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Main concepts</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312420" y="3855720"/>
            <a:ext cx="8229600" cy="2049780"/>
          </a:xfrm>
        </p:spPr>
        <p:txBody>
          <a:bodyPr>
            <a:normAutofit/>
          </a:bodyPr>
          <a:lstStyle/>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p:txBody>
      </p:sp>
      <p:pic>
        <p:nvPicPr>
          <p:cNvPr id="2050" name="Picture 2" descr="four key conce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660" y="1226820"/>
            <a:ext cx="4678680" cy="467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4118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Function-oriented rather than object-oriented</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440180"/>
            <a:ext cx="8229600" cy="4084320"/>
          </a:xfrm>
        </p:spPr>
        <p:txBody>
          <a:bodyPr>
            <a:normAutofit/>
          </a:bodyPr>
          <a:lstStyle/>
          <a:p>
            <a:r>
              <a:rPr lang="en-US" sz="1800" dirty="0" smtClean="0">
                <a:latin typeface="Fira Sans" panose="020B0603050000020004" pitchFamily="34" charset="0"/>
                <a:ea typeface="Fira Sans" panose="020B0603050000020004" pitchFamily="34" charset="0"/>
              </a:rPr>
              <a:t>Functions are everywhere and they are first class entities. This nature of F# inflate every part of the language and type system</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Binding and composition give us an elegance to build basic function and then function that use those function and so on</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Factoring and refactoring, the ability to factor a problem into parts depends how easily the parts can be glued together</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Good design, </a:t>
            </a:r>
            <a:r>
              <a:rPr lang="en-CA" sz="1800" dirty="0" smtClean="0">
                <a:latin typeface="Fira Sans" panose="020B0603050000020004" pitchFamily="34" charset="0"/>
                <a:ea typeface="Fira Sans" panose="020B0603050000020004" pitchFamily="34" charset="0"/>
              </a:rPr>
              <a:t>many </a:t>
            </a:r>
            <a:r>
              <a:rPr lang="en-CA" sz="1800" dirty="0">
                <a:latin typeface="Fira Sans" panose="020B0603050000020004" pitchFamily="34" charset="0"/>
                <a:ea typeface="Fira Sans" panose="020B0603050000020004" pitchFamily="34" charset="0"/>
              </a:rPr>
              <a:t>of the </a:t>
            </a:r>
            <a:r>
              <a:rPr lang="en-CA" sz="1800" dirty="0" smtClean="0">
                <a:latin typeface="Fira Sans" panose="020B0603050000020004" pitchFamily="34" charset="0"/>
                <a:ea typeface="Fira Sans" panose="020B0603050000020004" pitchFamily="34" charset="0"/>
              </a:rPr>
              <a:t>principles </a:t>
            </a:r>
            <a:r>
              <a:rPr lang="en-CA" sz="1800" dirty="0">
                <a:latin typeface="Fira Sans" panose="020B0603050000020004" pitchFamily="34" charset="0"/>
                <a:ea typeface="Fira Sans" panose="020B0603050000020004" pitchFamily="34" charset="0"/>
              </a:rPr>
              <a:t>such as "separation of concerns", "single </a:t>
            </a:r>
            <a:r>
              <a:rPr lang="en-CA" sz="1800" dirty="0" smtClean="0">
                <a:latin typeface="Fira Sans" panose="020B0603050000020004" pitchFamily="34" charset="0"/>
                <a:ea typeface="Fira Sans" panose="020B0603050000020004" pitchFamily="34" charset="0"/>
              </a:rPr>
              <a:t>responsibility", </a:t>
            </a:r>
            <a:r>
              <a:rPr lang="en-CA" sz="1800" dirty="0">
                <a:latin typeface="Fira Sans" panose="020B0603050000020004" pitchFamily="34" charset="0"/>
                <a:ea typeface="Fira Sans" panose="020B0603050000020004" pitchFamily="34" charset="0"/>
              </a:rPr>
              <a:t>"program to an interface, not an implementation", arise naturally as a result of a functional approach. And functional code tends to be high level and declarative in general</a:t>
            </a:r>
            <a:endParaRPr lang="en-US" sz="1800" dirty="0" smtClean="0">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288819409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Expressions rather than statements</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2720340"/>
            <a:ext cx="8229600" cy="1112520"/>
          </a:xfrm>
        </p:spPr>
        <p:txBody>
          <a:bodyPr>
            <a:normAutofit/>
          </a:bodyPr>
          <a:lstStyle/>
          <a:p>
            <a:r>
              <a:rPr lang="en-US" sz="1800" dirty="0" smtClean="0">
                <a:latin typeface="Fira Sans" panose="020B0603050000020004" pitchFamily="34" charset="0"/>
                <a:ea typeface="Fira Sans" panose="020B0603050000020004" pitchFamily="34" charset="0"/>
              </a:rPr>
              <a:t>Functional languages have not statements, everything is an expression</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Every</a:t>
            </a:r>
            <a:r>
              <a:rPr lang="fr-FR" sz="1800" dirty="0" smtClean="0">
                <a:latin typeface="Fira Sans" panose="020B0603050000020004" pitchFamily="34" charset="0"/>
                <a:ea typeface="Fira Sans" panose="020B0603050000020004" pitchFamily="34" charset="0"/>
              </a:rPr>
              <a:t> part of the code return a value</a:t>
            </a:r>
            <a:endParaRPr lang="en-US" sz="1800" dirty="0" smtClean="0">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411804355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Algebraic types</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731520"/>
          </a:xfrm>
        </p:spPr>
        <p:txBody>
          <a:bodyPr>
            <a:normAutofit/>
          </a:bodyPr>
          <a:lstStyle/>
          <a:p>
            <a:pPr marL="0" indent="0">
              <a:buNone/>
            </a:pPr>
            <a:r>
              <a:rPr lang="en-US" sz="1800" dirty="0" smtClean="0">
                <a:latin typeface="Fira Sans" panose="020B0603050000020004" pitchFamily="34" charset="0"/>
                <a:ea typeface="Fira Sans" panose="020B0603050000020004" pitchFamily="34" charset="0"/>
              </a:rPr>
              <a:t>The type system in F# is based on the concept of algebraic types, new compound types are built by using existing types in two different ways</a:t>
            </a:r>
          </a:p>
          <a:p>
            <a:endParaRPr lang="en-US" sz="1800" dirty="0" smtClean="0">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3"/>
          <a:stretch>
            <a:fillRect/>
          </a:stretch>
        </p:blipFill>
        <p:spPr>
          <a:xfrm>
            <a:off x="891540" y="1873380"/>
            <a:ext cx="3248478" cy="962159"/>
          </a:xfrm>
          <a:prstGeom prst="rect">
            <a:avLst/>
          </a:prstGeom>
        </p:spPr>
      </p:pic>
      <p:pic>
        <p:nvPicPr>
          <p:cNvPr id="5" name="Picture 4"/>
          <p:cNvPicPr>
            <a:picLocks noChangeAspect="1"/>
          </p:cNvPicPr>
          <p:nvPr/>
        </p:nvPicPr>
        <p:blipFill>
          <a:blip r:embed="rId4"/>
          <a:stretch>
            <a:fillRect/>
          </a:stretch>
        </p:blipFill>
        <p:spPr>
          <a:xfrm>
            <a:off x="891540" y="3811800"/>
            <a:ext cx="1705213" cy="1505160"/>
          </a:xfrm>
          <a:prstGeom prst="rect">
            <a:avLst/>
          </a:prstGeom>
        </p:spPr>
      </p:pic>
      <p:sp>
        <p:nvSpPr>
          <p:cNvPr id="6" name="Rectangle 5"/>
          <p:cNvSpPr/>
          <p:nvPr/>
        </p:nvSpPr>
        <p:spPr>
          <a:xfrm>
            <a:off x="891540" y="3102710"/>
            <a:ext cx="7269480" cy="646331"/>
          </a:xfrm>
          <a:prstGeom prst="rect">
            <a:avLst/>
          </a:prstGeom>
        </p:spPr>
        <p:txBody>
          <a:bodyPr wrap="square">
            <a:spAutoFit/>
          </a:bodyPr>
          <a:lstStyle/>
          <a:p>
            <a:r>
              <a:rPr lang="en-CA" dirty="0" smtClean="0"/>
              <a:t>Combination </a:t>
            </a:r>
            <a:r>
              <a:rPr lang="en-CA" dirty="0"/>
              <a:t>of values, each picked from a set of </a:t>
            </a:r>
            <a:r>
              <a:rPr lang="en-CA" dirty="0" smtClean="0"/>
              <a:t>types, these are called "</a:t>
            </a:r>
            <a:r>
              <a:rPr lang="en-CA" dirty="0"/>
              <a:t>product" </a:t>
            </a:r>
            <a:r>
              <a:rPr lang="en-CA" dirty="0" smtClean="0"/>
              <a:t>types</a:t>
            </a:r>
            <a:endParaRPr lang="en-CA" dirty="0"/>
          </a:p>
        </p:txBody>
      </p:sp>
      <p:sp>
        <p:nvSpPr>
          <p:cNvPr id="7" name="Rectangle 6"/>
          <p:cNvSpPr/>
          <p:nvPr/>
        </p:nvSpPr>
        <p:spPr>
          <a:xfrm>
            <a:off x="891540" y="5475655"/>
            <a:ext cx="7269480" cy="646331"/>
          </a:xfrm>
          <a:prstGeom prst="rect">
            <a:avLst/>
          </a:prstGeom>
        </p:spPr>
        <p:txBody>
          <a:bodyPr wrap="square">
            <a:spAutoFit/>
          </a:bodyPr>
          <a:lstStyle/>
          <a:p>
            <a:r>
              <a:rPr lang="en-CA" dirty="0" smtClean="0"/>
              <a:t>Disjoint </a:t>
            </a:r>
            <a:r>
              <a:rPr lang="en-CA" dirty="0"/>
              <a:t>union representing a choice between a set of types. These are called "sum" types.</a:t>
            </a:r>
          </a:p>
        </p:txBody>
      </p:sp>
    </p:spTree>
    <p:extLst>
      <p:ext uri="{BB962C8B-B14F-4D97-AF65-F5344CB8AC3E}">
        <p14:creationId xmlns:p14="http://schemas.microsoft.com/office/powerpoint/2010/main" val="17762677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4868864"/>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1: I don’t want to follow the last fad</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US" sz="1800" dirty="0" smtClean="0">
                <a:latin typeface="Fira Sans" panose="020B0603050000020004" pitchFamily="34" charset="0"/>
                <a:ea typeface="Fira Sans" panose="020B0603050000020004" pitchFamily="34" charset="0"/>
              </a:rPr>
              <a:t>Like most programmers, </a:t>
            </a:r>
            <a:r>
              <a:rPr lang="en-CA" sz="1800" dirty="0">
                <a:latin typeface="Fira Sans" panose="020B0603050000020004" pitchFamily="34" charset="0"/>
                <a:ea typeface="Fira Sans" panose="020B0603050000020004" pitchFamily="34" charset="0"/>
              </a:rPr>
              <a:t>I'm naturally conservative and I dislike learning new things. That's why I picked a career in </a:t>
            </a:r>
            <a:r>
              <a:rPr lang="en-CA" sz="1800" dirty="0" smtClean="0">
                <a:latin typeface="Fira Sans" panose="020B0603050000020004" pitchFamily="34" charset="0"/>
                <a:ea typeface="Fira Sans" panose="020B0603050000020004" pitchFamily="34" charset="0"/>
              </a:rPr>
              <a:t>IT</a:t>
            </a:r>
          </a:p>
          <a:p>
            <a:pPr>
              <a:buFontTx/>
              <a:buChar char="-"/>
            </a:pPr>
            <a:endParaRPr lang="en-US" sz="1800" noProof="0" dirty="0" smtClean="0">
              <a:latin typeface="Fira Sans" panose="020B0603050000020004" pitchFamily="34" charset="0"/>
              <a:ea typeface="Fira Sans" panose="020B0603050000020004" pitchFamily="34" charset="0"/>
            </a:endParaRPr>
          </a:p>
          <a:p>
            <a:pPr>
              <a:buFontTx/>
              <a:buChar char="-"/>
            </a:pPr>
            <a:r>
              <a:rPr lang="en-US" sz="1800" noProof="0" dirty="0" smtClean="0">
                <a:latin typeface="Fira Sans" panose="020B0603050000020004" pitchFamily="34" charset="0"/>
                <a:ea typeface="Fira Sans" panose="020B0603050000020004" pitchFamily="34" charset="0"/>
              </a:rPr>
              <a:t>I don’t</a:t>
            </a:r>
            <a:r>
              <a:rPr lang="en-US" sz="1800" dirty="0" smtClean="0">
                <a:latin typeface="Fira Sans" panose="020B0603050000020004" pitchFamily="34" charset="0"/>
                <a:ea typeface="Fira Sans" panose="020B0603050000020004" pitchFamily="34" charset="0"/>
              </a:rPr>
              <a:t> jump on the latest bandwagon just because all the “cool kids” are doing it</a:t>
            </a:r>
          </a:p>
          <a:p>
            <a:pPr>
              <a:buFontTx/>
              <a:buChar char="-"/>
            </a:pPr>
            <a:endParaRPr lang="en-US" sz="1800" dirty="0" smtClean="0">
              <a:latin typeface="Fira Sans" panose="020B0603050000020004" pitchFamily="34" charset="0"/>
              <a:ea typeface="Fira Sans" panose="020B0603050000020004" pitchFamily="34" charset="0"/>
            </a:endParaRPr>
          </a:p>
          <a:p>
            <a:pPr>
              <a:buFontTx/>
              <a:buChar char="-"/>
            </a:pPr>
            <a:r>
              <a:rPr lang="en-US" sz="1800" noProof="0" dirty="0" smtClean="0">
                <a:latin typeface="Fira Sans" panose="020B0603050000020004" pitchFamily="34" charset="0"/>
                <a:ea typeface="Fira Sans" panose="020B0603050000020004" pitchFamily="34" charset="0"/>
              </a:rPr>
              <a:t>FP just hasn’t been around long enough to convince me that it’s here to stay</a:t>
            </a:r>
          </a:p>
          <a:p>
            <a:pPr>
              <a:buFontTx/>
              <a:buChar char="-"/>
            </a:pPr>
            <a:endParaRPr lang="en-US" sz="1800" noProof="0" dirty="0" smtClean="0">
              <a:latin typeface="Fira Sans" panose="020B0603050000020004" pitchFamily="34" charset="0"/>
              <a:ea typeface="Fira Sans" panose="020B0603050000020004" pitchFamily="34" charset="0"/>
            </a:endParaRPr>
          </a:p>
          <a:p>
            <a:pPr>
              <a:buFontTx/>
              <a:buChar char="-"/>
            </a:pPr>
            <a:r>
              <a:rPr lang="en-CA" sz="1800" dirty="0" smtClean="0">
                <a:latin typeface="Fira Sans" panose="020B0603050000020004" pitchFamily="34" charset="0"/>
                <a:ea typeface="Fira Sans" panose="020B0603050000020004" pitchFamily="34" charset="0"/>
              </a:rPr>
              <a:t>And </a:t>
            </a:r>
            <a:r>
              <a:rPr lang="en-CA" sz="1800" dirty="0">
                <a:latin typeface="Fira Sans" panose="020B0603050000020004" pitchFamily="34" charset="0"/>
                <a:ea typeface="Fira Sans" panose="020B0603050000020004" pitchFamily="34" charset="0"/>
              </a:rPr>
              <a:t>look at the baby of the bunch, F#. It's only seven years </a:t>
            </a:r>
            <a:r>
              <a:rPr lang="en-CA" sz="1800" dirty="0" smtClean="0">
                <a:latin typeface="Fira Sans" panose="020B0603050000020004" pitchFamily="34" charset="0"/>
                <a:ea typeface="Fira Sans" panose="020B0603050000020004" pitchFamily="34" charset="0"/>
              </a:rPr>
              <a:t>old. </a:t>
            </a:r>
            <a:r>
              <a:rPr lang="en-CA" sz="1800" dirty="0">
                <a:latin typeface="Fira Sans" panose="020B0603050000020004" pitchFamily="34" charset="0"/>
                <a:ea typeface="Fira Sans" panose="020B0603050000020004" pitchFamily="34" charset="0"/>
              </a:rPr>
              <a:t>Sure, that may be a long time to a geologist, but in internet time, seven years is just the blink of an </a:t>
            </a:r>
            <a:r>
              <a:rPr lang="en-CA" sz="1800" dirty="0" smtClean="0">
                <a:latin typeface="Fira Sans" panose="020B0603050000020004" pitchFamily="34" charset="0"/>
                <a:ea typeface="Fira Sans" panose="020B0603050000020004" pitchFamily="34" charset="0"/>
              </a:rPr>
              <a:t>eye</a:t>
            </a:r>
            <a:endParaRPr lang="en-US" sz="1800" noProof="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300820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Pattern matching for flow control</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440180"/>
            <a:ext cx="8229600" cy="746760"/>
          </a:xfrm>
        </p:spPr>
        <p:txBody>
          <a:bodyPr>
            <a:normAutofit/>
          </a:bodyPr>
          <a:lstStyle/>
          <a:p>
            <a:pPr marL="0" indent="0">
              <a:buNone/>
            </a:pPr>
            <a:r>
              <a:rPr lang="en-US" sz="1800" dirty="0" smtClean="0">
                <a:latin typeface="Fira Sans" panose="020B0603050000020004" pitchFamily="34" charset="0"/>
                <a:ea typeface="Fira Sans" panose="020B0603050000020004" pitchFamily="34" charset="0"/>
              </a:rPr>
              <a:t>In functional language pattern matching is the purest form of conditional expression</a:t>
            </a:r>
          </a:p>
        </p:txBody>
      </p:sp>
      <p:pic>
        <p:nvPicPr>
          <p:cNvPr id="4" name="Picture 3"/>
          <p:cNvPicPr>
            <a:picLocks noChangeAspect="1"/>
          </p:cNvPicPr>
          <p:nvPr/>
        </p:nvPicPr>
        <p:blipFill>
          <a:blip r:embed="rId3"/>
          <a:stretch>
            <a:fillRect/>
          </a:stretch>
        </p:blipFill>
        <p:spPr>
          <a:xfrm>
            <a:off x="640080" y="2432701"/>
            <a:ext cx="1952898" cy="523948"/>
          </a:xfrm>
          <a:prstGeom prst="rect">
            <a:avLst/>
          </a:prstGeom>
        </p:spPr>
      </p:pic>
      <p:pic>
        <p:nvPicPr>
          <p:cNvPr id="5" name="Picture 4"/>
          <p:cNvPicPr>
            <a:picLocks noChangeAspect="1"/>
          </p:cNvPicPr>
          <p:nvPr/>
        </p:nvPicPr>
        <p:blipFill>
          <a:blip r:embed="rId4"/>
          <a:stretch>
            <a:fillRect/>
          </a:stretch>
        </p:blipFill>
        <p:spPr>
          <a:xfrm>
            <a:off x="3712713" y="2432701"/>
            <a:ext cx="1886213" cy="771633"/>
          </a:xfrm>
          <a:prstGeom prst="rect">
            <a:avLst/>
          </a:prstGeom>
        </p:spPr>
      </p:pic>
      <p:pic>
        <p:nvPicPr>
          <p:cNvPr id="6" name="Picture 5"/>
          <p:cNvPicPr>
            <a:picLocks noChangeAspect="1"/>
          </p:cNvPicPr>
          <p:nvPr/>
        </p:nvPicPr>
        <p:blipFill>
          <a:blip r:embed="rId5"/>
          <a:stretch>
            <a:fillRect/>
          </a:stretch>
        </p:blipFill>
        <p:spPr>
          <a:xfrm>
            <a:off x="6718661" y="2410796"/>
            <a:ext cx="1286054" cy="724001"/>
          </a:xfrm>
          <a:prstGeom prst="rect">
            <a:avLst/>
          </a:prstGeom>
        </p:spPr>
      </p:pic>
      <p:sp>
        <p:nvSpPr>
          <p:cNvPr id="7" name="Rectangle 6"/>
          <p:cNvSpPr/>
          <p:nvPr/>
        </p:nvSpPr>
        <p:spPr>
          <a:xfrm>
            <a:off x="457200" y="3204334"/>
            <a:ext cx="2499082" cy="369332"/>
          </a:xfrm>
          <a:prstGeom prst="rect">
            <a:avLst/>
          </a:prstGeom>
        </p:spPr>
        <p:txBody>
          <a:bodyPr wrap="none">
            <a:spAutoFit/>
          </a:bodyPr>
          <a:lstStyle/>
          <a:p>
            <a:r>
              <a:rPr lang="en-CA" dirty="0"/>
              <a:t>if-then-else replacement</a:t>
            </a:r>
          </a:p>
        </p:txBody>
      </p:sp>
      <p:sp>
        <p:nvSpPr>
          <p:cNvPr id="8" name="Rectangle 7"/>
          <p:cNvSpPr/>
          <p:nvPr/>
        </p:nvSpPr>
        <p:spPr>
          <a:xfrm>
            <a:off x="3643106" y="3450095"/>
            <a:ext cx="2025426" cy="369332"/>
          </a:xfrm>
          <a:prstGeom prst="rect">
            <a:avLst/>
          </a:prstGeom>
        </p:spPr>
        <p:txBody>
          <a:bodyPr wrap="none">
            <a:spAutoFit/>
          </a:bodyPr>
          <a:lstStyle/>
          <a:p>
            <a:r>
              <a:rPr lang="en-CA" dirty="0" smtClean="0"/>
              <a:t>switch </a:t>
            </a:r>
            <a:r>
              <a:rPr lang="en-CA" dirty="0"/>
              <a:t>replacement</a:t>
            </a:r>
          </a:p>
        </p:txBody>
      </p:sp>
      <p:sp>
        <p:nvSpPr>
          <p:cNvPr id="9" name="Rectangle 8"/>
          <p:cNvSpPr/>
          <p:nvPr/>
        </p:nvSpPr>
        <p:spPr>
          <a:xfrm>
            <a:off x="6599828" y="3358653"/>
            <a:ext cx="1984008" cy="646331"/>
          </a:xfrm>
          <a:prstGeom prst="rect">
            <a:avLst/>
          </a:prstGeom>
        </p:spPr>
        <p:txBody>
          <a:bodyPr wrap="square">
            <a:spAutoFit/>
          </a:bodyPr>
          <a:lstStyle/>
          <a:p>
            <a:r>
              <a:rPr lang="en-CA" dirty="0" smtClean="0"/>
              <a:t>recursive loop representation</a:t>
            </a:r>
            <a:endParaRPr lang="en-CA" dirty="0"/>
          </a:p>
        </p:txBody>
      </p:sp>
      <p:sp>
        <p:nvSpPr>
          <p:cNvPr id="10" name="Content Placeholder 2"/>
          <p:cNvSpPr txBox="1">
            <a:spLocks/>
          </p:cNvSpPr>
          <p:nvPr/>
        </p:nvSpPr>
        <p:spPr>
          <a:xfrm>
            <a:off x="354236" y="4250745"/>
            <a:ext cx="8229600" cy="76321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smtClean="0">
                <a:latin typeface="Fira Sans" panose="020B0603050000020004" pitchFamily="34" charset="0"/>
                <a:ea typeface="Fira Sans" panose="020B0603050000020004" pitchFamily="34" charset="0"/>
              </a:rPr>
              <a:t>All of this conditional expression could be completed with different types of patterns (type test, record, OR, Identifier, </a:t>
            </a:r>
            <a:r>
              <a:rPr lang="en-US" sz="1800" dirty="0" err="1" smtClean="0">
                <a:latin typeface="Fira Sans" panose="020B0603050000020004" pitchFamily="34" charset="0"/>
                <a:ea typeface="Fira Sans" panose="020B0603050000020004" pitchFamily="34" charset="0"/>
              </a:rPr>
              <a:t>etc</a:t>
            </a:r>
            <a:r>
              <a:rPr lang="en-US" sz="1800" dirty="0" smtClean="0">
                <a:latin typeface="Fira Sans" panose="020B0603050000020004" pitchFamily="34" charset="0"/>
                <a:ea typeface="Fira Sans" panose="020B0603050000020004" pitchFamily="34" charset="0"/>
              </a:rPr>
              <a:t>)</a:t>
            </a:r>
          </a:p>
        </p:txBody>
      </p:sp>
    </p:spTree>
    <p:extLst>
      <p:ext uri="{BB962C8B-B14F-4D97-AF65-F5344CB8AC3E}">
        <p14:creationId xmlns:p14="http://schemas.microsoft.com/office/powerpoint/2010/main" val="313394800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bugs are afraid of F#</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47403"/>
            <a:ext cx="8229600" cy="5544589"/>
          </a:xfrm>
        </p:spPr>
        <p:txBody>
          <a:bodyPr>
            <a:normAutofit/>
          </a:bodyPr>
          <a:lstStyle/>
          <a:p>
            <a:r>
              <a:rPr lang="en-US" sz="1800" dirty="0" smtClean="0">
                <a:latin typeface="Fira Sans" panose="020B0603050000020004" pitchFamily="34" charset="0"/>
                <a:ea typeface="Fira Sans" panose="020B0603050000020004" pitchFamily="34" charset="0"/>
              </a:rPr>
              <a:t>No nulls, there are no nulls so there are no NRE</a:t>
            </a:r>
          </a:p>
          <a:p>
            <a:pPr lvl="1"/>
            <a:r>
              <a:rPr lang="en-US" sz="1600" dirty="0" smtClean="0">
                <a:latin typeface="Fira Sans" panose="020B0603050000020004" pitchFamily="34" charset="0"/>
                <a:ea typeface="Fira Sans" panose="020B0603050000020004" pitchFamily="34" charset="0"/>
              </a:rPr>
              <a:t>F# has types that express absence </a:t>
            </a:r>
            <a:r>
              <a:rPr lang="en-US" sz="1600" dirty="0">
                <a:latin typeface="Fira Sans" panose="020B0603050000020004" pitchFamily="34" charset="0"/>
                <a:ea typeface="Fira Sans" panose="020B0603050000020004" pitchFamily="34" charset="0"/>
              </a:rPr>
              <a:t>m</a:t>
            </a:r>
            <a:r>
              <a:rPr lang="en-US" sz="1600" dirty="0" smtClean="0">
                <a:latin typeface="Fira Sans" panose="020B0603050000020004" pitchFamily="34" charset="0"/>
                <a:ea typeface="Fira Sans" panose="020B0603050000020004" pitchFamily="34" charset="0"/>
              </a:rPr>
              <a:t>ore safely, </a:t>
            </a:r>
            <a:r>
              <a:rPr lang="en-US" sz="1600" i="1" dirty="0" smtClean="0">
                <a:latin typeface="Fira Sans" panose="020B0603050000020004" pitchFamily="34" charset="0"/>
                <a:ea typeface="Fira Sans" panose="020B0603050000020004" pitchFamily="34" charset="0"/>
              </a:rPr>
              <a:t>Options</a:t>
            </a:r>
            <a:r>
              <a:rPr lang="en-US" sz="1600" dirty="0" smtClean="0">
                <a:latin typeface="Fira Sans" panose="020B0603050000020004" pitchFamily="34" charset="0"/>
                <a:ea typeface="Fira Sans" panose="020B0603050000020004" pitchFamily="34" charset="0"/>
              </a:rPr>
              <a:t>, </a:t>
            </a:r>
            <a:r>
              <a:rPr lang="en-US" sz="1600" i="1" dirty="0" smtClean="0">
                <a:latin typeface="Fira Sans" panose="020B0603050000020004" pitchFamily="34" charset="0"/>
                <a:ea typeface="Fira Sans" panose="020B0603050000020004" pitchFamily="34" charset="0"/>
              </a:rPr>
              <a:t>Choices</a:t>
            </a:r>
            <a:r>
              <a:rPr lang="en-US" sz="1600" dirty="0" smtClean="0">
                <a:latin typeface="Fira Sans" panose="020B0603050000020004" pitchFamily="34" charset="0"/>
                <a:ea typeface="Fira Sans" panose="020B0603050000020004" pitchFamily="34" charset="0"/>
              </a:rPr>
              <a:t>, </a:t>
            </a:r>
            <a:r>
              <a:rPr lang="en-US" sz="1600" dirty="0" err="1" smtClean="0">
                <a:latin typeface="Fira Sans" panose="020B0603050000020004" pitchFamily="34" charset="0"/>
                <a:ea typeface="Fira Sans" panose="020B0603050000020004" pitchFamily="34" charset="0"/>
              </a:rPr>
              <a:t>etc</a:t>
            </a:r>
            <a:endParaRPr lang="en-US" sz="1600" dirty="0" smtClean="0">
              <a:latin typeface="Fira Sans" panose="020B0603050000020004" pitchFamily="34" charset="0"/>
              <a:ea typeface="Fira Sans" panose="020B0603050000020004" pitchFamily="34" charset="0"/>
            </a:endParaRPr>
          </a:p>
          <a:p>
            <a:pPr lvl="1"/>
            <a:endParaRPr lang="en-US" sz="16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Immutable data, no complex state interaction errors</a:t>
            </a:r>
          </a:p>
          <a:p>
            <a:pPr lvl="1"/>
            <a:r>
              <a:rPr lang="en-US" sz="1600" dirty="0" smtClean="0">
                <a:latin typeface="Fira Sans" panose="020B0603050000020004" pitchFamily="34" charset="0"/>
                <a:ea typeface="Fira Sans" panose="020B0603050000020004" pitchFamily="34" charset="0"/>
              </a:rPr>
              <a:t>F# is immutable by default</a:t>
            </a:r>
          </a:p>
          <a:p>
            <a:pPr lvl="1"/>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Very strong type system, the compiler works hard to stop me writing nonsense</a:t>
            </a:r>
          </a:p>
          <a:p>
            <a:pPr lvl="1"/>
            <a:r>
              <a:rPr lang="en-CA" sz="1600" dirty="0">
                <a:latin typeface="Fira Sans" panose="020B0603050000020004" pitchFamily="34" charset="0"/>
                <a:ea typeface="Fira Sans" panose="020B0603050000020004" pitchFamily="34" charset="0"/>
              </a:rPr>
              <a:t>F# type </a:t>
            </a:r>
            <a:r>
              <a:rPr lang="en-CA" sz="1600" dirty="0" smtClean="0">
                <a:latin typeface="Fira Sans" panose="020B0603050000020004" pitchFamily="34" charset="0"/>
                <a:ea typeface="Fira Sans" panose="020B0603050000020004" pitchFamily="34" charset="0"/>
              </a:rPr>
              <a:t>inference </a:t>
            </a:r>
            <a:r>
              <a:rPr lang="en-CA" sz="1600" dirty="0">
                <a:latin typeface="Fira Sans" panose="020B0603050000020004" pitchFamily="34" charset="0"/>
                <a:ea typeface="Fira Sans" panose="020B0603050000020004" pitchFamily="34" charset="0"/>
              </a:rPr>
              <a:t>gives immediate feedback on </a:t>
            </a:r>
            <a:r>
              <a:rPr lang="en-CA" sz="1600" dirty="0" smtClean="0">
                <a:latin typeface="Fira Sans" panose="020B0603050000020004" pitchFamily="34" charset="0"/>
                <a:ea typeface="Fira Sans" panose="020B0603050000020004" pitchFamily="34" charset="0"/>
              </a:rPr>
              <a:t>nonsense</a:t>
            </a:r>
          </a:p>
          <a:p>
            <a:pPr lvl="1"/>
            <a:endParaRPr lang="en-US" sz="1600" dirty="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Composition of small functions, </a:t>
            </a:r>
            <a:r>
              <a:rPr lang="en-CA" sz="1800" dirty="0"/>
              <a:t>a small function is easy to reason about, easy to test, and it will continue to work when composed with other small functions, if there is an error it will be in a single small function. Reuse is pervasive</a:t>
            </a:r>
            <a:r>
              <a:rPr lang="en-CA" sz="1800" dirty="0" smtClean="0"/>
              <a:t>.</a:t>
            </a:r>
          </a:p>
          <a:p>
            <a:pPr lvl="1"/>
            <a:r>
              <a:rPr lang="en-CA" sz="1600" dirty="0">
                <a:latin typeface="Fira Sans" panose="020B0603050000020004" pitchFamily="34" charset="0"/>
                <a:ea typeface="Fira Sans" panose="020B0603050000020004" pitchFamily="34" charset="0"/>
              </a:rPr>
              <a:t>F# supports first class functions</a:t>
            </a:r>
          </a:p>
          <a:p>
            <a:pPr lvl="1"/>
            <a:r>
              <a:rPr lang="en-CA" sz="1600" dirty="0">
                <a:latin typeface="Fira Sans" panose="020B0603050000020004" pitchFamily="34" charset="0"/>
                <a:ea typeface="Fira Sans" panose="020B0603050000020004" pitchFamily="34" charset="0"/>
              </a:rPr>
              <a:t>F# has a syntax friendly to function definition and composition </a:t>
            </a:r>
            <a:endParaRPr lang="en-CA" sz="16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2166293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bugs are afraid of F#</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47404"/>
            <a:ext cx="8229600" cy="4779818"/>
          </a:xfrm>
        </p:spPr>
        <p:txBody>
          <a:bodyPr>
            <a:normAutofit/>
          </a:bodyPr>
          <a:lstStyle/>
          <a:p>
            <a:pPr marL="457200" lvl="1" indent="0">
              <a:buNone/>
            </a:pPr>
            <a:endParaRPr lang="en-US" sz="1800" dirty="0" smtClean="0">
              <a:latin typeface="Fira Sans" panose="020B0603050000020004" pitchFamily="34" charset="0"/>
              <a:ea typeface="Fira Sans" panose="020B0603050000020004" pitchFamily="34" charset="0"/>
            </a:endParaRPr>
          </a:p>
          <a:p>
            <a:r>
              <a:rPr lang="en-CA" sz="1800" dirty="0">
                <a:latin typeface="Fira Sans" panose="020B0603050000020004" pitchFamily="34" charset="0"/>
                <a:ea typeface="Fira Sans" panose="020B0603050000020004" pitchFamily="34" charset="0"/>
              </a:rPr>
              <a:t>Asynchronous programming abstractions</a:t>
            </a:r>
            <a:r>
              <a:rPr lang="en-US" sz="1800" dirty="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no tedious error prone </a:t>
            </a:r>
            <a:r>
              <a:rPr lang="en-CA" sz="1800" dirty="0" smtClean="0">
                <a:latin typeface="Fira Sans" panose="020B0603050000020004" pitchFamily="34" charset="0"/>
                <a:ea typeface="Fira Sans" panose="020B0603050000020004" pitchFamily="34" charset="0"/>
              </a:rPr>
              <a:t>chaining</a:t>
            </a:r>
            <a:endParaRPr lang="en-CA" sz="1800" dirty="0">
              <a:latin typeface="Fira Sans" panose="020B0603050000020004" pitchFamily="34" charset="0"/>
              <a:ea typeface="Fira Sans" panose="020B0603050000020004" pitchFamily="34" charset="0"/>
            </a:endParaRPr>
          </a:p>
          <a:p>
            <a:pPr lvl="1"/>
            <a:r>
              <a:rPr lang="en-CA" sz="1600" dirty="0">
                <a:latin typeface="Fira Sans" panose="020B0603050000020004" pitchFamily="34" charset="0"/>
                <a:ea typeface="Fira Sans" panose="020B0603050000020004" pitchFamily="34" charset="0"/>
              </a:rPr>
              <a:t>F# asynchronous workflows make composing asynchronous computation easy and error free</a:t>
            </a:r>
          </a:p>
          <a:p>
            <a:pPr lvl="1"/>
            <a:r>
              <a:rPr lang="en-CA" sz="1600" dirty="0">
                <a:latin typeface="Fira Sans" panose="020B0603050000020004" pitchFamily="34" charset="0"/>
                <a:ea typeface="Fira Sans" panose="020B0603050000020004" pitchFamily="34" charset="0"/>
              </a:rPr>
              <a:t>F# agent abstraction makes dealing with state and concurrency easier to reason </a:t>
            </a:r>
            <a:r>
              <a:rPr lang="en-CA" sz="1600" dirty="0" smtClean="0">
                <a:latin typeface="Fira Sans" panose="020B0603050000020004" pitchFamily="34" charset="0"/>
                <a:ea typeface="Fira Sans" panose="020B0603050000020004" pitchFamily="34" charset="0"/>
              </a:rPr>
              <a:t>about</a:t>
            </a:r>
          </a:p>
          <a:p>
            <a:pPr lvl="1"/>
            <a:endParaRPr lang="en-CA" sz="1600" dirty="0">
              <a:latin typeface="Fira Sans" panose="020B0603050000020004" pitchFamily="34" charset="0"/>
              <a:ea typeface="Fira Sans" panose="020B0603050000020004" pitchFamily="34" charset="0"/>
            </a:endParaRPr>
          </a:p>
          <a:p>
            <a:pPr>
              <a:buFont typeface="Arial" panose="020B0604020202020204" pitchFamily="34" charset="0"/>
              <a:buChar char="•"/>
            </a:pPr>
            <a:r>
              <a:rPr lang="en-CA" sz="1800" dirty="0">
                <a:latin typeface="Fira Sans" panose="020B0603050000020004" pitchFamily="34" charset="0"/>
                <a:ea typeface="Fira Sans" panose="020B0603050000020004" pitchFamily="34" charset="0"/>
              </a:rPr>
              <a:t>Higher-order functions over </a:t>
            </a:r>
            <a:r>
              <a:rPr lang="en-CA" sz="1800" dirty="0" smtClean="0">
                <a:latin typeface="Fira Sans" panose="020B0603050000020004" pitchFamily="34" charset="0"/>
                <a:ea typeface="Fira Sans" panose="020B0603050000020004" pitchFamily="34" charset="0"/>
              </a:rPr>
              <a:t>collections, </a:t>
            </a:r>
            <a:r>
              <a:rPr lang="en-CA" sz="1800" dirty="0">
                <a:latin typeface="Fira Sans" panose="020B0603050000020004" pitchFamily="34" charset="0"/>
                <a:ea typeface="Fira Sans" panose="020B0603050000020004" pitchFamily="34" charset="0"/>
              </a:rPr>
              <a:t>no indexing errors, boundary errors</a:t>
            </a:r>
          </a:p>
          <a:p>
            <a:pPr lvl="1"/>
            <a:r>
              <a:rPr lang="en-CA" sz="1600" dirty="0">
                <a:latin typeface="Fira Sans" panose="020B0603050000020004" pitchFamily="34" charset="0"/>
                <a:ea typeface="Fira Sans" panose="020B0603050000020004" pitchFamily="34" charset="0"/>
              </a:rPr>
              <a:t>F# has a rich library of functions over </a:t>
            </a:r>
            <a:r>
              <a:rPr lang="en-CA" sz="1600" dirty="0" smtClean="0">
                <a:latin typeface="Fira Sans" panose="020B0603050000020004" pitchFamily="34" charset="0"/>
                <a:ea typeface="Fira Sans" panose="020B0603050000020004" pitchFamily="34" charset="0"/>
              </a:rPr>
              <a:t>collections</a:t>
            </a:r>
          </a:p>
          <a:p>
            <a:pPr lvl="1"/>
            <a:endParaRPr lang="en-CA" sz="1600" dirty="0">
              <a:latin typeface="Fira Sans" panose="020B0603050000020004" pitchFamily="34" charset="0"/>
              <a:ea typeface="Fira Sans" panose="020B0603050000020004" pitchFamily="34" charset="0"/>
            </a:endParaRPr>
          </a:p>
          <a:p>
            <a:pPr>
              <a:buFont typeface="Arial" panose="020B0604020202020204" pitchFamily="34" charset="0"/>
              <a:buChar char="•"/>
            </a:pPr>
            <a:r>
              <a:rPr lang="en-CA" sz="1800" dirty="0">
                <a:latin typeface="Fira Sans" panose="020B0603050000020004" pitchFamily="34" charset="0"/>
                <a:ea typeface="Fira Sans" panose="020B0603050000020004" pitchFamily="34" charset="0"/>
              </a:rPr>
              <a:t>Units of </a:t>
            </a:r>
            <a:r>
              <a:rPr lang="en-CA" sz="1800" dirty="0" smtClean="0">
                <a:latin typeface="Fira Sans" panose="020B0603050000020004" pitchFamily="34" charset="0"/>
                <a:ea typeface="Fira Sans" panose="020B0603050000020004" pitchFamily="34" charset="0"/>
              </a:rPr>
              <a:t>measure, </a:t>
            </a:r>
            <a:r>
              <a:rPr lang="en-CA" sz="1800" dirty="0">
                <a:latin typeface="Fira Sans" panose="020B0603050000020004" pitchFamily="34" charset="0"/>
                <a:ea typeface="Fira Sans" panose="020B0603050000020004" pitchFamily="34" charset="0"/>
              </a:rPr>
              <a:t>no calculation errors caused by unit misunderstandings  </a:t>
            </a:r>
          </a:p>
          <a:p>
            <a:pPr lvl="1"/>
            <a:r>
              <a:rPr lang="en-CA" sz="1600" dirty="0">
                <a:latin typeface="Fira Sans" panose="020B0603050000020004" pitchFamily="34" charset="0"/>
                <a:ea typeface="Fira Sans" panose="020B0603050000020004" pitchFamily="34" charset="0"/>
              </a:rPr>
              <a:t>F# supports typing of numeric types</a:t>
            </a:r>
          </a:p>
        </p:txBody>
      </p:sp>
    </p:spTree>
    <p:extLst>
      <p:ext uri="{BB962C8B-B14F-4D97-AF65-F5344CB8AC3E}">
        <p14:creationId xmlns:p14="http://schemas.microsoft.com/office/powerpoint/2010/main" val="12902447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l-GR" sz="3200" dirty="0" smtClean="0">
                <a:latin typeface="Fira Sans Light" panose="020B0603050000020004" pitchFamily="34" charset="0"/>
                <a:ea typeface="Fira Sans Light" panose="020B0603050000020004" pitchFamily="34" charset="0"/>
              </a:rPr>
              <a:t>λ</a:t>
            </a:r>
            <a:r>
              <a:rPr lang="en-US" sz="3200" dirty="0" smtClean="0">
                <a:latin typeface="Fira Sans Light" panose="020B0603050000020004" pitchFamily="34" charset="0"/>
                <a:ea typeface="Fira Sans Light" panose="020B0603050000020004" pitchFamily="34" charset="0"/>
              </a:rPr>
              <a:t>-calculus</a:t>
            </a:r>
            <a:endParaRPr lang="en-US" sz="320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199" y="1881072"/>
            <a:ext cx="8229600" cy="640080"/>
          </a:xfrm>
        </p:spPr>
        <p:txBody>
          <a:bodyPr>
            <a:normAutofit/>
          </a:bodyPr>
          <a:lstStyle/>
          <a:p>
            <a:pPr marL="0" indent="0">
              <a:buNone/>
            </a:pPr>
            <a:r>
              <a:rPr lang="en-US" sz="1800" dirty="0" smtClean="0">
                <a:latin typeface="Fira Sans" panose="020B0603050000020004" pitchFamily="34" charset="0"/>
                <a:ea typeface="Fira Sans" panose="020B0603050000020004" pitchFamily="34" charset="0"/>
              </a:rPr>
              <a:t>Introduced</a:t>
            </a:r>
            <a:r>
              <a:rPr lang="fr-FR" sz="1800" dirty="0" smtClean="0">
                <a:latin typeface="Fira Sans" panose="020B0603050000020004" pitchFamily="34" charset="0"/>
                <a:ea typeface="Fira Sans" panose="020B0603050000020004" pitchFamily="34" charset="0"/>
              </a:rPr>
              <a:t> by Alonzo Church as </a:t>
            </a:r>
            <a:r>
              <a:rPr lang="en-US" sz="1800" dirty="0" smtClean="0">
                <a:latin typeface="Fira Sans" panose="020B0603050000020004" pitchFamily="34" charset="0"/>
                <a:ea typeface="Fira Sans" panose="020B0603050000020004" pitchFamily="34" charset="0"/>
              </a:rPr>
              <a:t>attempt</a:t>
            </a:r>
            <a:r>
              <a:rPr lang="fr-FR" sz="1800" dirty="0" smtClean="0">
                <a:latin typeface="Fira Sans" panose="020B0603050000020004" pitchFamily="34" charset="0"/>
                <a:ea typeface="Fira Sans" panose="020B0603050000020004" pitchFamily="34" charset="0"/>
              </a:rPr>
              <a:t> to </a:t>
            </a:r>
            <a:r>
              <a:rPr lang="en-US" sz="1800" dirty="0" smtClean="0">
                <a:latin typeface="Fira Sans" panose="020B0603050000020004" pitchFamily="34" charset="0"/>
                <a:ea typeface="Fira Sans" panose="020B0603050000020004" pitchFamily="34" charset="0"/>
              </a:rPr>
              <a:t>formalize</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every</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mathematical</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construct</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just</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using</a:t>
            </a:r>
            <a:r>
              <a:rPr lang="fr-FR" sz="1800" dirty="0" smtClean="0">
                <a:latin typeface="Fira Sans" panose="020B0603050000020004" pitchFamily="34" charset="0"/>
                <a:ea typeface="Fira Sans" panose="020B0603050000020004" pitchFamily="34" charset="0"/>
              </a:rPr>
              <a:t> the </a:t>
            </a:r>
            <a:r>
              <a:rPr lang="en-US" sz="1800" dirty="0" smtClean="0">
                <a:latin typeface="Fira Sans" panose="020B0603050000020004" pitchFamily="34" charset="0"/>
                <a:ea typeface="Fira Sans" panose="020B0603050000020004" pitchFamily="34" charset="0"/>
              </a:rPr>
              <a:t>most</a:t>
            </a:r>
            <a:r>
              <a:rPr lang="fr-FR" sz="1800" dirty="0" smtClean="0">
                <a:latin typeface="Fira Sans" panose="020B0603050000020004" pitchFamily="34" charset="0"/>
                <a:ea typeface="Fira Sans" panose="020B0603050000020004" pitchFamily="34" charset="0"/>
              </a:rPr>
              <a:t> essential </a:t>
            </a:r>
            <a:r>
              <a:rPr lang="en-US" sz="1800" dirty="0" smtClean="0">
                <a:latin typeface="Fira Sans" panose="020B0603050000020004" pitchFamily="34" charset="0"/>
                <a:ea typeface="Fira Sans" panose="020B0603050000020004" pitchFamily="34" charset="0"/>
              </a:rPr>
              <a:t>mathematical</a:t>
            </a:r>
            <a:r>
              <a:rPr lang="fr-FR" sz="1800" dirty="0" smtClean="0">
                <a:latin typeface="Fira Sans" panose="020B0603050000020004" pitchFamily="34" charset="0"/>
                <a:ea typeface="Fira Sans" panose="020B0603050000020004" pitchFamily="34" charset="0"/>
              </a:rPr>
              <a:t> concept, a </a:t>
            </a:r>
            <a:r>
              <a:rPr lang="en-US" sz="1800" dirty="0" smtClean="0">
                <a:latin typeface="Fira Sans" panose="020B0603050000020004" pitchFamily="34" charset="0"/>
                <a:ea typeface="Fira Sans" panose="020B0603050000020004" pitchFamily="34" charset="0"/>
              </a:rPr>
              <a:t>function</a:t>
            </a:r>
          </a:p>
          <a:p>
            <a:endParaRPr lang="en-US" sz="1600" dirty="0">
              <a:latin typeface="Fira Sans" panose="020B0603050000020004" pitchFamily="34" charset="0"/>
              <a:ea typeface="Fira Sans" panose="020B0603050000020004" pitchFamily="34" charset="0"/>
            </a:endParaRPr>
          </a:p>
        </p:txBody>
      </p:sp>
      <p:sp>
        <p:nvSpPr>
          <p:cNvPr id="4" name="Content Placeholder 2"/>
          <p:cNvSpPr txBox="1">
            <a:spLocks/>
          </p:cNvSpPr>
          <p:nvPr/>
        </p:nvSpPr>
        <p:spPr>
          <a:xfrm>
            <a:off x="457200" y="2701766"/>
            <a:ext cx="1321724" cy="390697"/>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1800" i="1" dirty="0">
                <a:solidFill>
                  <a:schemeClr val="bg2">
                    <a:lumMod val="50000"/>
                  </a:schemeClr>
                </a:solidFill>
                <a:latin typeface="Fira Sans" panose="020B0603050000020004" pitchFamily="34" charset="0"/>
                <a:ea typeface="Fira Sans" panose="020B0603050000020004" pitchFamily="34" charset="0"/>
              </a:rPr>
              <a:t>f</a:t>
            </a:r>
            <a:r>
              <a:rPr lang="fr-FR" sz="1800" i="1" dirty="0" smtClean="0">
                <a:solidFill>
                  <a:schemeClr val="bg2">
                    <a:lumMod val="50000"/>
                  </a:schemeClr>
                </a:solidFill>
                <a:latin typeface="Fira Sans" panose="020B0603050000020004" pitchFamily="34" charset="0"/>
                <a:ea typeface="Fira Sans" panose="020B0603050000020004" pitchFamily="34" charset="0"/>
              </a:rPr>
              <a:t>(x) = x + 10</a:t>
            </a:r>
            <a:endParaRPr lang="en-US" sz="1800" i="1" dirty="0" smtClean="0">
              <a:solidFill>
                <a:schemeClr val="bg2">
                  <a:lumMod val="50000"/>
                </a:schemeClr>
              </a:solidFill>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1778924" y="2701765"/>
            <a:ext cx="2244435" cy="390697"/>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i="1" dirty="0" smtClean="0">
                <a:latin typeface="Fira Sans" panose="020B0603050000020004" pitchFamily="34" charset="0"/>
                <a:ea typeface="Fira Sans" panose="020B0603050000020004" pitchFamily="34" charset="0"/>
              </a:rPr>
              <a:t>becomes</a:t>
            </a:r>
            <a:r>
              <a:rPr lang="fr-FR" sz="1800" i="1" dirty="0" smtClean="0">
                <a:solidFill>
                  <a:schemeClr val="bg2">
                    <a:lumMod val="50000"/>
                  </a:schemeClr>
                </a:solidFill>
                <a:latin typeface="Fira Sans" panose="020B0603050000020004" pitchFamily="34" charset="0"/>
                <a:ea typeface="Fira Sans" panose="020B0603050000020004" pitchFamily="34" charset="0"/>
              </a:rPr>
              <a:t>  (</a:t>
            </a:r>
            <a:r>
              <a:rPr lang="el-GR" sz="1800" i="1" dirty="0" smtClean="0">
                <a:solidFill>
                  <a:schemeClr val="bg2">
                    <a:lumMod val="50000"/>
                  </a:schemeClr>
                </a:solidFill>
                <a:latin typeface="Fira Sans" panose="020B0603050000020004" pitchFamily="34" charset="0"/>
                <a:ea typeface="Fira Sans" panose="020B0603050000020004" pitchFamily="34" charset="0"/>
              </a:rPr>
              <a:t>λ</a:t>
            </a:r>
            <a:r>
              <a:rPr lang="fr-FR" sz="1800" i="1" dirty="0" err="1" smtClean="0">
                <a:solidFill>
                  <a:schemeClr val="bg2">
                    <a:lumMod val="50000"/>
                  </a:schemeClr>
                </a:solidFill>
                <a:latin typeface="Fira Sans" panose="020B0603050000020004" pitchFamily="34" charset="0"/>
                <a:ea typeface="Fira Sans" panose="020B0603050000020004" pitchFamily="34" charset="0"/>
              </a:rPr>
              <a:t>x.x</a:t>
            </a:r>
            <a:r>
              <a:rPr lang="fr-FR" sz="1800" i="1" dirty="0" smtClean="0">
                <a:solidFill>
                  <a:schemeClr val="bg2">
                    <a:lumMod val="50000"/>
                  </a:schemeClr>
                </a:solidFill>
                <a:latin typeface="Fira Sans" panose="020B0603050000020004" pitchFamily="34" charset="0"/>
                <a:ea typeface="Fira Sans" panose="020B0603050000020004" pitchFamily="34" charset="0"/>
              </a:rPr>
              <a:t> + 10)</a:t>
            </a:r>
            <a:endParaRPr lang="en-US" sz="1800" i="1" dirty="0" smtClean="0">
              <a:solidFill>
                <a:schemeClr val="bg2">
                  <a:lumMod val="50000"/>
                </a:schemeClr>
              </a:solidFill>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4444115" y="2702271"/>
            <a:ext cx="3499658" cy="3906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i="1" dirty="0" smtClean="0">
                <a:latin typeface="Fira Sans" panose="020B0603050000020004" pitchFamily="34" charset="0"/>
                <a:ea typeface="Fira Sans" panose="020B0603050000020004" pitchFamily="34" charset="0"/>
              </a:rPr>
              <a:t>so </a:t>
            </a:r>
            <a:r>
              <a:rPr lang="en-US" sz="1800" i="1" dirty="0" smtClean="0">
                <a:solidFill>
                  <a:schemeClr val="bg2">
                    <a:lumMod val="50000"/>
                  </a:schemeClr>
                </a:solidFill>
                <a:latin typeface="Fira Sans" panose="020B0603050000020004" pitchFamily="34" charset="0"/>
                <a:ea typeface="Fira Sans" panose="020B0603050000020004" pitchFamily="34" charset="0"/>
              </a:rPr>
              <a:t> </a:t>
            </a:r>
            <a:r>
              <a:rPr lang="fr-FR" sz="1800" i="1" dirty="0" smtClean="0">
                <a:solidFill>
                  <a:schemeClr val="bg2">
                    <a:lumMod val="50000"/>
                  </a:schemeClr>
                </a:solidFill>
                <a:latin typeface="Fira Sans" panose="020B0603050000020004" pitchFamily="34" charset="0"/>
                <a:ea typeface="Fira Sans" panose="020B0603050000020004" pitchFamily="34" charset="0"/>
              </a:rPr>
              <a:t>(</a:t>
            </a:r>
            <a:r>
              <a:rPr lang="el-GR" sz="1800" i="1" dirty="0" smtClean="0">
                <a:solidFill>
                  <a:schemeClr val="bg2">
                    <a:lumMod val="50000"/>
                  </a:schemeClr>
                </a:solidFill>
                <a:latin typeface="Fira Sans" panose="020B0603050000020004" pitchFamily="34" charset="0"/>
                <a:ea typeface="Fira Sans" panose="020B0603050000020004" pitchFamily="34" charset="0"/>
              </a:rPr>
              <a:t>λ</a:t>
            </a:r>
            <a:r>
              <a:rPr lang="fr-FR" sz="1800" i="1" dirty="0" err="1" smtClean="0">
                <a:solidFill>
                  <a:schemeClr val="bg2">
                    <a:lumMod val="50000"/>
                  </a:schemeClr>
                </a:solidFill>
                <a:latin typeface="Fira Sans" panose="020B0603050000020004" pitchFamily="34" charset="0"/>
                <a:ea typeface="Fira Sans" panose="020B0603050000020004" pitchFamily="34" charset="0"/>
              </a:rPr>
              <a:t>x.x</a:t>
            </a:r>
            <a:r>
              <a:rPr lang="fr-FR" sz="1800" i="1" dirty="0" smtClean="0">
                <a:solidFill>
                  <a:schemeClr val="bg2">
                    <a:lumMod val="50000"/>
                  </a:schemeClr>
                </a:solidFill>
                <a:latin typeface="Fira Sans" panose="020B0603050000020004" pitchFamily="34" charset="0"/>
                <a:ea typeface="Fira Sans" panose="020B0603050000020004" pitchFamily="34" charset="0"/>
              </a:rPr>
              <a:t> + 10) 32 = 32 + 10 = 42</a:t>
            </a:r>
            <a:endParaRPr lang="en-US" sz="1800" i="1" dirty="0" smtClean="0">
              <a:solidFill>
                <a:schemeClr val="bg2">
                  <a:lumMod val="50000"/>
                </a:schemeClr>
              </a:solidFill>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
        <p:nvSpPr>
          <p:cNvPr id="7" name="Content Placeholder 2"/>
          <p:cNvSpPr txBox="1">
            <a:spLocks/>
          </p:cNvSpPr>
          <p:nvPr/>
        </p:nvSpPr>
        <p:spPr>
          <a:xfrm>
            <a:off x="457200" y="3187180"/>
            <a:ext cx="8229600" cy="6400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smtClean="0">
                <a:latin typeface="Fira Sans" panose="020B0603050000020004" pitchFamily="34" charset="0"/>
                <a:ea typeface="Fira Sans" panose="020B0603050000020004" pitchFamily="34" charset="0"/>
              </a:rPr>
              <a:t>Another</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interesting</a:t>
            </a:r>
            <a:r>
              <a:rPr lang="fr-FR" sz="1800" dirty="0" smtClean="0">
                <a:latin typeface="Fira Sans" panose="020B0603050000020004" pitchFamily="34" charset="0"/>
                <a:ea typeface="Fira Sans" panose="020B0603050000020004" pitchFamily="34" charset="0"/>
              </a:rPr>
              <a:t> aspect of lambda </a:t>
            </a:r>
            <a:r>
              <a:rPr lang="en-US" sz="1800" dirty="0" smtClean="0">
                <a:latin typeface="Fira Sans" panose="020B0603050000020004" pitchFamily="34" charset="0"/>
                <a:ea typeface="Fira Sans" panose="020B0603050000020004" pitchFamily="34" charset="0"/>
              </a:rPr>
              <a:t>calculus</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is that any function is </a:t>
            </a:r>
            <a:r>
              <a:rPr lang="fr-FR" sz="1800" dirty="0" smtClean="0">
                <a:latin typeface="Fira Sans" panose="020B0603050000020004" pitchFamily="34" charset="0"/>
                <a:ea typeface="Fira Sans" panose="020B0603050000020004" pitchFamily="34" charset="0"/>
              </a:rPr>
              <a:t>able to </a:t>
            </a:r>
            <a:r>
              <a:rPr lang="en-US" sz="1800" dirty="0" smtClean="0">
                <a:latin typeface="Fira Sans" panose="020B0603050000020004" pitchFamily="34" charset="0"/>
                <a:ea typeface="Fira Sans" panose="020B0603050000020004" pitchFamily="34" charset="0"/>
              </a:rPr>
              <a:t>take a function </a:t>
            </a:r>
            <a:r>
              <a:rPr lang="fr-FR" sz="1800" dirty="0" smtClean="0">
                <a:latin typeface="Fira Sans" panose="020B0603050000020004" pitchFamily="34" charset="0"/>
                <a:ea typeface="Fira Sans" panose="020B0603050000020004" pitchFamily="34" charset="0"/>
              </a:rPr>
              <a:t>as argument</a:t>
            </a:r>
            <a:endParaRPr lang="en-US" sz="1800" dirty="0" smtClean="0">
              <a:latin typeface="Fira Sans" panose="020B0603050000020004" pitchFamily="34" charset="0"/>
              <a:ea typeface="Fira Sans" panose="020B0603050000020004" pitchFamily="34" charset="0"/>
            </a:endParaRPr>
          </a:p>
        </p:txBody>
      </p:sp>
      <p:sp>
        <p:nvSpPr>
          <p:cNvPr id="8" name="Content Placeholder 2"/>
          <p:cNvSpPr txBox="1">
            <a:spLocks/>
          </p:cNvSpPr>
          <p:nvPr/>
        </p:nvSpPr>
        <p:spPr>
          <a:xfrm>
            <a:off x="457199" y="4007874"/>
            <a:ext cx="5893724" cy="390697"/>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800" i="1" dirty="0" smtClean="0">
                <a:solidFill>
                  <a:schemeClr val="bg2">
                    <a:lumMod val="50000"/>
                  </a:schemeClr>
                </a:solidFill>
                <a:latin typeface="Fira Sans" panose="020B0603050000020004" pitchFamily="34" charset="0"/>
                <a:ea typeface="Fira Sans" panose="020B0603050000020004" pitchFamily="34" charset="0"/>
              </a:rPr>
              <a:t>(</a:t>
            </a:r>
            <a:r>
              <a:rPr lang="el-GR" sz="1800" i="1" dirty="0" smtClean="0">
                <a:solidFill>
                  <a:schemeClr val="bg2">
                    <a:lumMod val="50000"/>
                  </a:schemeClr>
                </a:solidFill>
                <a:latin typeface="Fira Sans" panose="020B0603050000020004" pitchFamily="34" charset="0"/>
                <a:ea typeface="Fira Sans" panose="020B0603050000020004" pitchFamily="34" charset="0"/>
              </a:rPr>
              <a:t>λ</a:t>
            </a:r>
            <a:r>
              <a:rPr lang="fr-FR" sz="1800" i="1" dirty="0" smtClean="0">
                <a:solidFill>
                  <a:schemeClr val="bg2">
                    <a:lumMod val="50000"/>
                  </a:schemeClr>
                </a:solidFill>
                <a:latin typeface="Fira Sans" panose="020B0603050000020004" pitchFamily="34" charset="0"/>
                <a:ea typeface="Fira Sans" panose="020B0603050000020004" pitchFamily="34" charset="0"/>
              </a:rPr>
              <a:t>op.</a:t>
            </a:r>
            <a:r>
              <a:rPr lang="el-GR" sz="1800" i="1" dirty="0" smtClean="0">
                <a:solidFill>
                  <a:schemeClr val="bg2">
                    <a:lumMod val="50000"/>
                  </a:schemeClr>
                </a:solidFill>
                <a:latin typeface="Fira Sans" panose="020B0603050000020004" pitchFamily="34" charset="0"/>
                <a:ea typeface="Fira Sans" panose="020B0603050000020004" pitchFamily="34" charset="0"/>
              </a:rPr>
              <a:t>λ</a:t>
            </a:r>
            <a:r>
              <a:rPr lang="fr-FR" sz="1800" i="1" dirty="0" smtClean="0">
                <a:solidFill>
                  <a:schemeClr val="bg2">
                    <a:lumMod val="50000"/>
                  </a:schemeClr>
                </a:solidFill>
                <a:latin typeface="Fira Sans" panose="020B0603050000020004" pitchFamily="34" charset="0"/>
                <a:ea typeface="Fira Sans" panose="020B0603050000020004" pitchFamily="34" charset="0"/>
              </a:rPr>
              <a:t>x.(op x </a:t>
            </a:r>
            <a:r>
              <a:rPr lang="fr-FR" sz="1800" i="1" dirty="0" err="1" smtClean="0">
                <a:solidFill>
                  <a:schemeClr val="bg2">
                    <a:lumMod val="50000"/>
                  </a:schemeClr>
                </a:solidFill>
                <a:latin typeface="Fira Sans" panose="020B0603050000020004" pitchFamily="34" charset="0"/>
                <a:ea typeface="Fira Sans" panose="020B0603050000020004" pitchFamily="34" charset="0"/>
              </a:rPr>
              <a:t>x</a:t>
            </a:r>
            <a:r>
              <a:rPr lang="fr-FR" sz="1800" i="1" dirty="0" smtClean="0">
                <a:solidFill>
                  <a:schemeClr val="bg2">
                    <a:lumMod val="50000"/>
                  </a:schemeClr>
                </a:solidFill>
                <a:latin typeface="Fira Sans" panose="020B0603050000020004" pitchFamily="34" charset="0"/>
                <a:ea typeface="Fira Sans" panose="020B0603050000020004" pitchFamily="34" charset="0"/>
              </a:rPr>
              <a:t>)) (+) 21 = (</a:t>
            </a:r>
            <a:r>
              <a:rPr lang="el-GR" sz="1800" i="1" dirty="0" smtClean="0">
                <a:solidFill>
                  <a:schemeClr val="bg2">
                    <a:lumMod val="50000"/>
                  </a:schemeClr>
                </a:solidFill>
                <a:latin typeface="Fira Sans" panose="020B0603050000020004" pitchFamily="34" charset="0"/>
                <a:ea typeface="Fira Sans" panose="020B0603050000020004" pitchFamily="34" charset="0"/>
              </a:rPr>
              <a:t>λ</a:t>
            </a:r>
            <a:r>
              <a:rPr lang="fr-FR" sz="1800" i="1" dirty="0">
                <a:solidFill>
                  <a:schemeClr val="bg2">
                    <a:lumMod val="50000"/>
                  </a:schemeClr>
                </a:solidFill>
                <a:latin typeface="Fira Sans" panose="020B0603050000020004" pitchFamily="34" charset="0"/>
                <a:ea typeface="Fira Sans" panose="020B0603050000020004" pitchFamily="34" charset="0"/>
              </a:rPr>
              <a:t>x</a:t>
            </a:r>
            <a:r>
              <a:rPr lang="fr-FR" sz="1800" i="1" dirty="0" smtClean="0">
                <a:solidFill>
                  <a:schemeClr val="bg2">
                    <a:lumMod val="50000"/>
                  </a:schemeClr>
                </a:solidFill>
                <a:latin typeface="Fira Sans" panose="020B0603050000020004" pitchFamily="34" charset="0"/>
                <a:ea typeface="Fira Sans" panose="020B0603050000020004" pitchFamily="34" charset="0"/>
              </a:rPr>
              <a:t>.((+) </a:t>
            </a:r>
            <a:r>
              <a:rPr lang="fr-FR" sz="1800" i="1" dirty="0">
                <a:solidFill>
                  <a:schemeClr val="bg2">
                    <a:lumMod val="50000"/>
                  </a:schemeClr>
                </a:solidFill>
                <a:latin typeface="Fira Sans" panose="020B0603050000020004" pitchFamily="34" charset="0"/>
                <a:ea typeface="Fira Sans" panose="020B0603050000020004" pitchFamily="34" charset="0"/>
              </a:rPr>
              <a:t>x </a:t>
            </a:r>
            <a:r>
              <a:rPr lang="fr-FR" sz="1800" i="1" dirty="0" err="1">
                <a:solidFill>
                  <a:schemeClr val="bg2">
                    <a:lumMod val="50000"/>
                  </a:schemeClr>
                </a:solidFill>
                <a:latin typeface="Fira Sans" panose="020B0603050000020004" pitchFamily="34" charset="0"/>
                <a:ea typeface="Fira Sans" panose="020B0603050000020004" pitchFamily="34" charset="0"/>
              </a:rPr>
              <a:t>x</a:t>
            </a:r>
            <a:r>
              <a:rPr lang="fr-FR" sz="1800" i="1" dirty="0" smtClean="0">
                <a:solidFill>
                  <a:schemeClr val="bg2">
                    <a:lumMod val="50000"/>
                  </a:schemeClr>
                </a:solidFill>
                <a:latin typeface="Fira Sans" panose="020B0603050000020004" pitchFamily="34" charset="0"/>
                <a:ea typeface="Fira Sans" panose="020B0603050000020004" pitchFamily="34" charset="0"/>
              </a:rPr>
              <a:t>)) 21 = (+) 21 21 = 42</a:t>
            </a:r>
            <a:endParaRPr lang="en-US" sz="1800" i="1" dirty="0" smtClean="0">
              <a:solidFill>
                <a:schemeClr val="bg2">
                  <a:lumMod val="50000"/>
                </a:schemeClr>
              </a:solidFill>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25329553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590"/>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Let’s taste it now</a:t>
            </a:r>
            <a:endParaRPr lang="en-CA" sz="3200" noProof="0" dirty="0">
              <a:latin typeface="Fira Sans Light" panose="020B0603050000020004" pitchFamily="34" charset="0"/>
              <a:ea typeface="Fira Sans Light" panose="020B0603050000020004" pitchFamily="34" charset="0"/>
            </a:endParaRPr>
          </a:p>
        </p:txBody>
      </p:sp>
    </p:spTree>
    <p:extLst>
      <p:ext uri="{BB962C8B-B14F-4D97-AF65-F5344CB8AC3E}">
        <p14:creationId xmlns:p14="http://schemas.microsoft.com/office/powerpoint/2010/main" val="414331298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354"/>
            <a:ext cx="8229600" cy="533964"/>
          </a:xfrm>
        </p:spPr>
        <p:txBody>
          <a:bodyPr>
            <a:normAutofit fontScale="90000"/>
          </a:bodyPr>
          <a:lstStyle/>
          <a:p>
            <a:r>
              <a:rPr lang="en-CA" sz="3200" dirty="0" smtClean="0">
                <a:latin typeface="Fira Sans Light" panose="020B0603050000020004" pitchFamily="34" charset="0"/>
                <a:ea typeface="Fira Sans Light" panose="020B0603050000020004" pitchFamily="34" charset="0"/>
              </a:rPr>
              <a:t>Questions ?</a:t>
            </a:r>
            <a:endParaRPr lang="en-CA" sz="3200" noProof="0" dirty="0">
              <a:latin typeface="Fira Sans Light" panose="020B0603050000020004" pitchFamily="34" charset="0"/>
              <a:ea typeface="Fira Sans Light" panose="020B0603050000020004" pitchFamily="34" charset="0"/>
            </a:endParaRPr>
          </a:p>
        </p:txBody>
      </p:sp>
      <p:sp>
        <p:nvSpPr>
          <p:cNvPr id="3" name="Title 1"/>
          <p:cNvSpPr txBox="1">
            <a:spLocks/>
          </p:cNvSpPr>
          <p:nvPr/>
        </p:nvSpPr>
        <p:spPr>
          <a:xfrm>
            <a:off x="457200" y="3117590"/>
            <a:ext cx="8229600" cy="533964"/>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sz="2900" dirty="0" smtClean="0">
                <a:latin typeface="Fira Sans Light" panose="020B0603050000020004" pitchFamily="34" charset="0"/>
                <a:ea typeface="Fira Sans Light" panose="020B0603050000020004" pitchFamily="34" charset="0"/>
              </a:rPr>
              <a:t>Thanks</a:t>
            </a:r>
            <a:endParaRPr lang="en-CA" sz="2900" dirty="0">
              <a:latin typeface="Fira Sans Light" panose="020B0603050000020004" pitchFamily="34" charset="0"/>
              <a:ea typeface="Fira Sans Light" panose="020B0603050000020004" pitchFamily="34" charset="0"/>
            </a:endParaRPr>
          </a:p>
        </p:txBody>
      </p:sp>
    </p:spTree>
    <p:extLst>
      <p:ext uri="{BB962C8B-B14F-4D97-AF65-F5344CB8AC3E}">
        <p14:creationId xmlns:p14="http://schemas.microsoft.com/office/powerpoint/2010/main" val="9438481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20726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2: I get paid by the line</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I don't know about you, but the more lines of code I write, the more productive I </a:t>
            </a:r>
            <a:r>
              <a:rPr lang="en-CA" sz="1800" dirty="0" smtClean="0">
                <a:latin typeface="Fira Sans" panose="020B0603050000020004" pitchFamily="34" charset="0"/>
                <a:ea typeface="Fira Sans" panose="020B0603050000020004" pitchFamily="34" charset="0"/>
              </a:rPr>
              <a:t>feel, my commits are big and my boss can see that I’ve been busy</a:t>
            </a:r>
          </a:p>
          <a:p>
            <a:pPr>
              <a:buFontTx/>
              <a:buChar char="-"/>
            </a:pPr>
            <a:r>
              <a:rPr lang="fr-FR" sz="1800" dirty="0" smtClean="0">
                <a:latin typeface="Fira Sans" panose="020B0603050000020004" pitchFamily="34" charset="0"/>
                <a:ea typeface="Fira Sans" panose="020B0603050000020004" pitchFamily="34" charset="0"/>
              </a:rPr>
              <a:t>But </a:t>
            </a:r>
            <a:r>
              <a:rPr lang="en-US" sz="1800" dirty="0" smtClean="0">
                <a:latin typeface="Fira Sans" panose="020B0603050000020004" pitchFamily="34" charset="0"/>
                <a:ea typeface="Fira Sans" panose="020B0603050000020004" pitchFamily="34" charset="0"/>
              </a:rPr>
              <a:t>when</a:t>
            </a:r>
            <a:r>
              <a:rPr lang="fr-FR" sz="1800" dirty="0" smtClean="0">
                <a:latin typeface="Fira Sans" panose="020B0603050000020004" pitchFamily="34" charset="0"/>
                <a:ea typeface="Fira Sans" panose="020B0603050000020004" pitchFamily="34" charset="0"/>
              </a:rPr>
              <a:t> I </a:t>
            </a:r>
            <a:r>
              <a:rPr lang="en-US" sz="1800" dirty="0" smtClean="0">
                <a:latin typeface="Fira Sans" panose="020B0603050000020004" pitchFamily="34" charset="0"/>
                <a:ea typeface="Fira Sans" panose="020B0603050000020004" pitchFamily="34" charset="0"/>
              </a:rPr>
              <a:t>compare code written in a FL with a good old IL, it scares me</a:t>
            </a:r>
          </a:p>
        </p:txBody>
      </p:sp>
      <p:pic>
        <p:nvPicPr>
          <p:cNvPr id="4" name="Picture 3"/>
          <p:cNvPicPr>
            <a:picLocks noChangeAspect="1"/>
          </p:cNvPicPr>
          <p:nvPr/>
        </p:nvPicPr>
        <p:blipFill>
          <a:blip r:embed="rId2"/>
          <a:stretch>
            <a:fillRect/>
          </a:stretch>
        </p:blipFill>
        <p:spPr>
          <a:xfrm>
            <a:off x="876300" y="3406140"/>
            <a:ext cx="2819794" cy="3010320"/>
          </a:xfrm>
          <a:prstGeom prst="rect">
            <a:avLst/>
          </a:prstGeom>
        </p:spPr>
      </p:pic>
      <p:pic>
        <p:nvPicPr>
          <p:cNvPr id="5" name="Picture 4"/>
          <p:cNvPicPr>
            <a:picLocks noChangeAspect="1"/>
          </p:cNvPicPr>
          <p:nvPr/>
        </p:nvPicPr>
        <p:blipFill>
          <a:blip r:embed="rId3"/>
          <a:stretch>
            <a:fillRect/>
          </a:stretch>
        </p:blipFill>
        <p:spPr>
          <a:xfrm>
            <a:off x="4542847" y="4558634"/>
            <a:ext cx="4143953" cy="438211"/>
          </a:xfrm>
          <a:prstGeom prst="rect">
            <a:avLst/>
          </a:prstGeom>
        </p:spPr>
      </p:pic>
      <p:sp>
        <p:nvSpPr>
          <p:cNvPr id="6" name="Content Placeholder 2"/>
          <p:cNvSpPr txBox="1">
            <a:spLocks/>
          </p:cNvSpPr>
          <p:nvPr/>
        </p:nvSpPr>
        <p:spPr>
          <a:xfrm>
            <a:off x="3860390" y="4558634"/>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5072113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6535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3: I love me some curly braces</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And that's another thing. What's up with all these languages that get rid of curly braces. How can they call themselves real programming languages</a:t>
            </a:r>
            <a:r>
              <a:rPr lang="en-CA" sz="1800" dirty="0" smtClean="0">
                <a:latin typeface="Fira Sans" panose="020B0603050000020004" pitchFamily="34" charset="0"/>
                <a:ea typeface="Fira Sans" panose="020B0603050000020004" pitchFamily="34" charset="0"/>
              </a:rPr>
              <a:t>?</a:t>
            </a:r>
            <a:endParaRPr lang="en-US" sz="1800" dirty="0" smtClean="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4784658" y="3867232"/>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pic>
        <p:nvPicPr>
          <p:cNvPr id="8" name="Picture 7"/>
          <p:cNvPicPr>
            <a:picLocks noChangeAspect="1"/>
          </p:cNvPicPr>
          <p:nvPr/>
        </p:nvPicPr>
        <p:blipFill>
          <a:blip r:embed="rId2"/>
          <a:stretch>
            <a:fillRect/>
          </a:stretch>
        </p:blipFill>
        <p:spPr>
          <a:xfrm>
            <a:off x="750488" y="3169920"/>
            <a:ext cx="3993931" cy="2194560"/>
          </a:xfrm>
          <a:prstGeom prst="rect">
            <a:avLst/>
          </a:prstGeom>
        </p:spPr>
      </p:pic>
      <p:pic>
        <p:nvPicPr>
          <p:cNvPr id="9" name="Picture 8"/>
          <p:cNvPicPr>
            <a:picLocks noChangeAspect="1"/>
          </p:cNvPicPr>
          <p:nvPr/>
        </p:nvPicPr>
        <p:blipFill>
          <a:blip r:embed="rId3"/>
          <a:stretch>
            <a:fillRect/>
          </a:stretch>
        </p:blipFill>
        <p:spPr>
          <a:xfrm>
            <a:off x="5343058" y="3169920"/>
            <a:ext cx="3343742" cy="1619476"/>
          </a:xfrm>
          <a:prstGeom prst="rect">
            <a:avLst/>
          </a:prstGeom>
        </p:spPr>
      </p:pic>
      <p:sp>
        <p:nvSpPr>
          <p:cNvPr id="10" name="Content Placeholder 2"/>
          <p:cNvSpPr txBox="1">
            <a:spLocks/>
          </p:cNvSpPr>
          <p:nvPr/>
        </p:nvSpPr>
        <p:spPr>
          <a:xfrm>
            <a:off x="457200" y="5623560"/>
            <a:ext cx="8229600" cy="7239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1800" dirty="0" smtClean="0">
                <a:latin typeface="Fira Sans" panose="020B0603050000020004" pitchFamily="34" charset="0"/>
                <a:ea typeface="Fira Sans" panose="020B0603050000020004" pitchFamily="34" charset="0"/>
              </a:rPr>
              <a:t>Look at the difference! </a:t>
            </a:r>
            <a:r>
              <a:rPr lang="en-CA" sz="1800" dirty="0">
                <a:latin typeface="Fira Sans" panose="020B0603050000020004" pitchFamily="34" charset="0"/>
                <a:ea typeface="Fira Sans" panose="020B0603050000020004" pitchFamily="34" charset="0"/>
              </a:rPr>
              <a:t>To be honest, I feel a bit lost without the guidance that curly braces give me</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9565809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6535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4: I like to see explicit types</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Well, as it happens, I like to see type declarations. I feel uncomfortable if I don't know the exact type of every parameter. That's why Java is my favorite language.</a:t>
            </a:r>
            <a:endParaRPr lang="en-US" sz="1800" dirty="0" smtClean="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5585507" y="3417410"/>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sp>
        <p:nvSpPr>
          <p:cNvPr id="10" name="Content Placeholder 2"/>
          <p:cNvSpPr txBox="1">
            <a:spLocks/>
          </p:cNvSpPr>
          <p:nvPr/>
        </p:nvSpPr>
        <p:spPr>
          <a:xfrm>
            <a:off x="457200" y="4388800"/>
            <a:ext cx="8229600" cy="195866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1800" dirty="0">
                <a:latin typeface="Fira Sans" panose="020B0603050000020004" pitchFamily="34" charset="0"/>
                <a:ea typeface="Fira Sans" panose="020B0603050000020004" pitchFamily="34" charset="0"/>
              </a:rPr>
              <a:t> It's important to me to know that the return is of </a:t>
            </a:r>
            <a:r>
              <a:rPr lang="en-CA" sz="1800" dirty="0" smtClean="0">
                <a:latin typeface="Fira Sans" panose="020B0603050000020004" pitchFamily="34" charset="0"/>
                <a:ea typeface="Fira Sans" panose="020B0603050000020004" pitchFamily="34" charset="0"/>
              </a:rPr>
              <a:t>type </a:t>
            </a:r>
            <a:r>
              <a:rPr lang="en-CA" sz="1800" i="1" dirty="0" err="1" smtClean="0">
                <a:latin typeface="Fira Sans" panose="020B0603050000020004" pitchFamily="34" charset="0"/>
                <a:ea typeface="Fira Sans" panose="020B0603050000020004" pitchFamily="34" charset="0"/>
              </a:rPr>
              <a:t>IEnumerable</a:t>
            </a:r>
            <a:r>
              <a:rPr lang="en-CA" sz="1800" i="1" dirty="0" smtClean="0">
                <a:latin typeface="Fira Sans" panose="020B0603050000020004" pitchFamily="34" charset="0"/>
                <a:ea typeface="Fira Sans" panose="020B0603050000020004" pitchFamily="34" charset="0"/>
              </a:rPr>
              <a:t> &lt;</a:t>
            </a:r>
            <a:r>
              <a:rPr lang="en-CA" sz="1800" i="1" dirty="0" err="1" smtClean="0">
                <a:latin typeface="Fira Sans" panose="020B0603050000020004" pitchFamily="34" charset="0"/>
                <a:ea typeface="Fira Sans" panose="020B0603050000020004" pitchFamily="34" charset="0"/>
              </a:rPr>
              <a:t>IGrouping</a:t>
            </a:r>
            <a:r>
              <a:rPr lang="en-CA" sz="1800" i="1" dirty="0" smtClean="0">
                <a:latin typeface="Fira Sans" panose="020B0603050000020004" pitchFamily="34" charset="0"/>
                <a:ea typeface="Fira Sans" panose="020B0603050000020004" pitchFamily="34" charset="0"/>
              </a:rPr>
              <a:t> &lt;</a:t>
            </a:r>
            <a:r>
              <a:rPr lang="en-CA" sz="1800" i="1" dirty="0" err="1" smtClean="0">
                <a:latin typeface="Fira Sans" panose="020B0603050000020004" pitchFamily="34" charset="0"/>
                <a:ea typeface="Fira Sans" panose="020B0603050000020004" pitchFamily="34" charset="0"/>
              </a:rPr>
              <a:t>TKey</a:t>
            </a:r>
            <a:r>
              <a:rPr lang="en-CA" sz="1800" i="1" dirty="0">
                <a:latin typeface="Fira Sans" panose="020B0603050000020004" pitchFamily="34" charset="0"/>
                <a:ea typeface="Fira Sans" panose="020B0603050000020004" pitchFamily="34" charset="0"/>
              </a:rPr>
              <a:t>, </a:t>
            </a:r>
            <a:r>
              <a:rPr lang="en-CA" sz="1800" i="1" dirty="0" err="1">
                <a:latin typeface="Fira Sans" panose="020B0603050000020004" pitchFamily="34" charset="0"/>
                <a:ea typeface="Fira Sans" panose="020B0603050000020004" pitchFamily="34" charset="0"/>
              </a:rPr>
              <a:t>TSource</a:t>
            </a:r>
            <a:r>
              <a:rPr lang="en-CA" sz="1800" i="1" dirty="0" smtClean="0">
                <a:latin typeface="Fira Sans" panose="020B0603050000020004" pitchFamily="34" charset="0"/>
                <a:ea typeface="Fira Sans" panose="020B0603050000020004" pitchFamily="34" charset="0"/>
              </a:rPr>
              <a:t>&gt;&gt; </a:t>
            </a:r>
            <a:r>
              <a:rPr lang="en-CA" sz="1800" dirty="0">
                <a:latin typeface="Fira Sans" panose="020B0603050000020004" pitchFamily="34" charset="0"/>
                <a:ea typeface="Fira Sans" panose="020B0603050000020004" pitchFamily="34" charset="0"/>
              </a:rPr>
              <a:t>! </a:t>
            </a:r>
            <a:endParaRPr lang="en-CA" sz="1800" dirty="0" smtClean="0">
              <a:latin typeface="Fira Sans" panose="020B0603050000020004" pitchFamily="34" charset="0"/>
              <a:ea typeface="Fira Sans" panose="020B0603050000020004" pitchFamily="34" charset="0"/>
            </a:endParaRPr>
          </a:p>
          <a:p>
            <a:pPr marL="0" indent="0">
              <a:buNone/>
            </a:pPr>
            <a:r>
              <a:rPr lang="en-CA" sz="1800" dirty="0" smtClean="0">
                <a:latin typeface="Fira Sans" panose="020B0603050000020004" pitchFamily="34" charset="0"/>
                <a:ea typeface="Fira Sans" panose="020B0603050000020004" pitchFamily="34" charset="0"/>
              </a:rPr>
              <a:t>Sure</a:t>
            </a:r>
            <a:r>
              <a:rPr lang="en-CA" sz="1800" dirty="0">
                <a:latin typeface="Fira Sans" panose="020B0603050000020004" pitchFamily="34" charset="0"/>
                <a:ea typeface="Fira Sans" panose="020B0603050000020004" pitchFamily="34" charset="0"/>
              </a:rPr>
              <a:t>, the compiler will type check this for you and warn you if there is a type mismatch. But why let the compiler do the work when your brain can do it instead?</a:t>
            </a:r>
            <a:endParaRPr lang="en-US" sz="1800" dirty="0" smtClean="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2"/>
          <a:stretch>
            <a:fillRect/>
          </a:stretch>
        </p:blipFill>
        <p:spPr>
          <a:xfrm>
            <a:off x="788325" y="3195374"/>
            <a:ext cx="4659273" cy="908893"/>
          </a:xfrm>
          <a:prstGeom prst="rect">
            <a:avLst/>
          </a:prstGeom>
        </p:spPr>
      </p:pic>
      <p:pic>
        <p:nvPicPr>
          <p:cNvPr id="5" name="Picture 4"/>
          <p:cNvPicPr>
            <a:picLocks noChangeAspect="1"/>
          </p:cNvPicPr>
          <p:nvPr/>
        </p:nvPicPr>
        <p:blipFill>
          <a:blip r:embed="rId3"/>
          <a:stretch>
            <a:fillRect/>
          </a:stretch>
        </p:blipFill>
        <p:spPr>
          <a:xfrm>
            <a:off x="6241576" y="3417410"/>
            <a:ext cx="2238687" cy="352474"/>
          </a:xfrm>
          <a:prstGeom prst="rect">
            <a:avLst/>
          </a:prstGeom>
        </p:spPr>
      </p:pic>
    </p:spTree>
    <p:extLst>
      <p:ext uri="{BB962C8B-B14F-4D97-AF65-F5344CB8AC3E}">
        <p14:creationId xmlns:p14="http://schemas.microsoft.com/office/powerpoint/2010/main" val="21225676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363980"/>
          </a:xfrm>
        </p:spPr>
        <p:txBody>
          <a:bodyPr>
            <a:normAutofit lnSpcReduction="10000"/>
          </a:bodyPr>
          <a:lstStyle/>
          <a:p>
            <a:pPr marL="0" indent="0">
              <a:buNone/>
            </a:pPr>
            <a:r>
              <a:rPr lang="en-CA" sz="2000" noProof="0" dirty="0" smtClean="0">
                <a:latin typeface="Fira Sans" panose="020B0603050000020004" pitchFamily="34" charset="0"/>
                <a:ea typeface="Fira Sans" panose="020B0603050000020004" pitchFamily="34" charset="0"/>
              </a:rPr>
              <a:t>Reason 5: I like to fix bugs</a:t>
            </a: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a:latin typeface="Fira Sans" panose="020B0603050000020004" pitchFamily="34" charset="0"/>
                <a:ea typeface="Fira Sans" panose="020B0603050000020004" pitchFamily="34" charset="0"/>
              </a:rPr>
              <a:t>To me, there's nothing quite like the thrill of the hunt -- finding and killing a nasty bug. And if the bug is in a production system, even better, because I'll be a hero as </a:t>
            </a:r>
            <a:r>
              <a:rPr lang="en-CA" sz="1700" dirty="0" smtClean="0">
                <a:latin typeface="Fira Sans" panose="020B0603050000020004" pitchFamily="34" charset="0"/>
                <a:ea typeface="Fira Sans" panose="020B0603050000020004" pitchFamily="34" charset="0"/>
              </a:rPr>
              <a:t>well</a:t>
            </a:r>
          </a:p>
        </p:txBody>
      </p:sp>
      <p:sp>
        <p:nvSpPr>
          <p:cNvPr id="4" name="Content Placeholder 2"/>
          <p:cNvSpPr txBox="1">
            <a:spLocks/>
          </p:cNvSpPr>
          <p:nvPr/>
        </p:nvSpPr>
        <p:spPr>
          <a:xfrm>
            <a:off x="457200" y="2628900"/>
            <a:ext cx="8229600" cy="17907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CA" sz="2000" dirty="0" smtClean="0">
                <a:latin typeface="Fira Sans" panose="020B0603050000020004" pitchFamily="34" charset="0"/>
                <a:ea typeface="Fira Sans" panose="020B0603050000020004" pitchFamily="34" charset="0"/>
              </a:rPr>
              <a:t>Reason 6: I live in the debugger</a:t>
            </a: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Talking </a:t>
            </a:r>
            <a:r>
              <a:rPr lang="en-CA" sz="1700" dirty="0">
                <a:latin typeface="Fira Sans" panose="020B0603050000020004" pitchFamily="34" charset="0"/>
                <a:ea typeface="Fira Sans" panose="020B0603050000020004" pitchFamily="34" charset="0"/>
              </a:rPr>
              <a:t>of bug fixing, I spend most of my day in the debugger, stepping through </a:t>
            </a:r>
            <a:r>
              <a:rPr lang="en-CA" sz="1700" dirty="0" smtClean="0">
                <a:latin typeface="Fira Sans" panose="020B0603050000020004" pitchFamily="34" charset="0"/>
                <a:ea typeface="Fira Sans" panose="020B0603050000020004" pitchFamily="34" charset="0"/>
              </a:rPr>
              <a:t>code</a:t>
            </a:r>
          </a:p>
          <a:p>
            <a:pPr>
              <a:buFontTx/>
              <a:buChar char="-"/>
            </a:pPr>
            <a:r>
              <a:rPr lang="en-CA" sz="1700" dirty="0" smtClean="0">
                <a:latin typeface="Fira Sans" panose="020B0603050000020004" pitchFamily="34" charset="0"/>
                <a:ea typeface="Fira Sans" panose="020B0603050000020004" pitchFamily="34" charset="0"/>
              </a:rPr>
              <a:t>Apparently </a:t>
            </a:r>
            <a:r>
              <a:rPr lang="en-CA" sz="1700" dirty="0">
                <a:latin typeface="Fira Sans" panose="020B0603050000020004" pitchFamily="34" charset="0"/>
                <a:ea typeface="Fira Sans" panose="020B0603050000020004" pitchFamily="34" charset="0"/>
              </a:rPr>
              <a:t>with these statically typed functional languages, if your code compiles, it usually </a:t>
            </a:r>
            <a:r>
              <a:rPr lang="en-CA" sz="1700" dirty="0" smtClean="0">
                <a:latin typeface="Fira Sans" panose="020B0603050000020004" pitchFamily="34" charset="0"/>
                <a:ea typeface="Fira Sans" panose="020B0603050000020004" pitchFamily="34" charset="0"/>
              </a:rPr>
              <a:t>works</a:t>
            </a:r>
          </a:p>
          <a:p>
            <a:pPr>
              <a:buFontTx/>
              <a:buChar char="-"/>
            </a:pPr>
            <a:endParaRPr lang="en-CA" sz="1800" dirty="0" smtClean="0">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457200" y="4556760"/>
            <a:ext cx="8229600" cy="218694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2000" dirty="0" smtClean="0">
                <a:latin typeface="Fira Sans" panose="020B0603050000020004" pitchFamily="34" charset="0"/>
                <a:ea typeface="Fira Sans" panose="020B0603050000020004" pitchFamily="34" charset="0"/>
              </a:rPr>
              <a:t>Reason 7: </a:t>
            </a:r>
            <a:r>
              <a:rPr lang="en-CA" sz="2000" dirty="0">
                <a:latin typeface="Fira Sans" panose="020B0603050000020004" pitchFamily="34" charset="0"/>
                <a:ea typeface="Fira Sans" panose="020B0603050000020004" pitchFamily="34" charset="0"/>
              </a:rPr>
              <a:t>I don't want to think about every little detail</a:t>
            </a:r>
            <a:endParaRPr lang="en-CA" sz="2000" dirty="0" smtClean="0">
              <a:latin typeface="Fira Sans" panose="020B0603050000020004" pitchFamily="34" charset="0"/>
              <a:ea typeface="Fira Sans" panose="020B0603050000020004" pitchFamily="34" charset="0"/>
            </a:endParaRP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In fact, I hear that you are forced to think about all the possible edge cases, and all the possible error conditions, and every other thing that could go wrong. And you have to do this at the beginning </a:t>
            </a:r>
            <a:r>
              <a:rPr lang="en-CA" sz="1800" dirty="0" smtClean="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you can't be lazy and postpone it till </a:t>
            </a:r>
            <a:r>
              <a:rPr lang="en-CA" sz="1800" dirty="0" smtClean="0">
                <a:latin typeface="Fira Sans" panose="020B0603050000020004" pitchFamily="34" charset="0"/>
                <a:ea typeface="Fira Sans" panose="020B0603050000020004" pitchFamily="34" charset="0"/>
              </a:rPr>
              <a:t>later</a:t>
            </a:r>
          </a:p>
          <a:p>
            <a:pPr>
              <a:buFontTx/>
              <a:buChar char="-"/>
            </a:pPr>
            <a:r>
              <a:rPr lang="en-CA" sz="1800" dirty="0">
                <a:latin typeface="Fira Sans" panose="020B0603050000020004" pitchFamily="34" charset="0"/>
                <a:ea typeface="Fira Sans" panose="020B0603050000020004" pitchFamily="34" charset="0"/>
              </a:rPr>
              <a:t>I'd much rather get everything (mostly) working for the happy path, and then fix bugs as they come up</a:t>
            </a:r>
            <a:endParaRPr lang="en-CA"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4495608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483108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8: I really love to check for null</a:t>
            </a: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a:latin typeface="Fira Sans" panose="020B0603050000020004" pitchFamily="34" charset="0"/>
                <a:ea typeface="Fira Sans" panose="020B0603050000020004" pitchFamily="34" charset="0"/>
              </a:rPr>
              <a:t>I'm very conscientious about checking for nulls on every method. It gives me great satisfaction to know that my code is completely bulletproof as a result</a:t>
            </a:r>
            <a:r>
              <a:rPr lang="en-CA" sz="1700" dirty="0" smtClean="0">
                <a:latin typeface="Fira Sans" panose="020B0603050000020004" pitchFamily="34" charset="0"/>
                <a:ea typeface="Fira Sans" panose="020B0603050000020004" pitchFamily="34" charset="0"/>
              </a:rPr>
              <a:t>.</a:t>
            </a:r>
          </a:p>
          <a:p>
            <a:pPr>
              <a:buFontTx/>
              <a:buChar char="-"/>
            </a:pPr>
            <a:endParaRPr lang="fr-FR" sz="1700" dirty="0">
              <a:latin typeface="Fira Sans" panose="020B0603050000020004" pitchFamily="34" charset="0"/>
              <a:ea typeface="Fira Sans" panose="020B0603050000020004" pitchFamily="34" charset="0"/>
            </a:endParaRPr>
          </a:p>
          <a:p>
            <a:pPr>
              <a:buFontTx/>
              <a:buChar char="-"/>
            </a:pPr>
            <a:endParaRPr lang="fr-FR" sz="1700" dirty="0" smtClean="0">
              <a:latin typeface="Fira Sans" panose="020B0603050000020004" pitchFamily="34" charset="0"/>
              <a:ea typeface="Fira Sans" panose="020B0603050000020004" pitchFamily="34" charset="0"/>
            </a:endParaRPr>
          </a:p>
          <a:p>
            <a:pPr>
              <a:buFontTx/>
              <a:buChar char="-"/>
            </a:pPr>
            <a:endParaRPr lang="fr-FR" sz="1700" dirty="0">
              <a:latin typeface="Fira Sans" panose="020B0603050000020004" pitchFamily="34" charset="0"/>
              <a:ea typeface="Fira Sans" panose="020B0603050000020004" pitchFamily="34" charset="0"/>
            </a:endParaRPr>
          </a:p>
          <a:p>
            <a:pPr>
              <a:buFontTx/>
              <a:buChar char="-"/>
            </a:pPr>
            <a:endParaRPr lang="fr-FR" sz="1700" dirty="0" smtClean="0">
              <a:latin typeface="Fira Sans" panose="020B0603050000020004" pitchFamily="34" charset="0"/>
              <a:ea typeface="Fira Sans" panose="020B0603050000020004" pitchFamily="34" charset="0"/>
            </a:endParaRPr>
          </a:p>
          <a:p>
            <a:pPr>
              <a:buFontTx/>
              <a:buChar char="-"/>
            </a:pPr>
            <a:r>
              <a:rPr lang="en-CA" sz="1800" dirty="0"/>
              <a:t>Of course I can't be bothered to put null-checking code everywhere. I'd never get any real work done</a:t>
            </a:r>
            <a:r>
              <a:rPr lang="en-CA" sz="1800" dirty="0" smtClean="0"/>
              <a:t>. </a:t>
            </a:r>
          </a:p>
          <a:p>
            <a:pPr>
              <a:buFontTx/>
              <a:buChar char="-"/>
            </a:pPr>
            <a:r>
              <a:rPr lang="en-CA" sz="1800" dirty="0"/>
              <a:t>But I've only ever had to deal with one bad crash caused by a NPE. And the business didn't lose too much money during the few weeks I spent looking for the problem. So I'm not sure why this is such a big deal.</a:t>
            </a:r>
            <a:endParaRPr lang="en-CA" sz="1800" dirty="0" smtClean="0"/>
          </a:p>
          <a:p>
            <a:pPr>
              <a:buFontTx/>
              <a:buChar char="-"/>
            </a:pPr>
            <a:endParaRPr lang="en-CA" sz="1700" dirty="0" smtClean="0">
              <a:latin typeface="Fira Sans" panose="020B0603050000020004" pitchFamily="34" charset="0"/>
              <a:ea typeface="Fira Sans" panose="020B0603050000020004" pitchFamily="34" charset="0"/>
            </a:endParaRPr>
          </a:p>
        </p:txBody>
      </p:sp>
      <p:pic>
        <p:nvPicPr>
          <p:cNvPr id="6" name="Picture 5"/>
          <p:cNvPicPr>
            <a:picLocks noChangeAspect="1"/>
          </p:cNvPicPr>
          <p:nvPr/>
        </p:nvPicPr>
        <p:blipFill>
          <a:blip r:embed="rId2"/>
          <a:stretch>
            <a:fillRect/>
          </a:stretch>
        </p:blipFill>
        <p:spPr>
          <a:xfrm>
            <a:off x="2642918" y="2495476"/>
            <a:ext cx="3858163" cy="1066949"/>
          </a:xfrm>
          <a:prstGeom prst="rect">
            <a:avLst/>
          </a:prstGeom>
        </p:spPr>
      </p:pic>
    </p:spTree>
    <p:extLst>
      <p:ext uri="{BB962C8B-B14F-4D97-AF65-F5344CB8AC3E}">
        <p14:creationId xmlns:p14="http://schemas.microsoft.com/office/powerpoint/2010/main" val="22435786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208026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9: I like </a:t>
            </a:r>
            <a:r>
              <a:rPr lang="en-CA" sz="2000" dirty="0">
                <a:latin typeface="Fira Sans" panose="020B0603050000020004" pitchFamily="34" charset="0"/>
                <a:ea typeface="Fira Sans" panose="020B0603050000020004" pitchFamily="34" charset="0"/>
              </a:rPr>
              <a:t>to use design patterns everywhere</a:t>
            </a:r>
            <a:endParaRPr lang="en-CA" sz="2000" noProof="0" dirty="0" smtClean="0">
              <a:latin typeface="Fira Sans" panose="020B0603050000020004" pitchFamily="34" charset="0"/>
              <a:ea typeface="Fira Sans" panose="020B0603050000020004" pitchFamily="34" charset="0"/>
            </a:endParaRP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I read about design patterns in the Head First DP book and since then I have been </a:t>
            </a:r>
            <a:r>
              <a:rPr lang="en-CA" sz="1700" dirty="0">
                <a:latin typeface="Fira Sans" panose="020B0603050000020004" pitchFamily="34" charset="0"/>
                <a:ea typeface="Fira Sans" panose="020B0603050000020004" pitchFamily="34" charset="0"/>
              </a:rPr>
              <a:t>diligent in using them at all times for all problems. It certainly makes my code look serious and "enterprise-y", and it impresses my boss</a:t>
            </a:r>
            <a:r>
              <a:rPr lang="en-CA" sz="1700" dirty="0" smtClean="0">
                <a:latin typeface="Fira Sans" panose="020B0603050000020004" pitchFamily="34" charset="0"/>
                <a:ea typeface="Fira Sans" panose="020B0603050000020004" pitchFamily="34" charset="0"/>
              </a:rPr>
              <a:t>.</a:t>
            </a:r>
          </a:p>
          <a:p>
            <a:pPr>
              <a:buFontTx/>
              <a:buChar char="-"/>
            </a:pPr>
            <a:r>
              <a:rPr lang="en-CA" sz="1700" dirty="0">
                <a:latin typeface="Fira Sans" panose="020B0603050000020004" pitchFamily="34" charset="0"/>
                <a:ea typeface="Fira Sans" panose="020B0603050000020004" pitchFamily="34" charset="0"/>
              </a:rPr>
              <a:t>But I don't see any mention of patterns in functional design. How can you get useful stuff done without Strategy, </a:t>
            </a:r>
            <a:r>
              <a:rPr lang="en-CA" sz="1700" dirty="0" err="1">
                <a:latin typeface="Fira Sans" panose="020B0603050000020004" pitchFamily="34" charset="0"/>
                <a:ea typeface="Fira Sans" panose="020B0603050000020004" pitchFamily="34" charset="0"/>
              </a:rPr>
              <a:t>AbstractFactory</a:t>
            </a:r>
            <a:r>
              <a:rPr lang="en-CA" sz="1700" dirty="0">
                <a:latin typeface="Fira Sans" panose="020B0603050000020004" pitchFamily="34" charset="0"/>
                <a:ea typeface="Fira Sans" panose="020B0603050000020004" pitchFamily="34" charset="0"/>
              </a:rPr>
              <a:t>, Decorator, Proxy, and so on?</a:t>
            </a:r>
            <a:endParaRPr lang="en-CA" sz="1700" dirty="0" smtClean="0">
              <a:latin typeface="Fira Sans" panose="020B0603050000020004" pitchFamily="34" charset="0"/>
              <a:ea typeface="Fira Sans" panose="020B0603050000020004" pitchFamily="34" charset="0"/>
            </a:endParaRPr>
          </a:p>
          <a:p>
            <a:pPr>
              <a:buFontTx/>
              <a:buChar char="-"/>
            </a:pPr>
            <a:endParaRPr lang="en-CA" sz="1700" dirty="0" smtClean="0">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457200" y="3337560"/>
            <a:ext cx="8229600" cy="325374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2000" dirty="0" smtClean="0">
                <a:latin typeface="Fira Sans" panose="020B0603050000020004" pitchFamily="34" charset="0"/>
                <a:ea typeface="Fira Sans" panose="020B0603050000020004" pitchFamily="34" charset="0"/>
              </a:rPr>
              <a:t>Reason 10</a:t>
            </a:r>
            <a:r>
              <a:rPr lang="en-CA" sz="2000" dirty="0">
                <a:latin typeface="Fira Sans" panose="020B0603050000020004" pitchFamily="34" charset="0"/>
                <a:ea typeface="Fira Sans" panose="020B0603050000020004" pitchFamily="34" charset="0"/>
              </a:rPr>
              <a:t>: It's too mathematical</a:t>
            </a:r>
            <a:endParaRPr lang="en-CA" sz="2000" dirty="0" smtClean="0">
              <a:latin typeface="Fira Sans" panose="020B0603050000020004" pitchFamily="34" charset="0"/>
              <a:ea typeface="Fira Sans" panose="020B0603050000020004" pitchFamily="34" charset="0"/>
            </a:endParaRP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Here's some more code for calculating the sum of squares. This is way too hard to understand because of all the weird symbols in it</a:t>
            </a:r>
            <a:r>
              <a:rPr lang="en-CA" sz="1800" dirty="0" smtClean="0">
                <a:latin typeface="Fira Sans" panose="020B0603050000020004" pitchFamily="34" charset="0"/>
                <a:ea typeface="Fira Sans" panose="020B0603050000020004" pitchFamily="34" charset="0"/>
              </a:rPr>
              <a:t>.</a:t>
            </a:r>
          </a:p>
          <a:p>
            <a:pPr>
              <a:buFontTx/>
              <a:buChar char="-"/>
            </a:pPr>
            <a:endParaRPr lang="fr-FR" sz="1800" dirty="0">
              <a:latin typeface="Fira Sans" panose="020B0603050000020004" pitchFamily="34" charset="0"/>
              <a:ea typeface="Fira Sans" panose="020B0603050000020004" pitchFamily="34" charset="0"/>
            </a:endParaRPr>
          </a:p>
          <a:p>
            <a:pPr>
              <a:buFontTx/>
              <a:buChar char="-"/>
            </a:pPr>
            <a:endParaRPr lang="en-CA" sz="1800" dirty="0" smtClean="0">
              <a:latin typeface="Fira Sans" panose="020B0603050000020004" pitchFamily="34" charset="0"/>
              <a:ea typeface="Fira Sans" panose="020B0603050000020004" pitchFamily="34" charset="0"/>
            </a:endParaRPr>
          </a:p>
          <a:p>
            <a:pPr>
              <a:buFontTx/>
              <a:buChar char="-"/>
            </a:pPr>
            <a:r>
              <a:rPr lang="en-CA" sz="1800" dirty="0" smtClean="0">
                <a:latin typeface="Fira Sans" panose="020B0603050000020004" pitchFamily="34" charset="0"/>
                <a:ea typeface="Fira Sans" panose="020B0603050000020004" pitchFamily="34" charset="0"/>
              </a:rPr>
              <a:t>But </a:t>
            </a:r>
            <a:r>
              <a:rPr lang="en-CA" sz="1800" dirty="0">
                <a:latin typeface="Fira Sans" panose="020B0603050000020004" pitchFamily="34" charset="0"/>
                <a:ea typeface="Fira Sans" panose="020B0603050000020004" pitchFamily="34" charset="0"/>
              </a:rPr>
              <a:t>I do hear that functional programs use strange symbols like </a:t>
            </a:r>
            <a:r>
              <a:rPr lang="en-CA" sz="1800" b="1" dirty="0">
                <a:latin typeface="Fira Sans" panose="020B0603050000020004" pitchFamily="34" charset="0"/>
                <a:ea typeface="Fira Sans" panose="020B0603050000020004" pitchFamily="34" charset="0"/>
              </a:rPr>
              <a:t>&lt;*&gt;</a:t>
            </a:r>
            <a:r>
              <a:rPr lang="en-CA" sz="1800" dirty="0">
                <a:latin typeface="Fira Sans" panose="020B0603050000020004" pitchFamily="34" charset="0"/>
                <a:ea typeface="Fira Sans" panose="020B0603050000020004" pitchFamily="34" charset="0"/>
              </a:rPr>
              <a:t> and </a:t>
            </a:r>
            <a:r>
              <a:rPr lang="en-CA" sz="1800" b="1" dirty="0">
                <a:latin typeface="Fira Sans" panose="020B0603050000020004" pitchFamily="34" charset="0"/>
                <a:ea typeface="Fira Sans" panose="020B0603050000020004" pitchFamily="34" charset="0"/>
              </a:rPr>
              <a:t>&gt;&gt;=</a:t>
            </a:r>
            <a:r>
              <a:rPr lang="en-CA" sz="1800" dirty="0">
                <a:latin typeface="Fira Sans" panose="020B0603050000020004" pitchFamily="34" charset="0"/>
                <a:ea typeface="Fira Sans" panose="020B0603050000020004" pitchFamily="34" charset="0"/>
              </a:rPr>
              <a:t> and obscure concepts called "</a:t>
            </a:r>
            <a:r>
              <a:rPr lang="en-CA" sz="1800" i="1" dirty="0">
                <a:latin typeface="Fira Sans" panose="020B0603050000020004" pitchFamily="34" charset="0"/>
                <a:ea typeface="Fira Sans" panose="020B0603050000020004" pitchFamily="34" charset="0"/>
              </a:rPr>
              <a:t>monads</a:t>
            </a:r>
            <a:r>
              <a:rPr lang="en-CA" sz="1800" dirty="0">
                <a:latin typeface="Fira Sans" panose="020B0603050000020004" pitchFamily="34" charset="0"/>
                <a:ea typeface="Fira Sans" panose="020B0603050000020004" pitchFamily="34" charset="0"/>
              </a:rPr>
              <a:t>" and "</a:t>
            </a:r>
            <a:r>
              <a:rPr lang="en-CA" sz="1800" i="1" dirty="0" err="1">
                <a:latin typeface="Fira Sans" panose="020B0603050000020004" pitchFamily="34" charset="0"/>
                <a:ea typeface="Fira Sans" panose="020B0603050000020004" pitchFamily="34" charset="0"/>
              </a:rPr>
              <a:t>functors</a:t>
            </a:r>
            <a:r>
              <a:rPr lang="en-CA" sz="1800" dirty="0" smtClean="0">
                <a:latin typeface="Fira Sans" panose="020B0603050000020004" pitchFamily="34" charset="0"/>
                <a:ea typeface="Fira Sans" panose="020B0603050000020004" pitchFamily="34" charset="0"/>
              </a:rPr>
              <a:t>".</a:t>
            </a:r>
          </a:p>
          <a:p>
            <a:pPr>
              <a:buFontTx/>
              <a:buChar char="-"/>
            </a:pPr>
            <a:r>
              <a:rPr lang="en-CA" sz="1800" dirty="0">
                <a:latin typeface="Fira Sans" panose="020B0603050000020004" pitchFamily="34" charset="0"/>
                <a:ea typeface="Fira Sans" panose="020B0603050000020004" pitchFamily="34" charset="0"/>
              </a:rPr>
              <a:t>I don't know why the functional people couldn't stick with things I already know </a:t>
            </a:r>
            <a:r>
              <a:rPr lang="en-CA" sz="1800" dirty="0" smtClean="0">
                <a:latin typeface="Fira Sans" panose="020B0603050000020004" pitchFamily="34" charset="0"/>
                <a:ea typeface="Fira Sans" panose="020B0603050000020004" pitchFamily="34" charset="0"/>
              </a:rPr>
              <a:t>obvious </a:t>
            </a:r>
            <a:r>
              <a:rPr lang="en-CA" sz="1800" dirty="0">
                <a:latin typeface="Fira Sans" panose="020B0603050000020004" pitchFamily="34" charset="0"/>
                <a:ea typeface="Fira Sans" panose="020B0603050000020004" pitchFamily="34" charset="0"/>
              </a:rPr>
              <a:t>symbols like </a:t>
            </a:r>
            <a:r>
              <a:rPr lang="en-CA" sz="1800" b="1" dirty="0">
                <a:latin typeface="Fira Sans" panose="020B0603050000020004" pitchFamily="34" charset="0"/>
                <a:ea typeface="Fira Sans" panose="020B0603050000020004" pitchFamily="34" charset="0"/>
              </a:rPr>
              <a:t>++</a:t>
            </a:r>
            <a:r>
              <a:rPr lang="en-CA" sz="1800" dirty="0">
                <a:latin typeface="Fira Sans" panose="020B0603050000020004" pitchFamily="34" charset="0"/>
                <a:ea typeface="Fira Sans" panose="020B0603050000020004" pitchFamily="34" charset="0"/>
              </a:rPr>
              <a:t> and </a:t>
            </a:r>
            <a:r>
              <a:rPr lang="en-CA" sz="1800" b="1" dirty="0">
                <a:latin typeface="Fira Sans" panose="020B0603050000020004" pitchFamily="34" charset="0"/>
                <a:ea typeface="Fira Sans" panose="020B0603050000020004" pitchFamily="34" charset="0"/>
              </a:rPr>
              <a:t>!=</a:t>
            </a:r>
            <a:r>
              <a:rPr lang="en-CA" sz="1800" dirty="0">
                <a:latin typeface="Fira Sans" panose="020B0603050000020004" pitchFamily="34" charset="0"/>
                <a:ea typeface="Fira Sans" panose="020B0603050000020004" pitchFamily="34" charset="0"/>
              </a:rPr>
              <a:t> and easy concepts such as "</a:t>
            </a:r>
            <a:r>
              <a:rPr lang="en-CA" sz="1800" i="1" dirty="0">
                <a:latin typeface="Fira Sans" panose="020B0603050000020004" pitchFamily="34" charset="0"/>
                <a:ea typeface="Fira Sans" panose="020B0603050000020004" pitchFamily="34" charset="0"/>
              </a:rPr>
              <a:t>inheritance</a:t>
            </a:r>
            <a:r>
              <a:rPr lang="en-CA" sz="1800" dirty="0">
                <a:latin typeface="Fira Sans" panose="020B0603050000020004" pitchFamily="34" charset="0"/>
                <a:ea typeface="Fira Sans" panose="020B0603050000020004" pitchFamily="34" charset="0"/>
              </a:rPr>
              <a:t>" and "</a:t>
            </a:r>
            <a:r>
              <a:rPr lang="en-CA" sz="1800" i="1" dirty="0">
                <a:latin typeface="Fira Sans" panose="020B0603050000020004" pitchFamily="34" charset="0"/>
                <a:ea typeface="Fira Sans" panose="020B0603050000020004" pitchFamily="34" charset="0"/>
              </a:rPr>
              <a:t>polymorphism</a:t>
            </a:r>
            <a:r>
              <a:rPr lang="en-CA" sz="1800" dirty="0">
                <a:latin typeface="Fira Sans" panose="020B0603050000020004" pitchFamily="34" charset="0"/>
                <a:ea typeface="Fira Sans" panose="020B0603050000020004" pitchFamily="34" charset="0"/>
              </a:rPr>
              <a:t>".</a:t>
            </a:r>
            <a:endParaRPr lang="en-CA" sz="1800" dirty="0" smtClean="0">
              <a:latin typeface="Fira Sans" panose="020B0603050000020004" pitchFamily="34" charset="0"/>
              <a:ea typeface="Fira Sans" panose="020B0603050000020004" pitchFamily="34" charset="0"/>
            </a:endParaRPr>
          </a:p>
        </p:txBody>
      </p:sp>
      <p:pic>
        <p:nvPicPr>
          <p:cNvPr id="6" name="Picture 5"/>
          <p:cNvPicPr>
            <a:picLocks noChangeAspect="1"/>
          </p:cNvPicPr>
          <p:nvPr/>
        </p:nvPicPr>
        <p:blipFill>
          <a:blip r:embed="rId2"/>
          <a:stretch>
            <a:fillRect/>
          </a:stretch>
        </p:blipFill>
        <p:spPr>
          <a:xfrm>
            <a:off x="690021" y="4611034"/>
            <a:ext cx="7763958" cy="257211"/>
          </a:xfrm>
          <a:prstGeom prst="rect">
            <a:avLst/>
          </a:prstGeom>
        </p:spPr>
      </p:pic>
    </p:spTree>
    <p:extLst>
      <p:ext uri="{BB962C8B-B14F-4D97-AF65-F5344CB8AC3E}">
        <p14:creationId xmlns:p14="http://schemas.microsoft.com/office/powerpoint/2010/main" val="614576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Few words about F#</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2072640"/>
            <a:ext cx="8229600" cy="2575560"/>
          </a:xfrm>
        </p:spPr>
        <p:txBody>
          <a:bodyPr>
            <a:normAutofit/>
          </a:bodyPr>
          <a:lstStyle/>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fr-FR" sz="1700" dirty="0" smtClean="0">
                <a:latin typeface="Fira Sans" panose="020B0603050000020004" pitchFamily="34" charset="0"/>
                <a:ea typeface="Fira Sans" panose="020B0603050000020004" pitchFamily="34" charset="0"/>
              </a:rPr>
              <a:t>Open source</a:t>
            </a:r>
            <a:endParaRPr lang="en-CA" sz="170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Multi-paradigm</a:t>
            </a:r>
          </a:p>
          <a:p>
            <a:pPr>
              <a:buFontTx/>
              <a:buChar char="-"/>
            </a:pPr>
            <a:r>
              <a:rPr lang="en-US" sz="1700" dirty="0" smtClean="0">
                <a:latin typeface="Fira Sans" panose="020B0603050000020004" pitchFamily="34" charset="0"/>
                <a:ea typeface="Fira Sans" panose="020B0603050000020004" pitchFamily="34" charset="0"/>
              </a:rPr>
              <a:t>Statically</a:t>
            </a:r>
            <a:r>
              <a:rPr lang="fr-FR" sz="1700" dirty="0" smtClean="0">
                <a:latin typeface="Fira Sans" panose="020B0603050000020004" pitchFamily="34" charset="0"/>
                <a:ea typeface="Fira Sans" panose="020B0603050000020004" pitchFamily="34" charset="0"/>
              </a:rPr>
              <a:t> </a:t>
            </a:r>
            <a:r>
              <a:rPr lang="en-US" sz="1700" dirty="0" smtClean="0">
                <a:latin typeface="Fira Sans" panose="020B0603050000020004" pitchFamily="34" charset="0"/>
                <a:ea typeface="Fira Sans" panose="020B0603050000020004" pitchFamily="34" charset="0"/>
              </a:rPr>
              <a:t>typed</a:t>
            </a:r>
          </a:p>
          <a:p>
            <a:pPr>
              <a:buFontTx/>
              <a:buChar char="-"/>
            </a:pPr>
            <a:r>
              <a:rPr lang="en-US" sz="1700" dirty="0" smtClean="0">
                <a:latin typeface="Fira Sans" panose="020B0603050000020004" pitchFamily="34" charset="0"/>
                <a:ea typeface="Fira Sans" panose="020B0603050000020004" pitchFamily="34" charset="0"/>
              </a:rPr>
              <a:t>Aims cross-platform CLI and also JavaScript and GPU </a:t>
            </a:r>
          </a:p>
          <a:p>
            <a:pPr>
              <a:buFontTx/>
              <a:buChar char="-"/>
            </a:pPr>
            <a:r>
              <a:rPr lang="en-US" sz="1700" dirty="0" smtClean="0">
                <a:latin typeface="Fira Sans" panose="020B0603050000020004" pitchFamily="34" charset="0"/>
                <a:ea typeface="Fira Sans" panose="020B0603050000020004" pitchFamily="34" charset="0"/>
              </a:rPr>
              <a:t>Appeared in 2005</a:t>
            </a:r>
          </a:p>
          <a:p>
            <a:pPr>
              <a:buFontTx/>
              <a:buChar char="-"/>
            </a:pPr>
            <a:r>
              <a:rPr lang="en-US" sz="1700" dirty="0" smtClean="0">
                <a:latin typeface="Fira Sans" panose="020B0603050000020004" pitchFamily="34" charset="0"/>
                <a:ea typeface="Fira Sans" panose="020B0603050000020004" pitchFamily="34" charset="0"/>
              </a:rPr>
              <a:t>Originates from MS Research</a:t>
            </a:r>
          </a:p>
          <a:p>
            <a:pPr>
              <a:buFontTx/>
              <a:buChar char="-"/>
            </a:pPr>
            <a:r>
              <a:rPr lang="en-US" sz="1700" dirty="0" smtClean="0">
                <a:latin typeface="Fira Sans" panose="020B0603050000020004" pitchFamily="34" charset="0"/>
                <a:ea typeface="Fira Sans" panose="020B0603050000020004" pitchFamily="34" charset="0"/>
              </a:rPr>
              <a:t>Influenced by </a:t>
            </a:r>
            <a:r>
              <a:rPr lang="en-US" sz="1700" dirty="0" err="1" smtClean="0">
                <a:latin typeface="Fira Sans" panose="020B0603050000020004" pitchFamily="34" charset="0"/>
                <a:ea typeface="Fira Sans" panose="020B0603050000020004" pitchFamily="34" charset="0"/>
              </a:rPr>
              <a:t>Ocaml</a:t>
            </a:r>
            <a:r>
              <a:rPr lang="en-US" sz="1700" dirty="0" smtClean="0">
                <a:latin typeface="Fira Sans" panose="020B0603050000020004" pitchFamily="34" charset="0"/>
                <a:ea typeface="Fira Sans" panose="020B0603050000020004" pitchFamily="34" charset="0"/>
              </a:rPr>
              <a:t>, C#, Python, Haskell</a:t>
            </a:r>
          </a:p>
        </p:txBody>
      </p:sp>
    </p:spTree>
    <p:extLst>
      <p:ext uri="{BB962C8B-B14F-4D97-AF65-F5344CB8AC3E}">
        <p14:creationId xmlns:p14="http://schemas.microsoft.com/office/powerpoint/2010/main" val="104878521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26177</TotalTime>
  <Words>2126</Words>
  <Application>Microsoft Macintosh PowerPoint</Application>
  <PresentationFormat>On-screen Show (4:3)</PresentationFormat>
  <Paragraphs>215</Paragraphs>
  <Slides>25</Slides>
  <Notes>12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Programming with F# </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Few words about F#</vt:lpstr>
      <vt:lpstr>Why an another language</vt:lpstr>
      <vt:lpstr>Why an another language</vt:lpstr>
      <vt:lpstr>Why an another language</vt:lpstr>
      <vt:lpstr>Why an another language</vt:lpstr>
      <vt:lpstr>Why an another language</vt:lpstr>
      <vt:lpstr>Does the language you choose make a difference?</vt:lpstr>
      <vt:lpstr>Main concepts</vt:lpstr>
      <vt:lpstr>Function-oriented rather than object-oriented</vt:lpstr>
      <vt:lpstr>Expressions rather than statements</vt:lpstr>
      <vt:lpstr>Algebraic types</vt:lpstr>
      <vt:lpstr>Pattern matching for flow control</vt:lpstr>
      <vt:lpstr>Why bugs are afraid of F#</vt:lpstr>
      <vt:lpstr>Why bugs are afraid of F#</vt:lpstr>
      <vt:lpstr>λ-calculus</vt:lpstr>
      <vt:lpstr>Let’s taste it now</vt:lpstr>
      <vt:lpstr>Questions ?</vt:lpstr>
    </vt:vector>
  </TitlesOfParts>
  <Company>imaginatio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F# </dc:title>
  <dc:creator>victor</dc:creator>
  <cp:lastModifiedBy>victor</cp:lastModifiedBy>
  <cp:revision>70</cp:revision>
  <dcterms:created xsi:type="dcterms:W3CDTF">2013-12-05T20:28:54Z</dcterms:created>
  <dcterms:modified xsi:type="dcterms:W3CDTF">2014-01-26T15:32:48Z</dcterms:modified>
</cp:coreProperties>
</file>