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2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394FFC-E169-41AC-B028-726EFF6002B2}">
          <p14:sldIdLst>
            <p14:sldId id="256"/>
            <p14:sldId id="257"/>
            <p14:sldId id="263"/>
            <p14:sldId id="258"/>
            <p14:sldId id="259"/>
            <p14:sldId id="260"/>
            <p14:sldId id="261"/>
            <p14:sldId id="264"/>
            <p14:sldId id="265"/>
            <p14:sldId id="262"/>
            <p14:sldId id="266"/>
            <p14:sldId id="267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39" autoAdjust="0"/>
  </p:normalViewPr>
  <p:slideViewPr>
    <p:cSldViewPr snapToGrid="0">
      <p:cViewPr varScale="1">
        <p:scale>
          <a:sx n="87" d="100"/>
          <a:sy n="87" d="100"/>
        </p:scale>
        <p:origin x="-87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54B15-60D3-4535-B029-4D100D89B8DD}" type="datetimeFigureOut">
              <a:rPr lang="fr-FR" smtClean="0"/>
              <a:t>10/22/13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EF40-0E7B-404D-832C-DC6E08B53B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23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noProof="0" dirty="0" smtClean="0"/>
              <a:t>Presenter could be a </a:t>
            </a:r>
            <a:r>
              <a:rPr lang="en-CA" noProof="0" dirty="0" err="1" smtClean="0"/>
              <a:t>javascript</a:t>
            </a:r>
            <a:r>
              <a:rPr lang="en-CA" noProof="0" dirty="0" smtClean="0"/>
              <a:t> object with state</a:t>
            </a:r>
            <a:r>
              <a:rPr lang="en-CA" baseline="0" noProof="0" dirty="0" smtClean="0"/>
              <a:t> fields that interact with view by events (fields are DOM event listeners)</a:t>
            </a:r>
          </a:p>
          <a:p>
            <a:pPr marL="171450" indent="-171450">
              <a:buFontTx/>
              <a:buChar char="-"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67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90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630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477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668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baseline="0" noProof="0" dirty="0" smtClean="0"/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updates the right parts of your UI whenever your data model changes.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simple and obvious way to connect parts of your UI to your data model. You can construct a complex dynamic UIs easily using arbitrarily nested binding contexts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custom behaviors as new declarative bindings for easy reuse in just a few lines of code.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 with any server or client-side technology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requiring major architectural changes</a:t>
            </a:r>
          </a:p>
          <a:p>
            <a:pPr marL="171450" indent="-171450">
              <a:buFontTx/>
              <a:buChar char="-"/>
            </a:pP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around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13kb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gzipping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CA" noProof="0" dirty="0" smtClean="0"/>
              <a:t>browsers</a:t>
            </a:r>
          </a:p>
          <a:p>
            <a:pPr marL="171450" indent="-171450">
              <a:buFontTx/>
              <a:buChar char="-"/>
            </a:pPr>
            <a:r>
              <a:rPr lang="en-CA" noProof="0" dirty="0" smtClean="0"/>
              <a:t>pseudo</a:t>
            </a:r>
            <a:r>
              <a:rPr lang="en-CA" baseline="0" noProof="0" dirty="0" smtClean="0"/>
              <a:t> browsers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(developed BDD-style) means its correct functioning can easily be verified on new browsers and platforms</a:t>
            </a: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475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08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688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676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08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10/22/13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51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10/22/13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10/22/13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45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10/22/13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04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10/22/13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53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10/22/13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71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10/22/13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99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10/22/13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04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10/22/13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27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10/22/13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52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10/22/13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97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7100-CB1C-4906-903B-B0AA84BE9C13}" type="datetimeFigureOut">
              <a:rPr lang="fr-FR" smtClean="0"/>
              <a:t>10/22/13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54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Ubuntu Light" panose="020B0304030602030204" pitchFamily="34" charset="0"/>
              </a:rPr>
              <a:t>Knockout.js</a:t>
            </a:r>
            <a:endParaRPr lang="fr-FR" dirty="0">
              <a:latin typeface="Ubuntu Light" panose="020B03040306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>
                <a:latin typeface="Ubuntu Light" panose="020B0304030602030204" pitchFamily="34" charset="0"/>
              </a:rPr>
              <a:t>Join power, pass to future</a:t>
            </a:r>
            <a:endParaRPr lang="en-CA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4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How it looks like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63040"/>
            <a:ext cx="10515600" cy="469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 smtClean="0">
                <a:latin typeface="Ubuntu Light" panose="020B0304030602030204" pitchFamily="34" charset="0"/>
              </a:rPr>
              <a:t>View</a:t>
            </a:r>
            <a:r>
              <a:rPr lang="en-GB" sz="2000" dirty="0" smtClean="0">
                <a:latin typeface="Ubuntu Light" panose="020B0304030602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Ubuntu Mono" panose="020B0509030602030204" pitchFamily="49" charset="0"/>
              </a:rPr>
              <a:t>&lt;</a:t>
            </a:r>
            <a:r>
              <a:rPr lang="en-US" sz="2000" dirty="0">
                <a:latin typeface="Ubuntu Mono" panose="020B0509030602030204" pitchFamily="49" charset="0"/>
              </a:rPr>
              <a:t>div id=”</a:t>
            </a:r>
            <a:r>
              <a:rPr lang="en-US" sz="2000" dirty="0" err="1">
                <a:latin typeface="Ubuntu Mono" panose="020B0509030602030204" pitchFamily="49" charset="0"/>
              </a:rPr>
              <a:t>customerDetails</a:t>
            </a:r>
            <a:r>
              <a:rPr lang="en-US" sz="2000" dirty="0">
                <a:latin typeface="Ubuntu Mono" panose="020B0509030602030204" pitchFamily="49" charset="0"/>
              </a:rPr>
              <a:t>” </a:t>
            </a:r>
            <a:endParaRPr lang="en-US" sz="20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Ubuntu Mono" panose="020B0509030602030204" pitchFamily="49" charset="0"/>
              </a:rPr>
              <a:t>     data-bind</a:t>
            </a:r>
            <a:r>
              <a:rPr lang="en-US" sz="2000" dirty="0">
                <a:latin typeface="Ubuntu Mono" panose="020B0509030602030204" pitchFamily="49" charset="0"/>
              </a:rPr>
              <a:t>=”visible: </a:t>
            </a:r>
            <a:r>
              <a:rPr lang="en-US" sz="2000" dirty="0" err="1">
                <a:latin typeface="Ubuntu Mono" panose="020B0509030602030204" pitchFamily="49" charset="0"/>
              </a:rPr>
              <a:t>currentCustomer</a:t>
            </a:r>
            <a:r>
              <a:rPr lang="en-US" sz="2000" dirty="0">
                <a:latin typeface="Ubuntu Mono" panose="020B0509030602030204" pitchFamily="49" charset="0"/>
              </a:rPr>
              <a:t>() !== null</a:t>
            </a:r>
            <a:r>
              <a:rPr lang="en-US" sz="2000" dirty="0" smtClean="0">
                <a:latin typeface="Ubuntu Mono" panose="020B0509030602030204" pitchFamily="49" charset="0"/>
              </a:rPr>
              <a:t>”&gt;</a:t>
            </a:r>
          </a:p>
          <a:p>
            <a:pPr marL="0" indent="0">
              <a:buNone/>
            </a:pPr>
            <a:endParaRPr lang="en-GB" sz="2400" dirty="0" smtClean="0">
              <a:latin typeface="Ubuntu Light" panose="020B0304030602030204" pitchFamily="34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Ubuntu Light" panose="020B0304030602030204" pitchFamily="34" charset="0"/>
              </a:rPr>
              <a:t>ViewModel</a:t>
            </a:r>
            <a:r>
              <a:rPr lang="en-GB" sz="2400" dirty="0" smtClean="0">
                <a:latin typeface="Ubuntu Light" panose="020B0304030602030204" pitchFamily="34" charset="0"/>
              </a:rPr>
              <a:t>:</a:t>
            </a:r>
          </a:p>
          <a:p>
            <a:pPr marL="0" indent="0">
              <a:buNone/>
            </a:pPr>
            <a:r>
              <a:rPr lang="fr-FR" sz="2000" dirty="0">
                <a:latin typeface="Ubuntu Mono" panose="020B0509030602030204" pitchFamily="49" charset="0"/>
              </a:rPr>
              <a:t>var </a:t>
            </a:r>
            <a:r>
              <a:rPr lang="fr-FR" sz="2000" dirty="0" err="1">
                <a:latin typeface="Ubuntu Mono" panose="020B0509030602030204" pitchFamily="49" charset="0"/>
              </a:rPr>
              <a:t>vewModel</a:t>
            </a:r>
            <a:r>
              <a:rPr lang="fr-FR" sz="2000" dirty="0">
                <a:latin typeface="Ubuntu Mono" panose="020B0509030602030204" pitchFamily="49" charset="0"/>
              </a:rPr>
              <a:t> = {</a:t>
            </a:r>
            <a:r>
              <a:rPr lang="fr-FR" sz="2000" dirty="0" smtClean="0">
                <a:latin typeface="Ubuntu Mono" panose="020B0509030602030204" pitchFamily="49" charset="0"/>
              </a:rPr>
              <a:t/>
            </a:r>
            <a:br>
              <a:rPr lang="fr-FR" sz="2000" dirty="0" smtClean="0">
                <a:latin typeface="Ubuntu Mono" panose="020B0509030602030204" pitchFamily="49" charset="0"/>
              </a:rPr>
            </a:br>
            <a:r>
              <a:rPr lang="fr-FR" sz="2000" dirty="0">
                <a:latin typeface="Ubuntu Mono" panose="020B0509030602030204" pitchFamily="49" charset="0"/>
              </a:rPr>
              <a:t>  </a:t>
            </a:r>
            <a:r>
              <a:rPr lang="fr-FR" sz="2000" dirty="0" err="1">
                <a:latin typeface="Ubuntu Mono" panose="020B0509030602030204" pitchFamily="49" charset="0"/>
              </a:rPr>
              <a:t>currentCustomer</a:t>
            </a:r>
            <a:r>
              <a:rPr lang="fr-FR" sz="2000" dirty="0">
                <a:latin typeface="Ubuntu Mono" panose="020B0509030602030204" pitchFamily="49" charset="0"/>
              </a:rPr>
              <a:t>: </a:t>
            </a:r>
            <a:r>
              <a:rPr lang="fr-FR" sz="2000" dirty="0" err="1">
                <a:latin typeface="Ubuntu Mono" panose="020B0509030602030204" pitchFamily="49" charset="0"/>
              </a:rPr>
              <a:t>ko.observable</a:t>
            </a:r>
            <a:r>
              <a:rPr lang="fr-FR" sz="2000" dirty="0">
                <a:latin typeface="Ubuntu Mono" panose="020B0509030602030204" pitchFamily="49" charset="0"/>
              </a:rPr>
              <a:t>(</a:t>
            </a:r>
            <a:r>
              <a:rPr lang="fr-FR" sz="2000" dirty="0" err="1">
                <a:latin typeface="Ubuntu Mono" panose="020B0509030602030204" pitchFamily="49" charset="0"/>
              </a:rPr>
              <a:t>defaultCustomer</a:t>
            </a:r>
            <a:r>
              <a:rPr lang="fr-FR" sz="2000" dirty="0" smtClean="0">
                <a:latin typeface="Ubuntu Mono" panose="020B0509030602030204" pitchFamily="49" charset="0"/>
              </a:rPr>
              <a:t>)</a:t>
            </a:r>
            <a:br>
              <a:rPr lang="fr-FR" sz="2000" dirty="0" smtClean="0">
                <a:latin typeface="Ubuntu Mono" panose="020B0509030602030204" pitchFamily="49" charset="0"/>
              </a:rPr>
            </a:br>
            <a:r>
              <a:rPr lang="fr-FR" sz="2000" dirty="0">
                <a:latin typeface="Ubuntu Mono" panose="020B0509030602030204" pitchFamily="49" charset="0"/>
              </a:rPr>
              <a:t>}</a:t>
            </a:r>
            <a:endParaRPr lang="en-GB" sz="20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endParaRPr lang="en-CA" sz="2400" baseline="0" noProof="0" dirty="0" smtClean="0">
              <a:latin typeface="Ubuntu Light" panose="020B0304030602030204" pitchFamily="34" charset="0"/>
            </a:endParaRPr>
          </a:p>
          <a:p>
            <a:pPr marL="0" indent="0">
              <a:buNone/>
            </a:pPr>
            <a:r>
              <a:rPr lang="en-CA" sz="2400" dirty="0" smtClean="0">
                <a:latin typeface="Ubuntu Light" panose="020B0304030602030204" pitchFamily="34" charset="0"/>
              </a:rPr>
              <a:t>Customer details will become visible only if current customer value will be assign to the view model field</a:t>
            </a:r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6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68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latin typeface="Ubuntu Condensed" panose="020B0506030602030204" pitchFamily="34" charset="0"/>
              </a:rPr>
              <a:t>Let’s try it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329543"/>
            <a:ext cx="10515600" cy="247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Low level manipulation </a:t>
            </a:r>
            <a:r>
              <a:rPr lang="en-GB" sz="2400" dirty="0" err="1" smtClean="0">
                <a:latin typeface="Ubuntu Light" panose="020B0304030602030204" pitchFamily="34" charset="0"/>
              </a:rPr>
              <a:t>vs</a:t>
            </a:r>
            <a:r>
              <a:rPr lang="en-GB" sz="2400" dirty="0" smtClean="0">
                <a:latin typeface="Ubuntu Light" panose="020B0304030602030204" pitchFamily="34" charset="0"/>
              </a:rPr>
              <a:t> KO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List data display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List data manipulation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Extensibility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Testability</a:t>
            </a: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0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KO’s performances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479411"/>
            <a:ext cx="10515600" cy="1341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Observable approach can lose a little again Angular.js or some native DOM APIs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Multiple tuning scenarios are possible</a:t>
            </a: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6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Usage recommendation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479411"/>
            <a:ext cx="10515600" cy="1341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KO for server-side mixed applications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Angular.js for real single page applications</a:t>
            </a: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71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Many thanks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479411"/>
            <a:ext cx="10515600" cy="1254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Ubuntu Light" panose="020B0304030602030204" pitchFamily="34" charset="0"/>
              </a:rPr>
              <a:t>Flying Spaghetti </a:t>
            </a:r>
            <a:r>
              <a:rPr lang="en-GB" sz="2400" dirty="0" smtClean="0">
                <a:latin typeface="Ubuntu Light" panose="020B0304030602030204" pitchFamily="34" charset="0"/>
              </a:rPr>
              <a:t>Monster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Obi-Wan Kenobi</a:t>
            </a: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7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Ubuntu Condensed" panose="020B0506030602030204" pitchFamily="34" charset="0"/>
              </a:rPr>
              <a:t>Era of JQuery</a:t>
            </a:r>
            <a:endParaRPr lang="en-AU" dirty="0">
              <a:latin typeface="Ubuntu Condensed" panose="020B0506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2647"/>
            <a:ext cx="10515600" cy="50995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 smtClean="0">
                <a:latin typeface="Ubuntu Light" panose="020B0304030602030204" pitchFamily="34" charset="0"/>
              </a:rPr>
              <a:t>Everyone knows that </a:t>
            </a:r>
            <a:r>
              <a:rPr lang="en-AU" dirty="0" err="1" smtClean="0">
                <a:latin typeface="Ubuntu Light" panose="020B0304030602030204" pitchFamily="34" charset="0"/>
              </a:rPr>
              <a:t>jquery</a:t>
            </a:r>
            <a:r>
              <a:rPr lang="en-AU" dirty="0" smtClean="0">
                <a:latin typeface="Ubuntu Light" panose="020B0304030602030204" pitchFamily="34" charset="0"/>
              </a:rPr>
              <a:t> was born as a pretty nice alternative of the bloated and inconsistent DOM API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latin typeface="Ubuntu Light" panose="020B0304030602030204" pitchFamily="34" charset="0"/>
              </a:rPr>
              <a:t>In the beginning jQuery was considered such as high level abstraction layer of the DOM API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latin typeface="Ubuntu Light" panose="020B0304030602030204" pitchFamily="34" charset="0"/>
              </a:rPr>
              <a:t>Time pass, Web advance and application richness grow up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latin typeface="Ubuntu Light" panose="020B0304030602030204" pitchFamily="34" charset="0"/>
              </a:rPr>
              <a:t>JQuery becomes </a:t>
            </a:r>
            <a:r>
              <a:rPr lang="en-AU" smtClean="0">
                <a:latin typeface="Ubuntu Light" panose="020B0304030602030204" pitchFamily="34" charset="0"/>
              </a:rPr>
              <a:t>an </a:t>
            </a:r>
            <a:r>
              <a:rPr lang="en-AU" smtClean="0">
                <a:latin typeface="Ubuntu Light" panose="020B0304030602030204" pitchFamily="34" charset="0"/>
              </a:rPr>
              <a:t>excellent </a:t>
            </a:r>
            <a:r>
              <a:rPr lang="en-AU" dirty="0" smtClean="0">
                <a:latin typeface="Ubuntu Light" panose="020B0304030602030204" pitchFamily="34" charset="0"/>
              </a:rPr>
              <a:t>low-level way to manipulate elements and events in a web applications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latin typeface="Ubuntu Light" panose="020B0304030602030204" pitchFamily="34" charset="0"/>
              </a:rPr>
              <a:t>Every time that your applications get more sophisticated, things can get tricky and expensive to maintain if you use JQuery only</a:t>
            </a:r>
          </a:p>
          <a:p>
            <a:pPr marL="0" indent="0">
              <a:lnSpc>
                <a:spcPct val="100000"/>
              </a:lnSpc>
              <a:buNone/>
            </a:pPr>
            <a:endParaRPr lang="en-AU" dirty="0" smtClean="0">
              <a:latin typeface="Ubuntu Light" panose="020B0304030602030204" pitchFamily="34" charset="0"/>
            </a:endParaRPr>
          </a:p>
          <a:p>
            <a:pPr marL="0" indent="0">
              <a:buNone/>
            </a:pPr>
            <a:endParaRPr lang="en-AU" dirty="0" smtClean="0">
              <a:latin typeface="Ubuntu Light" panose="020B0304030602030204" pitchFamily="34" charset="0"/>
            </a:endParaRPr>
          </a:p>
          <a:p>
            <a:endParaRPr lang="en-AU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0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Evolution </a:t>
            </a:r>
            <a:endParaRPr lang="fr-FR" dirty="0">
              <a:latin typeface="Ubuntu Condensed" panose="020B0506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9570"/>
            <a:ext cx="10515600" cy="1860061"/>
          </a:xfrm>
        </p:spPr>
        <p:txBody>
          <a:bodyPr/>
          <a:lstStyle/>
          <a:p>
            <a:r>
              <a:rPr lang="fr-FR" dirty="0" smtClean="0">
                <a:latin typeface="Ubuntu Light" panose="020B0304030602030204" pitchFamily="34" charset="0"/>
              </a:rPr>
              <a:t>MVC (Model-</a:t>
            </a:r>
            <a:r>
              <a:rPr lang="fr-FR" dirty="0" err="1" smtClean="0">
                <a:latin typeface="Ubuntu Light" panose="020B0304030602030204" pitchFamily="34" charset="0"/>
              </a:rPr>
              <a:t>View</a:t>
            </a:r>
            <a:r>
              <a:rPr lang="fr-FR" dirty="0" smtClean="0">
                <a:latin typeface="Ubuntu Light" panose="020B0304030602030204" pitchFamily="34" charset="0"/>
              </a:rPr>
              <a:t>-Controller)</a:t>
            </a:r>
          </a:p>
          <a:p>
            <a:r>
              <a:rPr lang="fr-FR" dirty="0" smtClean="0">
                <a:latin typeface="Ubuntu Light" panose="020B0304030602030204" pitchFamily="34" charset="0"/>
              </a:rPr>
              <a:t>MVP (Model-</a:t>
            </a:r>
            <a:r>
              <a:rPr lang="fr-FR" dirty="0" err="1" smtClean="0">
                <a:latin typeface="Ubuntu Light" panose="020B0304030602030204" pitchFamily="34" charset="0"/>
              </a:rPr>
              <a:t>View</a:t>
            </a:r>
            <a:r>
              <a:rPr lang="fr-FR" dirty="0" smtClean="0">
                <a:latin typeface="Ubuntu Light" panose="020B0304030602030204" pitchFamily="34" charset="0"/>
              </a:rPr>
              <a:t>-</a:t>
            </a:r>
            <a:r>
              <a:rPr lang="fr-FR" dirty="0" err="1" smtClean="0">
                <a:latin typeface="Ubuntu Light" panose="020B0304030602030204" pitchFamily="34" charset="0"/>
              </a:rPr>
              <a:t>Presenter</a:t>
            </a:r>
            <a:r>
              <a:rPr lang="fr-FR" dirty="0" smtClean="0">
                <a:latin typeface="Ubuntu Light" panose="020B0304030602030204" pitchFamily="34" charset="0"/>
              </a:rPr>
              <a:t>)</a:t>
            </a:r>
          </a:p>
          <a:p>
            <a:r>
              <a:rPr lang="fr-FR" dirty="0" smtClean="0">
                <a:latin typeface="Ubuntu Light" panose="020B0304030602030204" pitchFamily="34" charset="0"/>
              </a:rPr>
              <a:t>MVVM (Model-</a:t>
            </a:r>
            <a:r>
              <a:rPr lang="fr-FR" dirty="0" err="1" smtClean="0">
                <a:latin typeface="Ubuntu Light" panose="020B0304030602030204" pitchFamily="34" charset="0"/>
              </a:rPr>
              <a:t>View</a:t>
            </a:r>
            <a:r>
              <a:rPr lang="fr-FR" dirty="0" smtClean="0">
                <a:latin typeface="Ubuntu Light" panose="020B0304030602030204" pitchFamily="34" charset="0"/>
              </a:rPr>
              <a:t>-</a:t>
            </a:r>
            <a:r>
              <a:rPr lang="fr-FR" dirty="0" err="1" smtClean="0">
                <a:latin typeface="Ubuntu Light" panose="020B0304030602030204" pitchFamily="34" charset="0"/>
              </a:rPr>
              <a:t>ViewModel</a:t>
            </a:r>
            <a:r>
              <a:rPr lang="fr-FR" dirty="0" smtClean="0">
                <a:latin typeface="Ubuntu Light" panose="020B0304030602030204" pitchFamily="34" charset="0"/>
              </a:rPr>
              <a:t>)</a:t>
            </a:r>
          </a:p>
          <a:p>
            <a:pPr marL="0" indent="0">
              <a:buNone/>
            </a:pPr>
            <a:endParaRPr lang="fr-FR" dirty="0">
              <a:latin typeface="Ubuntu Light" panose="020B0304030602030204" pitchFamily="34" charset="0"/>
            </a:endParaRPr>
          </a:p>
          <a:p>
            <a:endParaRPr lang="fr-FR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9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MVC</a:t>
            </a:r>
            <a:endParaRPr lang="fr-FR" dirty="0">
              <a:latin typeface="Ubuntu Condensed" panose="020B0506030602030204" pitchFamily="34" charset="0"/>
            </a:endParaRPr>
          </a:p>
        </p:txBody>
      </p:sp>
      <p:pic>
        <p:nvPicPr>
          <p:cNvPr id="1026" name="Picture 2" descr="http://habrastorage.org/storage2/9c0/25b/523/9c025b52317a7ca79af3f26aa31b26b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54" y="1047262"/>
            <a:ext cx="6396892" cy="280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53898"/>
            <a:ext cx="10515600" cy="253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Lifecycle is well adapted for request/response architecture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After </a:t>
            </a:r>
            <a:r>
              <a:rPr lang="en-GB" sz="2400" dirty="0" err="1" smtClean="0">
                <a:latin typeface="Ubuntu Light" panose="020B0304030602030204" pitchFamily="34" charset="0"/>
              </a:rPr>
              <a:t>ajax</a:t>
            </a:r>
            <a:r>
              <a:rPr lang="en-GB" sz="2400" dirty="0" smtClean="0">
                <a:latin typeface="Ubuntu Light" panose="020B0304030602030204" pitchFamily="34" charset="0"/>
              </a:rPr>
              <a:t> and single-page propagation seems to be limited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Lifecycle increasing means appearance of more and more logic on the controller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No one wants to dispatch a logic between a parts of application</a:t>
            </a:r>
            <a:endParaRPr lang="en-GB" sz="2400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1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MVP</a:t>
            </a:r>
            <a:endParaRPr lang="fr-FR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923189"/>
            <a:ext cx="10515600" cy="1720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Presenter means intermediary that represents view state (</a:t>
            </a:r>
            <a:r>
              <a:rPr lang="en-GB" sz="2400" dirty="0" err="1" smtClean="0">
                <a:latin typeface="Ubuntu Light" panose="020B0304030602030204" pitchFamily="34" charset="0"/>
              </a:rPr>
              <a:t>stateful</a:t>
            </a:r>
            <a:r>
              <a:rPr lang="en-GB" sz="2400" dirty="0" smtClean="0">
                <a:latin typeface="Ubuntu Light" panose="020B0304030602030204" pitchFamily="34" charset="0"/>
              </a:rPr>
              <a:t> or stateless)</a:t>
            </a:r>
          </a:p>
          <a:p>
            <a:r>
              <a:rPr lang="en-CA" sz="2400" noProof="0" dirty="0" smtClean="0">
                <a:latin typeface="Ubuntu Light" panose="020B0304030602030204" pitchFamily="34" charset="0"/>
              </a:rPr>
              <a:t>Presenter could be a </a:t>
            </a:r>
            <a:r>
              <a:rPr lang="en-CA" sz="2400" noProof="0" dirty="0" err="1" smtClean="0">
                <a:latin typeface="Ubuntu Light" panose="020B0304030602030204" pitchFamily="34" charset="0"/>
              </a:rPr>
              <a:t>javascript</a:t>
            </a:r>
            <a:r>
              <a:rPr lang="en-CA" sz="2400" noProof="0" dirty="0" smtClean="0">
                <a:latin typeface="Ubuntu Light" panose="020B0304030602030204" pitchFamily="34" charset="0"/>
              </a:rPr>
              <a:t> object with state</a:t>
            </a:r>
            <a:r>
              <a:rPr lang="en-CA" sz="2400" baseline="0" noProof="0" dirty="0" smtClean="0">
                <a:latin typeface="Ubuntu Light" panose="020B0304030602030204" pitchFamily="34" charset="0"/>
              </a:rPr>
              <a:t> fields that interact with view by events (fields are DOM event listeners)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</p:txBody>
      </p:sp>
      <p:pic>
        <p:nvPicPr>
          <p:cNvPr id="2050" name="Picture 2" descr="http://habrastorage.org/storage1/f66878c8/fe2348ea/76cee647/bd5dba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670900"/>
            <a:ext cx="46672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5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MVVM</a:t>
            </a:r>
            <a:endParaRPr lang="fr-FR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3554996"/>
            <a:ext cx="10515600" cy="2965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Model – Application stored data (server side via </a:t>
            </a:r>
            <a:r>
              <a:rPr lang="en-GB" sz="2400" dirty="0" err="1" smtClean="0">
                <a:latin typeface="Ubuntu Light" panose="020B0304030602030204" pitchFamily="34" charset="0"/>
              </a:rPr>
              <a:t>ajax</a:t>
            </a:r>
            <a:r>
              <a:rPr lang="en-GB" sz="2400" dirty="0" smtClean="0">
                <a:latin typeface="Ubuntu Light" panose="020B0304030602030204" pitchFamily="34" charset="0"/>
              </a:rPr>
              <a:t>)</a:t>
            </a:r>
          </a:p>
          <a:p>
            <a:r>
              <a:rPr lang="en-GB" sz="2400" dirty="0" err="1" smtClean="0">
                <a:latin typeface="Ubuntu Light" panose="020B0304030602030204" pitchFamily="34" charset="0"/>
              </a:rPr>
              <a:t>ViewModel</a:t>
            </a:r>
            <a:r>
              <a:rPr lang="en-GB" sz="2400" dirty="0" smtClean="0">
                <a:latin typeface="Ubuntu Light" panose="020B0304030602030204" pitchFamily="34" charset="0"/>
              </a:rPr>
              <a:t> – Pure representation of the data and operations on a UI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View – Visible, interactive UI representing the state of the view model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All communication between View and </a:t>
            </a:r>
            <a:r>
              <a:rPr lang="en-GB" sz="2400" dirty="0" err="1" smtClean="0">
                <a:latin typeface="Ubuntu Light" panose="020B0304030602030204" pitchFamily="34" charset="0"/>
              </a:rPr>
              <a:t>ViewModel</a:t>
            </a:r>
            <a:r>
              <a:rPr lang="en-GB" sz="2400" dirty="0" smtClean="0">
                <a:latin typeface="Ubuntu Light" panose="020B0304030602030204" pitchFamily="34" charset="0"/>
              </a:rPr>
              <a:t> pass trough data binding events</a:t>
            </a:r>
          </a:p>
          <a:p>
            <a:r>
              <a:rPr lang="en-CA" sz="2400" dirty="0" err="1" smtClean="0">
                <a:latin typeface="Ubuntu Light" panose="020B0304030602030204" pitchFamily="34" charset="0"/>
              </a:rPr>
              <a:t>ViewModel</a:t>
            </a:r>
            <a:r>
              <a:rPr lang="en-CA" sz="2400" dirty="0" smtClean="0">
                <a:latin typeface="Ubuntu Light" panose="020B0304030602030204" pitchFamily="34" charset="0"/>
              </a:rPr>
              <a:t> needs </a:t>
            </a:r>
            <a:r>
              <a:rPr lang="en-CA" sz="2400" dirty="0" err="1" smtClean="0">
                <a:latin typeface="Ubuntu Light" panose="020B0304030602030204" pitchFamily="34" charset="0"/>
              </a:rPr>
              <a:t>alsow</a:t>
            </a:r>
            <a:r>
              <a:rPr lang="en-CA" sz="2400" dirty="0" smtClean="0">
                <a:latin typeface="Ubuntu Light" panose="020B0304030602030204" pitchFamily="34" charset="0"/>
              </a:rPr>
              <a:t> </a:t>
            </a:r>
            <a:r>
              <a:rPr lang="en-CA" sz="2400" dirty="0" err="1" smtClean="0">
                <a:latin typeface="Ubuntu Light" panose="020B0304030602030204" pitchFamily="34" charset="0"/>
              </a:rPr>
              <a:t>PubSub</a:t>
            </a:r>
            <a:r>
              <a:rPr lang="en-CA" sz="2400" dirty="0">
                <a:latin typeface="Ubuntu Light" panose="020B0304030602030204" pitchFamily="34" charset="0"/>
              </a:rPr>
              <a:t> </a:t>
            </a:r>
            <a:r>
              <a:rPr lang="en-CA" sz="2400" dirty="0" smtClean="0">
                <a:latin typeface="Ubuntu Light" panose="020B0304030602030204" pitchFamily="34" charset="0"/>
              </a:rPr>
              <a:t>(observable) infrastructure to support this kind of communication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  <p:pic>
        <p:nvPicPr>
          <p:cNvPr id="3074" name="Picture 2" descr="http://habrastorage.org/storage1/ca765613/d804afde/dba8310b/429fa8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6" y="2335643"/>
            <a:ext cx="5495925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199" y="1140722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Ubuntu Light" panose="020B0304030602030204" pitchFamily="34" charset="0"/>
              </a:rPr>
              <a:t>Model-View-View Model </a:t>
            </a:r>
            <a:r>
              <a:rPr lang="en-US" sz="2400" dirty="0" smtClean="0">
                <a:solidFill>
                  <a:srgbClr val="000000"/>
                </a:solidFill>
                <a:latin typeface="Ubuntu Light" panose="020B0304030602030204" pitchFamily="34" charset="0"/>
              </a:rPr>
              <a:t>is </a:t>
            </a:r>
            <a:r>
              <a:rPr lang="en-US" sz="2400" dirty="0">
                <a:solidFill>
                  <a:srgbClr val="000000"/>
                </a:solidFill>
                <a:latin typeface="Ubuntu Light" panose="020B0304030602030204" pitchFamily="34" charset="0"/>
              </a:rPr>
              <a:t>a design pattern for building user interfaces. It describes how you can keep a potentially sophisticated UI simple by splitting it into three </a:t>
            </a:r>
            <a:r>
              <a:rPr lang="en-US" sz="2400" dirty="0" smtClean="0">
                <a:solidFill>
                  <a:srgbClr val="000000"/>
                </a:solidFill>
                <a:latin typeface="Ubuntu Light" panose="020B0304030602030204" pitchFamily="34" charset="0"/>
              </a:rPr>
              <a:t>parts:</a:t>
            </a:r>
            <a:endParaRPr lang="fr-FR" sz="2400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0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What is Knockout.js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52954"/>
            <a:ext cx="10515600" cy="3892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Implements MVVM pattern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Represents easy way to scale up in complexity without fear of introducing inconsistencies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Uses transparent binding mechanism to offer interaction between DOM elements and </a:t>
            </a:r>
            <a:r>
              <a:rPr lang="en-CA" sz="2400" dirty="0" err="1" smtClean="0">
                <a:latin typeface="Ubuntu Light" panose="020B0304030602030204" pitchFamily="34" charset="0"/>
              </a:rPr>
              <a:t>ViewModels</a:t>
            </a:r>
            <a:endParaRPr lang="en-CA" sz="2400" dirty="0" smtClean="0">
              <a:latin typeface="Ubuntu Light" panose="020B0304030602030204" pitchFamily="34" charset="0"/>
            </a:endParaRPr>
          </a:p>
          <a:p>
            <a:r>
              <a:rPr lang="en-CA" sz="2400" noProof="0" dirty="0" smtClean="0">
                <a:latin typeface="Ubuntu Light" panose="020B0304030602030204" pitchFamily="34" charset="0"/>
              </a:rPr>
              <a:t>Uses HTML5 data attributes to realize </a:t>
            </a:r>
            <a:r>
              <a:rPr lang="en-CA" sz="2400" noProof="0" dirty="0" err="1" smtClean="0">
                <a:latin typeface="Ubuntu Light" panose="020B0304030602030204" pitchFamily="34" charset="0"/>
              </a:rPr>
              <a:t>intereaction</a:t>
            </a:r>
            <a:r>
              <a:rPr lang="en-CA" sz="2400" noProof="0" dirty="0" smtClean="0">
                <a:latin typeface="Ubuntu Light" panose="020B0304030602030204" pitchFamily="34" charset="0"/>
              </a:rPr>
              <a:t> View-</a:t>
            </a:r>
            <a:r>
              <a:rPr lang="en-CA" sz="2400" noProof="0" dirty="0" err="1" smtClean="0">
                <a:latin typeface="Ubuntu Light" panose="020B0304030602030204" pitchFamily="34" charset="0"/>
              </a:rPr>
              <a:t>ViewModel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r>
              <a:rPr lang="en-CA" sz="2400" dirty="0" smtClean="0">
                <a:latin typeface="Ubuntu Light" panose="020B0304030602030204" pitchFamily="34" charset="0"/>
              </a:rPr>
              <a:t>Helps you to create rich, responsive user interface with a clean underlying data model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2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What Knockout.js isn’t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954216"/>
            <a:ext cx="10515600" cy="105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It’s not a DOM manipulation library that aims to replace jQuery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It’s not a JQuery extension or dependency</a:t>
            </a: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4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KO’s features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54125"/>
            <a:ext cx="10515600" cy="4348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Elegant dependency tracking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Declarative bindings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Trivially extensible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Pure </a:t>
            </a:r>
            <a:r>
              <a:rPr lang="en-CA" sz="2400" dirty="0" err="1" smtClean="0">
                <a:latin typeface="Ubuntu Light" panose="020B0304030602030204" pitchFamily="34" charset="0"/>
              </a:rPr>
              <a:t>javascript</a:t>
            </a:r>
            <a:r>
              <a:rPr lang="en-CA" sz="2400" dirty="0" smtClean="0">
                <a:latin typeface="Ubuntu Light" panose="020B0304030602030204" pitchFamily="34" charset="0"/>
              </a:rPr>
              <a:t> library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Can be added on top of the existing web application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Compact (~13 kb after </a:t>
            </a:r>
            <a:r>
              <a:rPr lang="en-CA" sz="2400" dirty="0" err="1" smtClean="0">
                <a:latin typeface="Ubuntu Light" panose="020B0304030602030204" pitchFamily="34" charset="0"/>
              </a:rPr>
              <a:t>gzipping</a:t>
            </a:r>
            <a:r>
              <a:rPr lang="en-CA" sz="2400" dirty="0" smtClean="0">
                <a:latin typeface="Ubuntu Light" panose="020B0304030602030204" pitchFamily="34" charset="0"/>
              </a:rPr>
              <a:t>)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Works on any mainstream browser (</a:t>
            </a:r>
            <a:r>
              <a:rPr lang="en-CA" sz="2400" dirty="0" err="1" smtClean="0">
                <a:latin typeface="Ubuntu Light" panose="020B0304030602030204" pitchFamily="34" charset="0"/>
              </a:rPr>
              <a:t>firefox</a:t>
            </a:r>
            <a:r>
              <a:rPr lang="en-CA" sz="2400" dirty="0" smtClean="0">
                <a:latin typeface="Ubuntu Light" panose="020B0304030602030204" pitchFamily="34" charset="0"/>
              </a:rPr>
              <a:t>, </a:t>
            </a:r>
            <a:r>
              <a:rPr lang="en-CA" sz="2400" dirty="0" err="1" smtClean="0">
                <a:latin typeface="Ubuntu Light" panose="020B0304030602030204" pitchFamily="34" charset="0"/>
              </a:rPr>
              <a:t>webkit</a:t>
            </a:r>
            <a:r>
              <a:rPr lang="en-CA" sz="2400" dirty="0" smtClean="0">
                <a:latin typeface="Ubuntu Light" panose="020B0304030602030204" pitchFamily="34" charset="0"/>
              </a:rPr>
              <a:t>-based, </a:t>
            </a:r>
            <a:r>
              <a:rPr lang="en-CA" sz="2400" dirty="0" err="1" smtClean="0">
                <a:latin typeface="Ubuntu Light" panose="020B0304030602030204" pitchFamily="34" charset="0"/>
              </a:rPr>
              <a:t>etc</a:t>
            </a:r>
            <a:r>
              <a:rPr lang="en-CA" sz="2400" dirty="0" smtClean="0">
                <a:latin typeface="Ubuntu Light" panose="020B0304030602030204" pitchFamily="34" charset="0"/>
              </a:rPr>
              <a:t>)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Even works with pseudo browsers (</a:t>
            </a:r>
            <a:r>
              <a:rPr lang="en-CA" sz="2400" dirty="0" err="1" smtClean="0">
                <a:latin typeface="Ubuntu Light" panose="020B0304030602030204" pitchFamily="34" charset="0"/>
              </a:rPr>
              <a:t>msie</a:t>
            </a:r>
            <a:r>
              <a:rPr lang="en-CA" sz="2400" dirty="0" smtClean="0">
                <a:latin typeface="Ubuntu Light" panose="020B0304030602030204" pitchFamily="34" charset="0"/>
              </a:rPr>
              <a:t> 6+)</a:t>
            </a:r>
          </a:p>
          <a:p>
            <a:r>
              <a:rPr lang="en-CA" sz="2400" noProof="0" dirty="0" smtClean="0">
                <a:latin typeface="Ubuntu Light" panose="020B0304030602030204" pitchFamily="34" charset="0"/>
              </a:rPr>
              <a:t>Comprehensive suite of specifications</a:t>
            </a: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70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629</Words>
  <Application>Microsoft Macintosh PowerPoint</Application>
  <PresentationFormat>Custom</PresentationFormat>
  <Paragraphs>97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Knockout.js</vt:lpstr>
      <vt:lpstr>Era of JQuery</vt:lpstr>
      <vt:lpstr>Evolution </vt:lpstr>
      <vt:lpstr>MVC</vt:lpstr>
      <vt:lpstr>MVP</vt:lpstr>
      <vt:lpstr>MVVM</vt:lpstr>
      <vt:lpstr>What is Knockout.js</vt:lpstr>
      <vt:lpstr>What Knockout.js isn’t</vt:lpstr>
      <vt:lpstr>KO’s features</vt:lpstr>
      <vt:lpstr>How it looks like</vt:lpstr>
      <vt:lpstr>PowerPoint Presentation</vt:lpstr>
      <vt:lpstr>KO’s performances</vt:lpstr>
      <vt:lpstr>Usage recommendation</vt:lpstr>
      <vt:lpstr>Many thanks</vt:lpstr>
    </vt:vector>
  </TitlesOfParts>
  <Company>DG Trésor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Knockout.js</dc:title>
  <dc:creator>Victor BARTEL</dc:creator>
  <cp:lastModifiedBy>victor</cp:lastModifiedBy>
  <cp:revision>36</cp:revision>
  <dcterms:created xsi:type="dcterms:W3CDTF">2013-10-16T15:13:23Z</dcterms:created>
  <dcterms:modified xsi:type="dcterms:W3CDTF">2013-10-22T07:17:38Z</dcterms:modified>
</cp:coreProperties>
</file>