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7"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F69"/>
    <a:srgbClr val="B95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1" autoAdjust="0"/>
    <p:restoredTop sz="80080" autoAdjust="0"/>
  </p:normalViewPr>
  <p:slideViewPr>
    <p:cSldViewPr snapToGrid="0">
      <p:cViewPr varScale="1">
        <p:scale>
          <a:sx n="107" d="100"/>
          <a:sy n="107"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515C8-1E5F-429F-BB56-A25142CE5CCE}" type="datetimeFigureOut">
              <a:rPr lang="en-US" smtClean="0"/>
              <a:t>06/02/2015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F1048-755A-4879-91E6-1BA3456E7611}" type="slidenum">
              <a:rPr lang="en-US" smtClean="0"/>
              <a:t>‹#›</a:t>
            </a:fld>
            <a:endParaRPr lang="en-US"/>
          </a:p>
        </p:txBody>
      </p:sp>
    </p:spTree>
    <p:extLst>
      <p:ext uri="{BB962C8B-B14F-4D97-AF65-F5344CB8AC3E}">
        <p14:creationId xmlns:p14="http://schemas.microsoft.com/office/powerpoint/2010/main" val="280955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2008/webapps/manifes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3F1048-755A-4879-91E6-1BA3456E7611}" type="slidenum">
              <a:rPr lang="en-US" smtClean="0"/>
              <a:t>1</a:t>
            </a:fld>
            <a:endParaRPr lang="en-US"/>
          </a:p>
        </p:txBody>
      </p:sp>
    </p:spTree>
    <p:extLst>
      <p:ext uri="{BB962C8B-B14F-4D97-AF65-F5344CB8AC3E}">
        <p14:creationId xmlns:p14="http://schemas.microsoft.com/office/powerpoint/2010/main" val="1388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Les </a:t>
            </a:r>
            <a:r>
              <a:rPr lang="en-US" sz="1200" i="0" kern="1200" baseline="0" dirty="0" err="1" smtClean="0">
                <a:solidFill>
                  <a:schemeClr val="tx1"/>
                </a:solidFill>
                <a:effectLst/>
                <a:latin typeface="+mn-lt"/>
                <a:ea typeface="+mn-ea"/>
                <a:cs typeface="+mn-cs"/>
              </a:rPr>
              <a:t>mêmes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besoins</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peuvent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être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observés</a:t>
            </a:r>
            <a:r>
              <a:rPr lang="en-US" sz="1200" i="0" kern="1200" baseline="0" dirty="0" smtClean="0">
                <a:solidFill>
                  <a:schemeClr val="tx1"/>
                </a:solidFill>
                <a:effectLst/>
                <a:latin typeface="+mn-lt"/>
                <a:ea typeface="+mn-ea"/>
                <a:cs typeface="+mn-cs"/>
              </a:rPr>
              <a:t> chez les </a:t>
            </a:r>
            <a:r>
              <a:rPr lang="en-US" sz="1200" i="0" kern="1200" baseline="0" dirty="0" err="1" smtClean="0">
                <a:solidFill>
                  <a:schemeClr val="tx1"/>
                </a:solidFill>
                <a:effectLst/>
                <a:latin typeface="+mn-lt"/>
                <a:ea typeface="+mn-ea"/>
                <a:cs typeface="+mn-cs"/>
              </a:rPr>
              <a:t>autres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joueurs</a:t>
            </a:r>
            <a:r>
              <a:rPr lang="en-US" sz="1200" i="0" kern="1200" baseline="0" dirty="0" smtClean="0">
                <a:solidFill>
                  <a:schemeClr val="tx1"/>
                </a:solidFill>
                <a:effectLst/>
                <a:latin typeface="+mn-lt"/>
                <a:ea typeface="+mn-ea"/>
                <a:cs typeface="+mn-cs"/>
              </a:rPr>
              <a:t>, Facebook et Google. Il </a:t>
            </a:r>
            <a:r>
              <a:rPr lang="en-US" sz="1200" i="0" kern="1200" baseline="0" dirty="0" err="1" smtClean="0">
                <a:solidFill>
                  <a:schemeClr val="tx1"/>
                </a:solidFill>
                <a:effectLst/>
                <a:latin typeface="+mn-lt"/>
                <a:ea typeface="+mn-ea"/>
                <a:cs typeface="+mn-cs"/>
              </a:rPr>
              <a:t>faut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avoir</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espoir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qu’au</a:t>
            </a:r>
            <a:r>
              <a:rPr lang="en-US" sz="1200" i="0" kern="1200" baseline="0" dirty="0" smtClean="0">
                <a:solidFill>
                  <a:schemeClr val="tx1"/>
                </a:solidFill>
                <a:effectLst/>
                <a:latin typeface="+mn-lt"/>
                <a:ea typeface="+mn-ea"/>
                <a:cs typeface="+mn-cs"/>
              </a:rPr>
              <a:t> final on </a:t>
            </a:r>
            <a:r>
              <a:rPr lang="en-US" sz="1200" i="0" kern="1200" baseline="0" dirty="0" err="1" smtClean="0">
                <a:solidFill>
                  <a:schemeClr val="tx1"/>
                </a:solidFill>
                <a:effectLst/>
                <a:latin typeface="+mn-lt"/>
                <a:ea typeface="+mn-ea"/>
                <a:cs typeface="+mn-cs"/>
              </a:rPr>
              <a:t>n'obtiendra</a:t>
            </a:r>
            <a:r>
              <a:rPr lang="en-US" sz="1200" i="0" kern="1200" baseline="0" dirty="0" smtClean="0">
                <a:solidFill>
                  <a:schemeClr val="tx1"/>
                </a:solidFill>
                <a:effectLst/>
                <a:latin typeface="+mn-lt"/>
                <a:ea typeface="+mn-ea"/>
                <a:cs typeface="+mn-cs"/>
              </a:rPr>
              <a:t> pas des </a:t>
            </a:r>
            <a:r>
              <a:rPr lang="en-US" sz="1200" i="0" kern="1200" baseline="0" dirty="0" err="1" smtClean="0">
                <a:solidFill>
                  <a:schemeClr val="tx1"/>
                </a:solidFill>
                <a:effectLst/>
                <a:latin typeface="+mn-lt"/>
                <a:ea typeface="+mn-ea"/>
                <a:cs typeface="+mn-cs"/>
              </a:rPr>
              <a:t>trucs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complètement</a:t>
            </a:r>
            <a:r>
              <a:rPr lang="en-US" sz="1200" i="0" kern="1200" baseline="0" dirty="0" smtClean="0">
                <a:solidFill>
                  <a:schemeClr val="tx1"/>
                </a:solidFill>
                <a:effectLst/>
                <a:latin typeface="+mn-lt"/>
                <a:ea typeface="+mn-ea"/>
                <a:cs typeface="+mn-cs"/>
              </a:rPr>
              <a:t> incompatibles.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12</a:t>
            </a:fld>
            <a:endParaRPr lang="en-US"/>
          </a:p>
        </p:txBody>
      </p:sp>
    </p:spTree>
    <p:extLst>
      <p:ext uri="{BB962C8B-B14F-4D97-AF65-F5344CB8AC3E}">
        <p14:creationId xmlns:p14="http://schemas.microsoft.com/office/powerpoint/2010/main" val="52010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13</a:t>
            </a:fld>
            <a:endParaRPr lang="en-US"/>
          </a:p>
        </p:txBody>
      </p:sp>
    </p:spTree>
    <p:extLst>
      <p:ext uri="{BB962C8B-B14F-4D97-AF65-F5344CB8AC3E}">
        <p14:creationId xmlns:p14="http://schemas.microsoft.com/office/powerpoint/2010/main" val="219170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15</a:t>
            </a:fld>
            <a:endParaRPr lang="en-US"/>
          </a:p>
        </p:txBody>
      </p:sp>
    </p:spTree>
    <p:extLst>
      <p:ext uri="{BB962C8B-B14F-4D97-AF65-F5344CB8AC3E}">
        <p14:creationId xmlns:p14="http://schemas.microsoft.com/office/powerpoint/2010/main" val="45053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contexte</a:t>
            </a:r>
            <a:r>
              <a:rPr lang="en-US" sz="1200" i="0" kern="1200" baseline="0" dirty="0" smtClean="0">
                <a:solidFill>
                  <a:schemeClr val="tx1"/>
                </a:solidFill>
                <a:effectLst/>
                <a:latin typeface="+mn-lt"/>
                <a:ea typeface="+mn-ea"/>
                <a:cs typeface="+mn-cs"/>
              </a:rPr>
              <a:t> de Windows et WP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solutions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WAT (Web Application Template).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permet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d’héberger</a:t>
            </a:r>
            <a:r>
              <a:rPr lang="en-US" sz="1200" i="0" kern="1200" baseline="0" dirty="0" smtClean="0">
                <a:solidFill>
                  <a:schemeClr val="tx1"/>
                </a:solidFill>
                <a:effectLst/>
                <a:latin typeface="+mn-lt"/>
                <a:ea typeface="+mn-ea"/>
                <a:cs typeface="+mn-cs"/>
              </a:rPr>
              <a:t> les sites web sous </a:t>
            </a:r>
            <a:r>
              <a:rPr lang="en-US" sz="1200" i="0" kern="1200" baseline="0" dirty="0" err="1" smtClean="0">
                <a:solidFill>
                  <a:schemeClr val="tx1"/>
                </a:solidFill>
                <a:effectLst/>
                <a:latin typeface="+mn-lt"/>
                <a:ea typeface="+mn-ea"/>
                <a:cs typeface="+mn-cs"/>
              </a:rPr>
              <a:t>forme</a:t>
            </a:r>
            <a:r>
              <a:rPr lang="en-US" sz="1200" i="0" kern="1200" baseline="0" dirty="0" smtClean="0">
                <a:solidFill>
                  <a:schemeClr val="tx1"/>
                </a:solidFill>
                <a:effectLst/>
                <a:latin typeface="+mn-lt"/>
                <a:ea typeface="+mn-ea"/>
                <a:cs typeface="+mn-cs"/>
              </a:rPr>
              <a:t> des applications pour le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d'exploitation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applications </a:t>
            </a:r>
            <a:r>
              <a:rPr lang="en-US" sz="1200" i="0" kern="1200" baseline="0" dirty="0" err="1" smtClean="0">
                <a:solidFill>
                  <a:schemeClr val="tx1"/>
                </a:solidFill>
                <a:effectLst/>
                <a:latin typeface="+mn-lt"/>
                <a:ea typeface="+mn-ea"/>
                <a:cs typeface="+mn-cs"/>
              </a:rPr>
              <a:t>sont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délivrées</a:t>
            </a:r>
            <a:r>
              <a:rPr lang="en-US" sz="1200" i="0" kern="1200" baseline="0" dirty="0" smtClean="0">
                <a:solidFill>
                  <a:schemeClr val="tx1"/>
                </a:solidFill>
                <a:effectLst/>
                <a:latin typeface="+mn-lt"/>
                <a:ea typeface="+mn-ea"/>
                <a:cs typeface="+mn-cs"/>
              </a:rPr>
              <a:t> via un </a:t>
            </a:r>
            <a:r>
              <a:rPr lang="en-US" sz="1200" i="0" kern="1200" baseline="0" dirty="0" err="1" smtClean="0">
                <a:solidFill>
                  <a:schemeClr val="tx1"/>
                </a:solidFill>
                <a:effectLst/>
                <a:latin typeface="+mn-lt"/>
                <a:ea typeface="+mn-ea"/>
                <a:cs typeface="+mn-cs"/>
              </a:rPr>
              <a:t>magasin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d'applications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résultat</a:t>
            </a:r>
            <a:r>
              <a:rPr lang="en-US" sz="1200" i="0" kern="1200" baseline="0" dirty="0" smtClean="0">
                <a:solidFill>
                  <a:schemeClr val="tx1"/>
                </a:solidFill>
                <a:effectLst/>
                <a:latin typeface="+mn-lt"/>
                <a:ea typeface="+mn-ea"/>
                <a:cs typeface="+mn-cs"/>
              </a:rPr>
              <a:t> le site se </a:t>
            </a:r>
            <a:r>
              <a:rPr lang="en-US" sz="1200" i="0" kern="1200" baseline="0" dirty="0" err="1" smtClean="0">
                <a:solidFill>
                  <a:schemeClr val="tx1"/>
                </a:solidFill>
                <a:effectLst/>
                <a:latin typeface="+mn-lt"/>
                <a:ea typeface="+mn-ea"/>
                <a:cs typeface="+mn-cs"/>
              </a:rPr>
              <a:t>transforme</a:t>
            </a:r>
            <a:r>
              <a:rPr lang="en-US" sz="1200" i="0" kern="1200" baseline="0" dirty="0" smtClean="0">
                <a:solidFill>
                  <a:schemeClr val="tx1"/>
                </a:solidFill>
                <a:effectLst/>
                <a:latin typeface="+mn-lt"/>
                <a:ea typeface="+mn-ea"/>
                <a:cs typeface="+mn-cs"/>
              </a:rPr>
              <a:t> en application, plus </a:t>
            </a:r>
            <a:r>
              <a:rPr lang="en-US" sz="1200" i="0" kern="1200" baseline="0" dirty="0" err="1" smtClean="0">
                <a:solidFill>
                  <a:schemeClr val="tx1"/>
                </a:solidFill>
                <a:effectLst/>
                <a:latin typeface="+mn-lt"/>
                <a:ea typeface="+mn-ea"/>
                <a:cs typeface="+mn-cs"/>
              </a:rPr>
              <a:t>exactement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a:t>
            </a:r>
            <a:r>
              <a:rPr lang="en-US" sz="1200" i="0" kern="1200" baseline="0" dirty="0" err="1" smtClean="0">
                <a:solidFill>
                  <a:schemeClr val="tx1"/>
                </a:solidFill>
                <a:effectLst/>
                <a:latin typeface="+mn-lt"/>
                <a:ea typeface="+mn-ea"/>
                <a:cs typeface="+mn-cs"/>
              </a:rPr>
              <a:t>l'air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(respect des styles),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 un </a:t>
            </a:r>
            <a:r>
              <a:rPr lang="en-US" sz="1200" i="0" kern="1200" baseline="0" dirty="0" err="1" smtClean="0">
                <a:solidFill>
                  <a:schemeClr val="tx1"/>
                </a:solidFill>
                <a:effectLst/>
                <a:latin typeface="+mn-lt"/>
                <a:ea typeface="+mn-ea"/>
                <a:cs typeface="+mn-cs"/>
              </a:rPr>
              <a:t>comportement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intégration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SE) et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capacités</a:t>
            </a:r>
            <a:r>
              <a:rPr lang="en-US" sz="1200" i="0" kern="1200" baseline="0" dirty="0" smtClean="0">
                <a:solidFill>
                  <a:schemeClr val="tx1"/>
                </a:solidFill>
                <a:effectLst/>
                <a:latin typeface="+mn-lt"/>
                <a:ea typeface="+mn-ea"/>
                <a:cs typeface="+mn-cs"/>
              </a:rPr>
              <a:t> natives, genre </a:t>
            </a:r>
            <a:r>
              <a:rPr lang="en-US" sz="1200" i="0" kern="1200" baseline="0" dirty="0" err="1" smtClean="0">
                <a:solidFill>
                  <a:schemeClr val="tx1"/>
                </a:solidFill>
                <a:effectLst/>
                <a:latin typeface="+mn-lt"/>
                <a:ea typeface="+mn-ea"/>
                <a:cs typeface="+mn-cs"/>
              </a:rPr>
              <a:t>accès</a:t>
            </a:r>
            <a:r>
              <a:rPr lang="en-US" sz="1200" i="0" kern="1200" baseline="0" dirty="0" smtClean="0">
                <a:solidFill>
                  <a:schemeClr val="tx1"/>
                </a:solidFill>
                <a:effectLst/>
                <a:latin typeface="+mn-lt"/>
                <a:ea typeface="+mn-ea"/>
                <a:cs typeface="+mn-cs"/>
              </a:rPr>
              <a:t> au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fichiers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caméra</a:t>
            </a:r>
            <a:r>
              <a:rPr lang="en-US" sz="1200" i="0" kern="1200" baseline="0" dirty="0" smtClean="0">
                <a:solidFill>
                  <a:schemeClr val="tx1"/>
                </a:solidFill>
                <a:effectLst/>
                <a:latin typeface="+mn-lt"/>
                <a:ea typeface="+mn-ea"/>
                <a:cs typeface="+mn-cs"/>
              </a:rPr>
              <a:t>. </a:t>
            </a:r>
          </a:p>
          <a:p>
            <a:endParaRPr lang="en-US" sz="1200" i="0" kern="1200" baseline="0" dirty="0" smtClean="0">
              <a:solidFill>
                <a:schemeClr val="tx1"/>
              </a:solidFill>
              <a:effectLst/>
              <a:latin typeface="+mn-lt"/>
              <a:ea typeface="+mn-ea"/>
              <a:cs typeface="+mn-cs"/>
            </a:endParaRPr>
          </a:p>
          <a:p>
            <a:r>
              <a:rPr lang="en-US" sz="1200" i="0" kern="1200" baseline="0" dirty="0" err="1" smtClean="0">
                <a:solidFill>
                  <a:schemeClr val="tx1"/>
                </a:solidFill>
                <a:effectLst/>
                <a:latin typeface="+mn-lt"/>
                <a:ea typeface="+mn-ea"/>
                <a:cs typeface="+mn-cs"/>
              </a:rPr>
              <a:t>Malgré</a:t>
            </a:r>
            <a:r>
              <a:rPr lang="en-US" sz="1200" i="0" kern="1200" baseline="0" dirty="0" smtClean="0">
                <a:solidFill>
                  <a:schemeClr val="tx1"/>
                </a:solidFill>
                <a:effectLst/>
                <a:latin typeface="+mn-lt"/>
                <a:ea typeface="+mn-ea"/>
                <a:cs typeface="+mn-cs"/>
              </a:rPr>
              <a:t> tout,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beaucoup de travail, </a:t>
            </a:r>
            <a:r>
              <a:rPr lang="en-US" sz="1200" i="0" kern="1200" baseline="0" dirty="0" err="1" smtClean="0">
                <a:solidFill>
                  <a:schemeClr val="tx1"/>
                </a:solidFill>
                <a:effectLst/>
                <a:latin typeface="+mn-lt"/>
                <a:ea typeface="+mn-ea"/>
                <a:cs typeface="+mn-cs"/>
              </a:rPr>
              <a:t>notamment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partie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standardisation</a:t>
            </a:r>
            <a:r>
              <a:rPr lang="en-US" sz="1200" i="0" kern="1200" baseline="0" dirty="0" smtClean="0">
                <a:solidFill>
                  <a:schemeClr val="tx1"/>
                </a:solidFill>
                <a:effectLst/>
                <a:latin typeface="+mn-lt"/>
                <a:ea typeface="+mn-ea"/>
                <a:cs typeface="+mn-cs"/>
              </a:rPr>
              <a:t>, car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a:t>
            </a:r>
            <a:r>
              <a:rPr lang="en-US" sz="1200" i="0" kern="1200" baseline="0" dirty="0" err="1" smtClean="0">
                <a:solidFill>
                  <a:schemeClr val="tx1"/>
                </a:solidFill>
                <a:effectLst/>
                <a:latin typeface="+mn-lt"/>
                <a:ea typeface="+mn-ea"/>
                <a:cs typeface="+mn-cs"/>
              </a:rPr>
              <a:t>juste</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manifeste</a:t>
            </a:r>
            <a:r>
              <a:rPr lang="en-US" sz="1200" i="0" kern="1200" baseline="0" dirty="0" smtClean="0">
                <a:solidFill>
                  <a:schemeClr val="tx1"/>
                </a:solidFill>
                <a:effectLst/>
                <a:latin typeface="+mn-lt"/>
                <a:ea typeface="+mn-ea"/>
                <a:cs typeface="+mn-cs"/>
              </a:rPr>
              <a:t>  - </a:t>
            </a:r>
            <a:r>
              <a:rPr lang="en-US" dirty="0" smtClean="0">
                <a:hlinkClick r:id="rId3"/>
              </a:rPr>
              <a:t>W3C Manifest for web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16</a:t>
            </a:fld>
            <a:endParaRPr lang="en-US"/>
          </a:p>
        </p:txBody>
      </p:sp>
    </p:spTree>
    <p:extLst>
      <p:ext uri="{BB962C8B-B14F-4D97-AF65-F5344CB8AC3E}">
        <p14:creationId xmlns:p14="http://schemas.microsoft.com/office/powerpoint/2010/main" val="929805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0" kern="1200" baseline="0" dirty="0" smtClean="0">
                <a:solidFill>
                  <a:schemeClr val="tx1"/>
                </a:solidFill>
                <a:effectLst/>
                <a:latin typeface="+mn-lt"/>
                <a:ea typeface="+mn-ea"/>
                <a:cs typeface="+mn-cs"/>
              </a:rPr>
              <a:t>Vous écrivez le code en HTML/CSS et JS, </a:t>
            </a:r>
            <a:r>
              <a:rPr lang="fr-FR" sz="1200" i="0" kern="1200" baseline="0" dirty="0" err="1" smtClean="0">
                <a:solidFill>
                  <a:schemeClr val="tx1"/>
                </a:solidFill>
                <a:effectLst/>
                <a:latin typeface="+mn-lt"/>
                <a:ea typeface="+mn-ea"/>
                <a:cs typeface="+mn-cs"/>
              </a:rPr>
              <a:t>Cordova</a:t>
            </a:r>
            <a:r>
              <a:rPr lang="fr-FR" sz="1200" i="0" kern="1200" baseline="0" dirty="0" smtClean="0">
                <a:solidFill>
                  <a:schemeClr val="tx1"/>
                </a:solidFill>
                <a:effectLst/>
                <a:latin typeface="+mn-lt"/>
                <a:ea typeface="+mn-ea"/>
                <a:cs typeface="+mn-cs"/>
              </a:rPr>
              <a:t> les parque dans une application qu'on peut distribuer via des magasins d'applications. La différence avec le point d'avant est telle que le code d'une application comme cela est locale et donc a des capacités avancées. Une des limitations de cette approche, c'est que la MAJ doit se faire uniquement via les magasins d'applications.</a:t>
            </a:r>
            <a:endParaRPr lang="fr-FR"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17</a:t>
            </a:fld>
            <a:endParaRPr lang="en-US"/>
          </a:p>
        </p:txBody>
      </p:sp>
    </p:spTree>
    <p:extLst>
      <p:ext uri="{BB962C8B-B14F-4D97-AF65-F5344CB8AC3E}">
        <p14:creationId xmlns:p14="http://schemas.microsoft.com/office/powerpoint/2010/main" val="394225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a:t>
            </a:r>
            <a:r>
              <a:rPr lang="en-US" sz="1200" i="0" kern="1200" baseline="0" dirty="0" err="1" smtClean="0">
                <a:solidFill>
                  <a:schemeClr val="tx1"/>
                </a:solidFill>
                <a:effectLst/>
                <a:latin typeface="+mn-lt"/>
                <a:ea typeface="+mn-ea"/>
                <a:cs typeface="+mn-cs"/>
              </a:rPr>
              <a:t>exemple</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cela</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VS 2015 (Preview), </a:t>
            </a:r>
            <a:r>
              <a:rPr lang="en-US" sz="1200" i="0" kern="1200" baseline="0" dirty="0" err="1" smtClean="0">
                <a:solidFill>
                  <a:schemeClr val="tx1"/>
                </a:solidFill>
                <a:effectLst/>
                <a:latin typeface="+mn-lt"/>
                <a:ea typeface="+mn-ea"/>
                <a:cs typeface="+mn-cs"/>
              </a:rPr>
              <a:t>bien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entendu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que</a:t>
            </a:r>
            <a:r>
              <a:rPr lang="en-US" sz="1200" i="0" kern="1200" baseline="0" dirty="0" smtClean="0">
                <a:solidFill>
                  <a:schemeClr val="tx1"/>
                </a:solidFill>
                <a:effectLst/>
                <a:latin typeface="+mn-lt"/>
                <a:ea typeface="+mn-ea"/>
                <a:cs typeface="+mn-cs"/>
              </a:rPr>
              <a:t> MS qui </a:t>
            </a:r>
            <a:r>
              <a:rPr lang="en-US" sz="1200" i="0" kern="1200" baseline="0" dirty="0" err="1" smtClean="0">
                <a:solidFill>
                  <a:schemeClr val="tx1"/>
                </a:solidFill>
                <a:effectLst/>
                <a:latin typeface="+mn-lt"/>
                <a:ea typeface="+mn-ea"/>
                <a:cs typeface="+mn-cs"/>
              </a:rPr>
              <a:t>bouge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direction</a:t>
            </a:r>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18</a:t>
            </a:fld>
            <a:endParaRPr lang="en-US"/>
          </a:p>
        </p:txBody>
      </p:sp>
    </p:spTree>
    <p:extLst>
      <p:ext uri="{BB962C8B-B14F-4D97-AF65-F5344CB8AC3E}">
        <p14:creationId xmlns:p14="http://schemas.microsoft.com/office/powerpoint/2010/main" val="66763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19</a:t>
            </a:fld>
            <a:endParaRPr lang="en-US"/>
          </a:p>
        </p:txBody>
      </p:sp>
    </p:spTree>
    <p:extLst>
      <p:ext uri="{BB962C8B-B14F-4D97-AF65-F5344CB8AC3E}">
        <p14:creationId xmlns:p14="http://schemas.microsoft.com/office/powerpoint/2010/main" val="341422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Apache Cordova </a:t>
            </a:r>
            <a:r>
              <a:rPr lang="en-US" dirty="0" smtClean="0"/>
              <a:t>sous</a:t>
            </a:r>
            <a:r>
              <a:rPr lang="ru-RU" dirty="0" smtClean="0"/>
              <a:t> Windows-</a:t>
            </a:r>
            <a:r>
              <a:rPr lang="en-US" dirty="0" smtClean="0"/>
              <a:t>plate-</a:t>
            </a:r>
            <a:r>
              <a:rPr lang="en-US" dirty="0" err="1" smtClean="0"/>
              <a:t>forme</a:t>
            </a:r>
            <a:r>
              <a:rPr lang="ru-RU" dirty="0" smtClean="0"/>
              <a:t> </a:t>
            </a:r>
            <a:r>
              <a:rPr lang="en-US" dirty="0" err="1" smtClean="0"/>
              <a:t>est</a:t>
            </a:r>
            <a:r>
              <a:rPr lang="en-US" dirty="0" smtClean="0"/>
              <a:t> déjà native</a:t>
            </a:r>
            <a:endParaRPr lang="en-US" dirty="0" smtClean="0"/>
          </a:p>
          <a:p>
            <a:endParaRPr lang="en-US" dirty="0" smtClean="0"/>
          </a:p>
          <a:p>
            <a:r>
              <a:rPr lang="en-US" dirty="0" smtClean="0"/>
              <a:t>Null</a:t>
            </a:r>
          </a:p>
          <a:p>
            <a:endParaRPr lang="en-US" dirty="0" smtClean="0"/>
          </a:p>
          <a:p>
            <a:r>
              <a:rPr lang="en-US" sz="1200" i="0" kern="1200" baseline="0" dirty="0" err="1" smtClean="0">
                <a:solidFill>
                  <a:schemeClr val="tx1"/>
                </a:solidFill>
                <a:effectLst/>
                <a:latin typeface="+mn-lt"/>
                <a:ea typeface="+mn-ea"/>
                <a:cs typeface="+mn-cs"/>
              </a:rPr>
              <a:t>C'était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historiquement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approuvé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les plates-</a:t>
            </a:r>
            <a:r>
              <a:rPr lang="en-US" sz="1200" i="0" kern="1200" baseline="0" dirty="0" err="1" smtClean="0">
                <a:solidFill>
                  <a:schemeClr val="tx1"/>
                </a:solidFill>
                <a:effectLst/>
                <a:latin typeface="+mn-lt"/>
                <a:ea typeface="+mn-ea"/>
                <a:cs typeface="+mn-cs"/>
              </a:rPr>
              <a:t>formes</a:t>
            </a:r>
            <a:r>
              <a:rPr lang="en-US" sz="1200" i="0" kern="1200" baseline="0" dirty="0" smtClean="0">
                <a:solidFill>
                  <a:schemeClr val="tx1"/>
                </a:solidFill>
                <a:effectLst/>
                <a:latin typeface="+mn-lt"/>
                <a:ea typeface="+mn-ea"/>
                <a:cs typeface="+mn-cs"/>
              </a:rPr>
              <a:t> mobiles </a:t>
            </a:r>
            <a:r>
              <a:rPr lang="en-US" sz="1200" i="0" kern="1200" baseline="0" dirty="0" err="1" smtClean="0">
                <a:solidFill>
                  <a:schemeClr val="tx1"/>
                </a:solidFill>
                <a:effectLst/>
                <a:latin typeface="+mn-lt"/>
                <a:ea typeface="+mn-ea"/>
                <a:cs typeface="+mn-cs"/>
              </a:rPr>
              <a:t>où</a:t>
            </a:r>
            <a:r>
              <a:rPr lang="en-US" sz="1200" i="0" kern="1200" baseline="0" dirty="0" smtClean="0">
                <a:solidFill>
                  <a:schemeClr val="tx1"/>
                </a:solidFill>
                <a:effectLst/>
                <a:latin typeface="+mn-lt"/>
                <a:ea typeface="+mn-ea"/>
                <a:cs typeface="+mn-cs"/>
              </a:rPr>
              <a:t> on </a:t>
            </a:r>
            <a:r>
              <a:rPr lang="en-US" sz="1200" i="0" kern="1200" baseline="0" dirty="0" err="1" smtClean="0">
                <a:solidFill>
                  <a:schemeClr val="tx1"/>
                </a:solidFill>
                <a:effectLst/>
                <a:latin typeface="+mn-lt"/>
                <a:ea typeface="+mn-ea"/>
                <a:cs typeface="+mn-cs"/>
              </a:rPr>
              <a:t>pouvait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utiliser</a:t>
            </a:r>
            <a:r>
              <a:rPr lang="en-US" sz="1200" i="0" kern="1200" baseline="0" dirty="0" smtClean="0">
                <a:solidFill>
                  <a:schemeClr val="tx1"/>
                </a:solidFill>
                <a:effectLst/>
                <a:latin typeface="+mn-lt"/>
                <a:ea typeface="+mn-ea"/>
                <a:cs typeface="+mn-cs"/>
              </a:rPr>
              <a:t> le JavaScript </a:t>
            </a:r>
            <a:r>
              <a:rPr lang="en-US" sz="1200" i="0" kern="1200" baseline="0" dirty="0" err="1" smtClean="0">
                <a:solidFill>
                  <a:schemeClr val="tx1"/>
                </a:solidFill>
                <a:effectLst/>
                <a:latin typeface="+mn-lt"/>
                <a:ea typeface="+mn-ea"/>
                <a:cs typeface="+mn-cs"/>
              </a:rPr>
              <a:t>uniquement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composant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WebView</a:t>
            </a:r>
            <a:r>
              <a:rPr lang="en-US" sz="1200" i="0" kern="1200" baseline="0" dirty="0" smtClean="0">
                <a:solidFill>
                  <a:schemeClr val="tx1"/>
                </a:solidFill>
                <a:effectLst/>
                <a:latin typeface="+mn-lt"/>
                <a:ea typeface="+mn-ea"/>
                <a:cs typeface="+mn-cs"/>
              </a:rPr>
              <a:t>. Qui à son tour </a:t>
            </a:r>
            <a:r>
              <a:rPr lang="en-US" sz="1200" i="0" kern="1200" baseline="0" dirty="0" err="1" smtClean="0">
                <a:solidFill>
                  <a:schemeClr val="tx1"/>
                </a:solidFill>
                <a:effectLst/>
                <a:latin typeface="+mn-lt"/>
                <a:ea typeface="+mn-ea"/>
                <a:cs typeface="+mn-cs"/>
              </a:rPr>
              <a:t>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qu'un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élément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graphique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cadre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approche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lente</a:t>
            </a:r>
            <a:r>
              <a:rPr lang="en-US" sz="120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21</a:t>
            </a:fld>
            <a:endParaRPr lang="en-US"/>
          </a:p>
        </p:txBody>
      </p:sp>
    </p:spTree>
    <p:extLst>
      <p:ext uri="{BB962C8B-B14F-4D97-AF65-F5344CB8AC3E}">
        <p14:creationId xmlns:p14="http://schemas.microsoft.com/office/powerpoint/2010/main" val="39377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La situation change petit à petit.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étonnamment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mais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directions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native </a:t>
            </a:r>
            <a:r>
              <a:rPr lang="en-US" sz="1200" i="0" kern="1200" baseline="0" dirty="0" err="1" smtClean="0">
                <a:solidFill>
                  <a:schemeClr val="tx1"/>
                </a:solidFill>
                <a:effectLst/>
                <a:latin typeface="+mn-lt"/>
                <a:ea typeface="+mn-ea"/>
                <a:cs typeface="+mn-cs"/>
              </a:rPr>
              <a:t>devient</a:t>
            </a:r>
            <a:r>
              <a:rPr lang="en-US" sz="1200" i="0" kern="1200" baseline="0" dirty="0" smtClean="0">
                <a:solidFill>
                  <a:schemeClr val="tx1"/>
                </a:solidFill>
                <a:effectLst/>
                <a:latin typeface="+mn-lt"/>
                <a:ea typeface="+mn-ea"/>
                <a:cs typeface="+mn-cs"/>
              </a:rPr>
              <a:t> les gadgets </a:t>
            </a:r>
            <a:r>
              <a:rPr lang="en-US" sz="1200" i="0" kern="1200" baseline="0" dirty="0" err="1" smtClean="0">
                <a:solidFill>
                  <a:schemeClr val="tx1"/>
                </a:solidFill>
                <a:effectLst/>
                <a:latin typeface="+mn-lt"/>
                <a:ea typeface="+mn-ea"/>
                <a:cs typeface="+mn-cs"/>
              </a:rPr>
              <a:t>intelligents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TV (LG avec Open </a:t>
            </a:r>
            <a:r>
              <a:rPr lang="en-US" sz="1200" i="0" kern="1200" baseline="0" dirty="0" err="1" smtClean="0">
                <a:solidFill>
                  <a:schemeClr val="tx1"/>
                </a:solidFill>
                <a:effectLst/>
                <a:latin typeface="+mn-lt"/>
                <a:ea typeface="+mn-ea"/>
                <a:cs typeface="+mn-cs"/>
              </a:rPr>
              <a:t>WebOS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les consoles des </a:t>
            </a:r>
            <a:r>
              <a:rPr lang="en-US" sz="1200" i="0" kern="1200" baseline="0" dirty="0" err="1" smtClean="0">
                <a:solidFill>
                  <a:schemeClr val="tx1"/>
                </a:solidFill>
                <a:effectLst/>
                <a:latin typeface="+mn-lt"/>
                <a:ea typeface="+mn-ea"/>
                <a:cs typeface="+mn-cs"/>
              </a:rPr>
              <a:t>jeux</a:t>
            </a:r>
            <a:r>
              <a:rPr lang="en-US" sz="1200" i="0" kern="1200" baseline="0" dirty="0" smtClean="0">
                <a:solidFill>
                  <a:schemeClr val="tx1"/>
                </a:solidFill>
                <a:effectLst/>
                <a:latin typeface="+mn-lt"/>
                <a:ea typeface="+mn-ea"/>
                <a:cs typeface="+mn-cs"/>
              </a:rPr>
              <a:t> (Xbox One). Il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d'alternative</a:t>
            </a:r>
            <a:r>
              <a:rPr lang="en-US" sz="1200" i="0" kern="1200" baseline="0" dirty="0" smtClean="0">
                <a:solidFill>
                  <a:schemeClr val="tx1"/>
                </a:solidFill>
                <a:effectLst/>
                <a:latin typeface="+mn-lt"/>
                <a:ea typeface="+mn-ea"/>
                <a:cs typeface="+mn-cs"/>
              </a:rPr>
              <a:t> et en plus le </a:t>
            </a:r>
            <a:r>
              <a:rPr lang="en-US" sz="1200" i="0" kern="1200" baseline="0" dirty="0" err="1" smtClean="0">
                <a:solidFill>
                  <a:schemeClr val="tx1"/>
                </a:solidFill>
                <a:effectLst/>
                <a:latin typeface="+mn-lt"/>
                <a:ea typeface="+mn-ea"/>
                <a:cs typeface="+mn-cs"/>
              </a:rPr>
              <a:t>marché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en </a:t>
            </a:r>
            <a:r>
              <a:rPr lang="en-US" sz="1200" i="0" kern="1200" baseline="0" dirty="0" err="1" smtClean="0">
                <a:solidFill>
                  <a:schemeClr val="tx1"/>
                </a:solidFill>
                <a:effectLst/>
                <a:latin typeface="+mn-lt"/>
                <a:ea typeface="+mn-ea"/>
                <a:cs typeface="+mn-cs"/>
              </a:rPr>
              <a:t>pleine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croissance</a:t>
            </a:r>
            <a:r>
              <a:rPr lang="en-US" sz="1200" i="0" kern="1200" baseline="0" dirty="0" smtClean="0">
                <a:solidFill>
                  <a:schemeClr val="tx1"/>
                </a:solidFill>
                <a:effectLst/>
                <a:latin typeface="+mn-lt"/>
                <a:ea typeface="+mn-ea"/>
                <a:cs typeface="+mn-cs"/>
              </a:rPr>
              <a:t>.</a:t>
            </a:r>
          </a:p>
          <a:p>
            <a:endParaRPr lang="en-US" sz="1200" i="0" kern="1200" baseline="0" dirty="0" smtClean="0">
              <a:solidFill>
                <a:schemeClr val="tx1"/>
              </a:solidFill>
              <a:effectLst/>
              <a:latin typeface="+mn-lt"/>
              <a:ea typeface="+mn-ea"/>
              <a:cs typeface="+mn-cs"/>
            </a:endParaRPr>
          </a:p>
          <a:p>
            <a:pPr rtl="0" eaLnBrk="1" fontAlgn="base" latinLnBrk="0" hangingPunct="1"/>
            <a:r>
              <a:rPr lang="en-US" sz="1200" i="0" kern="1200" baseline="0" dirty="0" smtClean="0">
                <a:solidFill>
                  <a:schemeClr val="tx1"/>
                </a:solidFill>
                <a:effectLst/>
                <a:latin typeface="+mn-lt"/>
                <a:ea typeface="+mn-ea"/>
                <a:cs typeface="+mn-cs"/>
              </a:rPr>
              <a:t>Au final,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un aspect important,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l'augmentation</a:t>
            </a:r>
            <a:r>
              <a:rPr lang="en-US" sz="1200" i="0" kern="1200" baseline="0" dirty="0" smtClean="0">
                <a:solidFill>
                  <a:schemeClr val="tx1"/>
                </a:solidFill>
                <a:effectLst/>
                <a:latin typeface="+mn-lt"/>
                <a:ea typeface="+mn-ea"/>
                <a:cs typeface="+mn-cs"/>
              </a:rPr>
              <a:t> de la </a:t>
            </a:r>
            <a:r>
              <a:rPr lang="en-US" sz="1200" i="0" kern="1200" baseline="0" dirty="0" err="1" smtClean="0">
                <a:solidFill>
                  <a:schemeClr val="tx1"/>
                </a:solidFill>
                <a:effectLst/>
                <a:latin typeface="+mn-lt"/>
                <a:ea typeface="+mn-ea"/>
                <a:cs typeface="+mn-cs"/>
              </a:rPr>
              <a:t>vitesse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d'exécution</a:t>
            </a:r>
            <a:r>
              <a:rPr lang="en-US" sz="1200" i="0" kern="1200" baseline="0" dirty="0" smtClean="0">
                <a:solidFill>
                  <a:schemeClr val="tx1"/>
                </a:solidFill>
                <a:effectLst/>
                <a:latin typeface="+mn-lt"/>
                <a:ea typeface="+mn-ea"/>
                <a:cs typeface="+mn-cs"/>
              </a:rPr>
              <a:t> du JavaScript, grâce aux </a:t>
            </a:r>
            <a:r>
              <a:rPr lang="en-US" sz="1200" i="0" kern="1200" baseline="0" dirty="0" err="1" smtClean="0">
                <a:solidFill>
                  <a:schemeClr val="tx1"/>
                </a:solidFill>
                <a:effectLst/>
                <a:latin typeface="+mn-lt"/>
                <a:ea typeface="+mn-ea"/>
                <a:cs typeface="+mn-cs"/>
              </a:rPr>
              <a:t>compilateurs</a:t>
            </a:r>
            <a:r>
              <a:rPr lang="en-US" sz="1200" i="0" kern="1200" baseline="0" dirty="0" smtClean="0">
                <a:solidFill>
                  <a:schemeClr val="tx1"/>
                </a:solidFill>
                <a:effectLst/>
                <a:latin typeface="+mn-lt"/>
                <a:ea typeface="+mn-ea"/>
                <a:cs typeface="+mn-cs"/>
              </a:rPr>
              <a:t>/</a:t>
            </a:r>
            <a:r>
              <a:rPr lang="en-US" sz="1200" i="0" kern="1200" baseline="0" dirty="0" err="1" smtClean="0">
                <a:solidFill>
                  <a:schemeClr val="tx1"/>
                </a:solidFill>
                <a:effectLst/>
                <a:latin typeface="+mn-lt"/>
                <a:ea typeface="+mn-ea"/>
                <a:cs typeface="+mn-cs"/>
              </a:rPr>
              <a:t>interprétateurs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les </a:t>
            </a:r>
            <a:r>
              <a:rPr lang="en-US" sz="1200" i="0" kern="1200" baseline="0" dirty="0" err="1" smtClean="0">
                <a:solidFill>
                  <a:schemeClr val="tx1"/>
                </a:solidFill>
                <a:effectLst/>
                <a:latin typeface="+mn-lt"/>
                <a:ea typeface="+mn-ea"/>
                <a:cs typeface="+mn-cs"/>
              </a:rPr>
              <a:t>cas</a:t>
            </a:r>
            <a:r>
              <a:rPr lang="en-US" sz="1200" i="0" kern="1200" baseline="0" dirty="0" smtClean="0">
                <a:solidFill>
                  <a:schemeClr val="tx1"/>
                </a:solidFill>
                <a:effectLst/>
                <a:latin typeface="+mn-lt"/>
                <a:ea typeface="+mn-ea"/>
                <a:cs typeface="+mn-cs"/>
              </a:rPr>
              <a:t> précis (arrays ES6) et la </a:t>
            </a:r>
            <a:r>
              <a:rPr lang="en-US" sz="1200" i="0" kern="1200" baseline="0" dirty="0" err="1" smtClean="0">
                <a:solidFill>
                  <a:schemeClr val="tx1"/>
                </a:solidFill>
                <a:effectLst/>
                <a:latin typeface="+mn-lt"/>
                <a:ea typeface="+mn-ea"/>
                <a:cs typeface="+mn-cs"/>
              </a:rPr>
              <a:t>sélection</a:t>
            </a:r>
            <a:r>
              <a:rPr lang="en-US" sz="1200" i="0" kern="1200" baseline="0" dirty="0" smtClean="0">
                <a:solidFill>
                  <a:schemeClr val="tx1"/>
                </a:solidFill>
                <a:effectLst/>
                <a:latin typeface="+mn-lt"/>
                <a:ea typeface="+mn-ea"/>
                <a:cs typeface="+mn-cs"/>
              </a:rPr>
              <a:t> de sous-ensembles du </a:t>
            </a:r>
            <a:r>
              <a:rPr lang="en-US" sz="1200" i="0" kern="1200" baseline="0" dirty="0" err="1" smtClean="0">
                <a:solidFill>
                  <a:schemeClr val="tx1"/>
                </a:solidFill>
                <a:effectLst/>
                <a:latin typeface="+mn-lt"/>
                <a:ea typeface="+mn-ea"/>
                <a:cs typeface="+mn-cs"/>
              </a:rPr>
              <a:t>langage</a:t>
            </a:r>
            <a:r>
              <a:rPr lang="en-US" sz="1200" i="0" kern="1200" baseline="0" dirty="0" smtClean="0">
                <a:solidFill>
                  <a:schemeClr val="tx1"/>
                </a:solidFill>
                <a:effectLst/>
                <a:latin typeface="+mn-lt"/>
                <a:ea typeface="+mn-ea"/>
                <a:cs typeface="+mn-cs"/>
              </a:rPr>
              <a:t> (asm.js)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22</a:t>
            </a:fld>
            <a:endParaRPr lang="en-US"/>
          </a:p>
        </p:txBody>
      </p:sp>
    </p:spTree>
    <p:extLst>
      <p:ext uri="{BB962C8B-B14F-4D97-AF65-F5344CB8AC3E}">
        <p14:creationId xmlns:p14="http://schemas.microsoft.com/office/powerpoint/2010/main" val="287091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23</a:t>
            </a:fld>
            <a:endParaRPr lang="en-US"/>
          </a:p>
        </p:txBody>
      </p:sp>
    </p:spTree>
    <p:extLst>
      <p:ext uri="{BB962C8B-B14F-4D97-AF65-F5344CB8AC3E}">
        <p14:creationId xmlns:p14="http://schemas.microsoft.com/office/powerpoint/2010/main" val="366434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a:t>
            </a:fld>
            <a:endParaRPr lang="en-US"/>
          </a:p>
        </p:txBody>
      </p:sp>
    </p:spTree>
    <p:extLst>
      <p:ext uri="{BB962C8B-B14F-4D97-AF65-F5344CB8AC3E}">
        <p14:creationId xmlns:p14="http://schemas.microsoft.com/office/powerpoint/2010/main" val="125413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On </a:t>
            </a:r>
            <a:r>
              <a:rPr lang="en-US" sz="1200" i="0" kern="1200" baseline="0" dirty="0" err="1" smtClean="0">
                <a:solidFill>
                  <a:schemeClr val="tx1"/>
                </a:solidFill>
                <a:effectLst/>
                <a:latin typeface="+mn-lt"/>
                <a:ea typeface="+mn-ea"/>
                <a:cs typeface="+mn-cs"/>
              </a:rPr>
              <a:t>voit</a:t>
            </a:r>
            <a:r>
              <a:rPr lang="en-US" sz="1200" i="0" kern="1200" baseline="0" dirty="0" smtClean="0">
                <a:solidFill>
                  <a:schemeClr val="tx1"/>
                </a:solidFill>
                <a:effectLst/>
                <a:latin typeface="+mn-lt"/>
                <a:ea typeface="+mn-ea"/>
                <a:cs typeface="+mn-cs"/>
              </a:rPr>
              <a:t> la fin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époque de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JS qui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simplifié</a:t>
            </a:r>
            <a:r>
              <a:rPr lang="en-US" sz="1200" i="0" kern="1200" baseline="0" dirty="0" smtClean="0">
                <a:solidFill>
                  <a:schemeClr val="tx1"/>
                </a:solidFill>
                <a:effectLst/>
                <a:latin typeface="+mn-lt"/>
                <a:ea typeface="+mn-ea"/>
                <a:cs typeface="+mn-cs"/>
              </a:rPr>
              <a:t> les vies des </a:t>
            </a:r>
            <a:r>
              <a:rPr lang="en-US" sz="1200" i="0" kern="1200" baseline="0" dirty="0" err="1" smtClean="0">
                <a:solidFill>
                  <a:schemeClr val="tx1"/>
                </a:solidFill>
                <a:effectLst/>
                <a:latin typeface="+mn-lt"/>
                <a:ea typeface="+mn-ea"/>
                <a:cs typeface="+mn-cs"/>
              </a:rPr>
              <a:t>développeurs</a:t>
            </a:r>
            <a:r>
              <a:rPr lang="en-US" sz="1200" i="0" kern="1200" baseline="0" dirty="0" smtClean="0">
                <a:solidFill>
                  <a:schemeClr val="tx1"/>
                </a:solidFill>
                <a:effectLst/>
                <a:latin typeface="+mn-lt"/>
                <a:ea typeface="+mn-ea"/>
                <a:cs typeface="+mn-cs"/>
              </a:rPr>
              <a:t> Web pour les </a:t>
            </a:r>
            <a:r>
              <a:rPr lang="en-US" sz="1200" i="0" kern="1200" baseline="0" dirty="0" err="1" smtClean="0">
                <a:solidFill>
                  <a:schemeClr val="tx1"/>
                </a:solidFill>
                <a:effectLst/>
                <a:latin typeface="+mn-lt"/>
                <a:ea typeface="+mn-ea"/>
                <a:cs typeface="+mn-cs"/>
              </a:rPr>
              <a:t>années</a:t>
            </a:r>
            <a:r>
              <a:rPr lang="en-US" sz="1200" i="0" kern="1200" baseline="0" dirty="0" smtClean="0">
                <a:solidFill>
                  <a:schemeClr val="tx1"/>
                </a:solidFill>
                <a:effectLst/>
                <a:latin typeface="+mn-lt"/>
                <a:ea typeface="+mn-ea"/>
                <a:cs typeface="+mn-cs"/>
              </a:rPr>
              <a:t> à </a:t>
            </a:r>
            <a:r>
              <a:rPr lang="en-US" sz="1200" i="0" kern="1200" baseline="0" dirty="0" err="1" smtClean="0">
                <a:solidFill>
                  <a:schemeClr val="tx1"/>
                </a:solidFill>
                <a:effectLst/>
                <a:latin typeface="+mn-lt"/>
                <a:ea typeface="+mn-ea"/>
                <a:cs typeface="+mn-cs"/>
              </a:rPr>
              <a:t>venir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comblé</a:t>
            </a:r>
            <a:r>
              <a:rPr lang="en-US" sz="1200" i="0" kern="1200" baseline="0" dirty="0" smtClean="0">
                <a:solidFill>
                  <a:schemeClr val="tx1"/>
                </a:solidFill>
                <a:effectLst/>
                <a:latin typeface="+mn-lt"/>
                <a:ea typeface="+mn-ea"/>
                <a:cs typeface="+mn-cs"/>
              </a:rPr>
              <a:t> le gap entre les </a:t>
            </a:r>
            <a:r>
              <a:rPr lang="en-US" sz="1200" i="0" kern="1200" baseline="0" dirty="0" err="1" smtClean="0">
                <a:solidFill>
                  <a:schemeClr val="tx1"/>
                </a:solidFill>
                <a:effectLst/>
                <a:latin typeface="+mn-lt"/>
                <a:ea typeface="+mn-ea"/>
                <a:cs typeface="+mn-cs"/>
              </a:rPr>
              <a:t>navigateurs</a:t>
            </a:r>
            <a:r>
              <a:rPr lang="en-US" sz="1200" i="0" kern="1200" baseline="0" dirty="0" smtClean="0">
                <a:solidFill>
                  <a:schemeClr val="tx1"/>
                </a:solidFill>
                <a:effectLst/>
                <a:latin typeface="+mn-lt"/>
                <a:ea typeface="+mn-ea"/>
                <a:cs typeface="+mn-cs"/>
              </a:rPr>
              <a:t> et la </a:t>
            </a:r>
            <a:r>
              <a:rPr lang="en-US" sz="1200" i="0" kern="1200" baseline="0" dirty="0" err="1" smtClean="0">
                <a:solidFill>
                  <a:schemeClr val="tx1"/>
                </a:solidFill>
                <a:effectLst/>
                <a:latin typeface="+mn-lt"/>
                <a:ea typeface="+mn-ea"/>
                <a:cs typeface="+mn-cs"/>
              </a:rPr>
              <a:t>lenteur</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des standards Web (</a:t>
            </a:r>
            <a:r>
              <a:rPr lang="en-US" sz="1200" i="0" kern="1200" baseline="0" dirty="0" err="1" smtClean="0">
                <a:solidFill>
                  <a:schemeClr val="tx1"/>
                </a:solidFill>
                <a:effectLst/>
                <a:latin typeface="+mn-lt"/>
                <a:ea typeface="+mn-ea"/>
                <a:cs typeface="+mn-cs"/>
              </a:rPr>
              <a:t>fév</a:t>
            </a:r>
            <a:r>
              <a:rPr lang="en-US" sz="1200" i="0" kern="1200" baseline="0" dirty="0" smtClean="0">
                <a:solidFill>
                  <a:schemeClr val="tx1"/>
                </a:solidFill>
                <a:effectLst/>
                <a:latin typeface="+mn-lt"/>
                <a:ea typeface="+mn-ea"/>
                <a:cs typeface="+mn-cs"/>
              </a:rPr>
              <a:t> 2015 - 10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Prototype, en </a:t>
            </a:r>
            <a:r>
              <a:rPr lang="en-US" sz="1200" i="0" kern="1200" baseline="0" dirty="0" err="1" smtClean="0">
                <a:solidFill>
                  <a:schemeClr val="tx1"/>
                </a:solidFill>
                <a:effectLst/>
                <a:latin typeface="+mn-lt"/>
                <a:ea typeface="+mn-ea"/>
                <a:cs typeface="+mn-cs"/>
              </a:rPr>
              <a:t>juin</a:t>
            </a:r>
            <a:r>
              <a:rPr lang="en-US" sz="1200" i="0" kern="1200" baseline="0" dirty="0" smtClean="0">
                <a:solidFill>
                  <a:schemeClr val="tx1"/>
                </a:solidFill>
                <a:effectLst/>
                <a:latin typeface="+mn-lt"/>
                <a:ea typeface="+mn-ea"/>
                <a:cs typeface="+mn-cs"/>
              </a:rPr>
              <a:t> </a:t>
            </a:r>
            <a:r>
              <a:rPr lang="ru-RU" sz="1200" i="0" kern="1200" baseline="0" dirty="0" smtClean="0">
                <a:solidFill>
                  <a:schemeClr val="tx1"/>
                </a:solidFill>
                <a:effectLst/>
                <a:latin typeface="+mn-lt"/>
                <a:ea typeface="+mn-ea"/>
                <a:cs typeface="+mn-cs"/>
              </a:rPr>
              <a:t>script.aculo.us et en septembre MooTools</a:t>
            </a:r>
            <a:r>
              <a:rPr lang="en-US" sz="1200" i="0" kern="1200" baseline="0" dirty="0" smtClean="0">
                <a:solidFill>
                  <a:schemeClr val="tx1"/>
                </a:solidFill>
                <a:effectLst/>
                <a:latin typeface="+mn-lt"/>
                <a:ea typeface="+mn-ea"/>
                <a:cs typeface="+mn-cs"/>
              </a:rPr>
              <a:t>)</a:t>
            </a:r>
          </a:p>
          <a:p>
            <a:endParaRPr lang="en-US" dirty="0" smtClean="0"/>
          </a:p>
          <a:p>
            <a:r>
              <a:rPr lang="en-US" sz="1200" i="0" kern="1200" baseline="0" dirty="0" smtClean="0">
                <a:solidFill>
                  <a:schemeClr val="tx1"/>
                </a:solidFill>
                <a:effectLst/>
                <a:latin typeface="+mn-lt"/>
                <a:ea typeface="+mn-ea"/>
                <a:cs typeface="+mn-cs"/>
              </a:rPr>
              <a:t>En </a:t>
            </a:r>
            <a:r>
              <a:rPr lang="en-US" sz="1200" i="0" kern="1200" baseline="0" dirty="0" err="1" smtClean="0">
                <a:solidFill>
                  <a:schemeClr val="tx1"/>
                </a:solidFill>
                <a:effectLst/>
                <a:latin typeface="+mn-lt"/>
                <a:ea typeface="+mn-ea"/>
                <a:cs typeface="+mn-cs"/>
              </a:rPr>
              <a:t>général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seront</a:t>
            </a:r>
            <a:r>
              <a:rPr lang="en-US" sz="1200" i="0" kern="1200" baseline="0" dirty="0" smtClean="0">
                <a:solidFill>
                  <a:schemeClr val="tx1"/>
                </a:solidFill>
                <a:effectLst/>
                <a:latin typeface="+mn-lt"/>
                <a:ea typeface="+mn-ea"/>
                <a:cs typeface="+mn-cs"/>
              </a:rPr>
              <a:t> les SPA qui </a:t>
            </a:r>
            <a:r>
              <a:rPr lang="en-US" sz="1200" i="0" kern="1200" baseline="0" dirty="0" err="1" smtClean="0">
                <a:solidFill>
                  <a:schemeClr val="tx1"/>
                </a:solidFill>
                <a:effectLst/>
                <a:latin typeface="+mn-lt"/>
                <a:ea typeface="+mn-ea"/>
                <a:cs typeface="+mn-cs"/>
              </a:rPr>
              <a:t>vont</a:t>
            </a:r>
            <a:r>
              <a:rPr lang="en-US" sz="1200" i="0" kern="1200" baseline="0" dirty="0" smtClean="0">
                <a:solidFill>
                  <a:schemeClr val="tx1"/>
                </a:solidFill>
                <a:effectLst/>
                <a:latin typeface="+mn-lt"/>
                <a:ea typeface="+mn-ea"/>
                <a:cs typeface="+mn-cs"/>
              </a:rPr>
              <a:t> demander la </a:t>
            </a:r>
            <a:r>
              <a:rPr lang="en-US" sz="1200" i="0" kern="1200" baseline="0" dirty="0" err="1" smtClean="0">
                <a:solidFill>
                  <a:schemeClr val="tx1"/>
                </a:solidFill>
                <a:effectLst/>
                <a:latin typeface="+mn-lt"/>
                <a:ea typeface="+mn-ea"/>
                <a:cs typeface="+mn-cs"/>
              </a:rPr>
              <a:t>décomposition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templatisation</a:t>
            </a:r>
            <a:r>
              <a:rPr lang="en-US" sz="1200" i="0" kern="1200" baseline="0" dirty="0" smtClean="0">
                <a:solidFill>
                  <a:schemeClr val="tx1"/>
                </a:solidFill>
                <a:effectLst/>
                <a:latin typeface="+mn-lt"/>
                <a:ea typeface="+mn-ea"/>
                <a:cs typeface="+mn-cs"/>
              </a:rPr>
              <a:t>, data binding, structure </a:t>
            </a:r>
            <a:r>
              <a:rPr lang="en-US" sz="1200" i="0" kern="1200" baseline="0" dirty="0" err="1" smtClean="0">
                <a:solidFill>
                  <a:schemeClr val="tx1"/>
                </a:solidFill>
                <a:effectLst/>
                <a:latin typeface="+mn-lt"/>
                <a:ea typeface="+mn-ea"/>
                <a:cs typeface="+mn-cs"/>
              </a:rPr>
              <a:t>modulaire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etc</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25</a:t>
            </a:fld>
            <a:endParaRPr lang="en-US"/>
          </a:p>
        </p:txBody>
      </p:sp>
    </p:spTree>
    <p:extLst>
      <p:ext uri="{BB962C8B-B14F-4D97-AF65-F5344CB8AC3E}">
        <p14:creationId xmlns:p14="http://schemas.microsoft.com/office/powerpoint/2010/main" val="8777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 bon </a:t>
            </a:r>
            <a:r>
              <a:rPr lang="en-US" dirty="0" err="1" smtClean="0"/>
              <a:t>exemple</a:t>
            </a:r>
            <a:r>
              <a:rPr lang="en-US" dirty="0" smtClean="0"/>
              <a:t> </a:t>
            </a:r>
            <a:r>
              <a:rPr lang="en-US" dirty="0" err="1" smtClean="0"/>
              <a:t>c’est</a:t>
            </a:r>
            <a:r>
              <a:rPr lang="en-US" dirty="0" smtClean="0"/>
              <a:t> Angular</a:t>
            </a:r>
          </a:p>
          <a:p>
            <a:endParaRPr lang="en-US" dirty="0" smtClean="0"/>
          </a:p>
          <a:p>
            <a:r>
              <a:rPr lang="en-US" dirty="0" smtClean="0"/>
              <a:t>Microsoft </a:t>
            </a:r>
            <a:r>
              <a:rPr lang="en-US" dirty="0" err="1" smtClean="0"/>
              <a:t>refait</a:t>
            </a:r>
            <a:r>
              <a:rPr lang="ru-RU" dirty="0" smtClean="0"/>
              <a:t> </a:t>
            </a:r>
            <a:r>
              <a:rPr lang="en-US" dirty="0" err="1" smtClean="0"/>
              <a:t>WinJS</a:t>
            </a:r>
            <a:r>
              <a:rPr lang="en-US" dirty="0" smtClean="0"/>
              <a:t> en</a:t>
            </a:r>
            <a:r>
              <a:rPr lang="ru-RU" dirty="0" smtClean="0"/>
              <a:t> </a:t>
            </a:r>
            <a:r>
              <a:rPr lang="en-US" dirty="0" err="1" smtClean="0"/>
              <a:t>TypeScript</a:t>
            </a:r>
            <a:r>
              <a:rPr lang="en-US" dirty="0" smtClean="0"/>
              <a:t>, Google pour</a:t>
            </a:r>
            <a:r>
              <a:rPr lang="ru-RU" dirty="0" smtClean="0"/>
              <a:t> </a:t>
            </a:r>
            <a:r>
              <a:rPr lang="en-US" dirty="0" smtClean="0"/>
              <a:t>Angular 2.0 prepare</a:t>
            </a:r>
            <a:r>
              <a:rPr lang="ru-RU" dirty="0" smtClean="0"/>
              <a:t> </a:t>
            </a:r>
            <a:r>
              <a:rPr lang="en-US" dirty="0" err="1" smtClean="0"/>
              <a:t>AtScript</a:t>
            </a:r>
            <a:r>
              <a:rPr lang="en-US" dirty="0" smtClean="0"/>
              <a:t>, Facebook </a:t>
            </a:r>
            <a:r>
              <a:rPr lang="en-US" dirty="0" err="1" smtClean="0"/>
              <a:t>écrit</a:t>
            </a:r>
            <a:r>
              <a:rPr lang="ru-RU" dirty="0" smtClean="0"/>
              <a:t> </a:t>
            </a:r>
            <a:r>
              <a:rPr lang="en-US" dirty="0" err="1" smtClean="0"/>
              <a:t>ReactJS</a:t>
            </a:r>
            <a:r>
              <a:rPr lang="en-US" dirty="0" smtClean="0"/>
              <a:t> en</a:t>
            </a:r>
            <a:r>
              <a:rPr lang="ru-RU" dirty="0" smtClean="0"/>
              <a:t> </a:t>
            </a:r>
            <a:r>
              <a:rPr lang="en-US" dirty="0" smtClean="0"/>
              <a:t>Flow</a:t>
            </a:r>
          </a:p>
          <a:p>
            <a:endParaRPr lang="en-US" dirty="0" smtClean="0"/>
          </a:p>
          <a:p>
            <a:r>
              <a:rPr lang="en-US" dirty="0" err="1" smtClean="0"/>
              <a:t>Voulez</a:t>
            </a:r>
            <a:r>
              <a:rPr lang="en-US" dirty="0" smtClean="0"/>
              <a:t> </a:t>
            </a:r>
            <a:r>
              <a:rPr lang="en-US" dirty="0" err="1" smtClean="0"/>
              <a:t>vous</a:t>
            </a:r>
            <a:r>
              <a:rPr lang="en-US" dirty="0" smtClean="0"/>
              <a:t> </a:t>
            </a:r>
            <a:r>
              <a:rPr lang="en-US" dirty="0" err="1" smtClean="0"/>
              <a:t>utiliser</a:t>
            </a:r>
            <a:r>
              <a:rPr lang="ru-RU" dirty="0" smtClean="0"/>
              <a:t> WinJS </a:t>
            </a:r>
            <a:r>
              <a:rPr lang="en-US" dirty="0" smtClean="0"/>
              <a:t>avec</a:t>
            </a:r>
            <a:r>
              <a:rPr lang="ru-RU" dirty="0" smtClean="0"/>
              <a:t> React?</a:t>
            </a:r>
            <a:r>
              <a:rPr lang="en-US" dirty="0" smtClean="0"/>
              <a:t> </a:t>
            </a:r>
            <a:r>
              <a:rPr lang="en-US" dirty="0" err="1" smtClean="0"/>
              <a:t>C’est</a:t>
            </a:r>
            <a:r>
              <a:rPr lang="en-US" dirty="0" smtClean="0"/>
              <a:t> possible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26</a:t>
            </a:fld>
            <a:endParaRPr lang="en-US"/>
          </a:p>
        </p:txBody>
      </p:sp>
    </p:spTree>
    <p:extLst>
      <p:ext uri="{BB962C8B-B14F-4D97-AF65-F5344CB8AC3E}">
        <p14:creationId xmlns:p14="http://schemas.microsoft.com/office/powerpoint/2010/main" val="99516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27</a:t>
            </a:fld>
            <a:endParaRPr lang="en-US"/>
          </a:p>
        </p:txBody>
      </p:sp>
    </p:spTree>
    <p:extLst>
      <p:ext uri="{BB962C8B-B14F-4D97-AF65-F5344CB8AC3E}">
        <p14:creationId xmlns:p14="http://schemas.microsoft.com/office/powerpoint/2010/main" val="12225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28</a:t>
            </a:fld>
            <a:endParaRPr lang="en-US"/>
          </a:p>
        </p:txBody>
      </p:sp>
    </p:spTree>
    <p:extLst>
      <p:ext uri="{BB962C8B-B14F-4D97-AF65-F5344CB8AC3E}">
        <p14:creationId xmlns:p14="http://schemas.microsoft.com/office/powerpoint/2010/main" val="316086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29</a:t>
            </a:fld>
            <a:endParaRPr lang="en-US"/>
          </a:p>
        </p:txBody>
      </p:sp>
    </p:spTree>
    <p:extLst>
      <p:ext uri="{BB962C8B-B14F-4D97-AF65-F5344CB8AC3E}">
        <p14:creationId xmlns:p14="http://schemas.microsoft.com/office/powerpoint/2010/main" val="74863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sz="1200" i="0" kern="1200" baseline="0" dirty="0" smtClean="0">
                <a:solidFill>
                  <a:schemeClr val="tx1"/>
                </a:solidFill>
                <a:effectLst/>
                <a:latin typeface="+mn-lt"/>
                <a:ea typeface="+mn-ea"/>
                <a:cs typeface="+mn-cs"/>
              </a:rPr>
              <a:t>Comme conséquence un tel lot des standards (sous condition d'une réalisation correcte) doit considérablement simplifier la création des nouveaux éléments de contrôle dans un état isolé (sans effets de bord potentiels reflétés sur le </a:t>
            </a:r>
            <a:r>
              <a:rPr lang="fr-FR" sz="1200" i="0" kern="1200" baseline="0" dirty="0" err="1" smtClean="0">
                <a:solidFill>
                  <a:schemeClr val="tx1"/>
                </a:solidFill>
                <a:effectLst/>
                <a:latin typeface="+mn-lt"/>
                <a:ea typeface="+mn-ea"/>
                <a:cs typeface="+mn-cs"/>
              </a:rPr>
              <a:t>markup</a:t>
            </a:r>
            <a:r>
              <a:rPr lang="fr-FR" sz="1200" i="0" kern="1200" baseline="0" dirty="0" smtClean="0">
                <a:solidFill>
                  <a:schemeClr val="tx1"/>
                </a:solidFill>
                <a:effectLst/>
                <a:latin typeface="+mn-lt"/>
                <a:ea typeface="+mn-ea"/>
                <a:cs typeface="+mn-cs"/>
              </a:rPr>
              <a:t> restant). Ces éléments sont prévus d'être pratique pour la réutilisation et composition.</a:t>
            </a:r>
            <a:endParaRPr lang="en-US" sz="1200" i="0" kern="1200" baseline="0" dirty="0" smtClean="0">
              <a:solidFill>
                <a:schemeClr val="tx1"/>
              </a:solidFill>
              <a:effectLst/>
              <a:latin typeface="+mn-lt"/>
              <a:ea typeface="+mn-ea"/>
              <a:cs typeface="+mn-cs"/>
            </a:endParaRPr>
          </a:p>
          <a:p>
            <a:endParaRPr lang="en-US" dirty="0" smtClean="0"/>
          </a:p>
          <a:p>
            <a:pPr fontAlgn="base"/>
            <a:r>
              <a:rPr lang="fr-FR" sz="1200" i="0" kern="1200" baseline="0" dirty="0" smtClean="0">
                <a:solidFill>
                  <a:schemeClr val="tx1"/>
                </a:solidFill>
                <a:effectLst/>
                <a:latin typeface="+mn-lt"/>
                <a:ea typeface="+mn-ea"/>
                <a:cs typeface="+mn-cs"/>
              </a:rPr>
              <a:t>À part des joueurs principaux qui fabriquent leur propre </a:t>
            </a:r>
            <a:r>
              <a:rPr lang="fr-FR" sz="1200" i="0" kern="1200" baseline="0" dirty="0" err="1" smtClean="0">
                <a:solidFill>
                  <a:schemeClr val="tx1"/>
                </a:solidFill>
                <a:effectLst/>
                <a:latin typeface="+mn-lt"/>
                <a:ea typeface="+mn-ea"/>
                <a:cs typeface="+mn-cs"/>
              </a:rPr>
              <a:t>frameworks</a:t>
            </a:r>
            <a:r>
              <a:rPr lang="fr-FR" sz="1200" i="0" kern="1200" baseline="0" dirty="0" smtClean="0">
                <a:solidFill>
                  <a:schemeClr val="tx1"/>
                </a:solidFill>
                <a:effectLst/>
                <a:latin typeface="+mn-lt"/>
                <a:ea typeface="+mn-ea"/>
                <a:cs typeface="+mn-cs"/>
              </a:rPr>
              <a:t> selon leurs besoins et pour leurs plates formes, il y a aussi d'autres membres de communauté qui sont intéressés de façon critique en composants web. Plus exactement il s'agit des producteurs des différentes bibliothèques des éléments de contrôle. Donc il est prévu que ce concept va vite être absorbé par la communauté suite à l'implémentation par les navigateurs.</a:t>
            </a:r>
            <a:endParaRPr lang="en-US" sz="1200" i="0" kern="1200" baseline="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i="0" kern="1200" baseline="0" dirty="0" smtClean="0">
                <a:solidFill>
                  <a:schemeClr val="tx1"/>
                </a:solidFill>
                <a:effectLst/>
                <a:latin typeface="+mn-lt"/>
                <a:ea typeface="+mn-ea"/>
                <a:cs typeface="+mn-cs"/>
              </a:rPr>
              <a:t>Actuellement les composants web sont une sorte d'un cheval noir, donc il est difficile de dire comment cela marchera. Aujourd'hui on voit une grande volonté de la part de Google pour promouvoir ce concept via son projet </a:t>
            </a:r>
            <a:r>
              <a:rPr lang="fr-FR" sz="1200" i="0" kern="1200" baseline="0" dirty="0" err="1" smtClean="0">
                <a:solidFill>
                  <a:schemeClr val="tx1"/>
                </a:solidFill>
                <a:effectLst/>
                <a:latin typeface="+mn-lt"/>
                <a:ea typeface="+mn-ea"/>
                <a:cs typeface="+mn-cs"/>
              </a:rPr>
              <a:t>Polymer</a:t>
            </a:r>
            <a:r>
              <a:rPr lang="fr-FR" sz="1200" i="0" kern="1200" baseline="0" dirty="0" smtClean="0">
                <a:solidFill>
                  <a:schemeClr val="tx1"/>
                </a:solidFill>
                <a:effectLst/>
                <a:latin typeface="+mn-lt"/>
                <a:ea typeface="+mn-ea"/>
                <a:cs typeface="+mn-cs"/>
              </a:rPr>
              <a:t> et le support des </a:t>
            </a:r>
            <a:r>
              <a:rPr lang="fr-FR" sz="1200" i="0" kern="1200" baseline="0" dirty="0" err="1" smtClean="0">
                <a:solidFill>
                  <a:schemeClr val="tx1"/>
                </a:solidFill>
                <a:effectLst/>
                <a:latin typeface="+mn-lt"/>
                <a:ea typeface="+mn-ea"/>
                <a:cs typeface="+mn-cs"/>
              </a:rPr>
              <a:t>drafts</a:t>
            </a:r>
            <a:r>
              <a:rPr lang="fr-FR" sz="1200" i="0" kern="1200" baseline="0" dirty="0" smtClean="0">
                <a:solidFill>
                  <a:schemeClr val="tx1"/>
                </a:solidFill>
                <a:effectLst/>
                <a:latin typeface="+mn-lt"/>
                <a:ea typeface="+mn-ea"/>
                <a:cs typeface="+mn-cs"/>
              </a:rPr>
              <a:t> de ce standard dans le cadre du projet </a:t>
            </a:r>
            <a:r>
              <a:rPr lang="fr-FR" sz="1200" i="0" kern="1200" baseline="0" dirty="0" err="1" smtClean="0">
                <a:solidFill>
                  <a:schemeClr val="tx1"/>
                </a:solidFill>
                <a:effectLst/>
                <a:latin typeface="+mn-lt"/>
                <a:ea typeface="+mn-ea"/>
                <a:cs typeface="+mn-cs"/>
              </a:rPr>
              <a:t>Chromium</a:t>
            </a:r>
            <a:endParaRPr lang="en-US" sz="1200" i="0" kern="1200" baseline="0" dirty="0" smtClean="0">
              <a:solidFill>
                <a:schemeClr val="tx1"/>
              </a:solidFill>
              <a:effectLst/>
              <a:latin typeface="+mn-lt"/>
              <a:ea typeface="+mn-ea"/>
              <a:cs typeface="+mn-cs"/>
            </a:endParaRPr>
          </a:p>
          <a:p>
            <a:r>
              <a:rPr lang="ru-RU" dirty="0" smtClean="0"/>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30</a:t>
            </a:fld>
            <a:endParaRPr lang="en-US"/>
          </a:p>
        </p:txBody>
      </p:sp>
    </p:spTree>
    <p:extLst>
      <p:ext uri="{BB962C8B-B14F-4D97-AF65-F5344CB8AC3E}">
        <p14:creationId xmlns:p14="http://schemas.microsoft.com/office/powerpoint/2010/main" val="1990766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31</a:t>
            </a:fld>
            <a:endParaRPr lang="en-US"/>
          </a:p>
        </p:txBody>
      </p:sp>
    </p:spTree>
    <p:extLst>
      <p:ext uri="{BB962C8B-B14F-4D97-AF65-F5344CB8AC3E}">
        <p14:creationId xmlns:p14="http://schemas.microsoft.com/office/powerpoint/2010/main" val="1513545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Les nouveaux projets sont: </a:t>
            </a:r>
            <a:endParaRPr lang="fr-FR" dirty="0" smtClean="0"/>
          </a:p>
          <a:p>
            <a:r>
              <a:rPr lang="fr-FR" sz="1200" kern="1200" dirty="0" smtClean="0">
                <a:solidFill>
                  <a:schemeClr val="tx1"/>
                </a:solidFill>
                <a:effectLst/>
                <a:latin typeface="+mn-lt"/>
                <a:ea typeface="+mn-ea"/>
                <a:cs typeface="+mn-cs"/>
              </a:rPr>
              <a:t>  Broccoli.js (beta, pipeline-</a:t>
            </a:r>
            <a:r>
              <a:rPr lang="fr-FR" sz="1200" kern="1200" dirty="0" err="1" smtClean="0">
                <a:solidFill>
                  <a:schemeClr val="tx1"/>
                </a:solidFill>
                <a:effectLst/>
                <a:latin typeface="+mn-lt"/>
                <a:ea typeface="+mn-ea"/>
                <a:cs typeface="+mn-cs"/>
              </a:rPr>
              <a:t>based</a:t>
            </a:r>
            <a:r>
              <a:rPr lang="fr-FR" sz="1200" kern="1200" dirty="0" smtClean="0">
                <a:solidFill>
                  <a:schemeClr val="tx1"/>
                </a:solidFill>
                <a:effectLst/>
                <a:latin typeface="+mn-lt"/>
                <a:ea typeface="+mn-ea"/>
                <a:cs typeface="+mn-cs"/>
              </a:rPr>
              <a:t>, comparable à Rails </a:t>
            </a:r>
            <a:r>
              <a:rPr lang="fr-FR" sz="1200" kern="1200" dirty="0" err="1" smtClean="0">
                <a:solidFill>
                  <a:schemeClr val="tx1"/>
                </a:solidFill>
                <a:effectLst/>
                <a:latin typeface="+mn-lt"/>
                <a:ea typeface="+mn-ea"/>
                <a:cs typeface="+mn-cs"/>
              </a:rPr>
              <a:t>Asset</a:t>
            </a:r>
            <a:r>
              <a:rPr lang="fr-FR" sz="1200" kern="1200" dirty="0" smtClean="0">
                <a:solidFill>
                  <a:schemeClr val="tx1"/>
                </a:solidFill>
                <a:effectLst/>
                <a:latin typeface="+mn-lt"/>
                <a:ea typeface="+mn-ea"/>
                <a:cs typeface="+mn-cs"/>
              </a:rPr>
              <a:t> pipelines)  </a:t>
            </a:r>
            <a:endParaRPr lang="fr-FR" dirty="0" smtClean="0"/>
          </a:p>
          <a:p>
            <a:r>
              <a:rPr lang="fr-FR" sz="1200" kern="1200" dirty="0" smtClean="0">
                <a:solidFill>
                  <a:schemeClr val="tx1"/>
                </a:solidFill>
                <a:effectLst/>
                <a:latin typeface="+mn-lt"/>
                <a:ea typeface="+mn-ea"/>
                <a:cs typeface="+mn-cs"/>
              </a:rPr>
              <a:t>  Fez.js (S'autoproclame très rapide, très puissant, efficace, cool et simple via JS DSL, F) </a:t>
            </a:r>
            <a:endParaRPr lang="fr-FR" dirty="0" smtClean="0"/>
          </a:p>
          <a:p>
            <a:r>
              <a:rPr lang="fr-FR" sz="1200" kern="1200" dirty="0" smtClean="0">
                <a:solidFill>
                  <a:schemeClr val="tx1"/>
                </a:solidFill>
                <a:effectLst/>
                <a:latin typeface="+mn-lt"/>
                <a:ea typeface="+mn-ea"/>
                <a:cs typeface="+mn-cs"/>
              </a:rPr>
              <a:t>  Mimosa.js (</a:t>
            </a:r>
            <a:r>
              <a:rPr lang="fr-FR" sz="1200" kern="1200" dirty="0" err="1" smtClean="0">
                <a:solidFill>
                  <a:schemeClr val="tx1"/>
                </a:solidFill>
                <a:effectLst/>
                <a:latin typeface="+mn-lt"/>
                <a:ea typeface="+mn-ea"/>
                <a:cs typeface="+mn-cs"/>
              </a:rPr>
              <a:t>Incoyablement</a:t>
            </a:r>
            <a:r>
              <a:rPr lang="fr-FR" sz="1200" kern="1200" dirty="0" smtClean="0">
                <a:solidFill>
                  <a:schemeClr val="tx1"/>
                </a:solidFill>
                <a:effectLst/>
                <a:latin typeface="+mn-lt"/>
                <a:ea typeface="+mn-ea"/>
                <a:cs typeface="+mn-cs"/>
              </a:rPr>
              <a:t> rapide, facile, intelligent, intégrations avec les tests et convention au-dessus de la configuration)</a:t>
            </a:r>
            <a:endParaRPr lang="fr-FR" dirty="0" smtClean="0"/>
          </a:p>
          <a:p>
            <a:endParaRPr lang="en-US" dirty="0" smtClean="0"/>
          </a:p>
          <a:p>
            <a:r>
              <a:rPr lang="fr-FR" sz="1200" kern="1200" dirty="0" err="1" smtClean="0">
                <a:solidFill>
                  <a:schemeClr val="tx1"/>
                </a:solidFill>
                <a:effectLst/>
                <a:latin typeface="+mn-lt"/>
                <a:ea typeface="+mn-ea"/>
                <a:cs typeface="+mn-cs"/>
              </a:rPr>
              <a:t>Yandex</a:t>
            </a:r>
            <a:r>
              <a:rPr lang="fr-FR" sz="1200" kern="1200" dirty="0" smtClean="0">
                <a:solidFill>
                  <a:schemeClr val="tx1"/>
                </a:solidFill>
                <a:effectLst/>
                <a:latin typeface="+mn-lt"/>
                <a:ea typeface="+mn-ea"/>
                <a:cs typeface="+mn-cs"/>
              </a:rPr>
              <a:t> ENB - L'assembleur (parqueur) des paquets. Avec ENB on peut assembler n'importe lequel projet basé sur le modèle de </a:t>
            </a:r>
            <a:r>
              <a:rPr lang="fr-FR" sz="1200" kern="1200" dirty="0" err="1" smtClean="0">
                <a:solidFill>
                  <a:schemeClr val="tx1"/>
                </a:solidFill>
                <a:effectLst/>
                <a:latin typeface="+mn-lt"/>
                <a:ea typeface="+mn-ea"/>
                <a:cs typeface="+mn-cs"/>
              </a:rPr>
              <a:t>node</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target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differents</a:t>
            </a:r>
            <a:r>
              <a:rPr lang="fr-FR" sz="1200" kern="1200" dirty="0" smtClean="0">
                <a:solidFill>
                  <a:schemeClr val="tx1"/>
                </a:solidFill>
                <a:effectLst/>
                <a:latin typeface="+mn-lt"/>
                <a:ea typeface="+mn-ea"/>
                <a:cs typeface="+mn-cs"/>
              </a:rPr>
              <a:t> de </a:t>
            </a:r>
            <a:r>
              <a:rPr lang="fr-FR" sz="1200" kern="1200" dirty="0" err="1" smtClean="0">
                <a:solidFill>
                  <a:schemeClr val="tx1"/>
                </a:solidFill>
                <a:effectLst/>
                <a:latin typeface="+mn-lt"/>
                <a:ea typeface="+mn-ea"/>
                <a:cs typeface="+mn-cs"/>
              </a:rPr>
              <a:t>Bem</a:t>
            </a:r>
            <a:r>
              <a:rPr lang="fr-FR" sz="1200" kern="1200" dirty="0" smtClean="0">
                <a:solidFill>
                  <a:schemeClr val="tx1"/>
                </a:solidFill>
                <a:effectLst/>
                <a:latin typeface="+mn-lt"/>
                <a:ea typeface="+mn-ea"/>
                <a:cs typeface="+mn-cs"/>
              </a:rPr>
              <a:t>-Tools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33</a:t>
            </a:fld>
            <a:endParaRPr lang="en-US"/>
          </a:p>
        </p:txBody>
      </p:sp>
    </p:spTree>
    <p:extLst>
      <p:ext uri="{BB962C8B-B14F-4D97-AF65-F5344CB8AC3E}">
        <p14:creationId xmlns:p14="http://schemas.microsoft.com/office/powerpoint/2010/main" val="2273631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Malgré le fait que </a:t>
            </a:r>
            <a:r>
              <a:rPr lang="fr-FR" sz="1200" kern="1200" dirty="0" err="1" smtClean="0">
                <a:solidFill>
                  <a:schemeClr val="tx1"/>
                </a:solidFill>
                <a:effectLst/>
                <a:latin typeface="+mn-lt"/>
                <a:ea typeface="+mn-ea"/>
                <a:cs typeface="+mn-cs"/>
              </a:rPr>
              <a:t>Twitter</a:t>
            </a:r>
            <a:r>
              <a:rPr lang="fr-FR" sz="1200" kern="1200" dirty="0" smtClean="0">
                <a:solidFill>
                  <a:schemeClr val="tx1"/>
                </a:solidFill>
                <a:effectLst/>
                <a:latin typeface="+mn-lt"/>
                <a:ea typeface="+mn-ea"/>
                <a:cs typeface="+mn-cs"/>
              </a:rPr>
              <a:t> a réalisé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 en 2012 ce système est devenu très populaire. Comme preuve, regardez VS 2015 qui supporte non seulement </a:t>
            </a:r>
            <a:r>
              <a:rPr lang="fr-FR" sz="1200" kern="1200" dirty="0" err="1" smtClean="0">
                <a:solidFill>
                  <a:schemeClr val="tx1"/>
                </a:solidFill>
                <a:effectLst/>
                <a:latin typeface="+mn-lt"/>
                <a:ea typeface="+mn-ea"/>
                <a:cs typeface="+mn-cs"/>
              </a:rPr>
              <a:t>Grunt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Gulp</a:t>
            </a:r>
            <a:r>
              <a:rPr lang="fr-FR" sz="1200" kern="1200" dirty="0" smtClean="0">
                <a:solidFill>
                  <a:schemeClr val="tx1"/>
                </a:solidFill>
                <a:effectLst/>
                <a:latin typeface="+mn-lt"/>
                <a:ea typeface="+mn-ea"/>
                <a:cs typeface="+mn-cs"/>
              </a:rPr>
              <a:t> mais aussi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34</a:t>
            </a:fld>
            <a:endParaRPr lang="en-US"/>
          </a:p>
        </p:txBody>
      </p:sp>
    </p:spTree>
    <p:extLst>
      <p:ext uri="{BB962C8B-B14F-4D97-AF65-F5344CB8AC3E}">
        <p14:creationId xmlns:p14="http://schemas.microsoft.com/office/powerpoint/2010/main" val="1280393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35</a:t>
            </a:fld>
            <a:endParaRPr lang="en-US"/>
          </a:p>
        </p:txBody>
      </p:sp>
    </p:spTree>
    <p:extLst>
      <p:ext uri="{BB962C8B-B14F-4D97-AF65-F5344CB8AC3E}">
        <p14:creationId xmlns:p14="http://schemas.microsoft.com/office/powerpoint/2010/main" val="9038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Si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êtes</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développeur</a:t>
            </a:r>
            <a:r>
              <a:rPr lang="en-US" sz="1200" kern="1200" baseline="0" dirty="0" smtClean="0">
                <a:solidFill>
                  <a:schemeClr val="tx1"/>
                </a:solidFill>
                <a:effectLst/>
                <a:latin typeface="+mn-lt"/>
                <a:ea typeface="+mn-ea"/>
                <a:cs typeface="+mn-cs"/>
              </a:rPr>
              <a:t> WEB,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avez</a:t>
            </a:r>
            <a:r>
              <a:rPr lang="en-US" sz="1200" kern="1200" baseline="0" dirty="0" smtClean="0">
                <a:solidFill>
                  <a:schemeClr val="tx1"/>
                </a:solidFill>
                <a:effectLst/>
                <a:latin typeface="+mn-lt"/>
                <a:ea typeface="+mn-ea"/>
                <a:cs typeface="+mn-cs"/>
              </a:rPr>
              <a:t> déjà </a:t>
            </a:r>
            <a:r>
              <a:rPr lang="en-US" sz="1200" kern="1200" baseline="0" dirty="0" err="1" smtClean="0">
                <a:solidFill>
                  <a:schemeClr val="tx1"/>
                </a:solidFill>
                <a:effectLst/>
                <a:latin typeface="+mn-lt"/>
                <a:ea typeface="+mn-ea"/>
                <a:cs typeface="+mn-cs"/>
              </a:rPr>
              <a:t>pu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ressentir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toute</a:t>
            </a:r>
            <a:r>
              <a:rPr lang="en-US" sz="1200" kern="1200" baseline="0" dirty="0" smtClean="0">
                <a:solidFill>
                  <a:schemeClr val="tx1"/>
                </a:solidFill>
                <a:effectLst/>
                <a:latin typeface="+mn-lt"/>
                <a:ea typeface="+mn-ea"/>
                <a:cs typeface="+mn-cs"/>
              </a:rPr>
              <a:t> la joie et des limitations de bon </a:t>
            </a:r>
            <a:r>
              <a:rPr lang="en-US" sz="1200" kern="1200" baseline="0" dirty="0" err="1" smtClean="0">
                <a:solidFill>
                  <a:schemeClr val="tx1"/>
                </a:solidFill>
                <a:effectLst/>
                <a:latin typeface="+mn-lt"/>
                <a:ea typeface="+mn-ea"/>
                <a:cs typeface="+mn-cs"/>
              </a:rPr>
              <a:t>vieux</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Quand</a:t>
            </a:r>
            <a:r>
              <a:rPr lang="en-US" sz="1200" kern="1200" baseline="0" dirty="0" smtClean="0">
                <a:solidFill>
                  <a:schemeClr val="tx1"/>
                </a:solidFill>
                <a:effectLst/>
                <a:latin typeface="+mn-lt"/>
                <a:ea typeface="+mn-ea"/>
                <a:cs typeface="+mn-cs"/>
              </a:rPr>
              <a:t> Brandan </a:t>
            </a:r>
            <a:r>
              <a:rPr lang="en-US" sz="1200" kern="1200" baseline="0" dirty="0" err="1" smtClean="0">
                <a:solidFill>
                  <a:schemeClr val="tx1"/>
                </a:solidFill>
                <a:effectLst/>
                <a:latin typeface="+mn-lt"/>
                <a:ea typeface="+mn-ea"/>
                <a:cs typeface="+mn-cs"/>
              </a:rPr>
              <a:t>Eich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speed </a:t>
            </a:r>
            <a:r>
              <a:rPr lang="en-US" sz="1200" kern="1200" baseline="0" dirty="0" err="1" smtClean="0">
                <a:solidFill>
                  <a:schemeClr val="tx1"/>
                </a:solidFill>
                <a:effectLst/>
                <a:latin typeface="+mn-lt"/>
                <a:ea typeface="+mn-ea"/>
                <a:cs typeface="+mn-cs"/>
              </a:rPr>
              <a:t>inventait</a:t>
            </a:r>
            <a:r>
              <a:rPr lang="en-US" sz="1200" kern="1200" baseline="0" dirty="0" smtClean="0">
                <a:solidFill>
                  <a:schemeClr val="tx1"/>
                </a:solidFill>
                <a:effectLst/>
                <a:latin typeface="+mn-lt"/>
                <a:ea typeface="+mn-ea"/>
                <a:cs typeface="+mn-cs"/>
              </a:rPr>
              <a:t> le JavaScript, </a:t>
            </a:r>
            <a:r>
              <a:rPr lang="en-US" sz="1200" kern="1200" baseline="0" dirty="0" err="1" smtClean="0">
                <a:solidFill>
                  <a:schemeClr val="tx1"/>
                </a:solidFill>
                <a:effectLst/>
                <a:latin typeface="+mn-lt"/>
                <a:ea typeface="+mn-ea"/>
                <a:cs typeface="+mn-cs"/>
              </a:rPr>
              <a:t>il</a:t>
            </a:r>
            <a:r>
              <a:rPr lang="en-US" sz="1200" kern="1200" baseline="0" dirty="0" smtClean="0">
                <a:solidFill>
                  <a:schemeClr val="tx1"/>
                </a:solidFill>
                <a:effectLst/>
                <a:latin typeface="+mn-lt"/>
                <a:ea typeface="+mn-ea"/>
                <a:cs typeface="+mn-cs"/>
              </a:rPr>
              <a:t> ne </a:t>
            </a:r>
            <a:r>
              <a:rPr lang="en-US" sz="1200" kern="1200" baseline="0" dirty="0" err="1" smtClean="0">
                <a:solidFill>
                  <a:schemeClr val="tx1"/>
                </a:solidFill>
                <a:effectLst/>
                <a:latin typeface="+mn-lt"/>
                <a:ea typeface="+mn-ea"/>
                <a:cs typeface="+mn-cs"/>
              </a:rPr>
              <a:t>pouvait</a:t>
            </a:r>
            <a:r>
              <a:rPr lang="en-US" sz="1200" kern="1200" baseline="0" dirty="0" smtClean="0">
                <a:solidFill>
                  <a:schemeClr val="tx1"/>
                </a:solidFill>
                <a:effectLst/>
                <a:latin typeface="+mn-lt"/>
                <a:ea typeface="+mn-ea"/>
                <a:cs typeface="+mn-cs"/>
              </a:rPr>
              <a:t> pas </a:t>
            </a:r>
            <a:r>
              <a:rPr lang="en-US" sz="1200" kern="1200" baseline="0" dirty="0" err="1" smtClean="0">
                <a:solidFill>
                  <a:schemeClr val="tx1"/>
                </a:solidFill>
                <a:effectLst/>
                <a:latin typeface="+mn-lt"/>
                <a:ea typeface="+mn-ea"/>
                <a:cs typeface="+mn-cs"/>
              </a:rPr>
              <a:t>s'imaginer</a:t>
            </a:r>
            <a:r>
              <a:rPr lang="en-US" sz="1200" kern="1200" baseline="0" dirty="0" smtClean="0">
                <a:solidFill>
                  <a:schemeClr val="tx1"/>
                </a:solidFill>
                <a:effectLst/>
                <a:latin typeface="+mn-lt"/>
                <a:ea typeface="+mn-ea"/>
                <a:cs typeface="+mn-cs"/>
              </a:rPr>
              <a:t> à </a:t>
            </a:r>
            <a:r>
              <a:rPr lang="en-US" sz="1200" kern="1200" baseline="0" dirty="0" err="1" smtClean="0">
                <a:solidFill>
                  <a:schemeClr val="tx1"/>
                </a:solidFill>
                <a:effectLst/>
                <a:latin typeface="+mn-lt"/>
                <a:ea typeface="+mn-ea"/>
                <a:cs typeface="+mn-cs"/>
              </a:rPr>
              <a:t>quel</a:t>
            </a:r>
            <a:r>
              <a:rPr lang="en-US" sz="1200" kern="1200" baseline="0" dirty="0" smtClean="0">
                <a:solidFill>
                  <a:schemeClr val="tx1"/>
                </a:solidFill>
                <a:effectLst/>
                <a:latin typeface="+mn-lt"/>
                <a:ea typeface="+mn-ea"/>
                <a:cs typeface="+mn-cs"/>
              </a:rPr>
              <a:t> point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développer</a:t>
            </a:r>
            <a:r>
              <a:rPr lang="en-US" sz="1200" kern="1200" baseline="0" dirty="0" smtClean="0">
                <a:solidFill>
                  <a:schemeClr val="tx1"/>
                </a:solidFill>
                <a:effectLst/>
                <a:latin typeface="+mn-lt"/>
                <a:ea typeface="+mn-ea"/>
                <a:cs typeface="+mn-cs"/>
              </a:rPr>
              <a:t> les technologies WEB et </a:t>
            </a:r>
            <a:r>
              <a:rPr lang="en-US" sz="1200" kern="1200" baseline="0" dirty="0" err="1" smtClean="0">
                <a:solidFill>
                  <a:schemeClr val="tx1"/>
                </a:solidFill>
                <a:effectLst/>
                <a:latin typeface="+mn-lt"/>
                <a:ea typeface="+mn-ea"/>
                <a:cs typeface="+mn-cs"/>
              </a:rPr>
              <a:t>quels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trucs</a:t>
            </a:r>
            <a:r>
              <a:rPr lang="en-US" sz="1200" kern="1200" baseline="0" dirty="0" smtClean="0">
                <a:solidFill>
                  <a:schemeClr val="tx1"/>
                </a:solidFill>
                <a:effectLst/>
                <a:latin typeface="+mn-lt"/>
                <a:ea typeface="+mn-ea"/>
                <a:cs typeface="+mn-cs"/>
              </a:rPr>
              <a:t> les gens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faire avec son </a:t>
            </a:r>
            <a:r>
              <a:rPr lang="en-US" sz="1200" kern="1200" baseline="0" dirty="0" err="1" smtClean="0">
                <a:solidFill>
                  <a:schemeClr val="tx1"/>
                </a:solidFill>
                <a:effectLst/>
                <a:latin typeface="+mn-lt"/>
                <a:ea typeface="+mn-ea"/>
                <a:cs typeface="+mn-cs"/>
              </a:rPr>
              <a:t>bébé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15-20 ans.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a:t>
            </a:fld>
            <a:endParaRPr lang="en-US"/>
          </a:p>
        </p:txBody>
      </p:sp>
    </p:spTree>
    <p:extLst>
      <p:ext uri="{BB962C8B-B14F-4D97-AF65-F5344CB8AC3E}">
        <p14:creationId xmlns:p14="http://schemas.microsoft.com/office/powerpoint/2010/main" val="246102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Une des importantes avancées dans cette direction est l'apparition des différentes bibliothèques qui facilitent la création des solutions basées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par exemple Three.js ou Babylon.js. La même tendance est observable dans le monde d'</a:t>
            </a:r>
            <a:r>
              <a:rPr lang="fr-FR" sz="1200" kern="1200" dirty="0" err="1" smtClean="0">
                <a:solidFill>
                  <a:schemeClr val="tx1"/>
                </a:solidFill>
                <a:effectLst/>
                <a:latin typeface="+mn-lt"/>
                <a:ea typeface="+mn-ea"/>
                <a:cs typeface="+mn-cs"/>
              </a:rPr>
              <a:t>infographisme</a:t>
            </a:r>
            <a:r>
              <a:rPr lang="fr-FR" sz="1200" kern="1200" dirty="0" smtClean="0">
                <a:solidFill>
                  <a:schemeClr val="tx1"/>
                </a:solidFill>
                <a:effectLst/>
                <a:latin typeface="+mn-lt"/>
                <a:ea typeface="+mn-ea"/>
                <a:cs typeface="+mn-cs"/>
              </a:rPr>
              <a:t> et D3.js est un bon exemple.</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36</a:t>
            </a:fld>
            <a:endParaRPr lang="en-US"/>
          </a:p>
        </p:txBody>
      </p:sp>
    </p:spTree>
    <p:extLst>
      <p:ext uri="{BB962C8B-B14F-4D97-AF65-F5344CB8AC3E}">
        <p14:creationId xmlns:p14="http://schemas.microsoft.com/office/powerpoint/2010/main" val="13753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On peut observer la présence des nombreux monteurs des jeux qui se développent bien et vont continuer à faire ainsi. La plus grande avancée (et plus attendue) de cette année c'est la possibilité de faire porter des produits basés sur </a:t>
            </a:r>
            <a:r>
              <a:rPr lang="fr-FR" sz="1200" kern="1200" dirty="0" err="1" smtClean="0">
                <a:solidFill>
                  <a:schemeClr val="tx1"/>
                </a:solidFill>
                <a:effectLst/>
                <a:latin typeface="+mn-lt"/>
                <a:ea typeface="+mn-ea"/>
                <a:cs typeface="+mn-cs"/>
              </a:rPr>
              <a:t>Unity</a:t>
            </a:r>
            <a:r>
              <a:rPr lang="fr-FR" sz="1200" kern="1200" dirty="0" smtClean="0">
                <a:solidFill>
                  <a:schemeClr val="tx1"/>
                </a:solidFill>
                <a:effectLst/>
                <a:latin typeface="+mn-lt"/>
                <a:ea typeface="+mn-ea"/>
                <a:cs typeface="+mn-cs"/>
              </a:rPr>
              <a:t> 5 dans un navigateur sans aucun </a:t>
            </a:r>
            <a:r>
              <a:rPr lang="fr-FR" sz="1200" kern="1200" dirty="0" err="1" smtClean="0">
                <a:solidFill>
                  <a:schemeClr val="tx1"/>
                </a:solidFill>
                <a:effectLst/>
                <a:latin typeface="+mn-lt"/>
                <a:ea typeface="+mn-ea"/>
                <a:cs typeface="+mn-cs"/>
              </a:rPr>
              <a:t>plugiciel</a:t>
            </a:r>
            <a:r>
              <a:rPr lang="fr-FR" sz="1200" kern="1200" dirty="0" smtClean="0">
                <a:solidFill>
                  <a:schemeClr val="tx1"/>
                </a:solidFill>
                <a:effectLst/>
                <a:latin typeface="+mn-lt"/>
                <a:ea typeface="+mn-ea"/>
                <a:cs typeface="+mn-cs"/>
              </a:rPr>
              <a:t> supplémentaire. Toute cette beauté extraterrestre tournera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et JavaScript (via asm.js)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37</a:t>
            </a:fld>
            <a:endParaRPr lang="en-US"/>
          </a:p>
        </p:txBody>
      </p:sp>
    </p:spTree>
    <p:extLst>
      <p:ext uri="{BB962C8B-B14F-4D97-AF65-F5344CB8AC3E}">
        <p14:creationId xmlns:p14="http://schemas.microsoft.com/office/powerpoint/2010/main" val="1441441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sz="1200" kern="1200" dirty="0" smtClean="0">
                <a:solidFill>
                  <a:schemeClr val="tx1"/>
                </a:solidFill>
                <a:effectLst/>
                <a:latin typeface="+mn-lt"/>
                <a:ea typeface="+mn-ea"/>
                <a:cs typeface="+mn-cs"/>
              </a:rPr>
              <a:t>Partiellement, c'est lié avec la fatigue d'utilisation de la même technologie et le côté non pratique du JavaScript quand il s'agit de créer des applications complexes</a:t>
            </a:r>
            <a:endParaRPr lang="fr-FR" dirty="0" smtClean="0"/>
          </a:p>
          <a:p>
            <a:pPr marL="171450" indent="-171450">
              <a:buFontTx/>
              <a:buChar char="-"/>
            </a:pPr>
            <a:r>
              <a:rPr lang="fr-FR" sz="1200" kern="1200" dirty="0" smtClean="0">
                <a:solidFill>
                  <a:schemeClr val="tx1"/>
                </a:solidFill>
                <a:effectLst/>
                <a:latin typeface="+mn-lt"/>
                <a:ea typeface="+mn-ea"/>
                <a:cs typeface="+mn-cs"/>
              </a:rPr>
              <a:t>Grâce à cela peut facilement se rebrancher sur un nouveau langage ou même une nouvelle plate forme</a:t>
            </a:r>
            <a:endParaRPr lang="fr-FR" dirty="0" smtClean="0"/>
          </a:p>
          <a:p>
            <a:pPr marL="171450" indent="-171450">
              <a:buFontTx/>
              <a:buChar char="-"/>
            </a:pPr>
            <a:r>
              <a:rPr lang="fr-FR" dirty="0" smtClean="0"/>
              <a:t>On peut avoir un certain chamboulement de la plate forme à cause d'arrivarrivée6 et du typage de JavaScript</a:t>
            </a:r>
          </a:p>
          <a:p>
            <a:pPr marL="171450" indent="-171450">
              <a:buFontTx/>
              <a:buChar char="-"/>
            </a:pPr>
            <a:r>
              <a:rPr lang="fr-FR" smtClean="0"/>
              <a:t>Personne ne sait où va nous amener cette fourchette(fork)-déviation, malgré tout cette aventure risque d'être intéressante </a:t>
            </a:r>
          </a:p>
          <a:p>
            <a:pPr marL="171450" indent="-171450">
              <a:buFontTx/>
              <a:buChar char="-"/>
            </a:pPr>
            <a:r>
              <a:rPr lang="en-US" sz="1200" kern="1200" smtClean="0">
                <a:solidFill>
                  <a:schemeClr val="tx1"/>
                </a:solidFill>
                <a:effectLst/>
                <a:latin typeface="+mn-lt"/>
                <a:ea typeface="+mn-ea"/>
                <a:cs typeface="+mn-cs"/>
              </a:rPr>
              <a:t>Non </a:t>
            </a:r>
            <a:r>
              <a:rPr lang="en-US" sz="1200" kern="1200" dirty="0" err="1" smtClean="0">
                <a:solidFill>
                  <a:schemeClr val="tx1"/>
                </a:solidFill>
                <a:effectLst/>
                <a:latin typeface="+mn-lt"/>
                <a:ea typeface="+mn-ea"/>
                <a:cs typeface="+mn-cs"/>
              </a:rPr>
              <a:t>seulement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l’utilisation</a:t>
            </a:r>
            <a:r>
              <a:rPr lang="en-US" sz="1200" kern="1200" baseline="0" dirty="0" smtClean="0">
                <a:solidFill>
                  <a:schemeClr val="tx1"/>
                </a:solidFill>
                <a:effectLst/>
                <a:latin typeface="+mn-lt"/>
                <a:ea typeface="+mn-ea"/>
                <a:cs typeface="+mn-cs"/>
              </a:rPr>
              <a:t> du Node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Cloud </a:t>
            </a:r>
            <a:r>
              <a:rPr lang="en-US" sz="1200" kern="1200" baseline="0" dirty="0" err="1" smtClean="0">
                <a:solidFill>
                  <a:schemeClr val="tx1"/>
                </a:solidFill>
                <a:effectLst/>
                <a:latin typeface="+mn-lt"/>
                <a:ea typeface="+mn-ea"/>
                <a:cs typeface="+mn-cs"/>
              </a:rPr>
              <a:t>mais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son assimilation par les </a:t>
            </a:r>
            <a:r>
              <a:rPr lang="en-US" sz="1200" kern="1200" baseline="0" dirty="0" err="1" smtClean="0">
                <a:solidFill>
                  <a:schemeClr val="tx1"/>
                </a:solidFill>
                <a:effectLst/>
                <a:latin typeface="+mn-lt"/>
                <a:ea typeface="+mn-ea"/>
                <a:cs typeface="+mn-cs"/>
              </a:rPr>
              <a:t>joueurs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comme</a:t>
            </a:r>
            <a:r>
              <a:rPr lang="en-US" sz="1200" kern="1200" baseline="0" dirty="0" smtClean="0">
                <a:solidFill>
                  <a:schemeClr val="tx1"/>
                </a:solidFill>
                <a:effectLst/>
                <a:latin typeface="+mn-lt"/>
                <a:ea typeface="+mn-ea"/>
                <a:cs typeface="+mn-cs"/>
              </a:rPr>
              <a:t> LinkedIn, Yahoo </a:t>
            </a:r>
            <a:r>
              <a:rPr lang="en-US" sz="1200" kern="1200" baseline="0" dirty="0" err="1" smtClean="0">
                <a:solidFill>
                  <a:schemeClr val="tx1"/>
                </a:solidFill>
                <a:effectLst/>
                <a:latin typeface="+mn-lt"/>
                <a:ea typeface="+mn-ea"/>
                <a:cs typeface="+mn-cs"/>
              </a:rPr>
              <a:t>ou</a:t>
            </a:r>
            <a:r>
              <a:rPr lang="en-US" sz="1200" kern="1200" baseline="0" dirty="0" smtClean="0">
                <a:solidFill>
                  <a:schemeClr val="tx1"/>
                </a:solidFill>
                <a:effectLst/>
                <a:latin typeface="+mn-lt"/>
                <a:ea typeface="+mn-ea"/>
                <a:cs typeface="+mn-cs"/>
              </a:rPr>
              <a:t> Walmart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39</a:t>
            </a:fld>
            <a:endParaRPr lang="en-US"/>
          </a:p>
        </p:txBody>
      </p:sp>
    </p:spTree>
    <p:extLst>
      <p:ext uri="{BB962C8B-B14F-4D97-AF65-F5344CB8AC3E}">
        <p14:creationId xmlns:p14="http://schemas.microsoft.com/office/powerpoint/2010/main" val="110718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40</a:t>
            </a:fld>
            <a:endParaRPr lang="en-US"/>
          </a:p>
        </p:txBody>
      </p:sp>
    </p:spTree>
    <p:extLst>
      <p:ext uri="{BB962C8B-B14F-4D97-AF65-F5344CB8AC3E}">
        <p14:creationId xmlns:p14="http://schemas.microsoft.com/office/powerpoint/2010/main" val="2931942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Toile des choses</a:t>
            </a:r>
          </a:p>
          <a:p>
            <a:endParaRPr lang="en-US" dirty="0" smtClean="0"/>
          </a:p>
          <a:p>
            <a:r>
              <a:rPr lang="en-US" dirty="0" err="1" smtClean="0"/>
              <a:t>Rien</a:t>
            </a:r>
            <a:r>
              <a:rPr lang="en-US" dirty="0" smtClean="0"/>
              <a:t> de special,</a:t>
            </a:r>
            <a:r>
              <a:rPr lang="en-US" baseline="0" dirty="0" smtClean="0"/>
              <a:t> </a:t>
            </a:r>
            <a:r>
              <a:rPr lang="en-US" baseline="0" dirty="0" err="1" smtClean="0"/>
              <a:t>cela</a:t>
            </a:r>
            <a:r>
              <a:rPr lang="en-US" baseline="0" dirty="0" smtClean="0"/>
              <a:t> </a:t>
            </a:r>
            <a:r>
              <a:rPr lang="en-US" baseline="0" dirty="0" err="1" smtClean="0"/>
              <a:t>va</a:t>
            </a:r>
            <a:r>
              <a:rPr lang="en-US" baseline="0" dirty="0" smtClean="0"/>
              <a:t> continuer à </a:t>
            </a:r>
            <a:r>
              <a:rPr lang="en-US" baseline="0" dirty="0" err="1" smtClean="0"/>
              <a:t>avancer</a:t>
            </a:r>
            <a:r>
              <a:rPr lang="en-US" baseline="0" dirty="0" smtClean="0"/>
              <a:t> en 2015 </a:t>
            </a:r>
            <a:r>
              <a:rPr lang="en-US" baseline="0" dirty="0" err="1" smtClean="0"/>
              <a:t>comme</a:t>
            </a:r>
            <a:r>
              <a:rPr lang="en-US" baseline="0" dirty="0" smtClean="0"/>
              <a:t> en 2014.</a:t>
            </a:r>
          </a:p>
          <a:p>
            <a:r>
              <a:rPr lang="en-US" baseline="0" dirty="0" err="1" smtClean="0"/>
              <a:t>IoT</a:t>
            </a:r>
            <a:r>
              <a:rPr lang="en-US" baseline="0" dirty="0" smtClean="0"/>
              <a:t> </a:t>
            </a:r>
            <a:r>
              <a:rPr lang="en-US" baseline="0" dirty="0" err="1" smtClean="0"/>
              <a:t>demande</a:t>
            </a:r>
            <a:r>
              <a:rPr lang="en-US" baseline="0" dirty="0" smtClean="0"/>
              <a:t> le Cloud, </a:t>
            </a:r>
            <a:r>
              <a:rPr lang="en-US" baseline="0" dirty="0" err="1" smtClean="0"/>
              <a:t>il</a:t>
            </a:r>
            <a:r>
              <a:rPr lang="en-US" baseline="0" dirty="0" smtClean="0"/>
              <a:t> y a node.js pour </a:t>
            </a:r>
            <a:r>
              <a:rPr lang="en-US" baseline="0" dirty="0" err="1" smtClean="0"/>
              <a:t>cela</a:t>
            </a:r>
            <a:endParaRPr lang="en-US" baseline="0" dirty="0" smtClean="0"/>
          </a:p>
          <a:p>
            <a:r>
              <a:rPr lang="en-US" baseline="0" dirty="0" smtClean="0"/>
              <a:t>Il y a des </a:t>
            </a:r>
            <a:r>
              <a:rPr lang="en-US" baseline="0" dirty="0" err="1" smtClean="0"/>
              <a:t>projets</a:t>
            </a:r>
            <a:r>
              <a:rPr lang="en-US" baseline="0" dirty="0" smtClean="0"/>
              <a:t> </a:t>
            </a:r>
            <a:r>
              <a:rPr lang="en-US" baseline="0" dirty="0" err="1" smtClean="0"/>
              <a:t>comme</a:t>
            </a:r>
            <a:r>
              <a:rPr lang="en-US" baseline="0" dirty="0" smtClean="0"/>
              <a:t> Cylon.js (Next robotics framework, </a:t>
            </a:r>
            <a:r>
              <a:rPr lang="en-US" baseline="0" dirty="0" err="1" smtClean="0"/>
              <a:t>supporte</a:t>
            </a:r>
            <a:r>
              <a:rPr lang="en-US" baseline="0" dirty="0" smtClean="0"/>
              <a:t> </a:t>
            </a:r>
            <a:r>
              <a:rPr lang="en-US" baseline="0" dirty="0" err="1" smtClean="0"/>
              <a:t>bcp</a:t>
            </a:r>
            <a:r>
              <a:rPr lang="en-US" baseline="0" dirty="0" smtClean="0"/>
              <a:t> de devices varies (35)) et </a:t>
            </a:r>
            <a:r>
              <a:rPr lang="en-US" baseline="0" dirty="0" err="1" smtClean="0"/>
              <a:t>Noduino</a:t>
            </a:r>
            <a:r>
              <a:rPr lang="en-US" baseline="0" dirty="0" smtClean="0"/>
              <a:t> (Node on </a:t>
            </a:r>
            <a:r>
              <a:rPr lang="en-US" baseline="0" dirty="0" err="1" smtClean="0"/>
              <a:t>Arduino</a:t>
            </a:r>
            <a:r>
              <a:rPr lang="en-US" baseline="0" dirty="0" smtClean="0"/>
              <a:t>)</a:t>
            </a:r>
          </a:p>
          <a:p>
            <a:pPr rtl="0" eaLnBrk="1" latinLnBrk="0" hangingPunct="1"/>
            <a:r>
              <a:rPr lang="en-US" sz="1200" kern="1200" baseline="0" dirty="0" smtClean="0">
                <a:solidFill>
                  <a:schemeClr val="tx1"/>
                </a:solidFill>
                <a:effectLst/>
                <a:latin typeface="+mn-lt"/>
                <a:ea typeface="+mn-ea"/>
                <a:cs typeface="+mn-cs"/>
              </a:rPr>
              <a:t>Plates </a:t>
            </a:r>
            <a:r>
              <a:rPr lang="en-US" sz="1200" kern="1200" baseline="0" dirty="0" err="1" smtClean="0">
                <a:solidFill>
                  <a:schemeClr val="tx1"/>
                </a:solidFill>
                <a:effectLst/>
                <a:latin typeface="+mn-lt"/>
                <a:ea typeface="+mn-ea"/>
                <a:cs typeface="+mn-cs"/>
              </a:rPr>
              <a:t>formes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Edison et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Galileo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d’Intel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permettent</a:t>
            </a:r>
            <a:r>
              <a:rPr lang="en-US" sz="1200" kern="1200" baseline="0" dirty="0" smtClean="0">
                <a:solidFill>
                  <a:schemeClr val="tx1"/>
                </a:solidFill>
                <a:effectLst/>
                <a:latin typeface="+mn-lt"/>
                <a:ea typeface="+mn-ea"/>
                <a:cs typeface="+mn-cs"/>
              </a:rPr>
              <a:t> de lancer du node </a:t>
            </a:r>
            <a:r>
              <a:rPr lang="en-US" sz="1200" kern="1200" baseline="0" dirty="0" err="1" smtClean="0">
                <a:solidFill>
                  <a:schemeClr val="tx1"/>
                </a:solidFill>
                <a:effectLst/>
                <a:latin typeface="+mn-lt"/>
                <a:ea typeface="+mn-ea"/>
                <a:cs typeface="+mn-cs"/>
              </a:rPr>
              <a:t>sur</a:t>
            </a:r>
            <a:r>
              <a:rPr lang="en-US" sz="1200" kern="1200" baseline="0" dirty="0" smtClean="0">
                <a:solidFill>
                  <a:schemeClr val="tx1"/>
                </a:solidFill>
                <a:effectLst/>
                <a:latin typeface="+mn-lt"/>
                <a:ea typeface="+mn-ea"/>
                <a:cs typeface="+mn-cs"/>
              </a:rPr>
              <a:t> les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intelligents</a:t>
            </a:r>
            <a:r>
              <a:rPr lang="en-US" sz="1200" kern="1200" baseline="0" dirty="0" smtClean="0">
                <a:solidFill>
                  <a:schemeClr val="tx1"/>
                </a:solidFill>
                <a:effectLst/>
                <a:latin typeface="+mn-lt"/>
                <a:ea typeface="+mn-ea"/>
                <a:cs typeface="+mn-cs"/>
              </a:rPr>
              <a:t>”</a:t>
            </a:r>
          </a:p>
          <a:p>
            <a:pPr rtl="0" eaLnBrk="1" latinLnBrk="0" hangingPunct="1"/>
            <a:r>
              <a:rPr lang="en-US" sz="1200" kern="1200" baseline="0" dirty="0" smtClean="0">
                <a:solidFill>
                  <a:schemeClr val="tx1"/>
                </a:solidFill>
                <a:effectLst/>
                <a:latin typeface="+mn-lt"/>
                <a:ea typeface="+mn-ea"/>
                <a:cs typeface="+mn-cs"/>
              </a:rPr>
              <a:t>Il y a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projets</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qui </a:t>
            </a:r>
            <a:r>
              <a:rPr lang="en-US" sz="1200" kern="1200" baseline="0" dirty="0" err="1" smtClean="0">
                <a:solidFill>
                  <a:schemeClr val="tx1"/>
                </a:solidFill>
                <a:effectLst/>
                <a:latin typeface="+mn-lt"/>
                <a:ea typeface="+mn-ea"/>
                <a:cs typeface="+mn-cs"/>
              </a:rPr>
              <a:t>possèdent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leur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propre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interprétateur</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Tessel</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41</a:t>
            </a:fld>
            <a:endParaRPr lang="en-US"/>
          </a:p>
        </p:txBody>
      </p:sp>
    </p:spTree>
    <p:extLst>
      <p:ext uri="{BB962C8B-B14F-4D97-AF65-F5344CB8AC3E}">
        <p14:creationId xmlns:p14="http://schemas.microsoft.com/office/powerpoint/2010/main" val="351425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a:t>
            </a:fld>
            <a:endParaRPr lang="en-US"/>
          </a:p>
        </p:txBody>
      </p:sp>
    </p:spTree>
    <p:extLst>
      <p:ext uri="{BB962C8B-B14F-4D97-AF65-F5344CB8AC3E}">
        <p14:creationId xmlns:p14="http://schemas.microsoft.com/office/powerpoint/2010/main" val="219320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5</a:t>
            </a:fld>
            <a:endParaRPr lang="en-US"/>
          </a:p>
        </p:txBody>
      </p:sp>
    </p:spTree>
    <p:extLst>
      <p:ext uri="{BB962C8B-B14F-4D97-AF65-F5344CB8AC3E}">
        <p14:creationId xmlns:p14="http://schemas.microsoft.com/office/powerpoint/2010/main" val="66366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6</a:t>
            </a:fld>
            <a:endParaRPr lang="en-US"/>
          </a:p>
        </p:txBody>
      </p:sp>
    </p:spTree>
    <p:extLst>
      <p:ext uri="{BB962C8B-B14F-4D97-AF65-F5344CB8AC3E}">
        <p14:creationId xmlns:p14="http://schemas.microsoft.com/office/powerpoint/2010/main" val="166372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7</a:t>
            </a:fld>
            <a:endParaRPr lang="en-US"/>
          </a:p>
        </p:txBody>
      </p:sp>
    </p:spTree>
    <p:extLst>
      <p:ext uri="{BB962C8B-B14F-4D97-AF65-F5344CB8AC3E}">
        <p14:creationId xmlns:p14="http://schemas.microsoft.com/office/powerpoint/2010/main" val="135530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Bien </a:t>
            </a:r>
            <a:r>
              <a:rPr lang="en-US" sz="1200" kern="1200" baseline="0" dirty="0" err="1" smtClean="0">
                <a:solidFill>
                  <a:schemeClr val="tx1"/>
                </a:solidFill>
                <a:effectLst/>
                <a:latin typeface="+mn-lt"/>
                <a:ea typeface="+mn-ea"/>
                <a:cs typeface="+mn-cs"/>
              </a:rPr>
              <a:t>évidemment</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possède</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système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typage</a:t>
            </a:r>
            <a:r>
              <a:rPr lang="en-US" sz="1200" kern="1200" baseline="0" dirty="0" smtClean="0">
                <a:solidFill>
                  <a:schemeClr val="tx1"/>
                </a:solidFill>
                <a:effectLst/>
                <a:latin typeface="+mn-lt"/>
                <a:ea typeface="+mn-ea"/>
                <a:cs typeface="+mn-cs"/>
              </a:rPr>
              <a:t> minimal, tout le </a:t>
            </a:r>
            <a:r>
              <a:rPr lang="en-US" sz="1200" kern="1200" baseline="0" dirty="0" err="1" smtClean="0">
                <a:solidFill>
                  <a:schemeClr val="tx1"/>
                </a:solidFill>
                <a:effectLst/>
                <a:latin typeface="+mn-lt"/>
                <a:ea typeface="+mn-ea"/>
                <a:cs typeface="+mn-cs"/>
              </a:rPr>
              <a:t>reste</a:t>
            </a:r>
            <a:r>
              <a:rPr lang="en-US" sz="1200" kern="1200" baseline="0" dirty="0" smtClean="0">
                <a:solidFill>
                  <a:schemeClr val="tx1"/>
                </a:solidFill>
                <a:effectLst/>
                <a:latin typeface="+mn-lt"/>
                <a:ea typeface="+mn-ea"/>
                <a:cs typeface="+mn-cs"/>
              </a:rPr>
              <a:t> se base </a:t>
            </a:r>
            <a:r>
              <a:rPr lang="en-US" sz="1200" kern="1200" baseline="0" dirty="0" err="1" smtClean="0">
                <a:solidFill>
                  <a:schemeClr val="tx1"/>
                </a:solidFill>
                <a:effectLst/>
                <a:latin typeface="+mn-lt"/>
                <a:ea typeface="+mn-ea"/>
                <a:cs typeface="+mn-cs"/>
              </a:rPr>
              <a:t>dessus</a:t>
            </a:r>
            <a:r>
              <a:rPr lang="en-US" sz="1200" kern="1200" baseline="0" dirty="0" smtClean="0">
                <a:solidFill>
                  <a:schemeClr val="tx1"/>
                </a:solidFill>
                <a:effectLst/>
                <a:latin typeface="+mn-lt"/>
                <a:ea typeface="+mn-ea"/>
                <a:cs typeface="+mn-cs"/>
              </a:rPr>
              <a:t> et </a:t>
            </a:r>
            <a:r>
              <a:rPr lang="en-US" sz="1200" kern="1200" baseline="0" dirty="0" err="1" smtClean="0">
                <a:solidFill>
                  <a:schemeClr val="tx1"/>
                </a:solidFill>
                <a:effectLst/>
                <a:latin typeface="+mn-lt"/>
                <a:ea typeface="+mn-ea"/>
                <a:cs typeface="+mn-cs"/>
              </a:rPr>
              <a:t>demandent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donc</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vérifications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casse</a:t>
            </a:r>
            <a:r>
              <a:rPr lang="en-US" sz="1200" kern="1200" baseline="0" dirty="0" smtClean="0">
                <a:solidFill>
                  <a:schemeClr val="tx1"/>
                </a:solidFill>
                <a:effectLst/>
                <a:latin typeface="+mn-lt"/>
                <a:ea typeface="+mn-ea"/>
                <a:cs typeface="+mn-cs"/>
              </a:rPr>
              <a:t>-balls.</a:t>
            </a:r>
          </a:p>
          <a:p>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WebGL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Besoin</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travailler</a:t>
            </a:r>
            <a:r>
              <a:rPr lang="en-US" sz="1200" kern="1200" baseline="0" dirty="0" smtClean="0">
                <a:solidFill>
                  <a:schemeClr val="tx1"/>
                </a:solidFill>
                <a:effectLst/>
                <a:latin typeface="+mn-lt"/>
                <a:ea typeface="+mn-ea"/>
                <a:cs typeface="+mn-cs"/>
              </a:rPr>
              <a:t> avec les types plus précis </a:t>
            </a:r>
            <a:r>
              <a:rPr lang="en-US" sz="1200" kern="1200" baseline="0" dirty="0" err="1" smtClean="0">
                <a:solidFill>
                  <a:schemeClr val="tx1"/>
                </a:solidFill>
                <a:effectLst/>
                <a:latin typeface="+mn-lt"/>
                <a:ea typeface="+mn-ea"/>
                <a:cs typeface="+mn-cs"/>
              </a:rPr>
              <a:t>qu’un</a:t>
            </a:r>
            <a:r>
              <a:rPr lang="en-US" sz="1200" kern="1200" baseline="0" dirty="0" smtClean="0">
                <a:solidFill>
                  <a:schemeClr val="tx1"/>
                </a:solidFill>
                <a:effectLst/>
                <a:latin typeface="+mn-lt"/>
                <a:ea typeface="+mn-ea"/>
                <a:cs typeface="+mn-cs"/>
              </a:rPr>
              <a:t> simple Number</a:t>
            </a:r>
          </a:p>
          <a:p>
            <a:pPr rtl="0" eaLnBrk="1" fontAlgn="base" latinLnBrk="0" hangingPunct="1"/>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Le </a:t>
            </a:r>
            <a:r>
              <a:rPr lang="en-US" sz="1200" kern="1200" baseline="0" dirty="0" err="1" smtClean="0">
                <a:solidFill>
                  <a:schemeClr val="tx1"/>
                </a:solidFill>
                <a:effectLst/>
                <a:latin typeface="+mn-lt"/>
                <a:ea typeface="+mn-ea"/>
                <a:cs typeface="+mn-cs"/>
              </a:rPr>
              <a:t>créateur</a:t>
            </a:r>
            <a:r>
              <a:rPr lang="en-US" sz="1200" kern="1200" baseline="0" dirty="0" smtClean="0">
                <a:solidFill>
                  <a:schemeClr val="tx1"/>
                </a:solidFill>
                <a:effectLst/>
                <a:latin typeface="+mn-lt"/>
                <a:ea typeface="+mn-ea"/>
                <a:cs typeface="+mn-cs"/>
              </a:rPr>
              <a:t> du </a:t>
            </a:r>
            <a:r>
              <a:rPr lang="en-US" sz="1200" kern="1200" baseline="0" dirty="0" err="1" smtClean="0">
                <a:solidFill>
                  <a:schemeClr val="tx1"/>
                </a:solidFill>
                <a:effectLst/>
                <a:latin typeface="+mn-lt"/>
                <a:ea typeface="+mn-ea"/>
                <a:cs typeface="+mn-cs"/>
              </a:rPr>
              <a:t>TypeScript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a:t>
            </a:r>
            <a:r>
              <a:rPr lang="en-US" sz="1200" kern="1200" baseline="0" dirty="0" smtClean="0">
                <a:solidFill>
                  <a:schemeClr val="tx1"/>
                </a:solidFill>
                <a:effectLst/>
                <a:latin typeface="+mn-lt"/>
                <a:ea typeface="+mn-ea"/>
                <a:cs typeface="+mn-cs"/>
              </a:rPr>
              <a:t> </a:t>
            </a:r>
            <a:r>
              <a:rPr lang="da-DK" i="1" dirty="0" smtClean="0">
                <a:effectLst/>
              </a:rPr>
              <a:t>Anders Hejlsberg </a:t>
            </a:r>
            <a:r>
              <a:rPr lang="da-DK" i="0" dirty="0" smtClean="0">
                <a:effectLst/>
              </a:rPr>
              <a:t>(l’auteur du Turbo Pascal,</a:t>
            </a:r>
            <a:r>
              <a:rPr lang="da-DK" i="0" baseline="0" dirty="0" smtClean="0">
                <a:effectLst/>
              </a:rPr>
              <a:t> Delphi, J++ et C#</a:t>
            </a:r>
            <a:r>
              <a:rPr lang="da-DK" i="0" dirty="0" smtClean="0">
                <a:effectLst/>
              </a:rPr>
              <a:t>). </a:t>
            </a:r>
            <a:r>
              <a:rPr lang="da-DK" sz="1200" i="0" kern="1200" baseline="0" dirty="0" smtClean="0">
                <a:solidFill>
                  <a:schemeClr val="tx1"/>
                </a:solidFill>
                <a:effectLst/>
                <a:latin typeface="+mn-lt"/>
                <a:ea typeface="+mn-ea"/>
                <a:cs typeface="+mn-cs"/>
              </a:rPr>
              <a:t>TypeScript est un Superset(Math) JavaScript qui enrichit l’ensemble de base avec le typage statique et nombreux sous-ensembles du standard ES6. Cet enrichissement a lieu uniquement à l’étape de précompilation. TS reflète, parfaitement, les besoins internes d’avoir un mécanisme pratique pour la création des solutions complexes du MS.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10</a:t>
            </a:fld>
            <a:endParaRPr lang="en-US"/>
          </a:p>
        </p:txBody>
      </p:sp>
    </p:spTree>
    <p:extLst>
      <p:ext uri="{BB962C8B-B14F-4D97-AF65-F5344CB8AC3E}">
        <p14:creationId xmlns:p14="http://schemas.microsoft.com/office/powerpoint/2010/main" val="337231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des </a:t>
            </a:r>
            <a:r>
              <a:rPr lang="en-US" sz="1200" i="0" kern="1200" baseline="0" dirty="0" err="1" smtClean="0">
                <a:solidFill>
                  <a:schemeClr val="tx1"/>
                </a:solidFill>
                <a:effectLst/>
                <a:latin typeface="+mn-lt"/>
                <a:ea typeface="+mn-ea"/>
                <a:cs typeface="+mn-cs"/>
              </a:rPr>
              <a:t>avantages</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compilateur</a:t>
            </a:r>
            <a:r>
              <a:rPr lang="en-US" sz="1200" i="0" kern="1200" baseline="0" dirty="0" smtClean="0">
                <a:solidFill>
                  <a:schemeClr val="tx1"/>
                </a:solidFill>
                <a:effectLst/>
                <a:latin typeface="+mn-lt"/>
                <a:ea typeface="+mn-ea"/>
                <a:cs typeface="+mn-cs"/>
              </a:rPr>
              <a:t> TS </a:t>
            </a:r>
            <a:r>
              <a:rPr lang="en-US" sz="1200" i="0" kern="1200" baseline="0" dirty="0" err="1" smtClean="0">
                <a:solidFill>
                  <a:schemeClr val="tx1"/>
                </a:solidFill>
                <a:effectLst/>
                <a:latin typeface="+mn-lt"/>
                <a:ea typeface="+mn-ea"/>
                <a:cs typeface="+mn-cs"/>
              </a:rPr>
              <a:t>cosiste</a:t>
            </a:r>
            <a:r>
              <a:rPr lang="en-US" sz="1200" i="0" kern="1200" baseline="0" dirty="0" smtClean="0">
                <a:solidFill>
                  <a:schemeClr val="tx1"/>
                </a:solidFill>
                <a:effectLst/>
                <a:latin typeface="+mn-lt"/>
                <a:ea typeface="+mn-ea"/>
                <a:cs typeface="+mn-cs"/>
              </a:rPr>
              <a:t> au fait </a:t>
            </a:r>
            <a:r>
              <a:rPr lang="en-US" sz="1200" i="0" kern="1200" baseline="0" dirty="0" err="1" smtClean="0">
                <a:solidFill>
                  <a:schemeClr val="tx1"/>
                </a:solidFill>
                <a:effectLst/>
                <a:latin typeface="+mn-lt"/>
                <a:ea typeface="+mn-ea"/>
                <a:cs typeface="+mn-cs"/>
              </a:rPr>
              <a:t>qu’on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un JavaScript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propre</a:t>
            </a:r>
            <a:r>
              <a:rPr lang="en-US" sz="1200" i="0" kern="1200" baseline="0" dirty="0" smtClean="0">
                <a:solidFill>
                  <a:schemeClr val="tx1"/>
                </a:solidFill>
                <a:effectLst/>
                <a:latin typeface="+mn-lt"/>
                <a:ea typeface="+mn-ea"/>
                <a:cs typeface="+mn-cs"/>
              </a:rPr>
              <a:t>, compatible à ES5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ES6 et </a:t>
            </a:r>
            <a:r>
              <a:rPr lang="en-US" sz="1200" i="0" kern="1200" baseline="0" dirty="0" err="1" smtClean="0">
                <a:solidFill>
                  <a:schemeClr val="tx1"/>
                </a:solidFill>
                <a:effectLst/>
                <a:latin typeface="+mn-lt"/>
                <a:ea typeface="+mn-ea"/>
                <a:cs typeface="+mn-cs"/>
              </a:rPr>
              <a:t>fonctionnel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n’importe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lequel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navigateur</a:t>
            </a:r>
            <a:r>
              <a:rPr lang="en-US" sz="1200" i="0" kern="1200" baseline="0" dirty="0" smtClean="0">
                <a:solidFill>
                  <a:schemeClr val="tx1"/>
                </a:solidFill>
                <a:effectLst/>
                <a:latin typeface="+mn-lt"/>
                <a:ea typeface="+mn-ea"/>
                <a:cs typeface="+mn-cs"/>
              </a:rPr>
              <a:t>, node.js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vert.x</a:t>
            </a:r>
            <a:r>
              <a:rPr lang="en-US" sz="1200" i="0" kern="1200" baseline="0" dirty="0" smtClean="0">
                <a:solidFill>
                  <a:schemeClr val="tx1"/>
                </a:solidFill>
                <a:effectLst/>
                <a:latin typeface="+mn-lt"/>
                <a:ea typeface="+mn-ea"/>
                <a:cs typeface="+mn-cs"/>
              </a:rPr>
              <a:t> </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11</a:t>
            </a:fld>
            <a:endParaRPr lang="en-US"/>
          </a:p>
        </p:txBody>
      </p:sp>
    </p:spTree>
    <p:extLst>
      <p:ext uri="{BB962C8B-B14F-4D97-AF65-F5344CB8AC3E}">
        <p14:creationId xmlns:p14="http://schemas.microsoft.com/office/powerpoint/2010/main" val="279886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63783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38252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190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414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5692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57225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A818D-9559-4D9A-B9E7-A489122B379C}" type="datetimeFigureOut">
              <a:rPr lang="en-US" smtClean="0"/>
              <a:t>06/02/2015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81199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A818D-9559-4D9A-B9E7-A489122B379C}" type="datetimeFigureOut">
              <a:rPr lang="en-US" smtClean="0"/>
              <a:t>06/02/2015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6137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818D-9559-4D9A-B9E7-A489122B379C}" type="datetimeFigureOut">
              <a:rPr lang="en-US" smtClean="0"/>
              <a:t>06/02/2015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93877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70302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9377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A818D-9559-4D9A-B9E7-A489122B379C}" type="datetimeFigureOut">
              <a:rPr lang="en-US" smtClean="0"/>
              <a:t>06/02/2015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A3A06-C630-491C-A6EC-CCBCDA4BE474}" type="slidenum">
              <a:rPr lang="en-US" smtClean="0"/>
              <a:t>‹#›</a:t>
            </a:fld>
            <a:endParaRPr lang="en-US"/>
          </a:p>
        </p:txBody>
      </p:sp>
    </p:spTree>
    <p:extLst>
      <p:ext uri="{BB962C8B-B14F-4D97-AF65-F5344CB8AC3E}">
        <p14:creationId xmlns:p14="http://schemas.microsoft.com/office/powerpoint/2010/main" val="1487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Lst>
          </a:blip>
          <a:stretch>
            <a:fillRect/>
          </a:stretch>
        </p:blipFill>
        <p:spPr>
          <a:xfrm>
            <a:off x="1268402" y="475119"/>
            <a:ext cx="9655196" cy="5791832"/>
          </a:xfrm>
          <a:prstGeom prst="rect">
            <a:avLst/>
          </a:prstGeom>
        </p:spPr>
      </p:pic>
      <p:sp>
        <p:nvSpPr>
          <p:cNvPr id="5" name="TextBox 4"/>
          <p:cNvSpPr txBox="1"/>
          <p:nvPr/>
        </p:nvSpPr>
        <p:spPr>
          <a:xfrm>
            <a:off x="4162044" y="2709315"/>
            <a:ext cx="3867912" cy="1323439"/>
          </a:xfrm>
          <a:prstGeom prst="rect">
            <a:avLst/>
          </a:prstGeom>
          <a:noFill/>
        </p:spPr>
        <p:txBody>
          <a:bodyPr wrap="square" rtlCol="0">
            <a:spAutoFit/>
          </a:bodyPr>
          <a:lstStyle/>
          <a:p>
            <a:pPr algn="ctr"/>
            <a:r>
              <a:rPr lang="en-US" sz="4000" b="1" dirty="0" smtClean="0">
                <a:solidFill>
                  <a:srgbClr val="FFC000"/>
                </a:solidFill>
              </a:rPr>
              <a:t>JavaScript Trends 2015 A.D.</a:t>
            </a:r>
            <a:endParaRPr lang="en-US" sz="4000" b="1" dirty="0">
              <a:solidFill>
                <a:srgbClr val="FFC000"/>
              </a:solidFill>
            </a:endParaRPr>
          </a:p>
        </p:txBody>
      </p:sp>
    </p:spTree>
    <p:extLst>
      <p:ext uri="{BB962C8B-B14F-4D97-AF65-F5344CB8AC3E}">
        <p14:creationId xmlns:p14="http://schemas.microsoft.com/office/powerpoint/2010/main" val="2235737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3382"/>
          </a:xfrm>
        </p:spPr>
        <p:txBody>
          <a:bodyPr/>
          <a:lstStyle/>
          <a:p>
            <a:r>
              <a:rPr lang="en-US" dirty="0" smtClean="0"/>
              <a:t>The zeitgeist shows that the most important problem of JavaScript is the lack of types</a:t>
            </a:r>
          </a:p>
          <a:p>
            <a:endParaRPr lang="en-US" dirty="0" smtClean="0"/>
          </a:p>
          <a:p>
            <a:r>
              <a:rPr lang="en-US" dirty="0" smtClean="0"/>
              <a:t>As luck would have, the most of file operations and </a:t>
            </a:r>
            <a:r>
              <a:rPr lang="en-US" dirty="0" err="1" smtClean="0"/>
              <a:t>WebGL</a:t>
            </a:r>
            <a:r>
              <a:rPr lang="en-US" dirty="0" smtClean="0"/>
              <a:t> interactions </a:t>
            </a:r>
            <a:r>
              <a:rPr lang="en-US" dirty="0" smtClean="0"/>
              <a:t>need to work with particular types</a:t>
            </a:r>
          </a:p>
          <a:p>
            <a:endParaRPr lang="en-US" dirty="0"/>
          </a:p>
          <a:p>
            <a:r>
              <a:rPr lang="en-US" dirty="0" smtClean="0"/>
              <a:t>Appearance of dedicated standard for </a:t>
            </a:r>
            <a:r>
              <a:rPr lang="en-US" dirty="0"/>
              <a:t>t</a:t>
            </a:r>
            <a:r>
              <a:rPr lang="en-US" dirty="0" smtClean="0"/>
              <a:t>yped arrays, </a:t>
            </a:r>
            <a:r>
              <a:rPr lang="en-US" dirty="0" smtClean="0"/>
              <a:t>as part of </a:t>
            </a:r>
            <a:r>
              <a:rPr lang="en-US" dirty="0" smtClean="0"/>
              <a:t>ES </a:t>
            </a:r>
            <a:r>
              <a:rPr lang="en-US" dirty="0" smtClean="0"/>
              <a:t>6</a:t>
            </a:r>
          </a:p>
          <a:p>
            <a:endParaRPr lang="en-US" dirty="0"/>
          </a:p>
          <a:p>
            <a:r>
              <a:rPr lang="en-US" dirty="0" smtClean="0"/>
              <a:t>One of consequence of JavaScript’s lack is the birth of </a:t>
            </a:r>
            <a:r>
              <a:rPr lang="en-US" dirty="0" err="1" smtClean="0"/>
              <a:t>TypeScript</a:t>
            </a:r>
            <a:endParaRPr lang="en-US" dirty="0" smtClean="0"/>
          </a:p>
          <a:p>
            <a:endParaRPr lang="en-US" dirty="0"/>
          </a:p>
          <a:p>
            <a:endParaRPr lang="en-US" dirty="0"/>
          </a:p>
        </p:txBody>
      </p:sp>
    </p:spTree>
    <p:extLst>
      <p:ext uri="{BB962C8B-B14F-4D97-AF65-F5344CB8AC3E}">
        <p14:creationId xmlns:p14="http://schemas.microsoft.com/office/powerpoint/2010/main" val="34625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sz="4000" dirty="0" err="1" smtClean="0"/>
              <a:t>TypeScript</a:t>
            </a:r>
            <a:endParaRPr lang="en-US" sz="4000" dirty="0"/>
          </a:p>
        </p:txBody>
      </p:sp>
      <p:pic>
        <p:nvPicPr>
          <p:cNvPr id="4" name="Picture 3"/>
          <p:cNvPicPr>
            <a:picLocks noChangeAspect="1"/>
          </p:cNvPicPr>
          <p:nvPr/>
        </p:nvPicPr>
        <p:blipFill>
          <a:blip r:embed="rId3"/>
          <a:stretch>
            <a:fillRect/>
          </a:stretch>
        </p:blipFill>
        <p:spPr>
          <a:xfrm>
            <a:off x="838200" y="2086722"/>
            <a:ext cx="4426527" cy="2322958"/>
          </a:xfrm>
          <a:prstGeom prst="rect">
            <a:avLst/>
          </a:prstGeom>
        </p:spPr>
      </p:pic>
      <p:pic>
        <p:nvPicPr>
          <p:cNvPr id="5" name="Picture 4"/>
          <p:cNvPicPr>
            <a:picLocks noChangeAspect="1"/>
          </p:cNvPicPr>
          <p:nvPr/>
        </p:nvPicPr>
        <p:blipFill>
          <a:blip r:embed="rId4"/>
          <a:stretch>
            <a:fillRect/>
          </a:stretch>
        </p:blipFill>
        <p:spPr>
          <a:xfrm>
            <a:off x="7075203" y="2086722"/>
            <a:ext cx="4363385" cy="2138914"/>
          </a:xfrm>
          <a:prstGeom prst="rect">
            <a:avLst/>
          </a:prstGeom>
        </p:spPr>
      </p:pic>
      <p:sp>
        <p:nvSpPr>
          <p:cNvPr id="6" name="Right Arrow 5"/>
          <p:cNvSpPr/>
          <p:nvPr/>
        </p:nvSpPr>
        <p:spPr>
          <a:xfrm>
            <a:off x="5775110" y="3137364"/>
            <a:ext cx="789710" cy="22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41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5943" y="960869"/>
            <a:ext cx="2791690" cy="590839"/>
          </a:xfrm>
        </p:spPr>
        <p:txBody>
          <a:bodyPr>
            <a:normAutofit/>
          </a:bodyPr>
          <a:lstStyle/>
          <a:p>
            <a:r>
              <a:rPr lang="en-US" sz="3100" dirty="0" err="1" smtClean="0"/>
              <a:t>AtScript</a:t>
            </a:r>
            <a:r>
              <a:rPr lang="en-US" sz="3100" dirty="0" smtClean="0"/>
              <a:t>(Google)</a:t>
            </a:r>
            <a:endParaRPr lang="en-US" sz="3100" dirty="0"/>
          </a:p>
        </p:txBody>
      </p:sp>
      <p:pic>
        <p:nvPicPr>
          <p:cNvPr id="5" name="Picture 4"/>
          <p:cNvPicPr>
            <a:picLocks noChangeAspect="1"/>
          </p:cNvPicPr>
          <p:nvPr/>
        </p:nvPicPr>
        <p:blipFill>
          <a:blip r:embed="rId3"/>
          <a:stretch>
            <a:fillRect/>
          </a:stretch>
        </p:blipFill>
        <p:spPr>
          <a:xfrm>
            <a:off x="783798" y="1739423"/>
            <a:ext cx="4841147" cy="3227432"/>
          </a:xfrm>
          <a:prstGeom prst="rect">
            <a:avLst/>
          </a:prstGeom>
        </p:spPr>
      </p:pic>
      <p:sp>
        <p:nvSpPr>
          <p:cNvPr id="6" name="Title 1"/>
          <p:cNvSpPr txBox="1">
            <a:spLocks/>
          </p:cNvSpPr>
          <p:nvPr/>
        </p:nvSpPr>
        <p:spPr>
          <a:xfrm>
            <a:off x="783798" y="960870"/>
            <a:ext cx="2791690"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smtClean="0"/>
              <a:t>Flow(Facebook)</a:t>
            </a:r>
            <a:endParaRPr lang="en-US" sz="3100" dirty="0"/>
          </a:p>
        </p:txBody>
      </p:sp>
      <p:pic>
        <p:nvPicPr>
          <p:cNvPr id="7" name="Picture 6"/>
          <p:cNvPicPr>
            <a:picLocks noChangeAspect="1"/>
          </p:cNvPicPr>
          <p:nvPr/>
        </p:nvPicPr>
        <p:blipFill>
          <a:blip r:embed="rId4"/>
          <a:stretch>
            <a:fillRect/>
          </a:stretch>
        </p:blipFill>
        <p:spPr>
          <a:xfrm>
            <a:off x="6865943" y="1739423"/>
            <a:ext cx="4024020" cy="2029013"/>
          </a:xfrm>
          <a:prstGeom prst="rect">
            <a:avLst/>
          </a:prstGeom>
        </p:spPr>
      </p:pic>
    </p:spTree>
    <p:extLst>
      <p:ext uri="{BB962C8B-B14F-4D97-AF65-F5344CB8AC3E}">
        <p14:creationId xmlns:p14="http://schemas.microsoft.com/office/powerpoint/2010/main" val="1029073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p:txBody>
          <a:bodyPr/>
          <a:lstStyle/>
          <a:p>
            <a:r>
              <a:rPr lang="en-US" dirty="0" smtClean="0"/>
              <a:t>Rise of </a:t>
            </a:r>
            <a:r>
              <a:rPr lang="en-US" dirty="0" err="1" smtClean="0"/>
              <a:t>TypeScript</a:t>
            </a:r>
            <a:r>
              <a:rPr lang="en-US" dirty="0" smtClean="0"/>
              <a:t> popularity</a:t>
            </a:r>
          </a:p>
          <a:p>
            <a:endParaRPr lang="en-US" dirty="0" smtClean="0"/>
          </a:p>
          <a:p>
            <a:r>
              <a:rPr lang="en-US" dirty="0" smtClean="0"/>
              <a:t>Rising of similar projects and their mutual enriching</a:t>
            </a:r>
          </a:p>
          <a:p>
            <a:endParaRPr lang="en-US" dirty="0" smtClean="0"/>
          </a:p>
        </p:txBody>
      </p:sp>
    </p:spTree>
    <p:extLst>
      <p:ext uri="{BB962C8B-B14F-4D97-AF65-F5344CB8AC3E}">
        <p14:creationId xmlns:p14="http://schemas.microsoft.com/office/powerpoint/2010/main" val="582670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bf5/9d5/e2e/bf59d5e2ec254f51900632cac782ac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19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16181"/>
            <a:ext cx="10515600" cy="4170219"/>
          </a:xfrm>
        </p:spPr>
        <p:txBody>
          <a:bodyPr/>
          <a:lstStyle/>
          <a:p>
            <a:r>
              <a:rPr lang="en-US" dirty="0" smtClean="0"/>
              <a:t>Almost, no more cross-browser </a:t>
            </a:r>
            <a:r>
              <a:rPr lang="en-US" dirty="0" smtClean="0"/>
              <a:t>problems</a:t>
            </a:r>
            <a:r>
              <a:rPr lang="en-US" dirty="0"/>
              <a:t>,</a:t>
            </a:r>
            <a:r>
              <a:rPr lang="en-US" dirty="0" smtClean="0"/>
              <a:t> </a:t>
            </a:r>
            <a:r>
              <a:rPr lang="en-US" dirty="0" smtClean="0"/>
              <a:t>thanks to new standards</a:t>
            </a:r>
          </a:p>
          <a:p>
            <a:endParaRPr lang="en-US" dirty="0" smtClean="0"/>
          </a:p>
          <a:p>
            <a:r>
              <a:rPr lang="en-US" dirty="0" smtClean="0"/>
              <a:t>Cross-platform JavaScript is really on the beginning of </a:t>
            </a:r>
            <a:r>
              <a:rPr lang="en-US" dirty="0" smtClean="0"/>
              <a:t>its long </a:t>
            </a:r>
            <a:r>
              <a:rPr lang="en-US" dirty="0" smtClean="0"/>
              <a:t>way</a:t>
            </a:r>
          </a:p>
          <a:p>
            <a:endParaRPr lang="en-US" dirty="0"/>
          </a:p>
          <a:p>
            <a:r>
              <a:rPr lang="en-US" dirty="0" smtClean="0"/>
              <a:t>First, we should </a:t>
            </a:r>
            <a:r>
              <a:rPr lang="en-US" dirty="0" smtClean="0"/>
              <a:t>erase the borders </a:t>
            </a:r>
            <a:r>
              <a:rPr lang="en-US" dirty="0" smtClean="0"/>
              <a:t>between applications and sites</a:t>
            </a:r>
          </a:p>
          <a:p>
            <a:endParaRPr lang="en-US" dirty="0"/>
          </a:p>
          <a:p>
            <a:r>
              <a:rPr lang="en-US" dirty="0" smtClean="0"/>
              <a:t>Then, we should improve the cross-platform development for JavaScript</a:t>
            </a:r>
            <a:endParaRPr lang="en-US" dirty="0"/>
          </a:p>
        </p:txBody>
      </p:sp>
    </p:spTree>
    <p:extLst>
      <p:ext uri="{BB962C8B-B14F-4D97-AF65-F5344CB8AC3E}">
        <p14:creationId xmlns:p14="http://schemas.microsoft.com/office/powerpoint/2010/main" val="1761616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Borders erasing</a:t>
            </a:r>
            <a:endParaRPr lang="en-US" sz="4100" dirty="0"/>
          </a:p>
        </p:txBody>
      </p:sp>
      <p:sp>
        <p:nvSpPr>
          <p:cNvPr id="3" name="Content Placeholder 2"/>
          <p:cNvSpPr>
            <a:spLocks noGrp="1"/>
          </p:cNvSpPr>
          <p:nvPr>
            <p:ph idx="1"/>
          </p:nvPr>
        </p:nvSpPr>
        <p:spPr>
          <a:xfrm>
            <a:off x="838200" y="2396837"/>
            <a:ext cx="10515600" cy="2521528"/>
          </a:xfrm>
        </p:spPr>
        <p:txBody>
          <a:bodyPr/>
          <a:lstStyle/>
          <a:p>
            <a:r>
              <a:rPr lang="en-US" dirty="0" smtClean="0"/>
              <a:t>Web Application Template, available only in the context of Windows and Windows Phone</a:t>
            </a:r>
          </a:p>
          <a:p>
            <a:endParaRPr lang="en-US" dirty="0"/>
          </a:p>
          <a:p>
            <a:r>
              <a:rPr lang="en-US" dirty="0" smtClean="0"/>
              <a:t>Similar Mozilla project – Prism</a:t>
            </a:r>
          </a:p>
          <a:p>
            <a:endParaRPr lang="en-US" dirty="0"/>
          </a:p>
          <a:p>
            <a:endParaRPr lang="en-US" dirty="0"/>
          </a:p>
        </p:txBody>
      </p:sp>
    </p:spTree>
    <p:extLst>
      <p:ext uri="{BB962C8B-B14F-4D97-AF65-F5344CB8AC3E}">
        <p14:creationId xmlns:p14="http://schemas.microsoft.com/office/powerpoint/2010/main" val="992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Mobile development</a:t>
            </a:r>
            <a:endParaRPr lang="en-US" sz="4100" dirty="0"/>
          </a:p>
        </p:txBody>
      </p:sp>
      <p:sp>
        <p:nvSpPr>
          <p:cNvPr id="3" name="Content Placeholder 2"/>
          <p:cNvSpPr>
            <a:spLocks noGrp="1"/>
          </p:cNvSpPr>
          <p:nvPr>
            <p:ph idx="1"/>
          </p:nvPr>
        </p:nvSpPr>
        <p:spPr>
          <a:xfrm>
            <a:off x="838200" y="2119746"/>
            <a:ext cx="10515600" cy="3186545"/>
          </a:xfrm>
        </p:spPr>
        <p:txBody>
          <a:bodyPr/>
          <a:lstStyle/>
          <a:p>
            <a:r>
              <a:rPr lang="en-US" dirty="0" smtClean="0"/>
              <a:t>Frameworks as Apache Cordova become more popular involving such market giants as Microsoft, Intel, IBM, Google </a:t>
            </a:r>
            <a:r>
              <a:rPr lang="en-US" dirty="0" err="1" smtClean="0"/>
              <a:t>etc</a:t>
            </a:r>
            <a:endParaRPr lang="en-US" dirty="0" smtClean="0"/>
          </a:p>
          <a:p>
            <a:endParaRPr lang="en-US" dirty="0"/>
          </a:p>
          <a:p>
            <a:r>
              <a:rPr lang="en-US" dirty="0" smtClean="0"/>
              <a:t>Apache Cordova covers such spectrum of problems as homogeny phone API access from embedded </a:t>
            </a:r>
            <a:r>
              <a:rPr lang="en-US" dirty="0" err="1" smtClean="0"/>
              <a:t>WebView</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95718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Why Apache Cordova usage will increase?</a:t>
            </a:r>
            <a:endParaRPr lang="en-US" sz="4100" dirty="0"/>
          </a:p>
        </p:txBody>
      </p:sp>
      <p:sp>
        <p:nvSpPr>
          <p:cNvPr id="3" name="Content Placeholder 2"/>
          <p:cNvSpPr>
            <a:spLocks noGrp="1"/>
          </p:cNvSpPr>
          <p:nvPr>
            <p:ph idx="1"/>
          </p:nvPr>
        </p:nvSpPr>
        <p:spPr>
          <a:xfrm>
            <a:off x="838200" y="1856510"/>
            <a:ext cx="10515600" cy="3810000"/>
          </a:xfrm>
        </p:spPr>
        <p:txBody>
          <a:bodyPr/>
          <a:lstStyle/>
          <a:p>
            <a:r>
              <a:rPr lang="en-US" dirty="0" smtClean="0"/>
              <a:t>Mobile segment of the market will continue to grow, this fact will refocus from sites to applications side</a:t>
            </a:r>
          </a:p>
          <a:p>
            <a:endParaRPr lang="en-US" dirty="0"/>
          </a:p>
          <a:p>
            <a:r>
              <a:rPr lang="en-US" dirty="0" smtClean="0"/>
              <a:t>Announced performance improvements of </a:t>
            </a:r>
            <a:r>
              <a:rPr lang="en-US" dirty="0" err="1" smtClean="0"/>
              <a:t>WebView</a:t>
            </a:r>
            <a:r>
              <a:rPr lang="en-US" dirty="0" smtClean="0"/>
              <a:t> components</a:t>
            </a:r>
          </a:p>
          <a:p>
            <a:endParaRPr lang="en-US" dirty="0"/>
          </a:p>
          <a:p>
            <a:r>
              <a:rPr lang="en-US" dirty="0" smtClean="0"/>
              <a:t>Appearance of new handy instruments for development, testing and deployment of mobile applications under different platforms</a:t>
            </a:r>
          </a:p>
          <a:p>
            <a:pPr marL="0" indent="0">
              <a:buNone/>
            </a:pPr>
            <a:endParaRPr lang="en-US" dirty="0"/>
          </a:p>
          <a:p>
            <a:endParaRPr lang="en-US" dirty="0"/>
          </a:p>
        </p:txBody>
      </p:sp>
    </p:spTree>
    <p:extLst>
      <p:ext uri="{BB962C8B-B14F-4D97-AF65-F5344CB8AC3E}">
        <p14:creationId xmlns:p14="http://schemas.microsoft.com/office/powerpoint/2010/main" val="11913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643044"/>
            <a:ext cx="10515600" cy="2039793"/>
          </a:xfrm>
        </p:spPr>
        <p:txBody>
          <a:bodyPr/>
          <a:lstStyle/>
          <a:p>
            <a:r>
              <a:rPr lang="en-US" dirty="0" smtClean="0"/>
              <a:t>Enriching of all kind of instruments for mobile developments</a:t>
            </a:r>
          </a:p>
          <a:p>
            <a:endParaRPr lang="en-US" dirty="0" smtClean="0"/>
          </a:p>
          <a:p>
            <a:r>
              <a:rPr lang="en-US" dirty="0" smtClean="0"/>
              <a:t>More deep border erasing between sites and applications</a:t>
            </a:r>
          </a:p>
          <a:p>
            <a:endParaRPr lang="en-US" dirty="0" smtClean="0"/>
          </a:p>
        </p:txBody>
      </p:sp>
    </p:spTree>
    <p:extLst>
      <p:ext uri="{BB962C8B-B14F-4D97-AF65-F5344CB8AC3E}">
        <p14:creationId xmlns:p14="http://schemas.microsoft.com/office/powerpoint/2010/main" val="35710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780/1e1/ec0/7801e1ec06f7461c8766b6e81007fd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17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ce4/909/fb3/ce4909fb3b0b4813b8d6697b002265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78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US" dirty="0" smtClean="0"/>
              <a:t>Native development with JavaScript is an accomplished fact</a:t>
            </a:r>
          </a:p>
          <a:p>
            <a:endParaRPr lang="en-US" dirty="0"/>
          </a:p>
          <a:p>
            <a:r>
              <a:rPr lang="en-US" dirty="0" smtClean="0"/>
              <a:t>For many developers it can sound rubbish. JavaScript instead of C++, C#, Swift or Java, it’s unthinkable</a:t>
            </a:r>
          </a:p>
          <a:p>
            <a:endParaRPr lang="en-US" dirty="0"/>
          </a:p>
          <a:p>
            <a:r>
              <a:rPr lang="en-US" dirty="0" smtClean="0"/>
              <a:t>Until recently, “native” JavaScript was only possible inside a </a:t>
            </a:r>
            <a:r>
              <a:rPr lang="en-US" dirty="0" err="1" smtClean="0"/>
              <a:t>WebView</a:t>
            </a:r>
            <a:r>
              <a:rPr lang="en-US" dirty="0" smtClean="0"/>
              <a:t> and it was slow</a:t>
            </a:r>
          </a:p>
          <a:p>
            <a:endParaRPr lang="en-US" dirty="0"/>
          </a:p>
          <a:p>
            <a:r>
              <a:rPr lang="en-US" dirty="0" smtClean="0"/>
              <a:t>However, the situation has changed: Win8, </a:t>
            </a:r>
            <a:r>
              <a:rPr lang="en-US" dirty="0" err="1" smtClean="0"/>
              <a:t>WinPhone</a:t>
            </a:r>
            <a:r>
              <a:rPr lang="en-US" dirty="0" smtClean="0"/>
              <a:t> 8.1, Firefox OS, Chrome OS and other platforms </a:t>
            </a:r>
            <a:r>
              <a:rPr lang="en-US" dirty="0" smtClean="0"/>
              <a:t>propose </a:t>
            </a:r>
            <a:r>
              <a:rPr lang="en-US" dirty="0" smtClean="0"/>
              <a:t>native </a:t>
            </a:r>
            <a:r>
              <a:rPr lang="en-US" dirty="0" smtClean="0"/>
              <a:t>interactions </a:t>
            </a:r>
            <a:r>
              <a:rPr lang="en-US" dirty="0" smtClean="0"/>
              <a:t>from JavaScript </a:t>
            </a:r>
            <a:endParaRPr lang="en-US" dirty="0"/>
          </a:p>
        </p:txBody>
      </p:sp>
    </p:spTree>
    <p:extLst>
      <p:ext uri="{BB962C8B-B14F-4D97-AF65-F5344CB8AC3E}">
        <p14:creationId xmlns:p14="http://schemas.microsoft.com/office/powerpoint/2010/main" val="3018132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a:bodyPr>
          <a:lstStyle/>
          <a:p>
            <a:r>
              <a:rPr lang="en-US" sz="4100" dirty="0" smtClean="0"/>
              <a:t>Native JavaScript on Windows</a:t>
            </a:r>
            <a:endParaRPr lang="en-US" sz="4100" dirty="0"/>
          </a:p>
        </p:txBody>
      </p:sp>
      <p:pic>
        <p:nvPicPr>
          <p:cNvPr id="5" name="Picture 4"/>
          <p:cNvPicPr>
            <a:picLocks noChangeAspect="1"/>
          </p:cNvPicPr>
          <p:nvPr/>
        </p:nvPicPr>
        <p:blipFill>
          <a:blip r:embed="rId3"/>
          <a:stretch>
            <a:fillRect/>
          </a:stretch>
        </p:blipFill>
        <p:spPr>
          <a:xfrm>
            <a:off x="838200" y="1844627"/>
            <a:ext cx="7779327" cy="4029078"/>
          </a:xfrm>
          <a:prstGeom prst="rect">
            <a:avLst/>
          </a:prstGeom>
        </p:spPr>
      </p:pic>
    </p:spTree>
    <p:extLst>
      <p:ext uri="{BB962C8B-B14F-4D97-AF65-F5344CB8AC3E}">
        <p14:creationId xmlns:p14="http://schemas.microsoft.com/office/powerpoint/2010/main" val="424657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036618"/>
            <a:ext cx="10515600" cy="2646219"/>
          </a:xfrm>
        </p:spPr>
        <p:txBody>
          <a:bodyPr/>
          <a:lstStyle/>
          <a:p>
            <a:r>
              <a:rPr lang="en-US" dirty="0" smtClean="0"/>
              <a:t>Really large variety of different devices (TV, game consoles) with native JavaScript support</a:t>
            </a:r>
          </a:p>
          <a:p>
            <a:endParaRPr lang="en-US" dirty="0" smtClean="0"/>
          </a:p>
          <a:p>
            <a:r>
              <a:rPr lang="en-US" dirty="0" smtClean="0"/>
              <a:t>Assimilation of the principles of native JS development by web developers</a:t>
            </a:r>
          </a:p>
          <a:p>
            <a:endParaRPr lang="en-US" dirty="0" smtClean="0"/>
          </a:p>
        </p:txBody>
      </p:sp>
    </p:spTree>
    <p:extLst>
      <p:ext uri="{BB962C8B-B14F-4D97-AF65-F5344CB8AC3E}">
        <p14:creationId xmlns:p14="http://schemas.microsoft.com/office/powerpoint/2010/main" val="323274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brastorage.org/files/1aa/623/ab8/1aa623ab846a4bca87f8de9d750b33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172560" y="991619"/>
            <a:ext cx="5846880" cy="1325563"/>
          </a:xfrm>
        </p:spPr>
        <p:txBody>
          <a:bodyPr/>
          <a:lstStyle/>
          <a:p>
            <a:r>
              <a:rPr lang="en-US" dirty="0" smtClean="0">
                <a:solidFill>
                  <a:srgbClr val="673F69"/>
                </a:solidFill>
              </a:rPr>
              <a:t>Struggle </a:t>
            </a:r>
            <a:r>
              <a:rPr lang="en-US" dirty="0">
                <a:solidFill>
                  <a:srgbClr val="673F69"/>
                </a:solidFill>
              </a:rPr>
              <a:t>with complexity</a:t>
            </a:r>
          </a:p>
        </p:txBody>
      </p:sp>
    </p:spTree>
    <p:extLst>
      <p:ext uri="{BB962C8B-B14F-4D97-AF65-F5344CB8AC3E}">
        <p14:creationId xmlns:p14="http://schemas.microsoft.com/office/powerpoint/2010/main" val="597193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472" y="1536388"/>
            <a:ext cx="10515600" cy="3627283"/>
          </a:xfrm>
        </p:spPr>
        <p:txBody>
          <a:bodyPr/>
          <a:lstStyle/>
          <a:p>
            <a:r>
              <a:rPr lang="en-US" dirty="0" smtClean="0"/>
              <a:t>The will of simplification </a:t>
            </a:r>
            <a:r>
              <a:rPr lang="en-US" dirty="0"/>
              <a:t>the creation of complex </a:t>
            </a:r>
            <a:r>
              <a:rPr lang="en-US" dirty="0" smtClean="0"/>
              <a:t>solutions grows</a:t>
            </a:r>
          </a:p>
          <a:p>
            <a:endParaRPr lang="en-US" dirty="0"/>
          </a:p>
          <a:p>
            <a:r>
              <a:rPr lang="en-US" dirty="0" smtClean="0"/>
              <a:t>Appearance of new players on the scene with more ambitious goals and differen</a:t>
            </a:r>
            <a:r>
              <a:rPr lang="en-US" dirty="0" smtClean="0"/>
              <a:t>t class of tasks</a:t>
            </a:r>
            <a:endParaRPr lang="en-US" dirty="0" smtClean="0"/>
          </a:p>
          <a:p>
            <a:endParaRPr lang="en-US" dirty="0" smtClean="0"/>
          </a:p>
          <a:p>
            <a:r>
              <a:rPr lang="en-US" dirty="0" smtClean="0"/>
              <a:t>Openness tends to synergy that fact bring us to the new level of modular interaction.</a:t>
            </a:r>
            <a:endParaRPr lang="en-US" dirty="0"/>
          </a:p>
        </p:txBody>
      </p:sp>
    </p:spTree>
    <p:extLst>
      <p:ext uri="{BB962C8B-B14F-4D97-AF65-F5344CB8AC3E}">
        <p14:creationId xmlns:p14="http://schemas.microsoft.com/office/powerpoint/2010/main" val="675530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fontScale="90000"/>
          </a:bodyPr>
          <a:lstStyle/>
          <a:p>
            <a:r>
              <a:rPr lang="en-US" sz="4100" dirty="0" smtClean="0"/>
              <a:t>How all this stuff will evolve?</a:t>
            </a:r>
            <a:endParaRPr lang="en-US" sz="4100" dirty="0"/>
          </a:p>
        </p:txBody>
      </p:sp>
      <p:sp>
        <p:nvSpPr>
          <p:cNvPr id="3" name="Content Placeholder 2"/>
          <p:cNvSpPr>
            <a:spLocks noGrp="1"/>
          </p:cNvSpPr>
          <p:nvPr>
            <p:ph idx="1"/>
          </p:nvPr>
        </p:nvSpPr>
        <p:spPr>
          <a:xfrm>
            <a:off x="838200" y="1108038"/>
            <a:ext cx="10515600" cy="5068925"/>
          </a:xfrm>
        </p:spPr>
        <p:txBody>
          <a:bodyPr/>
          <a:lstStyle/>
          <a:p>
            <a:endParaRPr lang="en-US" dirty="0" smtClean="0"/>
          </a:p>
          <a:p>
            <a:r>
              <a:rPr lang="en-US" dirty="0" smtClean="0"/>
              <a:t>The community will enter to the phase of rethinking of released products and solutions</a:t>
            </a:r>
          </a:p>
          <a:p>
            <a:endParaRPr lang="en-US" dirty="0"/>
          </a:p>
          <a:p>
            <a:r>
              <a:rPr lang="en-US" dirty="0" smtClean="0"/>
              <a:t>Complex solutions need new approaches and when JavaScript is not enough we observe attempts to fill the gap by others means </a:t>
            </a:r>
          </a:p>
          <a:p>
            <a:endParaRPr lang="en-US" dirty="0"/>
          </a:p>
          <a:p>
            <a:r>
              <a:rPr lang="en-US" dirty="0" smtClean="0"/>
              <a:t>The </a:t>
            </a:r>
            <a:r>
              <a:rPr lang="en-US" dirty="0"/>
              <a:t>desire for compatibility and </a:t>
            </a:r>
            <a:r>
              <a:rPr lang="en-US" dirty="0" smtClean="0"/>
              <a:t>interoperability of components will grow</a:t>
            </a:r>
            <a:endParaRPr lang="en-US" dirty="0"/>
          </a:p>
        </p:txBody>
      </p:sp>
    </p:spTree>
    <p:extLst>
      <p:ext uri="{BB962C8B-B14F-4D97-AF65-F5344CB8AC3E}">
        <p14:creationId xmlns:p14="http://schemas.microsoft.com/office/powerpoint/2010/main" val="4255077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1690688"/>
            <a:ext cx="10515600" cy="4192060"/>
          </a:xfrm>
        </p:spPr>
        <p:txBody>
          <a:bodyPr/>
          <a:lstStyle/>
          <a:p>
            <a:r>
              <a:rPr lang="en-US" dirty="0" smtClean="0"/>
              <a:t>Releases of conceptually new versions of popular frameworks/libraries</a:t>
            </a:r>
            <a:endParaRPr lang="en-US" dirty="0" smtClean="0"/>
          </a:p>
          <a:p>
            <a:endParaRPr lang="en-US" dirty="0" smtClean="0"/>
          </a:p>
          <a:p>
            <a:r>
              <a:rPr lang="en-US" dirty="0" smtClean="0"/>
              <a:t>More concurrence between new players</a:t>
            </a:r>
          </a:p>
          <a:p>
            <a:endParaRPr lang="en-US" dirty="0"/>
          </a:p>
          <a:p>
            <a:r>
              <a:rPr lang="en-US" dirty="0" smtClean="0"/>
              <a:t>Increasing of the input threshold to create complex frameworks</a:t>
            </a:r>
            <a:endParaRPr lang="en-US" dirty="0" smtClean="0"/>
          </a:p>
          <a:p>
            <a:endParaRPr lang="en-US" dirty="0" smtClean="0"/>
          </a:p>
          <a:p>
            <a:r>
              <a:rPr lang="en-US" dirty="0" smtClean="0"/>
              <a:t>New opportunities for solutions based on ES6</a:t>
            </a:r>
            <a:endParaRPr lang="en-US" dirty="0" smtClean="0"/>
          </a:p>
        </p:txBody>
      </p:sp>
    </p:spTree>
    <p:extLst>
      <p:ext uri="{BB962C8B-B14F-4D97-AF65-F5344CB8AC3E}">
        <p14:creationId xmlns:p14="http://schemas.microsoft.com/office/powerpoint/2010/main" val="2303949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00e/d4e/cc2/00ed4ecc239c4d7dafa74cdb2c25cc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64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627" y="999241"/>
            <a:ext cx="10515600" cy="4675695"/>
          </a:xfrm>
        </p:spPr>
        <p:txBody>
          <a:bodyPr/>
          <a:lstStyle/>
          <a:p>
            <a:r>
              <a:rPr lang="en-US" dirty="0" smtClean="0"/>
              <a:t>One more mean to struggle with complexity</a:t>
            </a:r>
          </a:p>
          <a:p>
            <a:endParaRPr lang="en-US" dirty="0"/>
          </a:p>
          <a:p>
            <a:r>
              <a:rPr lang="en-US" dirty="0" smtClean="0"/>
              <a:t>ES6 and TS work(struggle with complexity) at the language level</a:t>
            </a:r>
          </a:p>
          <a:p>
            <a:endParaRPr lang="en-US" dirty="0"/>
          </a:p>
          <a:p>
            <a:r>
              <a:rPr lang="en-US" dirty="0" smtClean="0"/>
              <a:t>Modern frameworks do the same at the level of complex applications composition</a:t>
            </a:r>
          </a:p>
          <a:p>
            <a:endParaRPr lang="en-US" dirty="0"/>
          </a:p>
          <a:p>
            <a:r>
              <a:rPr lang="en-US" dirty="0" smtClean="0"/>
              <a:t>Web components manage complexity at the level of HTML elements and more particularly on DOM</a:t>
            </a:r>
            <a:endParaRPr lang="en-US" dirty="0"/>
          </a:p>
        </p:txBody>
      </p:sp>
    </p:spTree>
    <p:extLst>
      <p:ext uri="{BB962C8B-B14F-4D97-AF65-F5344CB8AC3E}">
        <p14:creationId xmlns:p14="http://schemas.microsoft.com/office/powerpoint/2010/main" val="4277240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8130"/>
            <a:ext cx="10515600" cy="5563518"/>
          </a:xfrm>
        </p:spPr>
        <p:txBody>
          <a:bodyPr/>
          <a:lstStyle/>
          <a:p>
            <a:r>
              <a:rPr lang="en-US" dirty="0" smtClean="0"/>
              <a:t>The complexity of modern web solutions </a:t>
            </a:r>
            <a:r>
              <a:rPr lang="en-US" dirty="0" smtClean="0"/>
              <a:t>force us</a:t>
            </a:r>
            <a:r>
              <a:rPr lang="en-US" dirty="0" smtClean="0"/>
              <a:t> to revise how we create such solutions</a:t>
            </a:r>
            <a:endParaRPr lang="en-US" dirty="0" smtClean="0"/>
          </a:p>
          <a:p>
            <a:endParaRPr lang="en-US" dirty="0" smtClean="0"/>
          </a:p>
          <a:p>
            <a:r>
              <a:rPr lang="en-US" dirty="0" smtClean="0"/>
              <a:t>Not in vain a lot of browsers manufacturer</a:t>
            </a:r>
            <a:r>
              <a:rPr lang="en-US" dirty="0"/>
              <a:t>s</a:t>
            </a:r>
            <a:r>
              <a:rPr lang="en-US" dirty="0" smtClean="0"/>
              <a:t> pay a lot of attention to the next version of </a:t>
            </a:r>
            <a:r>
              <a:rPr lang="en-US" dirty="0" err="1" smtClean="0"/>
              <a:t>ECMAScript</a:t>
            </a:r>
            <a:endParaRPr lang="en-US" dirty="0" smtClean="0"/>
          </a:p>
          <a:p>
            <a:endParaRPr lang="en-US" dirty="0" smtClean="0"/>
          </a:p>
          <a:p>
            <a:r>
              <a:rPr lang="en-US" dirty="0" err="1" smtClean="0"/>
              <a:t>ECMAScript</a:t>
            </a:r>
            <a:r>
              <a:rPr lang="en-US" dirty="0" smtClean="0"/>
              <a:t> 6 </a:t>
            </a:r>
            <a:r>
              <a:rPr lang="en-US" dirty="0" smtClean="0"/>
              <a:t>code’s </a:t>
            </a:r>
            <a:r>
              <a:rPr lang="en-US" dirty="0" smtClean="0"/>
              <a:t>name is “Harmony”</a:t>
            </a:r>
          </a:p>
          <a:p>
            <a:endParaRPr lang="en-US" dirty="0"/>
          </a:p>
          <a:p>
            <a:r>
              <a:rPr lang="en-US" dirty="0" smtClean="0"/>
              <a:t>New standard will make our lives easier with classes, modules, collections, iterators, generators, proxies, and many others sweeties</a:t>
            </a:r>
            <a:endParaRPr lang="en-US" dirty="0"/>
          </a:p>
        </p:txBody>
      </p:sp>
    </p:spTree>
    <p:extLst>
      <p:ext uri="{BB962C8B-B14F-4D97-AF65-F5344CB8AC3E}">
        <p14:creationId xmlns:p14="http://schemas.microsoft.com/office/powerpoint/2010/main" val="1603246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normAutofit/>
          </a:bodyPr>
          <a:lstStyle/>
          <a:p>
            <a:r>
              <a:rPr lang="en-US" sz="4100" dirty="0" smtClean="0"/>
              <a:t>Web components concepts</a:t>
            </a:r>
            <a:endParaRPr lang="en-US" sz="4100" dirty="0"/>
          </a:p>
        </p:txBody>
      </p:sp>
      <p:sp>
        <p:nvSpPr>
          <p:cNvPr id="3" name="Content Placeholder 2"/>
          <p:cNvSpPr>
            <a:spLocks noGrp="1"/>
          </p:cNvSpPr>
          <p:nvPr>
            <p:ph idx="1"/>
          </p:nvPr>
        </p:nvSpPr>
        <p:spPr>
          <a:xfrm>
            <a:off x="838200" y="1329179"/>
            <a:ext cx="10515600" cy="4847784"/>
          </a:xfrm>
        </p:spPr>
        <p:txBody>
          <a:bodyPr>
            <a:normAutofit lnSpcReduction="10000"/>
          </a:bodyPr>
          <a:lstStyle/>
          <a:p>
            <a:r>
              <a:rPr lang="en-US" u="sng" dirty="0" smtClean="0"/>
              <a:t>Templates and decorators</a:t>
            </a:r>
            <a:r>
              <a:rPr lang="en-US" dirty="0" smtClean="0"/>
              <a:t> – definition, usage and dynamic generation of markup in the couple with data</a:t>
            </a:r>
          </a:p>
          <a:p>
            <a:endParaRPr lang="en-US" dirty="0" smtClean="0"/>
          </a:p>
          <a:p>
            <a:r>
              <a:rPr lang="en-US" u="sng" dirty="0" smtClean="0"/>
              <a:t>Custom elements</a:t>
            </a:r>
            <a:r>
              <a:rPr lang="en-US" dirty="0" smtClean="0"/>
              <a:t> – creation of custom elements of markup with their own names, tags and interfaces for JS/DOM</a:t>
            </a:r>
          </a:p>
          <a:p>
            <a:endParaRPr lang="en-US" dirty="0" smtClean="0"/>
          </a:p>
          <a:p>
            <a:r>
              <a:rPr lang="en-US" u="sng" dirty="0" smtClean="0"/>
              <a:t>Shadow DOM</a:t>
            </a:r>
            <a:r>
              <a:rPr lang="en-US" dirty="0" smtClean="0"/>
              <a:t> – An ability to hide a part of DOM from specified elements of markup</a:t>
            </a:r>
          </a:p>
          <a:p>
            <a:endParaRPr lang="en-US" dirty="0" smtClean="0"/>
          </a:p>
          <a:p>
            <a:r>
              <a:rPr lang="en-US" u="sng" dirty="0" smtClean="0"/>
              <a:t>HTML Imports</a:t>
            </a:r>
            <a:r>
              <a:rPr lang="en-US" dirty="0" smtClean="0"/>
              <a:t> – Package of templates and custom elements and their injection to the HTML markup (intersection with ES6 modules)</a:t>
            </a:r>
            <a:endParaRPr lang="en-US" dirty="0"/>
          </a:p>
        </p:txBody>
      </p:sp>
    </p:spTree>
    <p:extLst>
      <p:ext uri="{BB962C8B-B14F-4D97-AF65-F5344CB8AC3E}">
        <p14:creationId xmlns:p14="http://schemas.microsoft.com/office/powerpoint/2010/main" val="3176478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could </a:t>
            </a:r>
            <a:r>
              <a:rPr lang="en-US" sz="4100" dirty="0" smtClean="0"/>
              <a:t>we expect in future</a:t>
            </a:r>
            <a:endParaRPr lang="en-US" sz="4100" dirty="0"/>
          </a:p>
        </p:txBody>
      </p:sp>
      <p:sp>
        <p:nvSpPr>
          <p:cNvPr id="3" name="Content Placeholder 2"/>
          <p:cNvSpPr>
            <a:spLocks noGrp="1"/>
          </p:cNvSpPr>
          <p:nvPr>
            <p:ph idx="1"/>
          </p:nvPr>
        </p:nvSpPr>
        <p:spPr>
          <a:xfrm>
            <a:off x="838200" y="2649362"/>
            <a:ext cx="10515600" cy="1875506"/>
          </a:xfrm>
        </p:spPr>
        <p:txBody>
          <a:bodyPr/>
          <a:lstStyle/>
          <a:p>
            <a:r>
              <a:rPr lang="en-US" dirty="0" smtClean="0"/>
              <a:t>A hope that this standard will be accepted by another market players</a:t>
            </a:r>
          </a:p>
          <a:p>
            <a:endParaRPr lang="en-US" dirty="0"/>
          </a:p>
          <a:p>
            <a:r>
              <a:rPr lang="en-US" dirty="0" smtClean="0"/>
              <a:t>As a consequence, </a:t>
            </a:r>
            <a:r>
              <a:rPr lang="en-US" dirty="0"/>
              <a:t>a</a:t>
            </a:r>
            <a:r>
              <a:rPr lang="en-US" dirty="0" smtClean="0"/>
              <a:t>doption of the standard by the community</a:t>
            </a:r>
            <a:endParaRPr lang="en-US" dirty="0" smtClean="0"/>
          </a:p>
        </p:txBody>
      </p:sp>
    </p:spTree>
    <p:extLst>
      <p:ext uri="{BB962C8B-B14F-4D97-AF65-F5344CB8AC3E}">
        <p14:creationId xmlns:p14="http://schemas.microsoft.com/office/powerpoint/2010/main" val="406281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d47/711/a42/d47711a42c10446b8e2488601ccf54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044292" y="1001046"/>
            <a:ext cx="6103416" cy="1325563"/>
          </a:xfrm>
        </p:spPr>
        <p:txBody>
          <a:bodyPr/>
          <a:lstStyle/>
          <a:p>
            <a:r>
              <a:rPr lang="en-US" dirty="0" smtClean="0">
                <a:solidFill>
                  <a:srgbClr val="673F69"/>
                </a:solidFill>
              </a:rPr>
              <a:t>Packaging and distribution</a:t>
            </a:r>
            <a:endParaRPr lang="en-US" dirty="0">
              <a:solidFill>
                <a:srgbClr val="673F69"/>
              </a:solidFill>
            </a:endParaRPr>
          </a:p>
        </p:txBody>
      </p:sp>
    </p:spTree>
    <p:extLst>
      <p:ext uri="{BB962C8B-B14F-4D97-AF65-F5344CB8AC3E}">
        <p14:creationId xmlns:p14="http://schemas.microsoft.com/office/powerpoint/2010/main" val="14943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lstStyle/>
          <a:p>
            <a:r>
              <a:rPr lang="en-US" dirty="0" smtClean="0"/>
              <a:t>Since last two years we observed three leaders based on node.js – Grunt, Gulp and Brunch</a:t>
            </a:r>
          </a:p>
          <a:p>
            <a:endParaRPr lang="en-US" dirty="0"/>
          </a:p>
          <a:p>
            <a:r>
              <a:rPr lang="en-US" dirty="0" smtClean="0"/>
              <a:t>Year 2014 brought to us new ambitious projects (that could be interesting to follow) – Broccoli, Fez and Mimosa</a:t>
            </a:r>
          </a:p>
          <a:p>
            <a:endParaRPr lang="en-US" dirty="0"/>
          </a:p>
          <a:p>
            <a:r>
              <a:rPr lang="en-US" dirty="0" smtClean="0"/>
              <a:t>Year 2015 could offer us new projects from important market players as Google, Facebook or Twitter(already in </a:t>
            </a:r>
            <a:r>
              <a:rPr lang="en-US" dirty="0" err="1" smtClean="0"/>
              <a:t>Yandex</a:t>
            </a:r>
            <a:r>
              <a:rPr lang="en-US" dirty="0" smtClean="0"/>
              <a:t> and Yahoo)</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a:latin typeface="+mj-lt"/>
                <a:ea typeface="+mj-ea"/>
                <a:cs typeface="+mj-cs"/>
              </a:rPr>
              <a:t>Packaging</a:t>
            </a:r>
            <a:endParaRPr lang="en-US" sz="4100" dirty="0">
              <a:latin typeface="+mj-lt"/>
              <a:ea typeface="+mj-ea"/>
              <a:cs typeface="+mj-cs"/>
            </a:endParaRPr>
          </a:p>
        </p:txBody>
      </p:sp>
    </p:spTree>
    <p:extLst>
      <p:ext uri="{BB962C8B-B14F-4D97-AF65-F5344CB8AC3E}">
        <p14:creationId xmlns:p14="http://schemas.microsoft.com/office/powerpoint/2010/main" val="2236443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normAutofit/>
          </a:bodyPr>
          <a:lstStyle/>
          <a:p>
            <a:r>
              <a:rPr lang="en-US" dirty="0" err="1" smtClean="0"/>
              <a:t>Npm</a:t>
            </a:r>
            <a:r>
              <a:rPr lang="en-US" dirty="0" smtClean="0"/>
              <a:t> remains a leader for server-side JavaScript projects</a:t>
            </a:r>
          </a:p>
          <a:p>
            <a:endParaRPr lang="en-US" dirty="0"/>
          </a:p>
          <a:p>
            <a:r>
              <a:rPr lang="en-US" dirty="0" smtClean="0"/>
              <a:t>Bower (since 2012) is in the beginning of his own way</a:t>
            </a:r>
            <a:r>
              <a:rPr lang="en-US" dirty="0"/>
              <a:t> </a:t>
            </a:r>
            <a:r>
              <a:rPr lang="en-US" dirty="0" smtClean="0"/>
              <a:t>as entire client-oriented distribution domain</a:t>
            </a:r>
          </a:p>
          <a:p>
            <a:endParaRPr lang="en-US" dirty="0"/>
          </a:p>
          <a:p>
            <a:r>
              <a:rPr lang="en-US" dirty="0" smtClean="0"/>
              <a:t>Potentially interesting projects are Duo </a:t>
            </a:r>
            <a:r>
              <a:rPr lang="en-US" dirty="0"/>
              <a:t>(concepts of </a:t>
            </a:r>
            <a:r>
              <a:rPr lang="en-US" dirty="0" err="1" smtClean="0"/>
              <a:t>Browserify</a:t>
            </a:r>
            <a:r>
              <a:rPr lang="en-US" dirty="0" smtClean="0"/>
              <a:t>, Component and Go) and JSPM </a:t>
            </a:r>
            <a:r>
              <a:rPr lang="en-US" dirty="0"/>
              <a:t>(</a:t>
            </a:r>
            <a:r>
              <a:rPr lang="en-US" dirty="0"/>
              <a:t>Frictionless browser package </a:t>
            </a:r>
            <a:r>
              <a:rPr lang="en-US" dirty="0" smtClean="0"/>
              <a:t>management)</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smtClean="0">
                <a:latin typeface="+mj-lt"/>
                <a:ea typeface="+mj-ea"/>
                <a:cs typeface="+mj-cs"/>
              </a:rPr>
              <a:t>Distribution</a:t>
            </a:r>
            <a:endParaRPr lang="en-US" sz="4100" dirty="0">
              <a:latin typeface="+mj-lt"/>
              <a:ea typeface="+mj-ea"/>
              <a:cs typeface="+mj-cs"/>
            </a:endParaRPr>
          </a:p>
        </p:txBody>
      </p:sp>
    </p:spTree>
    <p:extLst>
      <p:ext uri="{BB962C8B-B14F-4D97-AF65-F5344CB8AC3E}">
        <p14:creationId xmlns:p14="http://schemas.microsoft.com/office/powerpoint/2010/main" val="2617909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1538926"/>
            <a:ext cx="10515600" cy="3780149"/>
          </a:xfrm>
        </p:spPr>
        <p:txBody>
          <a:bodyPr>
            <a:normAutofit/>
          </a:bodyPr>
          <a:lstStyle/>
          <a:p>
            <a:r>
              <a:rPr lang="en-US" dirty="0" smtClean="0"/>
              <a:t>Adaptation of package managers and distribution system in educational and enterprise environment </a:t>
            </a:r>
          </a:p>
          <a:p>
            <a:endParaRPr lang="en-US" dirty="0"/>
          </a:p>
          <a:p>
            <a:r>
              <a:rPr lang="en-US" dirty="0" smtClean="0"/>
              <a:t>Integration with popular web-development tools (ide, editors, cloud solutions, </a:t>
            </a:r>
            <a:r>
              <a:rPr lang="en-US" dirty="0" err="1" smtClean="0"/>
              <a:t>etc</a:t>
            </a:r>
            <a:r>
              <a:rPr lang="en-US" dirty="0" smtClean="0"/>
              <a:t>)</a:t>
            </a:r>
          </a:p>
          <a:p>
            <a:endParaRPr lang="en-US" dirty="0"/>
          </a:p>
          <a:p>
            <a:r>
              <a:rPr lang="en-US" dirty="0" smtClean="0"/>
              <a:t>Probability to get brand new projects from important market players</a:t>
            </a:r>
            <a:endParaRPr lang="en-US" dirty="0" smtClean="0"/>
          </a:p>
        </p:txBody>
      </p:sp>
    </p:spTree>
    <p:extLst>
      <p:ext uri="{BB962C8B-B14F-4D97-AF65-F5344CB8AC3E}">
        <p14:creationId xmlns:p14="http://schemas.microsoft.com/office/powerpoint/2010/main" val="2517678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3ab/30c/b51/3ab30cb514504412b6a66acf0882c5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70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84b/dae/7a4/84bdae7a4f3847788616c1a81245e0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58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habrastorage.org/files/756/fb1/951/756fb1951eeb4545ba812fe2cf3560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34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890"/>
            <a:ext cx="10515600" cy="5564221"/>
          </a:xfrm>
        </p:spPr>
        <p:txBody>
          <a:bodyPr/>
          <a:lstStyle/>
          <a:p>
            <a:r>
              <a:rPr lang="en-US" dirty="0" smtClean="0"/>
              <a:t>5 years on the market, some specialists suppose that node will extinguish in few years</a:t>
            </a:r>
          </a:p>
          <a:p>
            <a:endParaRPr lang="en-US" dirty="0"/>
          </a:p>
          <a:p>
            <a:r>
              <a:rPr lang="en-US" dirty="0" smtClean="0"/>
              <a:t>Active part of community seems to be highly dynamic</a:t>
            </a:r>
            <a:endParaRPr lang="ru-RU" dirty="0" smtClean="0"/>
          </a:p>
          <a:p>
            <a:endParaRPr lang="ru-RU" dirty="0"/>
          </a:p>
          <a:p>
            <a:r>
              <a:rPr lang="en-US" dirty="0" smtClean="0"/>
              <a:t>The node’s trump card is that the platform uses the same scenario language that browsers</a:t>
            </a:r>
          </a:p>
          <a:p>
            <a:endParaRPr lang="en-US" dirty="0"/>
          </a:p>
          <a:p>
            <a:r>
              <a:rPr lang="en-US" dirty="0" smtClean="0"/>
              <a:t>Appearance of node’s fork – io.js</a:t>
            </a:r>
          </a:p>
          <a:p>
            <a:endParaRPr lang="en-US" dirty="0"/>
          </a:p>
          <a:p>
            <a:r>
              <a:rPr lang="en-US" dirty="0" smtClean="0"/>
              <a:t>Node’s entrance to the enterprise world</a:t>
            </a:r>
            <a:endParaRPr lang="en-US" dirty="0"/>
          </a:p>
        </p:txBody>
      </p:sp>
    </p:spTree>
    <p:extLst>
      <p:ext uri="{BB962C8B-B14F-4D97-AF65-F5344CB8AC3E}">
        <p14:creationId xmlns:p14="http://schemas.microsoft.com/office/powerpoint/2010/main" val="147584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Few </a:t>
            </a:r>
            <a:r>
              <a:rPr lang="en-US" sz="4000" dirty="0" err="1" smtClean="0"/>
              <a:t>ECMAScript</a:t>
            </a:r>
            <a:r>
              <a:rPr lang="en-US" sz="4000" dirty="0" smtClean="0"/>
              <a:t> 6 features</a:t>
            </a:r>
            <a:endParaRPr lang="en-US" sz="4000" dirty="0"/>
          </a:p>
        </p:txBody>
      </p:sp>
      <p:pic>
        <p:nvPicPr>
          <p:cNvPr id="4" name="Content Placeholder 3"/>
          <p:cNvPicPr>
            <a:picLocks noGrp="1" noChangeAspect="1"/>
          </p:cNvPicPr>
          <p:nvPr>
            <p:ph idx="1"/>
          </p:nvPr>
        </p:nvPicPr>
        <p:blipFill>
          <a:blip r:embed="rId3"/>
          <a:stretch>
            <a:fillRect/>
          </a:stretch>
        </p:blipFill>
        <p:spPr>
          <a:xfrm>
            <a:off x="6504709" y="2180070"/>
            <a:ext cx="4412610" cy="2494084"/>
          </a:xfrm>
          <a:prstGeom prst="rect">
            <a:avLst/>
          </a:prstGeom>
        </p:spPr>
      </p:pic>
      <p:sp>
        <p:nvSpPr>
          <p:cNvPr id="5" name="Title 1"/>
          <p:cNvSpPr txBox="1">
            <a:spLocks/>
          </p:cNvSpPr>
          <p:nvPr/>
        </p:nvSpPr>
        <p:spPr>
          <a:xfrm>
            <a:off x="838200"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Classes:</a:t>
            </a:r>
            <a:endParaRPr lang="en-US" sz="3200" dirty="0"/>
          </a:p>
        </p:txBody>
      </p:sp>
      <p:sp>
        <p:nvSpPr>
          <p:cNvPr id="6" name="Title 1"/>
          <p:cNvSpPr txBox="1">
            <a:spLocks/>
          </p:cNvSpPr>
          <p:nvPr/>
        </p:nvSpPr>
        <p:spPr>
          <a:xfrm>
            <a:off x="6504709"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Arrows:</a:t>
            </a:r>
            <a:endParaRPr lang="en-US" sz="3200" dirty="0"/>
          </a:p>
        </p:txBody>
      </p:sp>
      <p:pic>
        <p:nvPicPr>
          <p:cNvPr id="7" name="Picture 6"/>
          <p:cNvPicPr>
            <a:picLocks noChangeAspect="1"/>
          </p:cNvPicPr>
          <p:nvPr/>
        </p:nvPicPr>
        <p:blipFill>
          <a:blip r:embed="rId4"/>
          <a:stretch>
            <a:fillRect/>
          </a:stretch>
        </p:blipFill>
        <p:spPr>
          <a:xfrm>
            <a:off x="838199" y="2180070"/>
            <a:ext cx="4938327" cy="4234585"/>
          </a:xfrm>
          <a:prstGeom prst="rect">
            <a:avLst/>
          </a:prstGeom>
        </p:spPr>
      </p:pic>
    </p:spTree>
    <p:extLst>
      <p:ext uri="{BB962C8B-B14F-4D97-AF65-F5344CB8AC3E}">
        <p14:creationId xmlns:p14="http://schemas.microsoft.com/office/powerpoint/2010/main" val="207023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2058579"/>
            <a:ext cx="10515600" cy="2740843"/>
          </a:xfrm>
        </p:spPr>
        <p:txBody>
          <a:bodyPr>
            <a:normAutofit/>
          </a:bodyPr>
          <a:lstStyle/>
          <a:p>
            <a:r>
              <a:rPr lang="en-US" dirty="0" smtClean="0"/>
              <a:t>Adaptation by enterprises, to be continued …</a:t>
            </a:r>
          </a:p>
          <a:p>
            <a:endParaRPr lang="en-US" dirty="0"/>
          </a:p>
          <a:p>
            <a:r>
              <a:rPr lang="en-US" dirty="0" smtClean="0"/>
              <a:t>Pass to ES6 inside of node.js</a:t>
            </a:r>
          </a:p>
          <a:p>
            <a:endParaRPr lang="en-US" dirty="0"/>
          </a:p>
          <a:p>
            <a:r>
              <a:rPr lang="en-US" dirty="0" smtClean="0"/>
              <a:t>Probability, a lot of </a:t>
            </a:r>
            <a:r>
              <a:rPr lang="en-US" dirty="0" smtClean="0"/>
              <a:t>interesting things with io.js</a:t>
            </a:r>
            <a:endParaRPr lang="en-US" dirty="0" smtClean="0"/>
          </a:p>
        </p:txBody>
      </p:sp>
    </p:spTree>
    <p:extLst>
      <p:ext uri="{BB962C8B-B14F-4D97-AF65-F5344CB8AC3E}">
        <p14:creationId xmlns:p14="http://schemas.microsoft.com/office/powerpoint/2010/main" val="4021608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habrastorage.org/files/77c/709/280/77c709280b70495f8b7e22af417c10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796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573"/>
            <a:ext cx="10515600" cy="575908"/>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838200" y="985422"/>
            <a:ext cx="10515600" cy="5575176"/>
          </a:xfrm>
        </p:spPr>
        <p:txBody>
          <a:bodyPr>
            <a:normAutofit lnSpcReduction="10000"/>
          </a:bodyPr>
          <a:lstStyle/>
          <a:p>
            <a:r>
              <a:rPr lang="en-US" dirty="0" smtClean="0"/>
              <a:t>New standard ES6, approbation and implementation in browsers, adaptation in the community and frameworks</a:t>
            </a:r>
          </a:p>
          <a:p>
            <a:endParaRPr lang="en-US" dirty="0"/>
          </a:p>
          <a:p>
            <a:r>
              <a:rPr lang="en-US" dirty="0" smtClean="0"/>
              <a:t>Increased usage of </a:t>
            </a:r>
            <a:r>
              <a:rPr lang="en-US" dirty="0" err="1" smtClean="0"/>
              <a:t>TypeScript</a:t>
            </a:r>
            <a:r>
              <a:rPr lang="en-US" dirty="0" smtClean="0"/>
              <a:t> in </a:t>
            </a:r>
            <a:r>
              <a:rPr lang="en-US" dirty="0"/>
              <a:t>real projects, development of alternative </a:t>
            </a:r>
            <a:r>
              <a:rPr lang="en-US" dirty="0" smtClean="0"/>
              <a:t>projects </a:t>
            </a:r>
            <a:r>
              <a:rPr lang="en-US" dirty="0"/>
              <a:t>and their mutual </a:t>
            </a:r>
            <a:r>
              <a:rPr lang="en-US" dirty="0" smtClean="0"/>
              <a:t>enrichment</a:t>
            </a:r>
          </a:p>
          <a:p>
            <a:endParaRPr lang="en-US" dirty="0"/>
          </a:p>
          <a:p>
            <a:r>
              <a:rPr lang="en-US" dirty="0" smtClean="0"/>
              <a:t>Evolution of </a:t>
            </a:r>
            <a:r>
              <a:rPr lang="en-US" dirty="0"/>
              <a:t>c</a:t>
            </a:r>
            <a:r>
              <a:rPr lang="en-US" dirty="0" smtClean="0"/>
              <a:t>ross-platform </a:t>
            </a:r>
            <a:r>
              <a:rPr lang="en-US" dirty="0"/>
              <a:t>d</a:t>
            </a:r>
            <a:r>
              <a:rPr lang="en-US" dirty="0" smtClean="0"/>
              <a:t>evelopment tools and continuation of borders erasing between sites and applications</a:t>
            </a:r>
          </a:p>
          <a:p>
            <a:endParaRPr lang="en-US" dirty="0"/>
          </a:p>
          <a:p>
            <a:r>
              <a:rPr lang="en-US" dirty="0" smtClean="0"/>
              <a:t>Raise of number of “intelligent” devices with native JavaScript’s SDK</a:t>
            </a:r>
          </a:p>
          <a:p>
            <a:endParaRPr lang="en-US" dirty="0"/>
          </a:p>
          <a:p>
            <a:r>
              <a:rPr lang="en-US" dirty="0" smtClean="0"/>
              <a:t>Rethinking and remake of popular libraries, niche solutions based on ES6</a:t>
            </a:r>
            <a:endParaRPr lang="en-US" dirty="0"/>
          </a:p>
        </p:txBody>
      </p:sp>
    </p:spTree>
    <p:extLst>
      <p:ext uri="{BB962C8B-B14F-4D97-AF65-F5344CB8AC3E}">
        <p14:creationId xmlns:p14="http://schemas.microsoft.com/office/powerpoint/2010/main" val="2227122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12"/>
            <a:ext cx="10515600" cy="5575176"/>
          </a:xfrm>
        </p:spPr>
        <p:txBody>
          <a:bodyPr>
            <a:normAutofit lnSpcReduction="10000"/>
          </a:bodyPr>
          <a:lstStyle/>
          <a:p>
            <a:r>
              <a:rPr lang="en-US" dirty="0" smtClean="0"/>
              <a:t>Web components adaptation by browsers and community</a:t>
            </a:r>
          </a:p>
          <a:p>
            <a:endParaRPr lang="en-US" dirty="0"/>
          </a:p>
          <a:p>
            <a:r>
              <a:rPr lang="en-US" dirty="0" smtClean="0"/>
              <a:t>Acceptance of package and distribution system in enterprise and educational segment, and their integration in </a:t>
            </a:r>
            <a:r>
              <a:rPr lang="en-US" dirty="0" err="1" smtClean="0"/>
              <a:t>dev</a:t>
            </a:r>
            <a:r>
              <a:rPr lang="en-US" dirty="0" smtClean="0"/>
              <a:t> tools</a:t>
            </a:r>
          </a:p>
          <a:p>
            <a:endParaRPr lang="en-US" dirty="0"/>
          </a:p>
          <a:p>
            <a:r>
              <a:rPr lang="en-US" dirty="0" smtClean="0"/>
              <a:t>Unity 5 with rendering under </a:t>
            </a:r>
            <a:r>
              <a:rPr lang="en-US" dirty="0" err="1" smtClean="0"/>
              <a:t>WebGL</a:t>
            </a:r>
            <a:r>
              <a:rPr lang="en-US" dirty="0" smtClean="0"/>
              <a:t> and evolution of libraries for 3D games</a:t>
            </a:r>
          </a:p>
          <a:p>
            <a:endParaRPr lang="en-US" dirty="0"/>
          </a:p>
          <a:p>
            <a:r>
              <a:rPr lang="en-US" dirty="0" smtClean="0"/>
              <a:t>Node.js adaptation in enterprise segment and ES6 adaptation by node</a:t>
            </a:r>
          </a:p>
          <a:p>
            <a:endParaRPr lang="en-US" dirty="0"/>
          </a:p>
          <a:p>
            <a:r>
              <a:rPr lang="en-US" dirty="0" smtClean="0"/>
              <a:t>Cloud solutions for </a:t>
            </a:r>
            <a:r>
              <a:rPr lang="en-US" dirty="0" err="1" smtClean="0"/>
              <a:t>IoT</a:t>
            </a:r>
            <a:r>
              <a:rPr lang="en-US" dirty="0"/>
              <a:t> </a:t>
            </a:r>
            <a:r>
              <a:rPr lang="en-US" dirty="0" smtClean="0"/>
              <a:t>based on Node.js, new experimental projects for the client side.</a:t>
            </a:r>
            <a:endParaRPr lang="en-US" dirty="0"/>
          </a:p>
        </p:txBody>
      </p:sp>
    </p:spTree>
    <p:extLst>
      <p:ext uri="{BB962C8B-B14F-4D97-AF65-F5344CB8AC3E}">
        <p14:creationId xmlns:p14="http://schemas.microsoft.com/office/powerpoint/2010/main" val="3920591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19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Let + </a:t>
            </a:r>
            <a:r>
              <a:rPr lang="en-US" sz="3200" dirty="0" err="1" smtClean="0"/>
              <a:t>Const</a:t>
            </a:r>
            <a:r>
              <a:rPr lang="en-US" sz="3200" dirty="0" smtClean="0"/>
              <a:t>:</a:t>
            </a:r>
            <a:endParaRPr lang="en-US" sz="3200" dirty="0"/>
          </a:p>
        </p:txBody>
      </p:sp>
      <p:sp>
        <p:nvSpPr>
          <p:cNvPr id="6" name="Title 1"/>
          <p:cNvSpPr txBox="1">
            <a:spLocks/>
          </p:cNvSpPr>
          <p:nvPr/>
        </p:nvSpPr>
        <p:spPr>
          <a:xfrm>
            <a:off x="650470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Modules:</a:t>
            </a:r>
            <a:endParaRPr lang="en-US" sz="3200" dirty="0"/>
          </a:p>
        </p:txBody>
      </p:sp>
      <p:pic>
        <p:nvPicPr>
          <p:cNvPr id="8" name="Picture 7"/>
          <p:cNvPicPr>
            <a:picLocks noChangeAspect="1"/>
          </p:cNvPicPr>
          <p:nvPr/>
        </p:nvPicPr>
        <p:blipFill>
          <a:blip r:embed="rId3"/>
          <a:stretch>
            <a:fillRect/>
          </a:stretch>
        </p:blipFill>
        <p:spPr>
          <a:xfrm>
            <a:off x="838198" y="1555857"/>
            <a:ext cx="4412611" cy="3743206"/>
          </a:xfrm>
          <a:prstGeom prst="rect">
            <a:avLst/>
          </a:prstGeom>
        </p:spPr>
      </p:pic>
      <p:pic>
        <p:nvPicPr>
          <p:cNvPr id="10" name="Picture 9"/>
          <p:cNvPicPr>
            <a:picLocks noChangeAspect="1"/>
          </p:cNvPicPr>
          <p:nvPr/>
        </p:nvPicPr>
        <p:blipFill>
          <a:blip r:embed="rId4"/>
          <a:stretch>
            <a:fillRect/>
          </a:stretch>
        </p:blipFill>
        <p:spPr>
          <a:xfrm>
            <a:off x="6504708" y="1555857"/>
            <a:ext cx="3403177" cy="1672252"/>
          </a:xfrm>
          <a:prstGeom prst="rect">
            <a:avLst/>
          </a:prstGeom>
        </p:spPr>
      </p:pic>
      <p:pic>
        <p:nvPicPr>
          <p:cNvPr id="11" name="Picture 10"/>
          <p:cNvPicPr>
            <a:picLocks noChangeAspect="1"/>
          </p:cNvPicPr>
          <p:nvPr/>
        </p:nvPicPr>
        <p:blipFill>
          <a:blip r:embed="rId5"/>
          <a:stretch>
            <a:fillRect/>
          </a:stretch>
        </p:blipFill>
        <p:spPr>
          <a:xfrm>
            <a:off x="6462977" y="3511368"/>
            <a:ext cx="4975592" cy="1046777"/>
          </a:xfrm>
          <a:prstGeom prst="rect">
            <a:avLst/>
          </a:prstGeom>
        </p:spPr>
      </p:pic>
      <p:pic>
        <p:nvPicPr>
          <p:cNvPr id="12" name="Picture 11"/>
          <p:cNvPicPr>
            <a:picLocks noChangeAspect="1"/>
          </p:cNvPicPr>
          <p:nvPr/>
        </p:nvPicPr>
        <p:blipFill>
          <a:blip r:embed="rId6"/>
          <a:stretch>
            <a:fillRect/>
          </a:stretch>
        </p:blipFill>
        <p:spPr>
          <a:xfrm>
            <a:off x="6462977" y="4841403"/>
            <a:ext cx="4448702" cy="1116051"/>
          </a:xfrm>
          <a:prstGeom prst="rect">
            <a:avLst/>
          </a:prstGeom>
        </p:spPr>
      </p:pic>
    </p:spTree>
    <p:extLst>
      <p:ext uri="{BB962C8B-B14F-4D97-AF65-F5344CB8AC3E}">
        <p14:creationId xmlns:p14="http://schemas.microsoft.com/office/powerpoint/2010/main" val="393339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954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Promises:</a:t>
            </a:r>
            <a:endParaRPr lang="en-US" sz="3200" dirty="0"/>
          </a:p>
        </p:txBody>
      </p:sp>
      <p:sp>
        <p:nvSpPr>
          <p:cNvPr id="6" name="Title 1"/>
          <p:cNvSpPr txBox="1">
            <a:spLocks/>
          </p:cNvSpPr>
          <p:nvPr/>
        </p:nvSpPr>
        <p:spPr>
          <a:xfrm>
            <a:off x="692598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Tail calls:</a:t>
            </a:r>
            <a:endParaRPr lang="en-US" sz="3200" dirty="0"/>
          </a:p>
        </p:txBody>
      </p:sp>
      <p:pic>
        <p:nvPicPr>
          <p:cNvPr id="2" name="Picture 1"/>
          <p:cNvPicPr>
            <a:picLocks noChangeAspect="1"/>
          </p:cNvPicPr>
          <p:nvPr/>
        </p:nvPicPr>
        <p:blipFill>
          <a:blip r:embed="rId3"/>
          <a:stretch>
            <a:fillRect/>
          </a:stretch>
        </p:blipFill>
        <p:spPr>
          <a:xfrm>
            <a:off x="519545" y="1390472"/>
            <a:ext cx="5992091" cy="3592573"/>
          </a:xfrm>
          <a:prstGeom prst="rect">
            <a:avLst/>
          </a:prstGeom>
        </p:spPr>
      </p:pic>
      <p:pic>
        <p:nvPicPr>
          <p:cNvPr id="3" name="Picture 2"/>
          <p:cNvPicPr>
            <a:picLocks noChangeAspect="1"/>
          </p:cNvPicPr>
          <p:nvPr/>
        </p:nvPicPr>
        <p:blipFill>
          <a:blip r:embed="rId4"/>
          <a:stretch>
            <a:fillRect/>
          </a:stretch>
        </p:blipFill>
        <p:spPr>
          <a:xfrm>
            <a:off x="6925985" y="1390472"/>
            <a:ext cx="4860475" cy="2350255"/>
          </a:xfrm>
          <a:prstGeom prst="rect">
            <a:avLst/>
          </a:prstGeom>
        </p:spPr>
      </p:pic>
    </p:spTree>
    <p:extLst>
      <p:ext uri="{BB962C8B-B14F-4D97-AF65-F5344CB8AC3E}">
        <p14:creationId xmlns:p14="http://schemas.microsoft.com/office/powerpoint/2010/main" val="98973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dirty="0" err="1" smtClean="0"/>
              <a:t>ECMAScript</a:t>
            </a:r>
            <a:r>
              <a:rPr lang="en-US" sz="4000" dirty="0" smtClean="0"/>
              <a:t> 6 compatibility table</a:t>
            </a:r>
            <a:endParaRPr lang="en-US" sz="4000" dirty="0"/>
          </a:p>
        </p:txBody>
      </p:sp>
      <p:pic>
        <p:nvPicPr>
          <p:cNvPr id="8" name="Content Placeholder 7"/>
          <p:cNvPicPr>
            <a:picLocks noGrp="1" noChangeAspect="1"/>
          </p:cNvPicPr>
          <p:nvPr>
            <p:ph idx="1"/>
          </p:nvPr>
        </p:nvPicPr>
        <p:blipFill>
          <a:blip r:embed="rId3"/>
          <a:stretch>
            <a:fillRect/>
          </a:stretch>
        </p:blipFill>
        <p:spPr>
          <a:xfrm>
            <a:off x="3049983" y="1230453"/>
            <a:ext cx="6092033" cy="5264721"/>
          </a:xfrm>
          <a:prstGeom prst="rect">
            <a:avLst/>
          </a:prstGeom>
        </p:spPr>
      </p:pic>
    </p:spTree>
    <p:extLst>
      <p:ext uri="{BB962C8B-B14F-4D97-AF65-F5344CB8AC3E}">
        <p14:creationId xmlns:p14="http://schemas.microsoft.com/office/powerpoint/2010/main" val="81611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p:txBody>
          <a:bodyPr/>
          <a:lstStyle/>
          <a:p>
            <a:r>
              <a:rPr lang="en-US" dirty="0" smtClean="0"/>
              <a:t>More deep realization in browsers</a:t>
            </a:r>
          </a:p>
          <a:p>
            <a:endParaRPr lang="en-US" dirty="0" smtClean="0"/>
          </a:p>
          <a:p>
            <a:r>
              <a:rPr lang="en-US" dirty="0" smtClean="0"/>
              <a:t>Assimilation by the community</a:t>
            </a:r>
          </a:p>
          <a:p>
            <a:endParaRPr lang="en-US" dirty="0" smtClean="0"/>
          </a:p>
          <a:p>
            <a:r>
              <a:rPr lang="en-US" dirty="0" smtClean="0"/>
              <a:t>Adaptation by the frameworks</a:t>
            </a:r>
          </a:p>
          <a:p>
            <a:endParaRPr lang="en-US" dirty="0"/>
          </a:p>
        </p:txBody>
      </p:sp>
    </p:spTree>
    <p:extLst>
      <p:ext uri="{BB962C8B-B14F-4D97-AF65-F5344CB8AC3E}">
        <p14:creationId xmlns:p14="http://schemas.microsoft.com/office/powerpoint/2010/main" val="3557960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ad7/fd8/03b/ad7fd803b0ab4c578095886f51ec8d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245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1878</Words>
  <Application>Microsoft Office PowerPoint</Application>
  <PresentationFormat>Widescreen</PresentationFormat>
  <Paragraphs>257</Paragraphs>
  <Slides>43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PowerPoint Presentation</vt:lpstr>
      <vt:lpstr>PowerPoint Presentation</vt:lpstr>
      <vt:lpstr>Few ECMAScript 6 features</vt:lpstr>
      <vt:lpstr>PowerPoint Presentation</vt:lpstr>
      <vt:lpstr>PowerPoint Presentation</vt:lpstr>
      <vt:lpstr>ECMAScript 6 compatibility table</vt:lpstr>
      <vt:lpstr>What should we expect in future</vt:lpstr>
      <vt:lpstr>PowerPoint Presentation</vt:lpstr>
      <vt:lpstr>PowerPoint Presentation</vt:lpstr>
      <vt:lpstr>TypeScript</vt:lpstr>
      <vt:lpstr>AtScript(Google)</vt:lpstr>
      <vt:lpstr>What should we expect in future</vt:lpstr>
      <vt:lpstr>PowerPoint Presentation</vt:lpstr>
      <vt:lpstr>PowerPoint Presentation</vt:lpstr>
      <vt:lpstr>Borders erasing</vt:lpstr>
      <vt:lpstr>Mobile development</vt:lpstr>
      <vt:lpstr>Why Apache Cordova usage will increase?</vt:lpstr>
      <vt:lpstr>What should we expect in future</vt:lpstr>
      <vt:lpstr>PowerPoint Presentation</vt:lpstr>
      <vt:lpstr>PowerPoint Presentation</vt:lpstr>
      <vt:lpstr>Native JavaScript on Windows</vt:lpstr>
      <vt:lpstr>What should we expect in future</vt:lpstr>
      <vt:lpstr>Struggle with complexity</vt:lpstr>
      <vt:lpstr>PowerPoint Presentation</vt:lpstr>
      <vt:lpstr>How all this stuff will evolve?</vt:lpstr>
      <vt:lpstr>What should we expect in future</vt:lpstr>
      <vt:lpstr>PowerPoint Presentation</vt:lpstr>
      <vt:lpstr>PowerPoint Presentation</vt:lpstr>
      <vt:lpstr>Web components concepts</vt:lpstr>
      <vt:lpstr>What could we expect in future</vt:lpstr>
      <vt:lpstr>Packaging and distribution</vt:lpstr>
      <vt:lpstr>PowerPoint Presentation</vt:lpstr>
      <vt:lpstr>PowerPoint Presentation</vt:lpstr>
      <vt:lpstr>What should we expect in future</vt:lpstr>
      <vt:lpstr>PowerPoint Presentation</vt:lpstr>
      <vt:lpstr>PowerPoint Presentation</vt:lpstr>
      <vt:lpstr>PowerPoint Presentation</vt:lpstr>
      <vt:lpstr>PowerPoint Presentation</vt:lpstr>
      <vt:lpstr>What should we expect in future</vt:lpstr>
      <vt:lpstr>PowerPoint Presentation</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BARTEL</dc:creator>
  <cp:lastModifiedBy>Victor BARTEL</cp:lastModifiedBy>
  <cp:revision>68</cp:revision>
  <dcterms:created xsi:type="dcterms:W3CDTF">2015-02-05T13:26:47Z</dcterms:created>
  <dcterms:modified xsi:type="dcterms:W3CDTF">2015-02-11T10:36:16Z</dcterms:modified>
</cp:coreProperties>
</file>