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8" r:id="rId4"/>
    <p:sldId id="258" r:id="rId5"/>
    <p:sldId id="272" r:id="rId6"/>
    <p:sldId id="269" r:id="rId7"/>
    <p:sldId id="259" r:id="rId8"/>
    <p:sldId id="270" r:id="rId9"/>
    <p:sldId id="271" r:id="rId10"/>
    <p:sldId id="273" r:id="rId11"/>
    <p:sldId id="274" r:id="rId12"/>
    <p:sldId id="275" r:id="rId13"/>
    <p:sldId id="260" r:id="rId14"/>
    <p:sldId id="261" r:id="rId15"/>
    <p:sldId id="262" r:id="rId16"/>
    <p:sldId id="263" r:id="rId17"/>
    <p:sldId id="264"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84" autoAdjust="0"/>
  </p:normalViewPr>
  <p:slideViewPr>
    <p:cSldViewPr snapToGrid="0">
      <p:cViewPr varScale="1">
        <p:scale>
          <a:sx n="112" d="100"/>
          <a:sy n="112" d="100"/>
        </p:scale>
        <p:origin x="5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48ECC-83EC-469C-8E6A-91CD1E881330}" type="datetimeFigureOut">
              <a:rPr lang="en-US" smtClean="0"/>
              <a:t>6/10/2014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8D640-4A2F-4A8C-8E2D-3C6025A34183}" type="slidenum">
              <a:rPr lang="en-US" smtClean="0"/>
              <a:t>‹#›</a:t>
            </a:fld>
            <a:endParaRPr lang="en-US"/>
          </a:p>
        </p:txBody>
      </p:sp>
    </p:spTree>
    <p:extLst>
      <p:ext uri="{BB962C8B-B14F-4D97-AF65-F5344CB8AC3E}">
        <p14:creationId xmlns:p14="http://schemas.microsoft.com/office/powerpoint/2010/main" val="254157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 languages (or</a:t>
            </a:r>
            <a:r>
              <a:rPr lang="en-US" baseline="0" dirty="0" smtClean="0"/>
              <a:t> </a:t>
            </a:r>
            <a:r>
              <a:rPr lang="en-US" baseline="0" dirty="0" err="1" smtClean="0"/>
              <a:t>js</a:t>
            </a:r>
            <a:r>
              <a:rPr lang="en-US" baseline="0" dirty="0" smtClean="0"/>
              <a:t> transliteration</a:t>
            </a:r>
            <a:r>
              <a:rPr lang="en-US" dirty="0" smtClean="0"/>
              <a:t>) such as: Dart,</a:t>
            </a:r>
            <a:r>
              <a:rPr lang="en-US" baseline="0" dirty="0" smtClean="0"/>
              <a:t> </a:t>
            </a:r>
            <a:r>
              <a:rPr lang="en-US" baseline="0" dirty="0" err="1" smtClean="0"/>
              <a:t>ClosureScript</a:t>
            </a:r>
            <a:r>
              <a:rPr lang="en-US" baseline="0" dirty="0" smtClean="0"/>
              <a:t> (Lisp), </a:t>
            </a:r>
            <a:r>
              <a:rPr lang="en-US" baseline="0" dirty="0" err="1" smtClean="0"/>
              <a:t>Coffeescript</a:t>
            </a:r>
            <a:r>
              <a:rPr lang="en-US" baseline="0" dirty="0" smtClean="0"/>
              <a:t>, Typescript, </a:t>
            </a:r>
            <a:r>
              <a:rPr lang="en-US" baseline="0" dirty="0" err="1" smtClean="0"/>
              <a:t>Fantom</a:t>
            </a:r>
            <a:r>
              <a:rPr lang="en-US" baseline="0" dirty="0" smtClean="0"/>
              <a:t>, </a:t>
            </a:r>
            <a:r>
              <a:rPr lang="en-US" baseline="0" dirty="0" err="1" smtClean="0"/>
              <a:t>Kotlin</a:t>
            </a:r>
            <a:r>
              <a:rPr lang="en-US" baseline="0" dirty="0" smtClean="0"/>
              <a:t>, </a:t>
            </a:r>
            <a:r>
              <a:rPr lang="en-US" baseline="0" dirty="0" err="1" smtClean="0"/>
              <a:t>Scala</a:t>
            </a:r>
            <a:r>
              <a:rPr lang="en-US" baseline="0" dirty="0" smtClean="0"/>
              <a:t>, F#, </a:t>
            </a:r>
            <a:r>
              <a:rPr lang="en-US" baseline="0" dirty="0" err="1" smtClean="0"/>
              <a:t>etc</a:t>
            </a:r>
            <a:endParaRPr lang="en-US" baseline="0" dirty="0" smtClean="0"/>
          </a:p>
          <a:p>
            <a:r>
              <a:rPr lang="en-US" baseline="0" dirty="0" smtClean="0"/>
              <a:t>In 2009 coffee was made on </a:t>
            </a:r>
            <a:r>
              <a:rPr lang="en-US" baseline="0" dirty="0" err="1" smtClean="0"/>
              <a:t>RoR</a:t>
            </a:r>
            <a:r>
              <a:rPr lang="en-US" baseline="0" dirty="0" smtClean="0"/>
              <a:t> but since 2010 it’s 100% coffee product and Since </a:t>
            </a:r>
            <a:r>
              <a:rPr lang="en-US" baseline="0" dirty="0" err="1" smtClean="0"/>
              <a:t>RoR</a:t>
            </a:r>
            <a:r>
              <a:rPr lang="en-US" baseline="0" dirty="0" smtClean="0"/>
              <a:t> 3.1 coffee is </a:t>
            </a:r>
            <a:r>
              <a:rPr lang="en-US" baseline="0" dirty="0" err="1" smtClean="0"/>
              <a:t>defacto</a:t>
            </a:r>
            <a:r>
              <a:rPr lang="en-US" baseline="0" dirty="0" smtClean="0"/>
              <a:t> client-side language</a:t>
            </a: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2</a:t>
            </a:fld>
            <a:endParaRPr lang="en-US"/>
          </a:p>
        </p:txBody>
      </p:sp>
    </p:spTree>
    <p:extLst>
      <p:ext uri="{BB962C8B-B14F-4D97-AF65-F5344CB8AC3E}">
        <p14:creationId xmlns:p14="http://schemas.microsoft.com/office/powerpoint/2010/main" val="334576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11</a:t>
            </a:fld>
            <a:endParaRPr lang="en-US"/>
          </a:p>
        </p:txBody>
      </p:sp>
    </p:spTree>
    <p:extLst>
      <p:ext uri="{BB962C8B-B14F-4D97-AF65-F5344CB8AC3E}">
        <p14:creationId xmlns:p14="http://schemas.microsoft.com/office/powerpoint/2010/main" val="3895385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12</a:t>
            </a:fld>
            <a:endParaRPr lang="en-US"/>
          </a:p>
        </p:txBody>
      </p:sp>
    </p:spTree>
    <p:extLst>
      <p:ext uri="{BB962C8B-B14F-4D97-AF65-F5344CB8AC3E}">
        <p14:creationId xmlns:p14="http://schemas.microsoft.com/office/powerpoint/2010/main" val="2567141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Brendan saved us form </a:t>
            </a:r>
            <a:r>
              <a:rPr lang="en-US" dirty="0" err="1" smtClean="0"/>
              <a:t>vbscript</a:t>
            </a: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13</a:t>
            </a:fld>
            <a:endParaRPr lang="en-US"/>
          </a:p>
        </p:txBody>
      </p:sp>
    </p:spTree>
    <p:extLst>
      <p:ext uri="{BB962C8B-B14F-4D97-AF65-F5344CB8AC3E}">
        <p14:creationId xmlns:p14="http://schemas.microsoft.com/office/powerpoint/2010/main" val="1526428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14</a:t>
            </a:fld>
            <a:endParaRPr lang="en-US"/>
          </a:p>
        </p:txBody>
      </p:sp>
    </p:spTree>
    <p:extLst>
      <p:ext uri="{BB962C8B-B14F-4D97-AF65-F5344CB8AC3E}">
        <p14:creationId xmlns:p14="http://schemas.microsoft.com/office/powerpoint/2010/main" val="2831815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15</a:t>
            </a:fld>
            <a:endParaRPr lang="en-US"/>
          </a:p>
        </p:txBody>
      </p:sp>
    </p:spTree>
    <p:extLst>
      <p:ext uri="{BB962C8B-B14F-4D97-AF65-F5344CB8AC3E}">
        <p14:creationId xmlns:p14="http://schemas.microsoft.com/office/powerpoint/2010/main" val="2167955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18</a:t>
            </a:fld>
            <a:endParaRPr lang="en-US"/>
          </a:p>
        </p:txBody>
      </p:sp>
    </p:spTree>
    <p:extLst>
      <p:ext uri="{BB962C8B-B14F-4D97-AF65-F5344CB8AC3E}">
        <p14:creationId xmlns:p14="http://schemas.microsoft.com/office/powerpoint/2010/main" val="57330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19</a:t>
            </a:fld>
            <a:endParaRPr lang="en-US"/>
          </a:p>
        </p:txBody>
      </p:sp>
    </p:spTree>
    <p:extLst>
      <p:ext uri="{BB962C8B-B14F-4D97-AF65-F5344CB8AC3E}">
        <p14:creationId xmlns:p14="http://schemas.microsoft.com/office/powerpoint/2010/main" val="481549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3</a:t>
            </a:fld>
            <a:endParaRPr lang="en-US"/>
          </a:p>
        </p:txBody>
      </p:sp>
    </p:spTree>
    <p:extLst>
      <p:ext uri="{BB962C8B-B14F-4D97-AF65-F5344CB8AC3E}">
        <p14:creationId xmlns:p14="http://schemas.microsoft.com/office/powerpoint/2010/main" val="115505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4</a:t>
            </a:fld>
            <a:endParaRPr lang="en-US"/>
          </a:p>
        </p:txBody>
      </p:sp>
    </p:spTree>
    <p:extLst>
      <p:ext uri="{BB962C8B-B14F-4D97-AF65-F5344CB8AC3E}">
        <p14:creationId xmlns:p14="http://schemas.microsoft.com/office/powerpoint/2010/main" val="71720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5</a:t>
            </a:fld>
            <a:endParaRPr lang="en-US"/>
          </a:p>
        </p:txBody>
      </p:sp>
    </p:spTree>
    <p:extLst>
      <p:ext uri="{BB962C8B-B14F-4D97-AF65-F5344CB8AC3E}">
        <p14:creationId xmlns:p14="http://schemas.microsoft.com/office/powerpoint/2010/main" val="225936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 - Same for extensibility (plugins) </a:t>
            </a:r>
          </a:p>
          <a:p>
            <a:pPr lvl="1"/>
            <a:r>
              <a:rPr lang="en-US" baseline="0" dirty="0" smtClean="0"/>
              <a:t> - </a:t>
            </a:r>
            <a:r>
              <a:rPr lang="en-US" dirty="0" smtClean="0"/>
              <a:t>Few hours can be enough </a:t>
            </a:r>
          </a:p>
          <a:p>
            <a:pPr lvl="1"/>
            <a:endParaRPr lang="en-US" dirty="0" smtClean="0"/>
          </a:p>
          <a:p>
            <a:pPr lvl="1"/>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6</a:t>
            </a:fld>
            <a:endParaRPr lang="en-US"/>
          </a:p>
        </p:txBody>
      </p:sp>
    </p:spTree>
    <p:extLst>
      <p:ext uri="{BB962C8B-B14F-4D97-AF65-F5344CB8AC3E}">
        <p14:creationId xmlns:p14="http://schemas.microsoft.com/office/powerpoint/2010/main" val="2121191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7</a:t>
            </a:fld>
            <a:endParaRPr lang="en-US"/>
          </a:p>
        </p:txBody>
      </p:sp>
    </p:spTree>
    <p:extLst>
      <p:ext uri="{BB962C8B-B14F-4D97-AF65-F5344CB8AC3E}">
        <p14:creationId xmlns:p14="http://schemas.microsoft.com/office/powerpoint/2010/main" val="3862004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Yahoo</a:t>
            </a:r>
          </a:p>
          <a:p>
            <a:pPr marL="171450" indent="-171450">
              <a:buFontTx/>
              <a:buChar char="-"/>
            </a:pPr>
            <a:r>
              <a:rPr lang="fr-FR" dirty="0" err="1" smtClean="0"/>
              <a:t>Declared</a:t>
            </a:r>
            <a:r>
              <a:rPr lang="fr-FR" dirty="0" smtClean="0"/>
              <a:t> as </a:t>
            </a:r>
            <a:r>
              <a:rPr lang="fr-FR" dirty="0" err="1" smtClean="0"/>
              <a:t>easy</a:t>
            </a:r>
            <a:r>
              <a:rPr lang="fr-FR" baseline="0" dirty="0" smtClean="0"/>
              <a:t> to use</a:t>
            </a:r>
          </a:p>
          <a:p>
            <a:pPr marL="171450" indent="-171450">
              <a:buFontTx/>
              <a:buChar char="-"/>
            </a:pPr>
            <a:r>
              <a:rPr lang="fr-FR" baseline="0" dirty="0" smtClean="0"/>
              <a:t>Installation </a:t>
            </a:r>
            <a:r>
              <a:rPr lang="fr-FR" baseline="0" dirty="0" err="1" smtClean="0"/>
              <a:t>with</a:t>
            </a:r>
            <a:r>
              <a:rPr lang="fr-FR" baseline="0" dirty="0" smtClean="0"/>
              <a:t> –g flag</a:t>
            </a:r>
          </a:p>
          <a:p>
            <a:pPr marL="171450" indent="-171450">
              <a:buFontTx/>
              <a:buChar char="-"/>
            </a:pPr>
            <a:r>
              <a:rPr lang="fr-FR" baseline="0" smtClean="0"/>
              <a:t>Browser building WAT???</a:t>
            </a: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8</a:t>
            </a:fld>
            <a:endParaRPr lang="en-US"/>
          </a:p>
        </p:txBody>
      </p:sp>
    </p:spTree>
    <p:extLst>
      <p:ext uri="{BB962C8B-B14F-4D97-AF65-F5344CB8AC3E}">
        <p14:creationId xmlns:p14="http://schemas.microsoft.com/office/powerpoint/2010/main" val="68311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Introduction about an</a:t>
            </a:r>
            <a:r>
              <a:rPr lang="fr-FR" baseline="0" dirty="0" smtClean="0"/>
              <a:t> application </a:t>
            </a:r>
            <a:r>
              <a:rPr lang="fr-FR" baseline="0" dirty="0" err="1" smtClean="0"/>
              <a:t>creation</a:t>
            </a: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9</a:t>
            </a:fld>
            <a:endParaRPr lang="en-US"/>
          </a:p>
        </p:txBody>
      </p:sp>
    </p:spTree>
    <p:extLst>
      <p:ext uri="{BB962C8B-B14F-4D97-AF65-F5344CB8AC3E}">
        <p14:creationId xmlns:p14="http://schemas.microsoft.com/office/powerpoint/2010/main" val="3015547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248D640-4A2F-4A8C-8E2D-3C6025A34183}" type="slidenum">
              <a:rPr lang="en-US" smtClean="0"/>
              <a:t>10</a:t>
            </a:fld>
            <a:endParaRPr lang="en-US"/>
          </a:p>
        </p:txBody>
      </p:sp>
    </p:spTree>
    <p:extLst>
      <p:ext uri="{BB962C8B-B14F-4D97-AF65-F5344CB8AC3E}">
        <p14:creationId xmlns:p14="http://schemas.microsoft.com/office/powerpoint/2010/main" val="3702327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E59FF-7924-489C-A8FF-6E19C22AECA0}" type="datetimeFigureOut">
              <a:rPr lang="en-US" smtClean="0"/>
              <a:t>6/10/2014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313306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E59FF-7924-489C-A8FF-6E19C22AECA0}" type="datetimeFigureOut">
              <a:rPr lang="en-US" smtClean="0"/>
              <a:t>6/10/2014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214202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E59FF-7924-489C-A8FF-6E19C22AECA0}" type="datetimeFigureOut">
              <a:rPr lang="en-US" smtClean="0"/>
              <a:t>6/10/2014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334131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E59FF-7924-489C-A8FF-6E19C22AECA0}" type="datetimeFigureOut">
              <a:rPr lang="en-US" smtClean="0"/>
              <a:t>6/10/2014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1725272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E59FF-7924-489C-A8FF-6E19C22AECA0}" type="datetimeFigureOut">
              <a:rPr lang="en-US" smtClean="0"/>
              <a:t>6/10/2014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221390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7E59FF-7924-489C-A8FF-6E19C22AECA0}" type="datetimeFigureOut">
              <a:rPr lang="en-US" smtClean="0"/>
              <a:t>6/10/2014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109188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7E59FF-7924-489C-A8FF-6E19C22AECA0}" type="datetimeFigureOut">
              <a:rPr lang="en-US" smtClean="0"/>
              <a:t>6/10/2014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795063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7E59FF-7924-489C-A8FF-6E19C22AECA0}" type="datetimeFigureOut">
              <a:rPr lang="en-US" smtClean="0"/>
              <a:t>6/10/2014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236217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E59FF-7924-489C-A8FF-6E19C22AECA0}" type="datetimeFigureOut">
              <a:rPr lang="en-US" smtClean="0"/>
              <a:t>6/10/2014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380028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E59FF-7924-489C-A8FF-6E19C22AECA0}" type="datetimeFigureOut">
              <a:rPr lang="en-US" smtClean="0"/>
              <a:t>6/10/2014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98790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E59FF-7924-489C-A8FF-6E19C22AECA0}" type="datetimeFigureOut">
              <a:rPr lang="en-US" smtClean="0"/>
              <a:t>6/10/2014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C32A-683B-48F3-B2A0-64EA0E4753DF}" type="slidenum">
              <a:rPr lang="en-US" smtClean="0"/>
              <a:t>‹#›</a:t>
            </a:fld>
            <a:endParaRPr lang="en-US"/>
          </a:p>
        </p:txBody>
      </p:sp>
    </p:spTree>
    <p:extLst>
      <p:ext uri="{BB962C8B-B14F-4D97-AF65-F5344CB8AC3E}">
        <p14:creationId xmlns:p14="http://schemas.microsoft.com/office/powerpoint/2010/main" val="305031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E59FF-7924-489C-A8FF-6E19C22AECA0}" type="datetimeFigureOut">
              <a:rPr lang="en-US" smtClean="0"/>
              <a:t>6/10/2014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6C32A-683B-48F3-B2A0-64EA0E4753DF}" type="slidenum">
              <a:rPr lang="en-US" smtClean="0"/>
              <a:t>‹#›</a:t>
            </a:fld>
            <a:endParaRPr lang="en-US"/>
          </a:p>
        </p:txBody>
      </p:sp>
    </p:spTree>
    <p:extLst>
      <p:ext uri="{BB962C8B-B14F-4D97-AF65-F5344CB8AC3E}">
        <p14:creationId xmlns:p14="http://schemas.microsoft.com/office/powerpoint/2010/main" val="2433449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a:t>
            </a:r>
            <a:endParaRPr lang="en-US" dirty="0"/>
          </a:p>
        </p:txBody>
      </p:sp>
      <p:sp>
        <p:nvSpPr>
          <p:cNvPr id="3" name="Subtitle 2"/>
          <p:cNvSpPr>
            <a:spLocks noGrp="1"/>
          </p:cNvSpPr>
          <p:nvPr>
            <p:ph type="subTitle" idx="1"/>
          </p:nvPr>
        </p:nvSpPr>
        <p:spPr/>
        <p:txBody>
          <a:bodyPr/>
          <a:lstStyle/>
          <a:p>
            <a:r>
              <a:rPr lang="en-US" dirty="0" smtClean="0"/>
              <a:t>Build systems</a:t>
            </a:r>
            <a:endParaRPr lang="en-US" dirty="0"/>
          </a:p>
        </p:txBody>
      </p:sp>
    </p:spTree>
    <p:extLst>
      <p:ext uri="{BB962C8B-B14F-4D97-AF65-F5344CB8AC3E}">
        <p14:creationId xmlns:p14="http://schemas.microsoft.com/office/powerpoint/2010/main" val="1129555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7179" y="2894681"/>
            <a:ext cx="7340125" cy="714738"/>
          </a:xfrm>
        </p:spPr>
        <p:txBody>
          <a:bodyPr/>
          <a:lstStyle/>
          <a:p>
            <a:pPr algn="ctr"/>
            <a:r>
              <a:rPr lang="en-US" dirty="0"/>
              <a:t>Performance</a:t>
            </a:r>
          </a:p>
        </p:txBody>
      </p:sp>
    </p:spTree>
    <p:extLst>
      <p:ext uri="{BB962C8B-B14F-4D97-AF65-F5344CB8AC3E}">
        <p14:creationId xmlns:p14="http://schemas.microsoft.com/office/powerpoint/2010/main" val="152627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7179" y="2894681"/>
            <a:ext cx="7340125" cy="714738"/>
          </a:xfrm>
        </p:spPr>
        <p:txBody>
          <a:bodyPr/>
          <a:lstStyle/>
          <a:p>
            <a:pPr algn="ctr"/>
            <a:r>
              <a:rPr lang="en-US" dirty="0"/>
              <a:t>Documentation</a:t>
            </a:r>
          </a:p>
        </p:txBody>
      </p:sp>
    </p:spTree>
    <p:extLst>
      <p:ext uri="{BB962C8B-B14F-4D97-AF65-F5344CB8AC3E}">
        <p14:creationId xmlns:p14="http://schemas.microsoft.com/office/powerpoint/2010/main" val="375761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7179" y="2894681"/>
            <a:ext cx="7340125" cy="714738"/>
          </a:xfrm>
        </p:spPr>
        <p:txBody>
          <a:bodyPr/>
          <a:lstStyle/>
          <a:p>
            <a:pPr algn="ctr"/>
            <a:r>
              <a:rPr lang="en-US" dirty="0"/>
              <a:t>Extensions and extensibility</a:t>
            </a:r>
          </a:p>
        </p:txBody>
      </p:sp>
    </p:spTree>
    <p:extLst>
      <p:ext uri="{BB962C8B-B14F-4D97-AF65-F5344CB8AC3E}">
        <p14:creationId xmlns:p14="http://schemas.microsoft.com/office/powerpoint/2010/main" val="250721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Allah speaking …</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pPr marL="0" indent="0">
              <a:buNone/>
            </a:pPr>
            <a:r>
              <a:rPr lang="en-US" dirty="0" smtClean="0"/>
              <a:t>JavaScript had to look like Java only less so, be Java’s dumb kid brother or boy-hostage sidekick.</a:t>
            </a:r>
          </a:p>
          <a:p>
            <a:pPr marL="0" indent="0">
              <a:buNone/>
            </a:pPr>
            <a:endParaRPr lang="en-US" dirty="0"/>
          </a:p>
          <a:p>
            <a:pPr marL="0" indent="0">
              <a:buNone/>
            </a:pPr>
            <a:r>
              <a:rPr lang="en-US" dirty="0" smtClean="0"/>
              <a:t>Plus, I had to be done in ten days or something worse than </a:t>
            </a:r>
            <a:r>
              <a:rPr lang="en-US" dirty="0" err="1" smtClean="0"/>
              <a:t>Javascript</a:t>
            </a:r>
            <a:r>
              <a:rPr lang="en-US" dirty="0" smtClean="0"/>
              <a:t> would have happened.</a:t>
            </a:r>
          </a:p>
          <a:p>
            <a:pPr marL="0" indent="0">
              <a:buNone/>
            </a:pPr>
            <a:endParaRPr lang="en-US" dirty="0"/>
          </a:p>
          <a:p>
            <a:pPr marL="0" indent="0">
              <a:buNone/>
            </a:pPr>
            <a:r>
              <a:rPr lang="en-CA" dirty="0" smtClean="0"/>
              <a:t>I'll do better in the next life.</a:t>
            </a:r>
            <a:endParaRPr lang="en-US" dirty="0" smtClean="0"/>
          </a:p>
          <a:p>
            <a:pPr marL="0" indent="0">
              <a:buNone/>
            </a:pPr>
            <a:endParaRPr lang="en-US" dirty="0"/>
          </a:p>
          <a:p>
            <a:pPr marL="0" indent="0" algn="r">
              <a:buNone/>
            </a:pPr>
            <a:r>
              <a:rPr lang="en-US" dirty="0" smtClean="0"/>
              <a:t>Brendan </a:t>
            </a:r>
            <a:r>
              <a:rPr lang="en-US" dirty="0" err="1" smtClean="0"/>
              <a:t>Eich</a:t>
            </a:r>
            <a:r>
              <a:rPr lang="en-US" dirty="0" smtClean="0"/>
              <a:t> (creator of JavaScript)</a:t>
            </a:r>
            <a:endParaRPr lang="en-US" dirty="0"/>
          </a:p>
        </p:txBody>
      </p:sp>
    </p:spTree>
    <p:extLst>
      <p:ext uri="{BB962C8B-B14F-4D97-AF65-F5344CB8AC3E}">
        <p14:creationId xmlns:p14="http://schemas.microsoft.com/office/powerpoint/2010/main" val="404917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Coffee in the real life</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r>
              <a:rPr lang="en-US" dirty="0" smtClean="0"/>
              <a:t>Open-source, hosted on </a:t>
            </a:r>
            <a:r>
              <a:rPr lang="en-US" dirty="0" err="1" smtClean="0"/>
              <a:t>Github</a:t>
            </a:r>
            <a:endParaRPr lang="en-US" dirty="0" smtClean="0"/>
          </a:p>
          <a:p>
            <a:endParaRPr lang="en-US" dirty="0" smtClean="0"/>
          </a:p>
          <a:p>
            <a:r>
              <a:rPr lang="en-US" dirty="0" smtClean="0"/>
              <a:t>11</a:t>
            </a:r>
            <a:r>
              <a:rPr lang="en-US" baseline="30000" dirty="0" smtClean="0"/>
              <a:t>th</a:t>
            </a:r>
            <a:r>
              <a:rPr lang="en-US" dirty="0" smtClean="0"/>
              <a:t> most popular language on </a:t>
            </a:r>
            <a:r>
              <a:rPr lang="en-US" dirty="0" err="1" smtClean="0"/>
              <a:t>Github</a:t>
            </a:r>
            <a:endParaRPr lang="en-US" dirty="0" smtClean="0"/>
          </a:p>
          <a:p>
            <a:endParaRPr lang="en-US" dirty="0" smtClean="0"/>
          </a:p>
          <a:p>
            <a:r>
              <a:rPr lang="en-US" dirty="0" smtClean="0"/>
              <a:t>How did Coffee  get its name?</a:t>
            </a:r>
          </a:p>
          <a:p>
            <a:pPr lvl="1"/>
            <a:r>
              <a:rPr lang="en-US" dirty="0" smtClean="0"/>
              <a:t>Coffee was designed to become “</a:t>
            </a:r>
            <a:r>
              <a:rPr lang="en-US" dirty="0" err="1" smtClean="0"/>
              <a:t>Unfancy</a:t>
            </a:r>
            <a:r>
              <a:rPr lang="en-US" dirty="0"/>
              <a:t> </a:t>
            </a:r>
            <a:r>
              <a:rPr lang="en-US" dirty="0" smtClean="0"/>
              <a:t>JavaScript”. Java is a fancy word for coffee, so </a:t>
            </a:r>
            <a:r>
              <a:rPr lang="en-US" dirty="0" err="1" smtClean="0"/>
              <a:t>unfancy</a:t>
            </a:r>
            <a:r>
              <a:rPr lang="en-US" dirty="0" smtClean="0"/>
              <a:t> JavaScript is </a:t>
            </a:r>
            <a:r>
              <a:rPr lang="en-US" dirty="0" err="1" smtClean="0"/>
              <a:t>CoffeeScript</a:t>
            </a:r>
            <a:r>
              <a:rPr lang="en-US" dirty="0"/>
              <a:t>.</a:t>
            </a:r>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40574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Typescript as rival?</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r>
              <a:rPr lang="en-US" dirty="0" smtClean="0"/>
              <a:t>Created in October 2012, but still in preview</a:t>
            </a:r>
          </a:p>
          <a:p>
            <a:endParaRPr lang="en-US" dirty="0" smtClean="0"/>
          </a:p>
          <a:p>
            <a:r>
              <a:rPr lang="en-US" dirty="0" smtClean="0"/>
              <a:t>Open-source, hosted on </a:t>
            </a:r>
            <a:r>
              <a:rPr lang="en-US" dirty="0" err="1" smtClean="0"/>
              <a:t>CodePlex</a:t>
            </a:r>
            <a:endParaRPr lang="en-US" dirty="0" smtClean="0"/>
          </a:p>
          <a:p>
            <a:endParaRPr lang="en-US" dirty="0"/>
          </a:p>
          <a:p>
            <a:r>
              <a:rPr lang="en-US" dirty="0" smtClean="0"/>
              <a:t>Not in the top 90 languages on </a:t>
            </a:r>
            <a:r>
              <a:rPr lang="en-US" dirty="0" err="1" smtClean="0"/>
              <a:t>Github</a:t>
            </a:r>
            <a:endParaRPr lang="en-US" dirty="0" smtClean="0"/>
          </a:p>
          <a:p>
            <a:endParaRPr lang="en-US" dirty="0"/>
          </a:p>
          <a:p>
            <a:r>
              <a:rPr lang="en-US" dirty="0" err="1" smtClean="0"/>
              <a:t>Transcompiles</a:t>
            </a:r>
            <a:r>
              <a:rPr lang="en-US" dirty="0" smtClean="0"/>
              <a:t> to JavaScript  (ES3 and ES6)</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317260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58486" y="443820"/>
            <a:ext cx="7178936" cy="5689600"/>
          </a:xfrm>
          <a:prstGeom prst="rect">
            <a:avLst/>
          </a:prstGeom>
        </p:spPr>
      </p:pic>
    </p:spTree>
    <p:extLst>
      <p:ext uri="{BB962C8B-B14F-4D97-AF65-F5344CB8AC3E}">
        <p14:creationId xmlns:p14="http://schemas.microsoft.com/office/powerpoint/2010/main" val="1643599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99599" y="1442776"/>
            <a:ext cx="8792802" cy="3753374"/>
          </a:xfrm>
          <a:prstGeom prst="rect">
            <a:avLst/>
          </a:prstGeom>
        </p:spPr>
      </p:pic>
    </p:spTree>
    <p:extLst>
      <p:ext uri="{BB962C8B-B14F-4D97-AF65-F5344CB8AC3E}">
        <p14:creationId xmlns:p14="http://schemas.microsoft.com/office/powerpoint/2010/main" val="973175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Douglas </a:t>
            </a:r>
            <a:r>
              <a:rPr lang="en-US" dirty="0" err="1" smtClean="0"/>
              <a:t>Crockford</a:t>
            </a:r>
            <a:endParaRPr lang="en-US" dirty="0"/>
          </a:p>
        </p:txBody>
      </p:sp>
      <p:sp>
        <p:nvSpPr>
          <p:cNvPr id="3" name="Content Placeholder 2"/>
          <p:cNvSpPr>
            <a:spLocks noGrp="1"/>
          </p:cNvSpPr>
          <p:nvPr>
            <p:ph idx="1"/>
          </p:nvPr>
        </p:nvSpPr>
        <p:spPr>
          <a:xfrm>
            <a:off x="496389" y="1227909"/>
            <a:ext cx="5538651" cy="4949054"/>
          </a:xfrm>
        </p:spPr>
        <p:txBody>
          <a:bodyPr>
            <a:normAutofit fontScale="77500" lnSpcReduction="20000"/>
          </a:bodyPr>
          <a:lstStyle/>
          <a:p>
            <a:pPr marL="0" indent="0">
              <a:buNone/>
            </a:pPr>
            <a:r>
              <a:rPr lang="en-CA" sz="3400" dirty="0" err="1" smtClean="0"/>
              <a:t>CoffeeScript</a:t>
            </a:r>
            <a:endParaRPr lang="en-CA" sz="3400" dirty="0"/>
          </a:p>
          <a:p>
            <a:pPr marL="0" indent="0">
              <a:buNone/>
            </a:pPr>
            <a:r>
              <a:rPr lang="en-CA" dirty="0" smtClean="0"/>
              <a:t>One of my favorites along those lines is a new little language called </a:t>
            </a:r>
            <a:r>
              <a:rPr lang="en-CA" dirty="0" err="1" smtClean="0"/>
              <a:t>CoffeeScript</a:t>
            </a:r>
            <a:r>
              <a:rPr lang="en-CA" dirty="0" smtClean="0"/>
              <a:t>, which takes the good parts -- not even all of the good parts, but a nice little language -- and comes up with groovy new syntax for it, which is minimal. </a:t>
            </a:r>
          </a:p>
          <a:p>
            <a:pPr marL="0" indent="0">
              <a:buNone/>
            </a:pPr>
            <a:r>
              <a:rPr lang="en-CA" dirty="0" smtClean="0"/>
              <a:t>It's almost like dandelions: little fluffs of programs that do everything that conventional JavaScript programs do. You can't do anything in that language that you can't do in JavaScript, so it's all cosmetic. I don't know if all or much of that will find its way into JavaScript, because I'm not sure there's enough of a payoff there. But just as an experiment, as a design exercise, I think it's a brilliant piece of work. I'm excited to see stuff like that happening.</a:t>
            </a:r>
            <a:endParaRPr lang="en-US" dirty="0" smtClean="0"/>
          </a:p>
        </p:txBody>
      </p:sp>
      <p:sp>
        <p:nvSpPr>
          <p:cNvPr id="4" name="Content Placeholder 2"/>
          <p:cNvSpPr txBox="1">
            <a:spLocks/>
          </p:cNvSpPr>
          <p:nvPr/>
        </p:nvSpPr>
        <p:spPr>
          <a:xfrm>
            <a:off x="6035040" y="1227909"/>
            <a:ext cx="5860869" cy="4949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600" dirty="0" err="1" smtClean="0"/>
              <a:t>TypeScript</a:t>
            </a:r>
            <a:endParaRPr lang="en-CA" sz="2600" dirty="0" smtClean="0"/>
          </a:p>
          <a:p>
            <a:pPr marL="0" indent="0">
              <a:buNone/>
            </a:pPr>
            <a:r>
              <a:rPr lang="en-CA" sz="2200" dirty="0" smtClean="0"/>
              <a:t>Microsoft's </a:t>
            </a:r>
            <a:r>
              <a:rPr lang="en-CA" sz="2200" dirty="0" err="1" smtClean="0"/>
              <a:t>TypeScript</a:t>
            </a:r>
            <a:r>
              <a:rPr lang="en-CA" sz="2200" dirty="0" smtClean="0"/>
              <a:t> may be the best of the many JavaScript front ends. It seems to generate the most attractive code. And I think it should take pressure off of the </a:t>
            </a:r>
            <a:r>
              <a:rPr lang="en-CA" sz="2200" dirty="0" err="1" smtClean="0"/>
              <a:t>ECMAScript</a:t>
            </a:r>
            <a:r>
              <a:rPr lang="en-CA" sz="2200" dirty="0" smtClean="0"/>
              <a:t> Standard for new features like type declarations and classes. Anders has shown that these can be provided nicely by a preprocessor, so there is no need to change the underlying language.</a:t>
            </a:r>
            <a:br>
              <a:rPr lang="en-CA" sz="2200" dirty="0" smtClean="0"/>
            </a:br>
            <a:r>
              <a:rPr lang="en-CA" sz="2200" dirty="0" smtClean="0"/>
              <a:t/>
            </a:r>
            <a:br>
              <a:rPr lang="en-CA" sz="2200" dirty="0" smtClean="0"/>
            </a:br>
            <a:r>
              <a:rPr lang="en-CA" sz="2200" dirty="0" smtClean="0"/>
              <a:t>I think that JavaScript's loose typing is one of its best features and that type checking is way overrated. </a:t>
            </a:r>
            <a:r>
              <a:rPr lang="en-CA" sz="2200" dirty="0" err="1" smtClean="0"/>
              <a:t>TypeScript</a:t>
            </a:r>
            <a:r>
              <a:rPr lang="en-CA" sz="2200" dirty="0" smtClean="0"/>
              <a:t> adds sweetness, but at a price. It is not a price I am willing to pay.﻿</a:t>
            </a:r>
          </a:p>
          <a:p>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5124287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Brendan </a:t>
            </a:r>
            <a:r>
              <a:rPr lang="en-US" dirty="0" err="1" smtClean="0"/>
              <a:t>Eich</a:t>
            </a:r>
            <a:endParaRPr lang="en-US" dirty="0"/>
          </a:p>
        </p:txBody>
      </p:sp>
      <p:sp>
        <p:nvSpPr>
          <p:cNvPr id="3" name="Content Placeholder 2"/>
          <p:cNvSpPr>
            <a:spLocks noGrp="1"/>
          </p:cNvSpPr>
          <p:nvPr>
            <p:ph idx="1"/>
          </p:nvPr>
        </p:nvSpPr>
        <p:spPr>
          <a:xfrm>
            <a:off x="496389" y="1227909"/>
            <a:ext cx="5538651" cy="4949054"/>
          </a:xfrm>
        </p:spPr>
        <p:txBody>
          <a:bodyPr>
            <a:normAutofit/>
          </a:bodyPr>
          <a:lstStyle/>
          <a:p>
            <a:pPr marL="0" indent="0">
              <a:buNone/>
            </a:pPr>
            <a:r>
              <a:rPr lang="en-CA" sz="2600" dirty="0" err="1" smtClean="0"/>
              <a:t>CoffeeScript</a:t>
            </a:r>
            <a:endParaRPr lang="en-CA" sz="2600" dirty="0"/>
          </a:p>
          <a:p>
            <a:pPr marL="0" indent="0">
              <a:buNone/>
            </a:pPr>
            <a:r>
              <a:rPr lang="en-CA" sz="2200" dirty="0" smtClean="0"/>
              <a:t>It helps to have thinks like </a:t>
            </a:r>
            <a:r>
              <a:rPr lang="en-CA" sz="2200" dirty="0" err="1" smtClean="0"/>
              <a:t>CoffeeScript</a:t>
            </a:r>
            <a:r>
              <a:rPr lang="en-CA" sz="2200" dirty="0" smtClean="0"/>
              <a:t> out there it isn’t overriding, it doesn’t tell us what we must to do, but it’s suggestive, and if we want to pave that cow path we can, and I’m in favor.</a:t>
            </a:r>
          </a:p>
          <a:p>
            <a:pPr marL="0" indent="0">
              <a:buNone/>
            </a:pPr>
            <a:endParaRPr lang="en-CA" sz="2200" dirty="0"/>
          </a:p>
          <a:p>
            <a:pPr marL="0" indent="0">
              <a:buNone/>
            </a:pPr>
            <a:r>
              <a:rPr lang="en-CA" sz="2200" dirty="0" smtClean="0"/>
              <a:t>I advocated strongly for standardising prototypal inheritance à la </a:t>
            </a:r>
            <a:r>
              <a:rPr lang="en-CA" sz="2200" dirty="0" err="1" smtClean="0"/>
              <a:t>CoffeeScript’s</a:t>
            </a:r>
            <a:r>
              <a:rPr lang="en-CA" sz="2200" dirty="0" smtClean="0"/>
              <a:t> class, super and @ syntactic sugar.</a:t>
            </a:r>
            <a:endParaRPr lang="en-US" sz="2200" dirty="0" smtClean="0"/>
          </a:p>
        </p:txBody>
      </p:sp>
      <p:sp>
        <p:nvSpPr>
          <p:cNvPr id="4" name="Content Placeholder 2"/>
          <p:cNvSpPr txBox="1">
            <a:spLocks/>
          </p:cNvSpPr>
          <p:nvPr/>
        </p:nvSpPr>
        <p:spPr>
          <a:xfrm>
            <a:off x="6035040" y="1227909"/>
            <a:ext cx="5860869" cy="4949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600" dirty="0" err="1" smtClean="0"/>
              <a:t>TypeScript</a:t>
            </a:r>
            <a:endParaRPr lang="en-CA" sz="2600" dirty="0" smtClean="0"/>
          </a:p>
          <a:p>
            <a:pPr marL="0" indent="0">
              <a:buNone/>
            </a:pPr>
            <a:r>
              <a:rPr lang="en-CA" sz="2200" dirty="0" err="1" smtClean="0"/>
              <a:t>TypeScript</a:t>
            </a:r>
            <a:r>
              <a:rPr lang="en-CA" sz="2200" dirty="0" smtClean="0"/>
              <a:t> is quite a good piece of work for Visual Studio users, and smartly aligned with ES6.</a:t>
            </a:r>
          </a:p>
          <a:p>
            <a:pPr marL="0" indent="0">
              <a:buNone/>
            </a:pPr>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53692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Node.js and NPM</a:t>
            </a:r>
            <a:endParaRPr lang="en-US" dirty="0"/>
          </a:p>
        </p:txBody>
      </p:sp>
      <p:sp>
        <p:nvSpPr>
          <p:cNvPr id="3" name="Content Placeholder 2"/>
          <p:cNvSpPr>
            <a:spLocks noGrp="1"/>
          </p:cNvSpPr>
          <p:nvPr>
            <p:ph idx="1"/>
          </p:nvPr>
        </p:nvSpPr>
        <p:spPr>
          <a:xfrm>
            <a:off x="838200" y="1227909"/>
            <a:ext cx="10515600" cy="4949054"/>
          </a:xfrm>
        </p:spPr>
        <p:txBody>
          <a:bodyPr>
            <a:normAutofit/>
          </a:bodyPr>
          <a:lstStyle/>
          <a:p>
            <a:endParaRPr lang="en-US" dirty="0" smtClean="0"/>
          </a:p>
          <a:p>
            <a:r>
              <a:rPr lang="en-US" dirty="0" smtClean="0"/>
              <a:t>Node.js is a scalable, server-side oriented platform for networking application and more (console and desktop)</a:t>
            </a:r>
          </a:p>
          <a:p>
            <a:pPr lvl="1"/>
            <a:endParaRPr lang="en-US" dirty="0" smtClean="0"/>
          </a:p>
          <a:p>
            <a:pPr lvl="1"/>
            <a:r>
              <a:rPr lang="en-US" dirty="0" smtClean="0"/>
              <a:t>Written in C, C++, JavaScript</a:t>
            </a:r>
          </a:p>
          <a:p>
            <a:pPr lvl="1"/>
            <a:r>
              <a:rPr lang="en-US" dirty="0" smtClean="0"/>
              <a:t>Supports V8, JavaScript engine</a:t>
            </a:r>
          </a:p>
          <a:p>
            <a:pPr lvl="1"/>
            <a:r>
              <a:rPr lang="en-US" dirty="0" smtClean="0"/>
              <a:t>Contains built-in asynchronous I/O lib for file, socket and HTTP</a:t>
            </a:r>
          </a:p>
          <a:p>
            <a:endParaRPr lang="en-US" dirty="0" smtClean="0"/>
          </a:p>
          <a:p>
            <a:r>
              <a:rPr lang="en-US" dirty="0" smtClean="0"/>
              <a:t>NPM is an official package manager for Node.js and it’s shipped with node since v0.6.3</a:t>
            </a:r>
          </a:p>
          <a:p>
            <a:endParaRPr lang="en-US" dirty="0" smtClean="0"/>
          </a:p>
          <a:p>
            <a:endParaRPr lang="en-US" dirty="0"/>
          </a:p>
        </p:txBody>
      </p:sp>
    </p:spTree>
    <p:extLst>
      <p:ext uri="{BB962C8B-B14F-4D97-AF65-F5344CB8AC3E}">
        <p14:creationId xmlns:p14="http://schemas.microsoft.com/office/powerpoint/2010/main" val="1522918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2371" y="2908663"/>
            <a:ext cx="10515600" cy="679269"/>
          </a:xfrm>
        </p:spPr>
        <p:txBody>
          <a:bodyPr>
            <a:noAutofit/>
          </a:bodyPr>
          <a:lstStyle/>
          <a:p>
            <a:pPr marL="0" indent="0" algn="ctr">
              <a:buNone/>
            </a:pPr>
            <a:r>
              <a:rPr lang="en-US" sz="4400" dirty="0" smtClean="0"/>
              <a:t>Questions ?</a:t>
            </a:r>
            <a:endParaRPr lang="en-US" sz="4400" dirty="0"/>
          </a:p>
        </p:txBody>
      </p:sp>
    </p:spTree>
    <p:extLst>
      <p:ext uri="{BB962C8B-B14F-4D97-AF65-F5344CB8AC3E}">
        <p14:creationId xmlns:p14="http://schemas.microsoft.com/office/powerpoint/2010/main" val="16738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Most popular build systems</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endParaRPr lang="en-US" dirty="0"/>
          </a:p>
        </p:txBody>
      </p:sp>
      <p:pic>
        <p:nvPicPr>
          <p:cNvPr id="4" name="Picture 3"/>
          <p:cNvPicPr>
            <a:picLocks noChangeAspect="1"/>
          </p:cNvPicPr>
          <p:nvPr/>
        </p:nvPicPr>
        <p:blipFill>
          <a:blip r:embed="rId3"/>
          <a:stretch>
            <a:fillRect/>
          </a:stretch>
        </p:blipFill>
        <p:spPr>
          <a:xfrm>
            <a:off x="980361" y="2033392"/>
            <a:ext cx="10231278" cy="2791215"/>
          </a:xfrm>
          <a:prstGeom prst="rect">
            <a:avLst/>
          </a:prstGeom>
        </p:spPr>
      </p:pic>
    </p:spTree>
    <p:extLst>
      <p:ext uri="{BB962C8B-B14F-4D97-AF65-F5344CB8AC3E}">
        <p14:creationId xmlns:p14="http://schemas.microsoft.com/office/powerpoint/2010/main" val="181613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Study criterions</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r>
              <a:rPr lang="en-US" dirty="0" smtClean="0"/>
              <a:t>Starting, entering threshold</a:t>
            </a:r>
          </a:p>
          <a:p>
            <a:endParaRPr lang="en-US" dirty="0" smtClean="0"/>
          </a:p>
          <a:p>
            <a:r>
              <a:rPr lang="en-US" dirty="0" smtClean="0"/>
              <a:t>Performance, nobody wants to wait 2 minutes after a banal file modification</a:t>
            </a:r>
          </a:p>
          <a:p>
            <a:endParaRPr lang="en-US" dirty="0" smtClean="0"/>
          </a:p>
          <a:p>
            <a:r>
              <a:rPr lang="en-US" dirty="0" smtClean="0"/>
              <a:t>Documentation, more simple and comprehensible wins</a:t>
            </a:r>
          </a:p>
          <a:p>
            <a:endParaRPr lang="en-US" dirty="0" smtClean="0"/>
          </a:p>
          <a:p>
            <a:r>
              <a:rPr lang="en-US" dirty="0" smtClean="0"/>
              <a:t>Extensions and extensibility, nobody wants to piss a code every time when you leak a common library support</a:t>
            </a:r>
          </a:p>
          <a:p>
            <a:endParaRPr lang="en-US" dirty="0" smtClean="0"/>
          </a:p>
          <a:p>
            <a:endParaRPr lang="en-US" dirty="0" smtClean="0"/>
          </a:p>
        </p:txBody>
      </p:sp>
    </p:spTree>
    <p:extLst>
      <p:ext uri="{BB962C8B-B14F-4D97-AF65-F5344CB8AC3E}">
        <p14:creationId xmlns:p14="http://schemas.microsoft.com/office/powerpoint/2010/main" val="239910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7179" y="2894681"/>
            <a:ext cx="7340125" cy="714738"/>
          </a:xfrm>
        </p:spPr>
        <p:txBody>
          <a:bodyPr/>
          <a:lstStyle/>
          <a:p>
            <a:pPr algn="ctr"/>
            <a:r>
              <a:rPr lang="en-US" dirty="0"/>
              <a:t>Starting, entering threshold</a:t>
            </a:r>
          </a:p>
        </p:txBody>
      </p:sp>
    </p:spTree>
    <p:extLst>
      <p:ext uri="{BB962C8B-B14F-4D97-AF65-F5344CB8AC3E}">
        <p14:creationId xmlns:p14="http://schemas.microsoft.com/office/powerpoint/2010/main" val="184405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Grunt</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r>
              <a:rPr lang="en-US" dirty="0" smtClean="0"/>
              <a:t>Entering threshold for new projects is low</a:t>
            </a:r>
          </a:p>
          <a:p>
            <a:endParaRPr lang="en-US" dirty="0" smtClean="0"/>
          </a:p>
          <a:p>
            <a:r>
              <a:rPr lang="en-US" dirty="0" smtClean="0"/>
              <a:t>Extensibility seems to be easy to understand</a:t>
            </a:r>
          </a:p>
          <a:p>
            <a:endParaRPr lang="en-US" dirty="0" smtClean="0"/>
          </a:p>
          <a:p>
            <a:r>
              <a:rPr lang="en-US" dirty="0" smtClean="0"/>
              <a:t>Entering threshold for existent project is a bit tricky</a:t>
            </a:r>
          </a:p>
          <a:p>
            <a:endParaRPr lang="en-US" dirty="0" smtClean="0"/>
          </a:p>
          <a:p>
            <a:r>
              <a:rPr lang="en-US" dirty="0" smtClean="0"/>
              <a:t>Grunt is easy to write that read, especially when you have nested dependencies and not trivial building logic</a:t>
            </a:r>
          </a:p>
          <a:p>
            <a:pPr lvl="1"/>
            <a:endParaRPr lang="en-US" dirty="0" smtClean="0"/>
          </a:p>
          <a:p>
            <a:endParaRPr lang="en-US" dirty="0" smtClean="0"/>
          </a:p>
          <a:p>
            <a:endParaRPr lang="en-US" dirty="0" smtClean="0"/>
          </a:p>
        </p:txBody>
      </p:sp>
    </p:spTree>
    <p:extLst>
      <p:ext uri="{BB962C8B-B14F-4D97-AF65-F5344CB8AC3E}">
        <p14:creationId xmlns:p14="http://schemas.microsoft.com/office/powerpoint/2010/main" val="248552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Gulp</a:t>
            </a:r>
            <a:endParaRPr lang="en-US" dirty="0"/>
          </a:p>
        </p:txBody>
      </p:sp>
      <p:sp>
        <p:nvSpPr>
          <p:cNvPr id="3" name="Content Placeholder 2"/>
          <p:cNvSpPr>
            <a:spLocks noGrp="1"/>
          </p:cNvSpPr>
          <p:nvPr>
            <p:ph idx="1"/>
          </p:nvPr>
        </p:nvSpPr>
        <p:spPr>
          <a:xfrm>
            <a:off x="838200" y="1227909"/>
            <a:ext cx="10515600" cy="4949054"/>
          </a:xfrm>
        </p:spPr>
        <p:txBody>
          <a:bodyPr/>
          <a:lstStyle/>
          <a:p>
            <a:endParaRPr lang="en-US" dirty="0" smtClean="0"/>
          </a:p>
          <a:p>
            <a:r>
              <a:rPr lang="en-US" dirty="0" smtClean="0"/>
              <a:t>Same threshold that Grunt for new project</a:t>
            </a:r>
          </a:p>
          <a:p>
            <a:endParaRPr lang="fr-FR" dirty="0"/>
          </a:p>
          <a:p>
            <a:r>
              <a:rPr lang="fr-FR" dirty="0" smtClean="0"/>
              <a:t>Is as </a:t>
            </a:r>
            <a:r>
              <a:rPr lang="fr-FR" dirty="0" err="1" smtClean="0"/>
              <a:t>easy</a:t>
            </a:r>
            <a:r>
              <a:rPr lang="fr-FR" dirty="0" smtClean="0"/>
              <a:t> for </a:t>
            </a:r>
            <a:r>
              <a:rPr lang="fr-FR" dirty="0" err="1" smtClean="0"/>
              <a:t>writing</a:t>
            </a:r>
            <a:r>
              <a:rPr lang="fr-FR" dirty="0" smtClean="0"/>
              <a:t> as for </a:t>
            </a:r>
            <a:r>
              <a:rPr lang="fr-FR" dirty="0" err="1" smtClean="0"/>
              <a:t>reading</a:t>
            </a:r>
            <a:endParaRPr lang="en-US" dirty="0" smtClean="0"/>
          </a:p>
          <a:p>
            <a:endParaRPr lang="fr-FR" dirty="0" smtClean="0"/>
          </a:p>
          <a:p>
            <a:r>
              <a:rPr lang="fr-FR" dirty="0" smtClean="0"/>
              <a:t>Good </a:t>
            </a:r>
            <a:r>
              <a:rPr lang="fr-FR" dirty="0" err="1" smtClean="0"/>
              <a:t>extensibility</a:t>
            </a:r>
            <a:endParaRPr lang="en-US" dirty="0" smtClean="0"/>
          </a:p>
          <a:p>
            <a:endParaRPr lang="en-US" dirty="0"/>
          </a:p>
        </p:txBody>
      </p:sp>
    </p:spTree>
    <p:extLst>
      <p:ext uri="{BB962C8B-B14F-4D97-AF65-F5344CB8AC3E}">
        <p14:creationId xmlns:p14="http://schemas.microsoft.com/office/powerpoint/2010/main" val="218853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Gear</a:t>
            </a:r>
            <a:endParaRPr lang="en-US" dirty="0"/>
          </a:p>
        </p:txBody>
      </p:sp>
      <p:sp>
        <p:nvSpPr>
          <p:cNvPr id="3" name="Content Placeholder 2"/>
          <p:cNvSpPr>
            <a:spLocks noGrp="1"/>
          </p:cNvSpPr>
          <p:nvPr>
            <p:ph idx="1"/>
          </p:nvPr>
        </p:nvSpPr>
        <p:spPr>
          <a:xfrm>
            <a:off x="838200" y="1227909"/>
            <a:ext cx="10515600" cy="4949054"/>
          </a:xfrm>
        </p:spPr>
        <p:txBody>
          <a:bodyPr/>
          <a:lstStyle/>
          <a:p>
            <a:endParaRPr lang="fr-FR" dirty="0" smtClean="0"/>
          </a:p>
          <a:p>
            <a:r>
              <a:rPr lang="en-US" dirty="0" smtClean="0"/>
              <a:t>No quick start is possible</a:t>
            </a:r>
          </a:p>
          <a:p>
            <a:endParaRPr lang="en-US" dirty="0" smtClean="0"/>
          </a:p>
          <a:p>
            <a:r>
              <a:rPr lang="en-US" dirty="0" smtClean="0"/>
              <a:t>Example by code and console, probing action</a:t>
            </a:r>
          </a:p>
          <a:p>
            <a:endParaRPr lang="en-US" dirty="0" smtClean="0"/>
          </a:p>
          <a:p>
            <a:r>
              <a:rPr lang="en-US" dirty="0" smtClean="0"/>
              <a:t>Lack of documentation and mismatching</a:t>
            </a:r>
          </a:p>
          <a:p>
            <a:endParaRPr lang="en-US" dirty="0" smtClean="0"/>
          </a:p>
        </p:txBody>
      </p:sp>
    </p:spTree>
    <p:extLst>
      <p:ext uri="{BB962C8B-B14F-4D97-AF65-F5344CB8AC3E}">
        <p14:creationId xmlns:p14="http://schemas.microsoft.com/office/powerpoint/2010/main" val="125910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738"/>
          </a:xfrm>
        </p:spPr>
        <p:txBody>
          <a:bodyPr/>
          <a:lstStyle/>
          <a:p>
            <a:r>
              <a:rPr lang="en-US" dirty="0" smtClean="0"/>
              <a:t>Brunch</a:t>
            </a:r>
            <a:endParaRPr lang="en-US" dirty="0"/>
          </a:p>
        </p:txBody>
      </p:sp>
      <p:sp>
        <p:nvSpPr>
          <p:cNvPr id="3" name="Content Placeholder 2"/>
          <p:cNvSpPr>
            <a:spLocks noGrp="1"/>
          </p:cNvSpPr>
          <p:nvPr>
            <p:ph idx="1"/>
          </p:nvPr>
        </p:nvSpPr>
        <p:spPr>
          <a:xfrm>
            <a:off x="838200" y="1227909"/>
            <a:ext cx="10515600" cy="4949054"/>
          </a:xfrm>
        </p:spPr>
        <p:txBody>
          <a:bodyPr/>
          <a:lstStyle/>
          <a:p>
            <a:endParaRPr lang="fr-FR" dirty="0" smtClean="0"/>
          </a:p>
          <a:p>
            <a:r>
              <a:rPr lang="en-US" dirty="0" smtClean="0"/>
              <a:t>Easy to assimilate introduction video</a:t>
            </a:r>
            <a:endParaRPr lang="en-US" dirty="0" smtClean="0"/>
          </a:p>
          <a:p>
            <a:endParaRPr lang="en-US" dirty="0" smtClean="0"/>
          </a:p>
          <a:p>
            <a:r>
              <a:rPr lang="en-US" dirty="0" smtClean="0"/>
              <a:t>Reference to documentation and best practice</a:t>
            </a:r>
            <a:endParaRPr lang="en-US" dirty="0" smtClean="0"/>
          </a:p>
          <a:p>
            <a:endParaRPr lang="en-US" dirty="0" smtClean="0"/>
          </a:p>
          <a:p>
            <a:r>
              <a:rPr lang="en-US" dirty="0" smtClean="0"/>
              <a:t>FAQ seems to cover most common cases</a:t>
            </a:r>
          </a:p>
          <a:p>
            <a:endParaRPr lang="en-US" dirty="0"/>
          </a:p>
          <a:p>
            <a:r>
              <a:rPr lang="en-US" dirty="0" smtClean="0"/>
              <a:t>Entire system seems to be completely different to 3 previous</a:t>
            </a:r>
            <a:endParaRPr lang="en-US" dirty="0" smtClean="0"/>
          </a:p>
          <a:p>
            <a:endParaRPr lang="en-US" dirty="0" smtClean="0"/>
          </a:p>
        </p:txBody>
      </p:sp>
    </p:spTree>
    <p:extLst>
      <p:ext uri="{BB962C8B-B14F-4D97-AF65-F5344CB8AC3E}">
        <p14:creationId xmlns:p14="http://schemas.microsoft.com/office/powerpoint/2010/main" val="77155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TotalTime>
  <Words>774</Words>
  <Application>Microsoft Office PowerPoint</Application>
  <PresentationFormat>Widescreen</PresentationFormat>
  <Paragraphs>131</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JavaScript</vt:lpstr>
      <vt:lpstr>Node.js and NPM</vt:lpstr>
      <vt:lpstr>Most popular build systems</vt:lpstr>
      <vt:lpstr>Study criterions</vt:lpstr>
      <vt:lpstr>Starting, entering threshold</vt:lpstr>
      <vt:lpstr>Grunt</vt:lpstr>
      <vt:lpstr>Gulp</vt:lpstr>
      <vt:lpstr>Gear</vt:lpstr>
      <vt:lpstr>Brunch</vt:lpstr>
      <vt:lpstr>Performance</vt:lpstr>
      <vt:lpstr>Documentation</vt:lpstr>
      <vt:lpstr>Extensions and extensibility</vt:lpstr>
      <vt:lpstr>Allah speaking …</vt:lpstr>
      <vt:lpstr>Coffee in the real life</vt:lpstr>
      <vt:lpstr>Typescript as rival?</vt:lpstr>
      <vt:lpstr>PowerPoint Presentation</vt:lpstr>
      <vt:lpstr>PowerPoint Presentation</vt:lpstr>
      <vt:lpstr>Douglas Crockford</vt:lpstr>
      <vt:lpstr>Brendan Eich</vt:lpstr>
      <vt:lpstr>PowerPoint Presentation</vt:lpstr>
    </vt:vector>
  </TitlesOfParts>
  <Company>DG Trésor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Coffeescript</dc:title>
  <dc:creator>Victor BARTEL</dc:creator>
  <cp:lastModifiedBy>Victor BARTEL</cp:lastModifiedBy>
  <cp:revision>27</cp:revision>
  <dcterms:created xsi:type="dcterms:W3CDTF">2014-02-11T16:05:28Z</dcterms:created>
  <dcterms:modified xsi:type="dcterms:W3CDTF">2014-06-10T12:37:30Z</dcterms:modified>
</cp:coreProperties>
</file>