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1" r:id="rId3"/>
    <p:sldId id="263" r:id="rId4"/>
    <p:sldId id="264" r:id="rId5"/>
    <p:sldId id="265" r:id="rId6"/>
    <p:sldId id="266" r:id="rId7"/>
    <p:sldId id="267" r:id="rId8"/>
    <p:sldId id="268" r:id="rId9"/>
    <p:sldId id="257" r:id="rId10"/>
    <p:sldId id="258" r:id="rId11"/>
    <p:sldId id="259" r:id="rId12"/>
    <p:sldId id="260" r:id="rId13"/>
    <p:sldId id="26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899" autoAdjust="0"/>
  </p:normalViewPr>
  <p:slideViewPr>
    <p:cSldViewPr snapToGrid="0" snapToObjects="1">
      <p:cViewPr varScale="1">
        <p:scale>
          <a:sx n="125" d="100"/>
          <a:sy n="125" d="100"/>
        </p:scale>
        <p:origin x="11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DDD4E-8C28-46F3-8114-47024CF164B5}" type="datetimeFigureOut">
              <a:rPr lang="en-CA" smtClean="0"/>
              <a:t>11/12/2013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68EA-FC5B-4A6B-A76A-EA0EF03E48C1}" type="slidenum">
              <a:rPr lang="en-CA" smtClean="0"/>
              <a:t>‹#›</a:t>
            </a:fld>
            <a:endParaRPr lang="en-CA"/>
          </a:p>
        </p:txBody>
      </p:sp>
    </p:spTree>
    <p:extLst>
      <p:ext uri="{BB962C8B-B14F-4D97-AF65-F5344CB8AC3E}">
        <p14:creationId xmlns:p14="http://schemas.microsoft.com/office/powerpoint/2010/main" val="410009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Inte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n.wikipedia.org/wiki/International_Technology_Roadmap_for_Semiconductor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The period often quoted as "18 months" is due to </a:t>
            </a:r>
            <a:r>
              <a:rPr lang="en-CA" dirty="0" smtClean="0">
                <a:hlinkClick r:id="rId3" tooltip="Intel"/>
              </a:rPr>
              <a:t>Intel</a:t>
            </a:r>
            <a:r>
              <a:rPr lang="en-CA" dirty="0" smtClean="0"/>
              <a:t> executive David House, who predicted that period for a doubling in chip performance (being a combination of the effect of more transistors and their being faster)</a:t>
            </a:r>
          </a:p>
          <a:p>
            <a:pPr marL="171450" indent="-171450">
              <a:buFontTx/>
              <a:buChar char="-"/>
            </a:pPr>
            <a:r>
              <a:rPr lang="en-CA" dirty="0" smtClean="0"/>
              <a:t>ITRS - </a:t>
            </a:r>
            <a:r>
              <a:rPr lang="en-CA" dirty="0" smtClean="0">
                <a:hlinkClick r:id="rId4" tooltip="International Technology Roadmap for Semiconductors"/>
              </a:rPr>
              <a:t>International Technology Roadmap for Semiconductors</a:t>
            </a:r>
            <a:endParaRPr lang="en-CA" dirty="0" smtClean="0"/>
          </a:p>
          <a:p>
            <a:pPr marL="171450" indent="-171450">
              <a:buFontTx/>
              <a:buChar char="-"/>
            </a:pPr>
            <a:r>
              <a:rPr lang="en-CA" dirty="0" err="1" smtClean="0"/>
              <a:t>Landauer's</a:t>
            </a:r>
            <a:r>
              <a:rPr lang="en-CA" dirty="0" smtClean="0"/>
              <a:t> principle</a:t>
            </a:r>
          </a:p>
          <a:p>
            <a:pPr marL="171450" indent="-171450">
              <a:buFontTx/>
              <a:buChar char="-"/>
            </a:pP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9</a:t>
            </a:fld>
            <a:endParaRPr lang="en-CA"/>
          </a:p>
        </p:txBody>
      </p:sp>
    </p:spTree>
    <p:extLst>
      <p:ext uri="{BB962C8B-B14F-4D97-AF65-F5344CB8AC3E}">
        <p14:creationId xmlns:p14="http://schemas.microsoft.com/office/powerpoint/2010/main" val="335939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Tx/>
              <a:buChar char="-"/>
            </a:pPr>
            <a:r>
              <a:rPr lang="en-CA" sz="1200" kern="1200" dirty="0" smtClean="0">
                <a:solidFill>
                  <a:schemeClr val="tx1"/>
                </a:solidFill>
                <a:effectLst/>
                <a:latin typeface="+mn-lt"/>
                <a:ea typeface="+mn-ea"/>
                <a:cs typeface="+mn-cs"/>
              </a:rPr>
              <a:t>Many people find functional programming more elegant or even beautiful, but that's hardly a </a:t>
            </a:r>
            <a:r>
              <a:rPr lang="en-CA" sz="1200" kern="1200" baseline="0" dirty="0" smtClean="0">
                <a:solidFill>
                  <a:schemeClr val="tx1"/>
                </a:solidFill>
                <a:effectLst/>
                <a:latin typeface="+mn-lt"/>
                <a:ea typeface="+mn-ea"/>
                <a:cs typeface="+mn-cs"/>
              </a:rPr>
              <a:t> </a:t>
            </a:r>
            <a:r>
              <a:rPr lang="en-CA" sz="1200" kern="1200" dirty="0" smtClean="0">
                <a:solidFill>
                  <a:schemeClr val="tx1"/>
                </a:solidFill>
                <a:effectLst/>
                <a:latin typeface="+mn-lt"/>
                <a:ea typeface="+mn-ea"/>
                <a:cs typeface="+mn-cs"/>
              </a:rPr>
              <a:t>good reason to use it in a commercial environment</a:t>
            </a:r>
          </a:p>
          <a:p>
            <a:pPr marL="171450" indent="-171450" rtl="0">
              <a:buFontTx/>
              <a:buChar char="-"/>
            </a:pPr>
            <a:r>
              <a:rPr lang="en-CA" sz="1200" kern="1200" dirty="0" smtClean="0">
                <a:solidFill>
                  <a:schemeClr val="tx1"/>
                </a:solidFill>
                <a:effectLst/>
                <a:latin typeface="+mn-lt"/>
                <a:ea typeface="+mn-ea"/>
                <a:cs typeface="+mn-cs"/>
              </a:rPr>
              <a:t>Logical programming</a:t>
            </a:r>
            <a:r>
              <a:rPr lang="en-CA" sz="1200" kern="1200" baseline="0" dirty="0" smtClean="0">
                <a:solidFill>
                  <a:schemeClr val="tx1"/>
                </a:solidFill>
                <a:effectLst/>
                <a:latin typeface="+mn-lt"/>
                <a:ea typeface="+mn-ea"/>
                <a:cs typeface="+mn-cs"/>
              </a:rPr>
              <a:t>, where we don’t need to produce a complete solution to solve a problem</a:t>
            </a:r>
            <a:endParaRPr lang="en-CA" sz="1200" kern="1200" dirty="0" smtClean="0">
              <a:solidFill>
                <a:schemeClr val="tx1"/>
              </a:solidFill>
              <a:effectLst/>
              <a:latin typeface="+mn-lt"/>
              <a:ea typeface="+mn-ea"/>
              <a:cs typeface="+mn-cs"/>
            </a:endParaRPr>
          </a:p>
          <a:p>
            <a:pPr marL="171450" indent="-171450">
              <a:buFontTx/>
              <a:buChar char="-"/>
            </a:pPr>
            <a:r>
              <a:rPr lang="en-CA" dirty="0" smtClean="0"/>
              <a:t>Imperative (OOP)</a:t>
            </a:r>
            <a:r>
              <a:rPr lang="en-CA" baseline="0" dirty="0" smtClean="0"/>
              <a:t> </a:t>
            </a:r>
            <a:r>
              <a:rPr lang="en-CA" baseline="0" dirty="0" err="1" smtClean="0"/>
              <a:t>vs</a:t>
            </a:r>
            <a:r>
              <a:rPr lang="en-CA" baseline="0" dirty="0" smtClean="0"/>
              <a:t> Functional</a:t>
            </a:r>
          </a:p>
          <a:p>
            <a:pPr marL="171450" indent="-171450">
              <a:buFontTx/>
              <a:buChar char="-"/>
            </a:pPr>
            <a:r>
              <a:rPr lang="en-CA" baseline="0" dirty="0" smtClean="0"/>
              <a:t>Internal state can be changed by simple method calling on the target object (new Rectangle().Inflate(10))</a:t>
            </a:r>
          </a:p>
        </p:txBody>
      </p:sp>
      <p:sp>
        <p:nvSpPr>
          <p:cNvPr id="4" name="Slide Number Placeholder 3"/>
          <p:cNvSpPr>
            <a:spLocks noGrp="1"/>
          </p:cNvSpPr>
          <p:nvPr>
            <p:ph type="sldNum" sz="quarter" idx="10"/>
          </p:nvPr>
        </p:nvSpPr>
        <p:spPr/>
        <p:txBody>
          <a:bodyPr/>
          <a:lstStyle/>
          <a:p>
            <a:fld id="{45D368EA-FC5B-4A6B-A76A-EA0EF03E48C1}" type="slidenum">
              <a:rPr lang="en-CA" smtClean="0"/>
              <a:t>10</a:t>
            </a:fld>
            <a:endParaRPr lang="en-CA"/>
          </a:p>
        </p:txBody>
      </p:sp>
    </p:spTree>
    <p:extLst>
      <p:ext uri="{BB962C8B-B14F-4D97-AF65-F5344CB8AC3E}">
        <p14:creationId xmlns:p14="http://schemas.microsoft.com/office/powerpoint/2010/main" val="219606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F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59686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8968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77342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4854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87518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Date Placeholder 4"/>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61480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7" name="Date Placeholder 6"/>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5148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Date Placeholder 2"/>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0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1198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7642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12/11/2013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9029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9FD3-2B70-5941-BDCC-D3255CBF84DB}" type="datetimeFigureOut">
              <a:rPr lang="en-US" smtClean="0"/>
              <a:t>12/11/2013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71134-0F35-0544-9319-90606777469C}" type="slidenum">
              <a:rPr lang="en-US" smtClean="0"/>
              <a:t>‹#›</a:t>
            </a:fld>
            <a:endParaRPr lang="en-US" dirty="0"/>
          </a:p>
        </p:txBody>
      </p:sp>
    </p:spTree>
    <p:extLst>
      <p:ext uri="{BB962C8B-B14F-4D97-AF65-F5344CB8AC3E}">
        <p14:creationId xmlns:p14="http://schemas.microsoft.com/office/powerpoint/2010/main" val="259064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28" y="2130739"/>
            <a:ext cx="6892949" cy="1470025"/>
          </a:xfrm>
        </p:spPr>
        <p:txBody>
          <a:bodyPr/>
          <a:lstStyle/>
          <a:p>
            <a:r>
              <a:rPr lang="en-CA" noProof="0" dirty="0" smtClean="0">
                <a:latin typeface="Fira Sans Light" panose="020B0603050000020004" pitchFamily="34" charset="0"/>
                <a:ea typeface="Fira Sans Light" panose="020B0603050000020004" pitchFamily="34" charset="0"/>
              </a:rPr>
              <a:t>Programming with F# </a:t>
            </a:r>
            <a:endParaRPr lang="en-CA" noProof="0" dirty="0">
              <a:latin typeface="Fira Sans Light" panose="020B0603050000020004" pitchFamily="34" charset="0"/>
              <a:ea typeface="Fira Sans Light" panose="020B0603050000020004" pitchFamily="34" charset="0"/>
            </a:endParaRPr>
          </a:p>
        </p:txBody>
      </p:sp>
      <p:sp>
        <p:nvSpPr>
          <p:cNvPr id="3" name="Subtitle 2"/>
          <p:cNvSpPr>
            <a:spLocks noGrp="1"/>
          </p:cNvSpPr>
          <p:nvPr>
            <p:ph type="subTitle" idx="1"/>
          </p:nvPr>
        </p:nvSpPr>
        <p:spPr>
          <a:xfrm>
            <a:off x="1371600" y="3886200"/>
            <a:ext cx="6400800" cy="647112"/>
          </a:xfrm>
        </p:spPr>
        <p:txBody>
          <a:bodyPr/>
          <a:lstStyle/>
          <a:p>
            <a:r>
              <a:rPr lang="en-CA" noProof="0" dirty="0" smtClean="0">
                <a:latin typeface="Fira Sans" panose="020B0603050000020004" pitchFamily="34" charset="0"/>
                <a:ea typeface="Fira Sans" panose="020B0603050000020004" pitchFamily="34" charset="0"/>
              </a:rPr>
              <a:t>First steps</a:t>
            </a:r>
            <a:endParaRPr lang="en-CA"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27543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173480"/>
            <a:ext cx="8229600" cy="4952684"/>
          </a:xfrm>
        </p:spPr>
        <p:txBody>
          <a:bodyPr>
            <a:normAutofit/>
          </a:bodyPr>
          <a:lstStyle/>
          <a:p>
            <a:pPr marL="0" indent="0">
              <a:buNone/>
            </a:pPr>
            <a:r>
              <a:rPr lang="en-CA" sz="2400" noProof="0" dirty="0" smtClean="0">
                <a:latin typeface="Fira Sans" panose="020B0603050000020004" pitchFamily="34" charset="0"/>
                <a:ea typeface="Fira Sans" panose="020B0603050000020004" pitchFamily="34" charset="0"/>
              </a:rPr>
              <a:t>Productivity</a:t>
            </a:r>
          </a:p>
          <a:p>
            <a:endParaRPr lang="fr-FR" sz="2800" noProof="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a:t>
            </a:r>
            <a:r>
              <a:rPr lang="en-CA" sz="2000" noProof="0" dirty="0" smtClean="0">
                <a:latin typeface="Fira Sans" panose="020B0603050000020004" pitchFamily="34" charset="0"/>
                <a:ea typeface="Fira Sans" panose="020B0603050000020004" pitchFamily="34" charset="0"/>
              </a:rPr>
              <a:t>What” rather than “how”, in the goal of understanding what a program does</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You almost never have to specify the type of an object, thanks to a powerful type inference system</a:t>
            </a:r>
          </a:p>
          <a:p>
            <a:pPr lvl="1"/>
            <a:endParaRPr lang="en-CA" sz="200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Compared with C# / VB, it generally takes fewer lines of code to solve the same problem</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Immutability avoid a lot of misunderstanding</a:t>
            </a:r>
            <a:endParaRPr lang="en-CA" sz="2000" noProof="0" dirty="0" smtClean="0">
              <a:latin typeface="Fira Sans" panose="020B0603050000020004" pitchFamily="34" charset="0"/>
              <a:ea typeface="Fira Sans" panose="020B0603050000020004" pitchFamily="34" charset="0"/>
            </a:endParaRPr>
          </a:p>
          <a:p>
            <a:endParaRPr lang="en-CA" sz="2400"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5036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89660"/>
            <a:ext cx="8229600" cy="503650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Correctness</a:t>
            </a:r>
          </a:p>
          <a:p>
            <a:pPr marL="0" indent="0">
              <a:buNone/>
            </a:pPr>
            <a:endParaRPr lang="en-CA" sz="24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Powerful</a:t>
            </a:r>
            <a:r>
              <a:rPr lang="fr-FR" sz="2000" noProof="0" dirty="0" smtClean="0">
                <a:latin typeface="Fira Sans" panose="020B0603050000020004" pitchFamily="34" charset="0"/>
                <a:ea typeface="Fira Sans" panose="020B0603050000020004" pitchFamily="34" charset="0"/>
              </a:rPr>
              <a:t> type system </a:t>
            </a:r>
            <a:r>
              <a:rPr lang="en-US" sz="2000" dirty="0" smtClean="0">
                <a:latin typeface="Fira Sans" panose="020B0603050000020004" pitchFamily="34" charset="0"/>
                <a:ea typeface="Fira Sans" panose="020B0603050000020004" pitchFamily="34" charset="0"/>
              </a:rPr>
              <a:t>which prevents many common errors such as </a:t>
            </a:r>
            <a:r>
              <a:rPr lang="en-US" sz="2000" i="1" dirty="0" smtClean="0">
                <a:latin typeface="Fira Sans" panose="020B0603050000020004" pitchFamily="34" charset="0"/>
                <a:ea typeface="Fira Sans" panose="020B0603050000020004" pitchFamily="34" charset="0"/>
              </a:rPr>
              <a:t>null reference</a:t>
            </a:r>
            <a:r>
              <a:rPr lang="en-US" sz="2000" dirty="0" smtClean="0">
                <a:latin typeface="Fira Sans" panose="020B0603050000020004" pitchFamily="34" charset="0"/>
                <a:ea typeface="Fira Sans" panose="020B0603050000020004" pitchFamily="34" charset="0"/>
              </a:rPr>
              <a:t> exceptions</a:t>
            </a:r>
          </a:p>
          <a:p>
            <a:endParaRPr lang="en-US" sz="20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Ability to encode a business logic using the type system itself in such a way that is actually impossible to write incorrect code or mix up units of measure</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Some of language mechanisms are able to greatly reduce the need of unit testing</a:t>
            </a:r>
            <a:endParaRPr lang="en-US" sz="20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10447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Concurrency</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No more need to synchronize an access to data structures, sharing state and avoiding locks is much easier</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Easy to use, built-in models and libraries</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Asynchronous programming becomes easy, as is parallelism</a:t>
            </a:r>
            <a:endParaRPr lang="en-US" sz="20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18643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Completeness</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Dual paradigm</a:t>
            </a:r>
          </a:p>
          <a:p>
            <a:pPr lvl="1"/>
            <a:r>
              <a:rPr lang="en-US" sz="1600" dirty="0" smtClean="0">
                <a:latin typeface="Fira Sans" panose="020B0603050000020004" pitchFamily="34" charset="0"/>
                <a:ea typeface="Fira Sans" panose="020B0603050000020004" pitchFamily="34" charset="0"/>
              </a:rPr>
              <a:t>Support of other styles which are not 100% pure, ease of interaction with non-pure world of web sites, databases, </a:t>
            </a:r>
            <a:r>
              <a:rPr lang="en-US" sz="1600" dirty="0" err="1" smtClean="0">
                <a:latin typeface="Fira Sans" panose="020B0603050000020004" pitchFamily="34" charset="0"/>
                <a:ea typeface="Fira Sans" panose="020B0603050000020004" pitchFamily="34" charset="0"/>
              </a:rPr>
              <a:t>etc</a:t>
            </a:r>
            <a:r>
              <a:rPr lang="en-US" sz="1600" dirty="0" smtClean="0">
                <a:latin typeface="Fira Sans" panose="020B0603050000020004" pitchFamily="34" charset="0"/>
                <a:ea typeface="Fira Sans" panose="020B0603050000020004" pitchFamily="34" charset="0"/>
              </a:rPr>
              <a:t> …</a:t>
            </a:r>
          </a:p>
          <a:p>
            <a:pPr lvl="1"/>
            <a:r>
              <a:rPr lang="en-US" sz="1600" dirty="0" smtClean="0">
                <a:latin typeface="Fira Sans" panose="020B0603050000020004" pitchFamily="34" charset="0"/>
                <a:ea typeface="Fira Sans" panose="020B0603050000020004" pitchFamily="34" charset="0"/>
              </a:rPr>
              <a:t>Hybrid design permit to do virtually everything that C# can do</a:t>
            </a:r>
          </a:p>
          <a:p>
            <a:pPr marL="0" indent="0">
              <a:buNone/>
            </a:pPr>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Part of the .NET ecosystem</a:t>
            </a:r>
          </a:p>
          <a:p>
            <a:pPr lvl="1"/>
            <a:r>
              <a:rPr lang="en-US" sz="1600" dirty="0" smtClean="0">
                <a:latin typeface="Fira Sans" panose="020B0603050000020004" pitchFamily="34" charset="0"/>
                <a:ea typeface="Fira Sans" panose="020B0603050000020004" pitchFamily="34" charset="0"/>
              </a:rPr>
              <a:t>Seamless access to all the third party .NET libraries and tools</a:t>
            </a:r>
          </a:p>
          <a:p>
            <a:pPr lvl="1"/>
            <a:r>
              <a:rPr lang="en-US" sz="1600" dirty="0" smtClean="0">
                <a:latin typeface="Fira Sans" panose="020B0603050000020004" pitchFamily="34" charset="0"/>
                <a:ea typeface="Fira Sans" panose="020B0603050000020004" pitchFamily="34" charset="0"/>
              </a:rPr>
              <a:t>Visual studio integration, that produce an </a:t>
            </a:r>
            <a:r>
              <a:rPr lang="en-US" sz="1600" dirty="0" err="1" smtClean="0">
                <a:latin typeface="Fira Sans" panose="020B0603050000020004" pitchFamily="34" charset="0"/>
                <a:ea typeface="Fira Sans" panose="020B0603050000020004" pitchFamily="34" charset="0"/>
              </a:rPr>
              <a:t>IntelliSence</a:t>
            </a:r>
            <a:r>
              <a:rPr lang="en-US" sz="1600" dirty="0" smtClean="0">
                <a:latin typeface="Fira Sans" panose="020B0603050000020004" pitchFamily="34" charset="0"/>
                <a:ea typeface="Fira Sans" panose="020B0603050000020004" pitchFamily="34" charset="0"/>
              </a:rPr>
              <a:t>, debugger and source control support</a:t>
            </a:r>
            <a:endParaRPr lang="en-US" sz="16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24685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68864"/>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1: I don’t want to follow the last fad</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US" sz="1800" dirty="0" smtClean="0">
                <a:latin typeface="Fira Sans" panose="020B0603050000020004" pitchFamily="34" charset="0"/>
                <a:ea typeface="Fira Sans" panose="020B0603050000020004" pitchFamily="34" charset="0"/>
              </a:rPr>
              <a:t>Like most programmers, </a:t>
            </a:r>
            <a:r>
              <a:rPr lang="en-CA" sz="1800" dirty="0">
                <a:latin typeface="Fira Sans" panose="020B0603050000020004" pitchFamily="34" charset="0"/>
                <a:ea typeface="Fira Sans" panose="020B0603050000020004" pitchFamily="34" charset="0"/>
              </a:rPr>
              <a:t>I'm naturally conservative and I dislike learning new things. That's why I picked a career in </a:t>
            </a:r>
            <a:r>
              <a:rPr lang="en-CA" sz="1800" dirty="0" smtClean="0">
                <a:latin typeface="Fira Sans" panose="020B0603050000020004" pitchFamily="34" charset="0"/>
                <a:ea typeface="Fira Sans" panose="020B0603050000020004" pitchFamily="34" charset="0"/>
              </a:rPr>
              <a:t>IT</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I don’t</a:t>
            </a:r>
            <a:r>
              <a:rPr lang="en-US" sz="1800" dirty="0" smtClean="0">
                <a:latin typeface="Fira Sans" panose="020B0603050000020004" pitchFamily="34" charset="0"/>
                <a:ea typeface="Fira Sans" panose="020B0603050000020004" pitchFamily="34" charset="0"/>
              </a:rPr>
              <a:t> jump on the latest bandwagon just because all the “cool kids” are doing it</a:t>
            </a:r>
          </a:p>
          <a:p>
            <a:pPr>
              <a:buFontTx/>
              <a:buChar char="-"/>
            </a:pPr>
            <a:endParaRPr lang="en-US" sz="180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FP just hasn’t been around long enough to convince me that it’s here to stay</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And </a:t>
            </a:r>
            <a:r>
              <a:rPr lang="en-CA" sz="1800" dirty="0">
                <a:latin typeface="Fira Sans" panose="020B0603050000020004" pitchFamily="34" charset="0"/>
                <a:ea typeface="Fira Sans" panose="020B0603050000020004" pitchFamily="34" charset="0"/>
              </a:rPr>
              <a:t>look at the baby of the bunch, F#. It's only seven years </a:t>
            </a:r>
            <a:r>
              <a:rPr lang="en-CA" sz="1800" dirty="0" smtClean="0">
                <a:latin typeface="Fira Sans" panose="020B0603050000020004" pitchFamily="34" charset="0"/>
                <a:ea typeface="Fira Sans" panose="020B0603050000020004" pitchFamily="34" charset="0"/>
              </a:rPr>
              <a:t>old. </a:t>
            </a:r>
            <a:r>
              <a:rPr lang="en-CA" sz="1800" dirty="0">
                <a:latin typeface="Fira Sans" panose="020B0603050000020004" pitchFamily="34" charset="0"/>
                <a:ea typeface="Fira Sans" panose="020B0603050000020004" pitchFamily="34" charset="0"/>
              </a:rPr>
              <a:t>Sure, that may be a long time to a geologist, but in internet time, seven years is just the blink of an </a:t>
            </a:r>
            <a:r>
              <a:rPr lang="en-CA" sz="1800" dirty="0" smtClean="0">
                <a:latin typeface="Fira Sans" panose="020B0603050000020004" pitchFamily="34" charset="0"/>
                <a:ea typeface="Fira Sans" panose="020B0603050000020004" pitchFamily="34" charset="0"/>
              </a:rPr>
              <a:t>eye</a:t>
            </a:r>
            <a:endParaRPr lang="en-US" sz="1800" noProof="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30082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726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2: I get paid by the line</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 don't know about you, but the more lines of code I write, the more productive I </a:t>
            </a:r>
            <a:r>
              <a:rPr lang="en-CA" sz="1800" dirty="0" smtClean="0">
                <a:latin typeface="Fira Sans" panose="020B0603050000020004" pitchFamily="34" charset="0"/>
                <a:ea typeface="Fira Sans" panose="020B0603050000020004" pitchFamily="34" charset="0"/>
              </a:rPr>
              <a:t>feel, my commits are big and my boss can see that I’ve been busy</a:t>
            </a:r>
          </a:p>
          <a:p>
            <a:pPr>
              <a:buFontTx/>
              <a:buChar char="-"/>
            </a:pPr>
            <a:r>
              <a:rPr lang="fr-FR" sz="1800" dirty="0" smtClean="0">
                <a:latin typeface="Fira Sans" panose="020B0603050000020004" pitchFamily="34" charset="0"/>
                <a:ea typeface="Fira Sans" panose="020B0603050000020004" pitchFamily="34" charset="0"/>
              </a:rPr>
              <a:t>But </a:t>
            </a:r>
            <a:r>
              <a:rPr lang="en-US" sz="1800" dirty="0" smtClean="0">
                <a:latin typeface="Fira Sans" panose="020B0603050000020004" pitchFamily="34" charset="0"/>
                <a:ea typeface="Fira Sans" panose="020B0603050000020004" pitchFamily="34" charset="0"/>
              </a:rPr>
              <a:t>when</a:t>
            </a:r>
            <a:r>
              <a:rPr lang="fr-FR" sz="1800" dirty="0" smtClean="0">
                <a:latin typeface="Fira Sans" panose="020B0603050000020004" pitchFamily="34" charset="0"/>
                <a:ea typeface="Fira Sans" panose="020B0603050000020004" pitchFamily="34" charset="0"/>
              </a:rPr>
              <a:t> I </a:t>
            </a:r>
            <a:r>
              <a:rPr lang="en-US" sz="1800" dirty="0" smtClean="0">
                <a:latin typeface="Fira Sans" panose="020B0603050000020004" pitchFamily="34" charset="0"/>
                <a:ea typeface="Fira Sans" panose="020B0603050000020004" pitchFamily="34" charset="0"/>
              </a:rPr>
              <a:t>compare code written in a FL with a good old IL, it scares me</a:t>
            </a:r>
          </a:p>
        </p:txBody>
      </p:sp>
      <p:pic>
        <p:nvPicPr>
          <p:cNvPr id="4" name="Picture 3"/>
          <p:cNvPicPr>
            <a:picLocks noChangeAspect="1"/>
          </p:cNvPicPr>
          <p:nvPr/>
        </p:nvPicPr>
        <p:blipFill>
          <a:blip r:embed="rId2"/>
          <a:stretch>
            <a:fillRect/>
          </a:stretch>
        </p:blipFill>
        <p:spPr>
          <a:xfrm>
            <a:off x="876300" y="3406140"/>
            <a:ext cx="2819794" cy="3010320"/>
          </a:xfrm>
          <a:prstGeom prst="rect">
            <a:avLst/>
          </a:prstGeom>
        </p:spPr>
      </p:pic>
      <p:pic>
        <p:nvPicPr>
          <p:cNvPr id="5" name="Picture 4"/>
          <p:cNvPicPr>
            <a:picLocks noChangeAspect="1"/>
          </p:cNvPicPr>
          <p:nvPr/>
        </p:nvPicPr>
        <p:blipFill>
          <a:blip r:embed="rId3"/>
          <a:stretch>
            <a:fillRect/>
          </a:stretch>
        </p:blipFill>
        <p:spPr>
          <a:xfrm>
            <a:off x="4542847" y="4558634"/>
            <a:ext cx="4143953" cy="438211"/>
          </a:xfrm>
          <a:prstGeom prst="rect">
            <a:avLst/>
          </a:prstGeom>
        </p:spPr>
      </p:pic>
      <p:sp>
        <p:nvSpPr>
          <p:cNvPr id="6" name="Content Placeholder 2"/>
          <p:cNvSpPr txBox="1">
            <a:spLocks/>
          </p:cNvSpPr>
          <p:nvPr/>
        </p:nvSpPr>
        <p:spPr>
          <a:xfrm>
            <a:off x="3860390" y="4558634"/>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0721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3: I love me some curly braces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And that's another thing. What's up with all these languages that get rid of curly braces. How can they call themselves real programming languages</a:t>
            </a:r>
            <a:r>
              <a:rPr lang="en-CA" sz="1800" dirty="0" smtClean="0">
                <a:latin typeface="Fira Sans" panose="020B0603050000020004" pitchFamily="34" charset="0"/>
                <a:ea typeface="Fira Sans" panose="020B0603050000020004" pitchFamily="34" charset="0"/>
              </a:rPr>
              <a:t>?</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4784658" y="3867232"/>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pic>
        <p:nvPicPr>
          <p:cNvPr id="8" name="Picture 7"/>
          <p:cNvPicPr>
            <a:picLocks noChangeAspect="1"/>
          </p:cNvPicPr>
          <p:nvPr/>
        </p:nvPicPr>
        <p:blipFill>
          <a:blip r:embed="rId2"/>
          <a:stretch>
            <a:fillRect/>
          </a:stretch>
        </p:blipFill>
        <p:spPr>
          <a:xfrm>
            <a:off x="750488" y="3169920"/>
            <a:ext cx="3993931" cy="2194560"/>
          </a:xfrm>
          <a:prstGeom prst="rect">
            <a:avLst/>
          </a:prstGeom>
        </p:spPr>
      </p:pic>
      <p:pic>
        <p:nvPicPr>
          <p:cNvPr id="9" name="Picture 8"/>
          <p:cNvPicPr>
            <a:picLocks noChangeAspect="1"/>
          </p:cNvPicPr>
          <p:nvPr/>
        </p:nvPicPr>
        <p:blipFill>
          <a:blip r:embed="rId3"/>
          <a:stretch>
            <a:fillRect/>
          </a:stretch>
        </p:blipFill>
        <p:spPr>
          <a:xfrm>
            <a:off x="5343058" y="3169920"/>
            <a:ext cx="3343742" cy="1619476"/>
          </a:xfrm>
          <a:prstGeom prst="rect">
            <a:avLst/>
          </a:prstGeom>
        </p:spPr>
      </p:pic>
      <p:sp>
        <p:nvSpPr>
          <p:cNvPr id="10" name="Content Placeholder 2"/>
          <p:cNvSpPr txBox="1">
            <a:spLocks/>
          </p:cNvSpPr>
          <p:nvPr/>
        </p:nvSpPr>
        <p:spPr>
          <a:xfrm>
            <a:off x="457200" y="5623560"/>
            <a:ext cx="8229600" cy="7239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smtClean="0">
                <a:latin typeface="Fira Sans" panose="020B0603050000020004" pitchFamily="34" charset="0"/>
                <a:ea typeface="Fira Sans" panose="020B0603050000020004" pitchFamily="34" charset="0"/>
              </a:rPr>
              <a:t>Look at the difference! </a:t>
            </a:r>
            <a:r>
              <a:rPr lang="en-CA" sz="1800" dirty="0">
                <a:latin typeface="Fira Sans" panose="020B0603050000020004" pitchFamily="34" charset="0"/>
                <a:ea typeface="Fira Sans" panose="020B0603050000020004" pitchFamily="34" charset="0"/>
              </a:rPr>
              <a:t>To be honest, I feel a bit lost without the guidance that curly braces give me</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956580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4: I like to see explicit types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Well, as it happens, I like to see type declarations. I feel uncomfortable if I don't know the exact type of every parameter. That's why Java is my favorite language.</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5585507" y="3417410"/>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
        <p:nvSpPr>
          <p:cNvPr id="10" name="Content Placeholder 2"/>
          <p:cNvSpPr txBox="1">
            <a:spLocks/>
          </p:cNvSpPr>
          <p:nvPr/>
        </p:nvSpPr>
        <p:spPr>
          <a:xfrm>
            <a:off x="457200" y="4388800"/>
            <a:ext cx="8229600" cy="19586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a:latin typeface="Fira Sans" panose="020B0603050000020004" pitchFamily="34" charset="0"/>
                <a:ea typeface="Fira Sans" panose="020B0603050000020004" pitchFamily="34" charset="0"/>
              </a:rPr>
              <a:t> It's important to me to know that the return is of </a:t>
            </a:r>
            <a:r>
              <a:rPr lang="en-CA" sz="1800" dirty="0" smtClean="0">
                <a:latin typeface="Fira Sans" panose="020B0603050000020004" pitchFamily="34" charset="0"/>
                <a:ea typeface="Fira Sans" panose="020B0603050000020004" pitchFamily="34" charset="0"/>
              </a:rPr>
              <a:t>type </a:t>
            </a:r>
            <a:r>
              <a:rPr lang="en-CA" sz="1800" i="1" dirty="0" err="1" smtClean="0">
                <a:latin typeface="Fira Sans" panose="020B0603050000020004" pitchFamily="34" charset="0"/>
                <a:ea typeface="Fira Sans" panose="020B0603050000020004" pitchFamily="34" charset="0"/>
              </a:rPr>
              <a:t>IEnumerable</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IGrouping</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TKey</a:t>
            </a:r>
            <a:r>
              <a:rPr lang="en-CA" sz="1800" i="1" dirty="0">
                <a:latin typeface="Fira Sans" panose="020B0603050000020004" pitchFamily="34" charset="0"/>
                <a:ea typeface="Fira Sans" panose="020B0603050000020004" pitchFamily="34" charset="0"/>
              </a:rPr>
              <a:t>, </a:t>
            </a:r>
            <a:r>
              <a:rPr lang="en-CA" sz="1800" i="1" dirty="0" err="1">
                <a:latin typeface="Fira Sans" panose="020B0603050000020004" pitchFamily="34" charset="0"/>
                <a:ea typeface="Fira Sans" panose="020B0603050000020004" pitchFamily="34" charset="0"/>
              </a:rPr>
              <a:t>TSource</a:t>
            </a:r>
            <a:r>
              <a:rPr lang="en-CA" sz="1800" i="1" dirty="0" smtClean="0">
                <a:latin typeface="Fira Sans" panose="020B0603050000020004" pitchFamily="34" charset="0"/>
                <a:ea typeface="Fira Sans" panose="020B0603050000020004" pitchFamily="34" charset="0"/>
              </a:rPr>
              <a:t>&gt;&gt; </a:t>
            </a:r>
            <a:r>
              <a:rPr lang="en-CA" sz="1800" dirty="0">
                <a:latin typeface="Fira Sans" panose="020B0603050000020004" pitchFamily="34" charset="0"/>
                <a:ea typeface="Fira Sans" panose="020B0603050000020004" pitchFamily="34" charset="0"/>
              </a:rPr>
              <a:t>! </a:t>
            </a:r>
            <a:endParaRPr lang="en-CA" sz="1800" dirty="0" smtClean="0">
              <a:latin typeface="Fira Sans" panose="020B0603050000020004" pitchFamily="34" charset="0"/>
              <a:ea typeface="Fira Sans" panose="020B0603050000020004" pitchFamily="34" charset="0"/>
            </a:endParaRPr>
          </a:p>
          <a:p>
            <a:pPr marL="0" indent="0">
              <a:buNone/>
            </a:pPr>
            <a:r>
              <a:rPr lang="en-CA" sz="1800" dirty="0" smtClean="0">
                <a:latin typeface="Fira Sans" panose="020B0603050000020004" pitchFamily="34" charset="0"/>
                <a:ea typeface="Fira Sans" panose="020B0603050000020004" pitchFamily="34" charset="0"/>
              </a:rPr>
              <a:t>Sure</a:t>
            </a:r>
            <a:r>
              <a:rPr lang="en-CA" sz="1800" dirty="0">
                <a:latin typeface="Fira Sans" panose="020B0603050000020004" pitchFamily="34" charset="0"/>
                <a:ea typeface="Fira Sans" panose="020B0603050000020004" pitchFamily="34" charset="0"/>
              </a:rPr>
              <a:t>, the compiler will type check this for you and warn you if there is a type mismatch. But why let the compiler do the work when your brain can do it instead?</a:t>
            </a:r>
            <a:endParaRPr lang="en-US" sz="1800" dirty="0" smtClean="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2"/>
          <a:stretch>
            <a:fillRect/>
          </a:stretch>
        </p:blipFill>
        <p:spPr>
          <a:xfrm>
            <a:off x="788325" y="3195374"/>
            <a:ext cx="4659273" cy="908893"/>
          </a:xfrm>
          <a:prstGeom prst="rect">
            <a:avLst/>
          </a:prstGeom>
        </p:spPr>
      </p:pic>
      <p:pic>
        <p:nvPicPr>
          <p:cNvPr id="5" name="Picture 4"/>
          <p:cNvPicPr>
            <a:picLocks noChangeAspect="1"/>
          </p:cNvPicPr>
          <p:nvPr/>
        </p:nvPicPr>
        <p:blipFill>
          <a:blip r:embed="rId3"/>
          <a:stretch>
            <a:fillRect/>
          </a:stretch>
        </p:blipFill>
        <p:spPr>
          <a:xfrm>
            <a:off x="6241576" y="3417410"/>
            <a:ext cx="2238687" cy="352474"/>
          </a:xfrm>
          <a:prstGeom prst="rect">
            <a:avLst/>
          </a:prstGeom>
        </p:spPr>
      </p:pic>
    </p:spTree>
    <p:extLst>
      <p:ext uri="{BB962C8B-B14F-4D97-AF65-F5344CB8AC3E}">
        <p14:creationId xmlns:p14="http://schemas.microsoft.com/office/powerpoint/2010/main" val="212256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36398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5: I like to fix bugs</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To me, there's nothing quite like the thrill of the hunt -- finding and killing a nasty bug. And if the bug is in a production system, even better, because I'll be a hero as </a:t>
            </a:r>
            <a:r>
              <a:rPr lang="en-CA" sz="1700" dirty="0" smtClean="0">
                <a:latin typeface="Fira Sans" panose="020B0603050000020004" pitchFamily="34" charset="0"/>
                <a:ea typeface="Fira Sans" panose="020B0603050000020004" pitchFamily="34" charset="0"/>
              </a:rPr>
              <a:t>well</a:t>
            </a:r>
          </a:p>
        </p:txBody>
      </p:sp>
      <p:sp>
        <p:nvSpPr>
          <p:cNvPr id="4" name="Content Placeholder 2"/>
          <p:cNvSpPr txBox="1">
            <a:spLocks/>
          </p:cNvSpPr>
          <p:nvPr/>
        </p:nvSpPr>
        <p:spPr>
          <a:xfrm>
            <a:off x="457200" y="2628900"/>
            <a:ext cx="8229600" cy="17907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CA" sz="2000" dirty="0" smtClean="0">
                <a:latin typeface="Fira Sans" panose="020B0603050000020004" pitchFamily="34" charset="0"/>
                <a:ea typeface="Fira Sans" panose="020B0603050000020004" pitchFamily="34" charset="0"/>
              </a:rPr>
              <a:t>Reason 6: I live in the debugger</a:t>
            </a: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Talking </a:t>
            </a:r>
            <a:r>
              <a:rPr lang="en-CA" sz="1700" dirty="0">
                <a:latin typeface="Fira Sans" panose="020B0603050000020004" pitchFamily="34" charset="0"/>
                <a:ea typeface="Fira Sans" panose="020B0603050000020004" pitchFamily="34" charset="0"/>
              </a:rPr>
              <a:t>of bug fixing, I spend most of my day in the debugger, stepping through </a:t>
            </a:r>
            <a:r>
              <a:rPr lang="en-CA" sz="1700" dirty="0" smtClean="0">
                <a:latin typeface="Fira Sans" panose="020B0603050000020004" pitchFamily="34" charset="0"/>
                <a:ea typeface="Fira Sans" panose="020B0603050000020004" pitchFamily="34" charset="0"/>
              </a:rPr>
              <a:t>code</a:t>
            </a:r>
          </a:p>
          <a:p>
            <a:pPr>
              <a:buFontTx/>
              <a:buChar char="-"/>
            </a:pPr>
            <a:r>
              <a:rPr lang="en-CA" sz="1700" dirty="0" smtClean="0">
                <a:latin typeface="Fira Sans" panose="020B0603050000020004" pitchFamily="34" charset="0"/>
                <a:ea typeface="Fira Sans" panose="020B0603050000020004" pitchFamily="34" charset="0"/>
              </a:rPr>
              <a:t>Apparently </a:t>
            </a:r>
            <a:r>
              <a:rPr lang="en-CA" sz="1700" dirty="0">
                <a:latin typeface="Fira Sans" panose="020B0603050000020004" pitchFamily="34" charset="0"/>
                <a:ea typeface="Fira Sans" panose="020B0603050000020004" pitchFamily="34" charset="0"/>
              </a:rPr>
              <a:t>with these statically typed functional languages, if your code compiles, it usually </a:t>
            </a:r>
            <a:r>
              <a:rPr lang="en-CA" sz="1700" dirty="0" smtClean="0">
                <a:latin typeface="Fira Sans" panose="020B0603050000020004" pitchFamily="34" charset="0"/>
                <a:ea typeface="Fira Sans" panose="020B0603050000020004" pitchFamily="34" charset="0"/>
              </a:rPr>
              <a:t>works</a:t>
            </a:r>
          </a:p>
          <a:p>
            <a:pPr>
              <a:buFontTx/>
              <a:buChar char="-"/>
            </a:pPr>
            <a:endParaRPr lang="en-CA" sz="18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4556760"/>
            <a:ext cx="8229600" cy="21869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7: </a:t>
            </a:r>
            <a:r>
              <a:rPr lang="en-CA" sz="2000" dirty="0">
                <a:latin typeface="Fira Sans" panose="020B0603050000020004" pitchFamily="34" charset="0"/>
                <a:ea typeface="Fira Sans" panose="020B0603050000020004" pitchFamily="34" charset="0"/>
              </a:rPr>
              <a:t>I don't want to think about every little detail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In fact, I hear that you are forced to think about all the possible edge cases, and all the possible error conditions, and every other thing that could go wrong. And you have to do this at the beginning </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you can't be lazy and postpone it till </a:t>
            </a:r>
            <a:r>
              <a:rPr lang="en-CA" sz="1800" dirty="0" smtClean="0">
                <a:latin typeface="Fira Sans" panose="020B0603050000020004" pitchFamily="34" charset="0"/>
                <a:ea typeface="Fira Sans" panose="020B0603050000020004" pitchFamily="34" charset="0"/>
              </a:rPr>
              <a:t>later</a:t>
            </a:r>
          </a:p>
          <a:p>
            <a:pPr>
              <a:buFontTx/>
              <a:buChar char="-"/>
            </a:pPr>
            <a:r>
              <a:rPr lang="en-CA" sz="1800" dirty="0">
                <a:latin typeface="Fira Sans" panose="020B0603050000020004" pitchFamily="34" charset="0"/>
                <a:ea typeface="Fira Sans" panose="020B0603050000020004" pitchFamily="34" charset="0"/>
              </a:rPr>
              <a:t>I'd much rather get everything (mostly) working for the happy path, and then fix bugs as they come up</a:t>
            </a:r>
            <a:endParaRPr lang="en-CA"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4956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3108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8: I really love to check for null</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I'm very conscientious about checking for nulls on every method. It gives me great satisfaction to know that my code is completely bulletproof as a result</a:t>
            </a:r>
            <a:r>
              <a:rPr lang="en-CA" sz="1700" dirty="0" smtClean="0">
                <a:latin typeface="Fira Sans" panose="020B0603050000020004" pitchFamily="34" charset="0"/>
                <a:ea typeface="Fira Sans" panose="020B0603050000020004" pitchFamily="34" charset="0"/>
              </a:rPr>
              <a:t>.</a:t>
            </a: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r>
              <a:rPr lang="en-CA" sz="1800" dirty="0"/>
              <a:t>Of course I can't be bothered to put null-checking code everywhere. I'd never get any real work done</a:t>
            </a:r>
            <a:r>
              <a:rPr lang="en-CA" sz="1800" dirty="0" smtClean="0"/>
              <a:t>. </a:t>
            </a:r>
          </a:p>
          <a:p>
            <a:pPr>
              <a:buFontTx/>
              <a:buChar char="-"/>
            </a:pPr>
            <a:r>
              <a:rPr lang="en-CA" sz="1800" dirty="0"/>
              <a:t>But I've only ever had to deal with one bad crash caused by a NPE. And the business didn't lose too much money during the few weeks I spent looking for the problem. So I'm not sure why this is such a big deal.</a:t>
            </a:r>
            <a:endParaRPr lang="en-CA" sz="1800" dirty="0" smtClean="0"/>
          </a:p>
          <a:p>
            <a:pPr>
              <a:buFontTx/>
              <a:buChar char="-"/>
            </a:pPr>
            <a:endParaRPr lang="en-CA" sz="17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2642918" y="2495476"/>
            <a:ext cx="3858163" cy="1066949"/>
          </a:xfrm>
          <a:prstGeom prst="rect">
            <a:avLst/>
          </a:prstGeom>
        </p:spPr>
      </p:pic>
    </p:spTree>
    <p:extLst>
      <p:ext uri="{BB962C8B-B14F-4D97-AF65-F5344CB8AC3E}">
        <p14:creationId xmlns:p14="http://schemas.microsoft.com/office/powerpoint/2010/main" val="224357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8026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9: I like </a:t>
            </a:r>
            <a:r>
              <a:rPr lang="en-CA" sz="2000" dirty="0">
                <a:latin typeface="Fira Sans" panose="020B0603050000020004" pitchFamily="34" charset="0"/>
                <a:ea typeface="Fira Sans" panose="020B0603050000020004" pitchFamily="34" charset="0"/>
              </a:rPr>
              <a:t>to use design patterns everywhere</a:t>
            </a:r>
            <a:endParaRPr lang="en-CA" sz="2000" noProof="0" dirty="0" smtClean="0">
              <a:latin typeface="Fira Sans" panose="020B0603050000020004" pitchFamily="34" charset="0"/>
              <a:ea typeface="Fira Sans" panose="020B0603050000020004" pitchFamily="34" charset="0"/>
            </a:endParaRP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I read about design patterns in the Head First DP book and since then I have been </a:t>
            </a:r>
            <a:r>
              <a:rPr lang="en-CA" sz="1700" dirty="0">
                <a:latin typeface="Fira Sans" panose="020B0603050000020004" pitchFamily="34" charset="0"/>
                <a:ea typeface="Fira Sans" panose="020B0603050000020004" pitchFamily="34" charset="0"/>
              </a:rPr>
              <a:t>diligent in using them at all times for all problems. It certainly makes my code look serious and "enterprise-y", and it impresses my boss</a:t>
            </a:r>
            <a:r>
              <a:rPr lang="en-CA" sz="1700" dirty="0" smtClean="0">
                <a:latin typeface="Fira Sans" panose="020B0603050000020004" pitchFamily="34" charset="0"/>
                <a:ea typeface="Fira Sans" panose="020B0603050000020004" pitchFamily="34" charset="0"/>
              </a:rPr>
              <a:t>.</a:t>
            </a:r>
          </a:p>
          <a:p>
            <a:pPr>
              <a:buFontTx/>
              <a:buChar char="-"/>
            </a:pPr>
            <a:r>
              <a:rPr lang="en-CA" sz="1700" dirty="0">
                <a:latin typeface="Fira Sans" panose="020B0603050000020004" pitchFamily="34" charset="0"/>
                <a:ea typeface="Fira Sans" panose="020B0603050000020004" pitchFamily="34" charset="0"/>
              </a:rPr>
              <a:t>But I don't see any mention of patterns in functional design. How can you get useful stuff done without Strategy, </a:t>
            </a:r>
            <a:r>
              <a:rPr lang="en-CA" sz="1700" dirty="0" err="1">
                <a:latin typeface="Fira Sans" panose="020B0603050000020004" pitchFamily="34" charset="0"/>
                <a:ea typeface="Fira Sans" panose="020B0603050000020004" pitchFamily="34" charset="0"/>
              </a:rPr>
              <a:t>AbstractFactory</a:t>
            </a:r>
            <a:r>
              <a:rPr lang="en-CA" sz="1700" dirty="0">
                <a:latin typeface="Fira Sans" panose="020B0603050000020004" pitchFamily="34" charset="0"/>
                <a:ea typeface="Fira Sans" panose="020B0603050000020004" pitchFamily="34" charset="0"/>
              </a:rPr>
              <a:t>, Decorator, Proxy, and so on?</a:t>
            </a:r>
            <a:endParaRPr lang="en-CA" sz="1700" dirty="0" smtClean="0">
              <a:latin typeface="Fira Sans" panose="020B0603050000020004" pitchFamily="34" charset="0"/>
              <a:ea typeface="Fira Sans" panose="020B0603050000020004" pitchFamily="34" charset="0"/>
            </a:endParaRPr>
          </a:p>
          <a:p>
            <a:pPr>
              <a:buFontTx/>
              <a:buChar char="-"/>
            </a:pPr>
            <a:endParaRPr lang="en-CA" sz="17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3337560"/>
            <a:ext cx="8229600" cy="32537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10</a:t>
            </a:r>
            <a:r>
              <a:rPr lang="en-CA" sz="2000" dirty="0">
                <a:latin typeface="Fira Sans" panose="020B0603050000020004" pitchFamily="34" charset="0"/>
                <a:ea typeface="Fira Sans" panose="020B0603050000020004" pitchFamily="34" charset="0"/>
              </a:rPr>
              <a:t>: It's too mathematical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Here's some more code for calculating the sum of squares. This is way too hard to understand because of all the weird symbols in it</a:t>
            </a:r>
            <a:r>
              <a:rPr lang="en-CA" sz="1800" dirty="0" smtClean="0">
                <a:latin typeface="Fira Sans" panose="020B0603050000020004" pitchFamily="34" charset="0"/>
                <a:ea typeface="Fira Sans" panose="020B0603050000020004" pitchFamily="34" charset="0"/>
              </a:rPr>
              <a:t>.</a:t>
            </a:r>
          </a:p>
          <a:p>
            <a:pPr>
              <a:buFontTx/>
              <a:buChar char="-"/>
            </a:pPr>
            <a:endParaRPr lang="fr-FR" sz="1800" dirty="0">
              <a:latin typeface="Fira Sans" panose="020B0603050000020004" pitchFamily="34" charset="0"/>
              <a:ea typeface="Fira Sans" panose="020B0603050000020004" pitchFamily="34" charset="0"/>
            </a:endParaRPr>
          </a:p>
          <a:p>
            <a:pPr>
              <a:buFontTx/>
              <a:buChar char="-"/>
            </a:pPr>
            <a:endParaRPr lang="en-CA" sz="180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But </a:t>
            </a:r>
            <a:r>
              <a:rPr lang="en-CA" sz="1800" dirty="0">
                <a:latin typeface="Fira Sans" panose="020B0603050000020004" pitchFamily="34" charset="0"/>
                <a:ea typeface="Fira Sans" panose="020B0603050000020004" pitchFamily="34" charset="0"/>
              </a:rPr>
              <a:t>I do hear that functional programs use strange symbols like </a:t>
            </a:r>
            <a:r>
              <a:rPr lang="en-CA" sz="1800" b="1" dirty="0">
                <a:latin typeface="Fira Sans" panose="020B0603050000020004" pitchFamily="34" charset="0"/>
                <a:ea typeface="Fira Sans" panose="020B0603050000020004" pitchFamily="34" charset="0"/>
              </a:rPr>
              <a:t>&lt;*&gt;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&gt;&gt;=</a:t>
            </a:r>
            <a:r>
              <a:rPr lang="en-CA" sz="1800" dirty="0">
                <a:latin typeface="Fira Sans" panose="020B0603050000020004" pitchFamily="34" charset="0"/>
                <a:ea typeface="Fira Sans" panose="020B0603050000020004" pitchFamily="34" charset="0"/>
              </a:rPr>
              <a:t> and obscure concepts called "</a:t>
            </a:r>
            <a:r>
              <a:rPr lang="en-CA" sz="1800" i="1" dirty="0">
                <a:latin typeface="Fira Sans" panose="020B0603050000020004" pitchFamily="34" charset="0"/>
                <a:ea typeface="Fira Sans" panose="020B0603050000020004" pitchFamily="34" charset="0"/>
              </a:rPr>
              <a:t>monads</a:t>
            </a:r>
            <a:r>
              <a:rPr lang="en-CA" sz="1800" dirty="0">
                <a:latin typeface="Fira Sans" panose="020B0603050000020004" pitchFamily="34" charset="0"/>
                <a:ea typeface="Fira Sans" panose="020B0603050000020004" pitchFamily="34" charset="0"/>
              </a:rPr>
              <a:t>" and "</a:t>
            </a:r>
            <a:r>
              <a:rPr lang="en-CA" sz="1800" i="1" dirty="0" err="1">
                <a:latin typeface="Fira Sans" panose="020B0603050000020004" pitchFamily="34" charset="0"/>
                <a:ea typeface="Fira Sans" panose="020B0603050000020004" pitchFamily="34" charset="0"/>
              </a:rPr>
              <a:t>functors</a:t>
            </a:r>
            <a:r>
              <a:rPr lang="en-CA" sz="1800" dirty="0" smtClean="0">
                <a:latin typeface="Fira Sans" panose="020B0603050000020004" pitchFamily="34" charset="0"/>
                <a:ea typeface="Fira Sans" panose="020B0603050000020004" pitchFamily="34" charset="0"/>
              </a:rPr>
              <a:t>".</a:t>
            </a:r>
          </a:p>
          <a:p>
            <a:pPr>
              <a:buFontTx/>
              <a:buChar char="-"/>
            </a:pPr>
            <a:r>
              <a:rPr lang="en-CA" sz="1800" dirty="0">
                <a:latin typeface="Fira Sans" panose="020B0603050000020004" pitchFamily="34" charset="0"/>
                <a:ea typeface="Fira Sans" panose="020B0603050000020004" pitchFamily="34" charset="0"/>
              </a:rPr>
              <a:t>I don't know why the functional people couldn't stick with things I already know </a:t>
            </a:r>
            <a:r>
              <a:rPr lang="en-CA" sz="1800" dirty="0" smtClean="0">
                <a:latin typeface="Fira Sans" panose="020B0603050000020004" pitchFamily="34" charset="0"/>
                <a:ea typeface="Fira Sans" panose="020B0603050000020004" pitchFamily="34" charset="0"/>
              </a:rPr>
              <a:t>obvious </a:t>
            </a:r>
            <a:r>
              <a:rPr lang="en-CA" sz="1800" dirty="0">
                <a:latin typeface="Fira Sans" panose="020B0603050000020004" pitchFamily="34" charset="0"/>
                <a:ea typeface="Fira Sans" panose="020B0603050000020004" pitchFamily="34" charset="0"/>
              </a:rPr>
              <a:t>symbols like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easy concepts such as "</a:t>
            </a:r>
            <a:r>
              <a:rPr lang="en-CA" sz="1800" i="1" dirty="0">
                <a:latin typeface="Fira Sans" panose="020B0603050000020004" pitchFamily="34" charset="0"/>
                <a:ea typeface="Fira Sans" panose="020B0603050000020004" pitchFamily="34" charset="0"/>
              </a:rPr>
              <a:t>inheritance</a:t>
            </a:r>
            <a:r>
              <a:rPr lang="en-CA" sz="1800" dirty="0">
                <a:latin typeface="Fira Sans" panose="020B0603050000020004" pitchFamily="34" charset="0"/>
                <a:ea typeface="Fira Sans" panose="020B0603050000020004" pitchFamily="34" charset="0"/>
              </a:rPr>
              <a:t>" and "</a:t>
            </a:r>
            <a:r>
              <a:rPr lang="en-CA" sz="1800" i="1" dirty="0">
                <a:latin typeface="Fira Sans" panose="020B0603050000020004" pitchFamily="34" charset="0"/>
                <a:ea typeface="Fira Sans" panose="020B0603050000020004" pitchFamily="34" charset="0"/>
              </a:rPr>
              <a:t>polymorphism</a:t>
            </a:r>
            <a:r>
              <a:rPr lang="en-CA" sz="1800" dirty="0">
                <a:latin typeface="Fira Sans" panose="020B0603050000020004" pitchFamily="34" charset="0"/>
                <a:ea typeface="Fira Sans" panose="020B0603050000020004" pitchFamily="34" charset="0"/>
              </a:rPr>
              <a:t>".</a:t>
            </a:r>
            <a:endParaRPr lang="en-CA" sz="18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690021" y="4611034"/>
            <a:ext cx="7763958" cy="257211"/>
          </a:xfrm>
          <a:prstGeom prst="rect">
            <a:avLst/>
          </a:prstGeom>
        </p:spPr>
      </p:pic>
    </p:spTree>
    <p:extLst>
      <p:ext uri="{BB962C8B-B14F-4D97-AF65-F5344CB8AC3E}">
        <p14:creationId xmlns:p14="http://schemas.microsoft.com/office/powerpoint/2010/main" val="6145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12640"/>
            <a:ext cx="8229600" cy="5686033"/>
          </a:xfrm>
        </p:spPr>
        <p:txBody>
          <a:bodyPr>
            <a:normAutofit/>
          </a:bodyPr>
          <a:lstStyle/>
          <a:p>
            <a:endParaRPr lang="en-CA" sz="2400" noProof="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noProof="0" dirty="0" smtClean="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pPr marL="0" indent="0">
              <a:buNone/>
            </a:pPr>
            <a:endParaRPr lang="en-CA" sz="2400" dirty="0">
              <a:latin typeface="Fira Sans" panose="020B0603050000020004" pitchFamily="34" charset="0"/>
              <a:ea typeface="Fira Sans" panose="020B0603050000020004" pitchFamily="34" charset="0"/>
            </a:endParaRPr>
          </a:p>
          <a:p>
            <a:pPr marL="0" indent="0">
              <a:buNone/>
            </a:pPr>
            <a:r>
              <a:rPr lang="en-CA" sz="2400" noProof="0" dirty="0" smtClean="0">
                <a:latin typeface="Fira Sans" panose="020B0603050000020004" pitchFamily="34" charset="0"/>
                <a:ea typeface="Fira Sans" panose="020B0603050000020004" pitchFamily="34" charset="0"/>
              </a:rPr>
              <a:t>Moore’s law no more working</a:t>
            </a:r>
          </a:p>
          <a:p>
            <a:pPr lvl="1"/>
            <a:r>
              <a:rPr lang="en-CA" sz="1800" dirty="0" smtClean="0">
                <a:latin typeface="Fira Sans" panose="020B0603050000020004" pitchFamily="34" charset="0"/>
                <a:ea typeface="Fira Sans" panose="020B0603050000020004" pitchFamily="34" charset="0"/>
              </a:rPr>
              <a:t>The number of transistors on integrated circuits doubles approximately every two years</a:t>
            </a:r>
          </a:p>
          <a:p>
            <a:pPr lvl="1"/>
            <a:r>
              <a:rPr lang="en-CA" sz="1800" dirty="0">
                <a:latin typeface="Fira Sans" panose="020B0603050000020004" pitchFamily="34" charset="0"/>
                <a:ea typeface="Fira Sans" panose="020B0603050000020004" pitchFamily="34" charset="0"/>
              </a:rPr>
              <a:t>ITRS  has growth slowing at the end of 2013</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after which time transistor counts and densities are to double only every three years</a:t>
            </a:r>
            <a:endParaRPr lang="en-CA" sz="1800" dirty="0" smtClean="0">
              <a:latin typeface="Fira Sans" panose="020B0603050000020004" pitchFamily="34" charset="0"/>
              <a:ea typeface="Fira Sans" panose="020B0603050000020004" pitchFamily="34" charset="0"/>
            </a:endParaRPr>
          </a:p>
          <a:p>
            <a:pPr lvl="1"/>
            <a:endParaRPr lang="en-CA" sz="1800" dirty="0" smtClean="0">
              <a:latin typeface="Fira Sans" panose="020B0603050000020004" pitchFamily="34" charset="0"/>
              <a:ea typeface="Fira Sans" panose="020B0603050000020004" pitchFamily="34" charset="0"/>
            </a:endParaRPr>
          </a:p>
          <a:p>
            <a:pPr lvl="1"/>
            <a:endParaRPr lang="en-CA" sz="2000" noProof="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2558072" y="1220458"/>
            <a:ext cx="4027855" cy="3489064"/>
          </a:xfrm>
          <a:prstGeom prst="rect">
            <a:avLst/>
          </a:prstGeom>
        </p:spPr>
      </p:pic>
    </p:spTree>
    <p:extLst>
      <p:ext uri="{BB962C8B-B14F-4D97-AF65-F5344CB8AC3E}">
        <p14:creationId xmlns:p14="http://schemas.microsoft.com/office/powerpoint/2010/main" val="889510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7311</TotalTime>
  <Words>1175</Words>
  <Application>Microsoft Office PowerPoint</Application>
  <PresentationFormat>On-screen Show (4:3)</PresentationFormat>
  <Paragraphs>123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Fira Sans</vt:lpstr>
      <vt:lpstr>Fira Sans Light</vt:lpstr>
      <vt:lpstr>Office Theme</vt:lpstr>
      <vt:lpstr>Programming with F# </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Why an another language</vt:lpstr>
      <vt:lpstr>Why an another language</vt:lpstr>
      <vt:lpstr>Why an another language</vt:lpstr>
      <vt:lpstr>Why an another language</vt:lpstr>
      <vt:lpstr>Why an another language</vt:lpstr>
    </vt:vector>
  </TitlesOfParts>
  <Company>imaginatio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F# </dc:title>
  <dc:creator>victor</dc:creator>
  <cp:lastModifiedBy>Victor BARTEL</cp:lastModifiedBy>
  <cp:revision>37</cp:revision>
  <dcterms:created xsi:type="dcterms:W3CDTF">2013-12-05T20:28:54Z</dcterms:created>
  <dcterms:modified xsi:type="dcterms:W3CDTF">2013-12-16T15:13:41Z</dcterms:modified>
</cp:coreProperties>
</file>