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1" r:id="rId3"/>
    <p:sldId id="263" r:id="rId4"/>
    <p:sldId id="264" r:id="rId5"/>
    <p:sldId id="265" r:id="rId6"/>
    <p:sldId id="266" r:id="rId7"/>
    <p:sldId id="257" r:id="rId8"/>
    <p:sldId id="258" r:id="rId9"/>
    <p:sldId id="259" r:id="rId10"/>
    <p:sldId id="260" r:id="rId11"/>
    <p:sldId id="26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5899" autoAdjust="0"/>
  </p:normalViewPr>
  <p:slideViewPr>
    <p:cSldViewPr snapToGrid="0" snapToObjects="1">
      <p:cViewPr varScale="1">
        <p:scale>
          <a:sx n="125" d="100"/>
          <a:sy n="125" d="100"/>
        </p:scale>
        <p:origin x="11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DDD4E-8C28-46F3-8114-47024CF164B5}" type="datetimeFigureOut">
              <a:rPr lang="en-CA" smtClean="0"/>
              <a:t>11/12/2013</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368EA-FC5B-4A6B-A76A-EA0EF03E48C1}" type="slidenum">
              <a:rPr lang="en-CA" smtClean="0"/>
              <a:t>‹#›</a:t>
            </a:fld>
            <a:endParaRPr lang="en-CA"/>
          </a:p>
        </p:txBody>
      </p:sp>
    </p:spTree>
    <p:extLst>
      <p:ext uri="{BB962C8B-B14F-4D97-AF65-F5344CB8AC3E}">
        <p14:creationId xmlns:p14="http://schemas.microsoft.com/office/powerpoint/2010/main" val="410009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Inte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International_Technology_Roadmap_for_Semiconductor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smtClean="0"/>
              <a:t>The period often quoted as "18 months" is due to </a:t>
            </a:r>
            <a:r>
              <a:rPr lang="en-CA" dirty="0" smtClean="0">
                <a:hlinkClick r:id="rId3" tooltip="Intel"/>
              </a:rPr>
              <a:t>Intel</a:t>
            </a:r>
            <a:r>
              <a:rPr lang="en-CA" dirty="0" smtClean="0"/>
              <a:t> executive David House, who predicted that period for a doubling in chip performance (being a combination of the effect of more transistors and their being faster)</a:t>
            </a:r>
          </a:p>
          <a:p>
            <a:pPr marL="171450" indent="-171450">
              <a:buFontTx/>
              <a:buChar char="-"/>
            </a:pPr>
            <a:r>
              <a:rPr lang="en-CA" dirty="0" smtClean="0"/>
              <a:t>ITRS - </a:t>
            </a:r>
            <a:r>
              <a:rPr lang="en-CA" dirty="0" smtClean="0">
                <a:hlinkClick r:id="rId4" tooltip="International Technology Roadmap for Semiconductors"/>
              </a:rPr>
              <a:t>International Technology Roadmap for Semiconductors</a:t>
            </a:r>
            <a:endParaRPr lang="en-CA" dirty="0" smtClean="0"/>
          </a:p>
          <a:p>
            <a:pPr marL="171450" indent="-171450">
              <a:buFontTx/>
              <a:buChar char="-"/>
            </a:pPr>
            <a:r>
              <a:rPr lang="en-CA" dirty="0" err="1" smtClean="0"/>
              <a:t>Landauer's</a:t>
            </a:r>
            <a:r>
              <a:rPr lang="en-CA" dirty="0" smtClean="0"/>
              <a:t> principle</a:t>
            </a:r>
          </a:p>
          <a:p>
            <a:pPr marL="171450" indent="-171450">
              <a:buFontTx/>
              <a:buChar char="-"/>
            </a:pPr>
            <a:endParaRPr lang="en-CA"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7</a:t>
            </a:fld>
            <a:endParaRPr lang="en-CA"/>
          </a:p>
        </p:txBody>
      </p:sp>
    </p:spTree>
    <p:extLst>
      <p:ext uri="{BB962C8B-B14F-4D97-AF65-F5344CB8AC3E}">
        <p14:creationId xmlns:p14="http://schemas.microsoft.com/office/powerpoint/2010/main" val="3359399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Tx/>
              <a:buChar char="-"/>
            </a:pPr>
            <a:r>
              <a:rPr lang="en-CA" sz="1200" kern="1200" dirty="0" smtClean="0">
                <a:solidFill>
                  <a:schemeClr val="tx1"/>
                </a:solidFill>
                <a:effectLst/>
                <a:latin typeface="+mn-lt"/>
                <a:ea typeface="+mn-ea"/>
                <a:cs typeface="+mn-cs"/>
              </a:rPr>
              <a:t>Many people find functional programming more elegant or even beautiful, but that's hardly a </a:t>
            </a:r>
            <a:r>
              <a:rPr lang="en-CA" sz="1200" kern="1200" baseline="0" dirty="0" smtClean="0">
                <a:solidFill>
                  <a:schemeClr val="tx1"/>
                </a:solidFill>
                <a:effectLst/>
                <a:latin typeface="+mn-lt"/>
                <a:ea typeface="+mn-ea"/>
                <a:cs typeface="+mn-cs"/>
              </a:rPr>
              <a:t> </a:t>
            </a:r>
            <a:r>
              <a:rPr lang="en-CA" sz="1200" kern="1200" dirty="0" smtClean="0">
                <a:solidFill>
                  <a:schemeClr val="tx1"/>
                </a:solidFill>
                <a:effectLst/>
                <a:latin typeface="+mn-lt"/>
                <a:ea typeface="+mn-ea"/>
                <a:cs typeface="+mn-cs"/>
              </a:rPr>
              <a:t>good reason to use it in a commercial environment</a:t>
            </a:r>
          </a:p>
          <a:p>
            <a:pPr marL="171450" indent="-171450" rtl="0">
              <a:buFontTx/>
              <a:buChar char="-"/>
            </a:pPr>
            <a:r>
              <a:rPr lang="en-CA" sz="1200" kern="1200" dirty="0" smtClean="0">
                <a:solidFill>
                  <a:schemeClr val="tx1"/>
                </a:solidFill>
                <a:effectLst/>
                <a:latin typeface="+mn-lt"/>
                <a:ea typeface="+mn-ea"/>
                <a:cs typeface="+mn-cs"/>
              </a:rPr>
              <a:t>Logical programming</a:t>
            </a:r>
            <a:r>
              <a:rPr lang="en-CA" sz="1200" kern="1200" baseline="0" dirty="0" smtClean="0">
                <a:solidFill>
                  <a:schemeClr val="tx1"/>
                </a:solidFill>
                <a:effectLst/>
                <a:latin typeface="+mn-lt"/>
                <a:ea typeface="+mn-ea"/>
                <a:cs typeface="+mn-cs"/>
              </a:rPr>
              <a:t>, where we don’t need to produce a complete solution to solve a problem</a:t>
            </a:r>
            <a:endParaRPr lang="en-CA" sz="1200" kern="1200" dirty="0" smtClean="0">
              <a:solidFill>
                <a:schemeClr val="tx1"/>
              </a:solidFill>
              <a:effectLst/>
              <a:latin typeface="+mn-lt"/>
              <a:ea typeface="+mn-ea"/>
              <a:cs typeface="+mn-cs"/>
            </a:endParaRPr>
          </a:p>
          <a:p>
            <a:pPr marL="171450" indent="-171450">
              <a:buFontTx/>
              <a:buChar char="-"/>
            </a:pPr>
            <a:r>
              <a:rPr lang="en-CA" dirty="0" smtClean="0"/>
              <a:t>Imperative (OOP)</a:t>
            </a:r>
            <a:r>
              <a:rPr lang="en-CA" baseline="0" dirty="0" smtClean="0"/>
              <a:t> </a:t>
            </a:r>
            <a:r>
              <a:rPr lang="en-CA" baseline="0" dirty="0" err="1" smtClean="0"/>
              <a:t>vs</a:t>
            </a:r>
            <a:r>
              <a:rPr lang="en-CA" baseline="0" dirty="0" smtClean="0"/>
              <a:t> Functional</a:t>
            </a:r>
          </a:p>
          <a:p>
            <a:pPr marL="171450" indent="-171450">
              <a:buFontTx/>
              <a:buChar char="-"/>
            </a:pPr>
            <a:r>
              <a:rPr lang="en-CA" baseline="0" dirty="0" smtClean="0"/>
              <a:t>Internal state can be changed by simple method calling on the target object (new Rectangle().Inflate(10))</a:t>
            </a:r>
          </a:p>
        </p:txBody>
      </p:sp>
      <p:sp>
        <p:nvSpPr>
          <p:cNvPr id="4" name="Slide Number Placeholder 3"/>
          <p:cNvSpPr>
            <a:spLocks noGrp="1"/>
          </p:cNvSpPr>
          <p:nvPr>
            <p:ph type="sldNum" sz="quarter" idx="10"/>
          </p:nvPr>
        </p:nvSpPr>
        <p:spPr/>
        <p:txBody>
          <a:bodyPr/>
          <a:lstStyle/>
          <a:p>
            <a:fld id="{45D368EA-FC5B-4A6B-A76A-EA0EF03E48C1}" type="slidenum">
              <a:rPr lang="en-CA" smtClean="0"/>
              <a:t>8</a:t>
            </a:fld>
            <a:endParaRPr lang="en-CA"/>
          </a:p>
        </p:txBody>
      </p:sp>
    </p:spTree>
    <p:extLst>
      <p:ext uri="{BB962C8B-B14F-4D97-AF65-F5344CB8AC3E}">
        <p14:creationId xmlns:p14="http://schemas.microsoft.com/office/powerpoint/2010/main" val="2196067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fr-FR"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Click to edit Master subtitle style</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59686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48968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77342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Content Placeholder 2"/>
          <p:cNvSpPr>
            <a:spLocks noGrp="1"/>
          </p:cNvSpPr>
          <p:nvPr>
            <p:ph idx="1"/>
          </p:nvPr>
        </p:nvSpPr>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14854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Click to edit Master text styles</a:t>
            </a:r>
          </a:p>
        </p:txBody>
      </p:sp>
      <p:sp>
        <p:nvSpPr>
          <p:cNvPr id="4" name="Date Placeholder 3"/>
          <p:cNvSpPr>
            <a:spLocks noGrp="1"/>
          </p:cNvSpPr>
          <p:nvPr>
            <p:ph type="dt" sz="half" idx="10"/>
          </p:nvPr>
        </p:nvSpPr>
        <p:spPr/>
        <p:txBody>
          <a:bodyPr/>
          <a:lstStyle/>
          <a:p>
            <a:fld id="{AFD19FD3-2B70-5941-BDCC-D3255CBF84DB}" type="datetimeFigureOut">
              <a:rPr lang="en-US" smtClean="0"/>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87518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5" name="Date Placeholder 4"/>
          <p:cNvSpPr>
            <a:spLocks noGrp="1"/>
          </p:cNvSpPr>
          <p:nvPr>
            <p:ph type="dt" sz="half" idx="10"/>
          </p:nvPr>
        </p:nvSpPr>
        <p:spPr/>
        <p:txBody>
          <a:bodyPr/>
          <a:lstStyle/>
          <a:p>
            <a:fld id="{AFD19FD3-2B70-5941-BDCC-D3255CBF84DB}" type="datetimeFigureOut">
              <a:rPr lang="en-US" smtClean="0"/>
              <a:t>12/11/2013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61480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7" name="Date Placeholder 6"/>
          <p:cNvSpPr>
            <a:spLocks noGrp="1"/>
          </p:cNvSpPr>
          <p:nvPr>
            <p:ph type="dt" sz="half" idx="10"/>
          </p:nvPr>
        </p:nvSpPr>
        <p:spPr/>
        <p:txBody>
          <a:bodyPr/>
          <a:lstStyle/>
          <a:p>
            <a:fld id="{AFD19FD3-2B70-5941-BDCC-D3255CBF84DB}" type="datetimeFigureOut">
              <a:rPr lang="en-US" smtClean="0"/>
              <a:t>12/11/2013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51487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Date Placeholder 2"/>
          <p:cNvSpPr>
            <a:spLocks noGrp="1"/>
          </p:cNvSpPr>
          <p:nvPr>
            <p:ph type="dt" sz="half" idx="10"/>
          </p:nvPr>
        </p:nvSpPr>
        <p:spPr/>
        <p:txBody>
          <a:bodyPr/>
          <a:lstStyle/>
          <a:p>
            <a:fld id="{AFD19FD3-2B70-5941-BDCC-D3255CBF84DB}" type="datetimeFigureOut">
              <a:rPr lang="en-US" smtClean="0"/>
              <a:t>12/11/2013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0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19FD3-2B70-5941-BDCC-D3255CBF84DB}" type="datetimeFigureOut">
              <a:rPr lang="en-US" smtClean="0"/>
              <a:t>12/11/2013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11198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Date Placeholder 4"/>
          <p:cNvSpPr>
            <a:spLocks noGrp="1"/>
          </p:cNvSpPr>
          <p:nvPr>
            <p:ph type="dt" sz="half" idx="10"/>
          </p:nvPr>
        </p:nvSpPr>
        <p:spPr/>
        <p:txBody>
          <a:bodyPr/>
          <a:lstStyle/>
          <a:p>
            <a:fld id="{AFD19FD3-2B70-5941-BDCC-D3255CBF84DB}" type="datetimeFigureOut">
              <a:rPr lang="en-US" smtClean="0"/>
              <a:t>12/11/2013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476428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Date Placeholder 4"/>
          <p:cNvSpPr>
            <a:spLocks noGrp="1"/>
          </p:cNvSpPr>
          <p:nvPr>
            <p:ph type="dt" sz="half" idx="10"/>
          </p:nvPr>
        </p:nvSpPr>
        <p:spPr/>
        <p:txBody>
          <a:bodyPr/>
          <a:lstStyle/>
          <a:p>
            <a:fld id="{AFD19FD3-2B70-5941-BDCC-D3255CBF84DB}" type="datetimeFigureOut">
              <a:rPr lang="en-US" smtClean="0"/>
              <a:t>12/11/2013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90291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19FD3-2B70-5941-BDCC-D3255CBF84DB}" type="datetimeFigureOut">
              <a:rPr lang="en-US" smtClean="0"/>
              <a:t>12/11/2013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71134-0F35-0544-9319-90606777469C}" type="slidenum">
              <a:rPr lang="en-US" smtClean="0"/>
              <a:t>‹#›</a:t>
            </a:fld>
            <a:endParaRPr lang="en-US" dirty="0"/>
          </a:p>
        </p:txBody>
      </p:sp>
    </p:spTree>
    <p:extLst>
      <p:ext uri="{BB962C8B-B14F-4D97-AF65-F5344CB8AC3E}">
        <p14:creationId xmlns:p14="http://schemas.microsoft.com/office/powerpoint/2010/main" val="2590643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6428" y="2130739"/>
            <a:ext cx="6892949" cy="1470025"/>
          </a:xfrm>
        </p:spPr>
        <p:txBody>
          <a:bodyPr/>
          <a:lstStyle/>
          <a:p>
            <a:r>
              <a:rPr lang="en-CA" noProof="0" dirty="0" smtClean="0">
                <a:latin typeface="Fira Sans Light" panose="020B0603050000020004" pitchFamily="34" charset="0"/>
                <a:ea typeface="Fira Sans Light" panose="020B0603050000020004" pitchFamily="34" charset="0"/>
              </a:rPr>
              <a:t>Programming with F# </a:t>
            </a:r>
            <a:endParaRPr lang="en-CA" noProof="0" dirty="0">
              <a:latin typeface="Fira Sans Light" panose="020B0603050000020004" pitchFamily="34" charset="0"/>
              <a:ea typeface="Fira Sans Light" panose="020B0603050000020004" pitchFamily="34" charset="0"/>
            </a:endParaRPr>
          </a:p>
        </p:txBody>
      </p:sp>
      <p:sp>
        <p:nvSpPr>
          <p:cNvPr id="3" name="Subtitle 2"/>
          <p:cNvSpPr>
            <a:spLocks noGrp="1"/>
          </p:cNvSpPr>
          <p:nvPr>
            <p:ph type="subTitle" idx="1"/>
          </p:nvPr>
        </p:nvSpPr>
        <p:spPr>
          <a:xfrm>
            <a:off x="1371600" y="3886200"/>
            <a:ext cx="6400800" cy="647112"/>
          </a:xfrm>
        </p:spPr>
        <p:txBody>
          <a:bodyPr/>
          <a:lstStyle/>
          <a:p>
            <a:r>
              <a:rPr lang="en-CA" noProof="0" dirty="0" smtClean="0">
                <a:latin typeface="Fira Sans" panose="020B0603050000020004" pitchFamily="34" charset="0"/>
                <a:ea typeface="Fira Sans" panose="020B0603050000020004" pitchFamily="34" charset="0"/>
              </a:rPr>
              <a:t>First steps</a:t>
            </a:r>
            <a:endParaRPr lang="en-CA" noProof="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275430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28700"/>
            <a:ext cx="8229600" cy="5097464"/>
          </a:xfrm>
        </p:spPr>
        <p:txBody>
          <a:bodyPr>
            <a:normAutofit/>
          </a:bodyPr>
          <a:lstStyle/>
          <a:p>
            <a:pPr marL="0" indent="0">
              <a:buNone/>
            </a:pPr>
            <a:r>
              <a:rPr lang="en-CA" sz="2400" dirty="0" smtClean="0">
                <a:latin typeface="Fira Sans" panose="020B0603050000020004" pitchFamily="34" charset="0"/>
                <a:ea typeface="Fira Sans" panose="020B0603050000020004" pitchFamily="34" charset="0"/>
              </a:rPr>
              <a:t>Concurrency</a:t>
            </a:r>
          </a:p>
          <a:p>
            <a:pPr marL="0" indent="0">
              <a:buNone/>
            </a:pPr>
            <a:r>
              <a:rPr lang="fr-FR" sz="2400" noProof="0" dirty="0">
                <a:latin typeface="Fira Sans" panose="020B0603050000020004" pitchFamily="34" charset="0"/>
                <a:ea typeface="Fira Sans" panose="020B0603050000020004" pitchFamily="34" charset="0"/>
              </a:rPr>
              <a:t>	</a:t>
            </a:r>
            <a:endParaRPr lang="fr-FR" sz="2400" noProof="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No more need to synchronize an access to data structures, sharing state and avoiding locks is much easier</a:t>
            </a:r>
          </a:p>
          <a:p>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Easy to use, built-in models and libraries</a:t>
            </a:r>
          </a:p>
          <a:p>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Asynchronous programming becomes easy, as is parallelism</a:t>
            </a:r>
            <a:endParaRPr lang="en-US" sz="20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18643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28700"/>
            <a:ext cx="8229600" cy="5097464"/>
          </a:xfrm>
        </p:spPr>
        <p:txBody>
          <a:bodyPr>
            <a:normAutofit/>
          </a:bodyPr>
          <a:lstStyle/>
          <a:p>
            <a:pPr marL="0" indent="0">
              <a:buNone/>
            </a:pPr>
            <a:r>
              <a:rPr lang="en-CA" sz="2400" dirty="0" smtClean="0">
                <a:latin typeface="Fira Sans" panose="020B0603050000020004" pitchFamily="34" charset="0"/>
                <a:ea typeface="Fira Sans" panose="020B0603050000020004" pitchFamily="34" charset="0"/>
              </a:rPr>
              <a:t>Completeness</a:t>
            </a:r>
          </a:p>
          <a:p>
            <a:pPr marL="0" indent="0">
              <a:buNone/>
            </a:pPr>
            <a:r>
              <a:rPr lang="fr-FR" sz="2400" noProof="0" dirty="0">
                <a:latin typeface="Fira Sans" panose="020B0603050000020004" pitchFamily="34" charset="0"/>
                <a:ea typeface="Fira Sans" panose="020B0603050000020004" pitchFamily="34" charset="0"/>
              </a:rPr>
              <a:t>	</a:t>
            </a:r>
            <a:endParaRPr lang="fr-FR" sz="2400" noProof="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Dual paradigm</a:t>
            </a:r>
          </a:p>
          <a:p>
            <a:pPr lvl="1"/>
            <a:r>
              <a:rPr lang="en-US" sz="1600" dirty="0" smtClean="0">
                <a:latin typeface="Fira Sans" panose="020B0603050000020004" pitchFamily="34" charset="0"/>
                <a:ea typeface="Fira Sans" panose="020B0603050000020004" pitchFamily="34" charset="0"/>
              </a:rPr>
              <a:t>Support of other styles which are not 100% pure, ease of interaction with non-pure world of web sites, databases, </a:t>
            </a:r>
            <a:r>
              <a:rPr lang="en-US" sz="1600" dirty="0" err="1" smtClean="0">
                <a:latin typeface="Fira Sans" panose="020B0603050000020004" pitchFamily="34" charset="0"/>
                <a:ea typeface="Fira Sans" panose="020B0603050000020004" pitchFamily="34" charset="0"/>
              </a:rPr>
              <a:t>etc</a:t>
            </a:r>
            <a:r>
              <a:rPr lang="en-US" sz="1600" dirty="0" smtClean="0">
                <a:latin typeface="Fira Sans" panose="020B0603050000020004" pitchFamily="34" charset="0"/>
                <a:ea typeface="Fira Sans" panose="020B0603050000020004" pitchFamily="34" charset="0"/>
              </a:rPr>
              <a:t> …</a:t>
            </a:r>
          </a:p>
          <a:p>
            <a:pPr lvl="1"/>
            <a:r>
              <a:rPr lang="en-US" sz="1600" dirty="0" smtClean="0">
                <a:latin typeface="Fira Sans" panose="020B0603050000020004" pitchFamily="34" charset="0"/>
                <a:ea typeface="Fira Sans" panose="020B0603050000020004" pitchFamily="34" charset="0"/>
              </a:rPr>
              <a:t>Hybrid design permit to do virtually everything that C# can do</a:t>
            </a:r>
          </a:p>
          <a:p>
            <a:pPr marL="0" indent="0">
              <a:buNone/>
            </a:pPr>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Part of the .NET ecosystem</a:t>
            </a:r>
          </a:p>
          <a:p>
            <a:pPr lvl="1"/>
            <a:r>
              <a:rPr lang="en-US" sz="1600" dirty="0" smtClean="0">
                <a:latin typeface="Fira Sans" panose="020B0603050000020004" pitchFamily="34" charset="0"/>
                <a:ea typeface="Fira Sans" panose="020B0603050000020004" pitchFamily="34" charset="0"/>
              </a:rPr>
              <a:t>Seamless access to all the third party .NET libraries and tools</a:t>
            </a:r>
          </a:p>
          <a:p>
            <a:pPr lvl="1"/>
            <a:r>
              <a:rPr lang="en-US" sz="1600" dirty="0" smtClean="0">
                <a:latin typeface="Fira Sans" panose="020B0603050000020004" pitchFamily="34" charset="0"/>
                <a:ea typeface="Fira Sans" panose="020B0603050000020004" pitchFamily="34" charset="0"/>
              </a:rPr>
              <a:t>Visual studio integration, that produce an </a:t>
            </a:r>
            <a:r>
              <a:rPr lang="en-US" sz="1600" dirty="0" err="1" smtClean="0">
                <a:latin typeface="Fira Sans" panose="020B0603050000020004" pitchFamily="34" charset="0"/>
                <a:ea typeface="Fira Sans" panose="020B0603050000020004" pitchFamily="34" charset="0"/>
              </a:rPr>
              <a:t>IntelliSence</a:t>
            </a:r>
            <a:r>
              <a:rPr lang="en-US" sz="1600" dirty="0" smtClean="0">
                <a:latin typeface="Fira Sans" panose="020B0603050000020004" pitchFamily="34" charset="0"/>
                <a:ea typeface="Fira Sans" panose="020B0603050000020004" pitchFamily="34" charset="0"/>
              </a:rPr>
              <a:t>, debugger and source control support</a:t>
            </a:r>
            <a:endParaRPr lang="en-US" sz="16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124685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4868864"/>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1: I don’t want to follow the last fad</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US" sz="1800" dirty="0" smtClean="0">
                <a:latin typeface="Fira Sans" panose="020B0603050000020004" pitchFamily="34" charset="0"/>
                <a:ea typeface="Fira Sans" panose="020B0603050000020004" pitchFamily="34" charset="0"/>
              </a:rPr>
              <a:t>Like most programmers, </a:t>
            </a:r>
            <a:r>
              <a:rPr lang="en-CA" sz="1800" dirty="0">
                <a:latin typeface="Fira Sans" panose="020B0603050000020004" pitchFamily="34" charset="0"/>
                <a:ea typeface="Fira Sans" panose="020B0603050000020004" pitchFamily="34" charset="0"/>
              </a:rPr>
              <a:t>I'm naturally conservative and I dislike learning new things. That's why I picked a career in </a:t>
            </a:r>
            <a:r>
              <a:rPr lang="en-CA" sz="1800" dirty="0" smtClean="0">
                <a:latin typeface="Fira Sans" panose="020B0603050000020004" pitchFamily="34" charset="0"/>
                <a:ea typeface="Fira Sans" panose="020B0603050000020004" pitchFamily="34" charset="0"/>
              </a:rPr>
              <a:t>IT</a:t>
            </a:r>
          </a:p>
          <a:p>
            <a:pPr>
              <a:buFontTx/>
              <a:buChar char="-"/>
            </a:pPr>
            <a:endParaRPr lang="en-US" sz="1800" noProof="0" dirty="0" smtClean="0">
              <a:latin typeface="Fira Sans" panose="020B0603050000020004" pitchFamily="34" charset="0"/>
              <a:ea typeface="Fira Sans" panose="020B0603050000020004" pitchFamily="34" charset="0"/>
            </a:endParaRPr>
          </a:p>
          <a:p>
            <a:pPr>
              <a:buFontTx/>
              <a:buChar char="-"/>
            </a:pPr>
            <a:r>
              <a:rPr lang="en-US" sz="1800" noProof="0" dirty="0" smtClean="0">
                <a:latin typeface="Fira Sans" panose="020B0603050000020004" pitchFamily="34" charset="0"/>
                <a:ea typeface="Fira Sans" panose="020B0603050000020004" pitchFamily="34" charset="0"/>
              </a:rPr>
              <a:t>I don’t</a:t>
            </a:r>
            <a:r>
              <a:rPr lang="en-US" sz="1800" dirty="0" smtClean="0">
                <a:latin typeface="Fira Sans" panose="020B0603050000020004" pitchFamily="34" charset="0"/>
                <a:ea typeface="Fira Sans" panose="020B0603050000020004" pitchFamily="34" charset="0"/>
              </a:rPr>
              <a:t> jump on the latest bandwagon just because all the “cool kids” are doing it</a:t>
            </a:r>
          </a:p>
          <a:p>
            <a:pPr>
              <a:buFontTx/>
              <a:buChar char="-"/>
            </a:pPr>
            <a:endParaRPr lang="en-US" sz="1800" dirty="0" smtClean="0">
              <a:latin typeface="Fira Sans" panose="020B0603050000020004" pitchFamily="34" charset="0"/>
              <a:ea typeface="Fira Sans" panose="020B0603050000020004" pitchFamily="34" charset="0"/>
            </a:endParaRPr>
          </a:p>
          <a:p>
            <a:pPr>
              <a:buFontTx/>
              <a:buChar char="-"/>
            </a:pPr>
            <a:r>
              <a:rPr lang="en-US" sz="1800" noProof="0" dirty="0" smtClean="0">
                <a:latin typeface="Fira Sans" panose="020B0603050000020004" pitchFamily="34" charset="0"/>
                <a:ea typeface="Fira Sans" panose="020B0603050000020004" pitchFamily="34" charset="0"/>
              </a:rPr>
              <a:t>FP just hasn’t been around long enough to convince me that it’s here to stay</a:t>
            </a:r>
          </a:p>
          <a:p>
            <a:pPr>
              <a:buFontTx/>
              <a:buChar char="-"/>
            </a:pPr>
            <a:endParaRPr lang="en-US" sz="1800" noProof="0" dirty="0" smtClean="0">
              <a:latin typeface="Fira Sans" panose="020B0603050000020004" pitchFamily="34" charset="0"/>
              <a:ea typeface="Fira Sans" panose="020B0603050000020004" pitchFamily="34" charset="0"/>
            </a:endParaRPr>
          </a:p>
          <a:p>
            <a:pPr>
              <a:buFontTx/>
              <a:buChar char="-"/>
            </a:pPr>
            <a:r>
              <a:rPr lang="en-CA" sz="1800" dirty="0" smtClean="0">
                <a:latin typeface="Fira Sans" panose="020B0603050000020004" pitchFamily="34" charset="0"/>
                <a:ea typeface="Fira Sans" panose="020B0603050000020004" pitchFamily="34" charset="0"/>
              </a:rPr>
              <a:t>And </a:t>
            </a:r>
            <a:r>
              <a:rPr lang="en-CA" sz="1800" dirty="0">
                <a:latin typeface="Fira Sans" panose="020B0603050000020004" pitchFamily="34" charset="0"/>
                <a:ea typeface="Fira Sans" panose="020B0603050000020004" pitchFamily="34" charset="0"/>
              </a:rPr>
              <a:t>look at the baby of the bunch, F#. It's only seven years </a:t>
            </a:r>
            <a:r>
              <a:rPr lang="en-CA" sz="1800" dirty="0" smtClean="0">
                <a:latin typeface="Fira Sans" panose="020B0603050000020004" pitchFamily="34" charset="0"/>
                <a:ea typeface="Fira Sans" panose="020B0603050000020004" pitchFamily="34" charset="0"/>
              </a:rPr>
              <a:t>old. </a:t>
            </a:r>
            <a:r>
              <a:rPr lang="en-CA" sz="1800" dirty="0">
                <a:latin typeface="Fira Sans" panose="020B0603050000020004" pitchFamily="34" charset="0"/>
                <a:ea typeface="Fira Sans" panose="020B0603050000020004" pitchFamily="34" charset="0"/>
              </a:rPr>
              <a:t>Sure, that may be a long time to a geologist, but in internet time, seven years is just the blink of an </a:t>
            </a:r>
            <a:r>
              <a:rPr lang="en-CA" sz="1800" dirty="0" smtClean="0">
                <a:latin typeface="Fira Sans" panose="020B0603050000020004" pitchFamily="34" charset="0"/>
                <a:ea typeface="Fira Sans" panose="020B0603050000020004" pitchFamily="34" charset="0"/>
              </a:rPr>
              <a:t>eye</a:t>
            </a:r>
            <a:endParaRPr lang="en-US" sz="1800" noProof="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30082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207264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2: I get paid by the line</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I don't know about you, but the more lines of code I write, the more productive I </a:t>
            </a:r>
            <a:r>
              <a:rPr lang="en-CA" sz="1800" dirty="0" smtClean="0">
                <a:latin typeface="Fira Sans" panose="020B0603050000020004" pitchFamily="34" charset="0"/>
                <a:ea typeface="Fira Sans" panose="020B0603050000020004" pitchFamily="34" charset="0"/>
              </a:rPr>
              <a:t>feel, my commits are big and my boss can see that I’ve been busy</a:t>
            </a:r>
          </a:p>
          <a:p>
            <a:pPr>
              <a:buFontTx/>
              <a:buChar char="-"/>
            </a:pPr>
            <a:r>
              <a:rPr lang="fr-FR" sz="1800" dirty="0" smtClean="0">
                <a:latin typeface="Fira Sans" panose="020B0603050000020004" pitchFamily="34" charset="0"/>
                <a:ea typeface="Fira Sans" panose="020B0603050000020004" pitchFamily="34" charset="0"/>
              </a:rPr>
              <a:t>But </a:t>
            </a:r>
            <a:r>
              <a:rPr lang="en-US" sz="1800" dirty="0" smtClean="0">
                <a:latin typeface="Fira Sans" panose="020B0603050000020004" pitchFamily="34" charset="0"/>
                <a:ea typeface="Fira Sans" panose="020B0603050000020004" pitchFamily="34" charset="0"/>
              </a:rPr>
              <a:t>when</a:t>
            </a:r>
            <a:r>
              <a:rPr lang="fr-FR" sz="1800" dirty="0" smtClean="0">
                <a:latin typeface="Fira Sans" panose="020B0603050000020004" pitchFamily="34" charset="0"/>
                <a:ea typeface="Fira Sans" panose="020B0603050000020004" pitchFamily="34" charset="0"/>
              </a:rPr>
              <a:t> I </a:t>
            </a:r>
            <a:r>
              <a:rPr lang="en-US" sz="1800" dirty="0" smtClean="0">
                <a:latin typeface="Fira Sans" panose="020B0603050000020004" pitchFamily="34" charset="0"/>
                <a:ea typeface="Fira Sans" panose="020B0603050000020004" pitchFamily="34" charset="0"/>
              </a:rPr>
              <a:t>compare code written in a FL with a good old IL, it scares me</a:t>
            </a:r>
          </a:p>
        </p:txBody>
      </p:sp>
      <p:pic>
        <p:nvPicPr>
          <p:cNvPr id="4" name="Picture 3"/>
          <p:cNvPicPr>
            <a:picLocks noChangeAspect="1"/>
          </p:cNvPicPr>
          <p:nvPr/>
        </p:nvPicPr>
        <p:blipFill>
          <a:blip r:embed="rId2"/>
          <a:stretch>
            <a:fillRect/>
          </a:stretch>
        </p:blipFill>
        <p:spPr>
          <a:xfrm>
            <a:off x="876300" y="3406140"/>
            <a:ext cx="2819794" cy="3010320"/>
          </a:xfrm>
          <a:prstGeom prst="rect">
            <a:avLst/>
          </a:prstGeom>
        </p:spPr>
      </p:pic>
      <p:pic>
        <p:nvPicPr>
          <p:cNvPr id="5" name="Picture 4"/>
          <p:cNvPicPr>
            <a:picLocks noChangeAspect="1"/>
          </p:cNvPicPr>
          <p:nvPr/>
        </p:nvPicPr>
        <p:blipFill>
          <a:blip r:embed="rId3"/>
          <a:stretch>
            <a:fillRect/>
          </a:stretch>
        </p:blipFill>
        <p:spPr>
          <a:xfrm>
            <a:off x="4542847" y="4558634"/>
            <a:ext cx="4143953" cy="438211"/>
          </a:xfrm>
          <a:prstGeom prst="rect">
            <a:avLst/>
          </a:prstGeom>
        </p:spPr>
      </p:pic>
      <p:sp>
        <p:nvSpPr>
          <p:cNvPr id="6" name="Content Placeholder 2"/>
          <p:cNvSpPr txBox="1">
            <a:spLocks/>
          </p:cNvSpPr>
          <p:nvPr/>
        </p:nvSpPr>
        <p:spPr>
          <a:xfrm>
            <a:off x="3860390" y="4558634"/>
            <a:ext cx="518160" cy="4648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2000" dirty="0" smtClean="0">
                <a:latin typeface="Fira Sans" panose="020B0603050000020004" pitchFamily="34" charset="0"/>
                <a:ea typeface="Fira Sans" panose="020B0603050000020004" pitchFamily="34" charset="0"/>
              </a:rPr>
              <a:t>VS</a:t>
            </a:r>
            <a:endParaRPr lang="en-US"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150721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165354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3: I love me some curly braces</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And that's another thing. What's up with all these languages that get rid of curly braces. How can they call themselves real programming languages</a:t>
            </a:r>
            <a:r>
              <a:rPr lang="en-CA" sz="1800" dirty="0" smtClean="0">
                <a:latin typeface="Fira Sans" panose="020B0603050000020004" pitchFamily="34" charset="0"/>
                <a:ea typeface="Fira Sans" panose="020B0603050000020004" pitchFamily="34" charset="0"/>
              </a:rPr>
              <a:t>?</a:t>
            </a:r>
            <a:endParaRPr lang="en-US" sz="1800" dirty="0" smtClean="0">
              <a:latin typeface="Fira Sans" panose="020B0603050000020004" pitchFamily="34" charset="0"/>
              <a:ea typeface="Fira Sans" panose="020B0603050000020004" pitchFamily="34" charset="0"/>
            </a:endParaRPr>
          </a:p>
        </p:txBody>
      </p:sp>
      <p:sp>
        <p:nvSpPr>
          <p:cNvPr id="6" name="Content Placeholder 2"/>
          <p:cNvSpPr txBox="1">
            <a:spLocks/>
          </p:cNvSpPr>
          <p:nvPr/>
        </p:nvSpPr>
        <p:spPr>
          <a:xfrm>
            <a:off x="4784658" y="3867232"/>
            <a:ext cx="518160" cy="4648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2000" dirty="0" smtClean="0">
                <a:latin typeface="Fira Sans" panose="020B0603050000020004" pitchFamily="34" charset="0"/>
                <a:ea typeface="Fira Sans" panose="020B0603050000020004" pitchFamily="34" charset="0"/>
              </a:rPr>
              <a:t>VS</a:t>
            </a:r>
            <a:endParaRPr lang="en-US" sz="1800" dirty="0" smtClean="0">
              <a:latin typeface="Fira Sans" panose="020B0603050000020004" pitchFamily="34" charset="0"/>
              <a:ea typeface="Fira Sans" panose="020B0603050000020004" pitchFamily="34" charset="0"/>
            </a:endParaRPr>
          </a:p>
        </p:txBody>
      </p:sp>
      <p:pic>
        <p:nvPicPr>
          <p:cNvPr id="8" name="Picture 7"/>
          <p:cNvPicPr>
            <a:picLocks noChangeAspect="1"/>
          </p:cNvPicPr>
          <p:nvPr/>
        </p:nvPicPr>
        <p:blipFill>
          <a:blip r:embed="rId2"/>
          <a:stretch>
            <a:fillRect/>
          </a:stretch>
        </p:blipFill>
        <p:spPr>
          <a:xfrm>
            <a:off x="750488" y="3169920"/>
            <a:ext cx="3993931" cy="2194560"/>
          </a:xfrm>
          <a:prstGeom prst="rect">
            <a:avLst/>
          </a:prstGeom>
        </p:spPr>
      </p:pic>
      <p:pic>
        <p:nvPicPr>
          <p:cNvPr id="9" name="Picture 8"/>
          <p:cNvPicPr>
            <a:picLocks noChangeAspect="1"/>
          </p:cNvPicPr>
          <p:nvPr/>
        </p:nvPicPr>
        <p:blipFill>
          <a:blip r:embed="rId3"/>
          <a:stretch>
            <a:fillRect/>
          </a:stretch>
        </p:blipFill>
        <p:spPr>
          <a:xfrm>
            <a:off x="5343058" y="3169920"/>
            <a:ext cx="3343742" cy="1619476"/>
          </a:xfrm>
          <a:prstGeom prst="rect">
            <a:avLst/>
          </a:prstGeom>
        </p:spPr>
      </p:pic>
      <p:sp>
        <p:nvSpPr>
          <p:cNvPr id="10" name="Content Placeholder 2"/>
          <p:cNvSpPr txBox="1">
            <a:spLocks/>
          </p:cNvSpPr>
          <p:nvPr/>
        </p:nvSpPr>
        <p:spPr>
          <a:xfrm>
            <a:off x="457200" y="5623560"/>
            <a:ext cx="8229600" cy="7239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1800" dirty="0" smtClean="0">
                <a:latin typeface="Fira Sans" panose="020B0603050000020004" pitchFamily="34" charset="0"/>
                <a:ea typeface="Fira Sans" panose="020B0603050000020004" pitchFamily="34" charset="0"/>
              </a:rPr>
              <a:t>Look at the difference! </a:t>
            </a:r>
            <a:r>
              <a:rPr lang="en-CA" sz="1800" dirty="0">
                <a:latin typeface="Fira Sans" panose="020B0603050000020004" pitchFamily="34" charset="0"/>
                <a:ea typeface="Fira Sans" panose="020B0603050000020004" pitchFamily="34" charset="0"/>
              </a:rPr>
              <a:t>To be honest, I feel a bit lost without the guidance that curly braces give me</a:t>
            </a:r>
            <a:endParaRPr lang="en-US"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956580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165354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4: I like to see explicit types</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Well, as it happens, I like to see type declarations. I feel uncomfortable if I don't know the exact type of every parameter. That's why Java is my favorite language.</a:t>
            </a:r>
            <a:endParaRPr lang="en-US" sz="1800" dirty="0" smtClean="0">
              <a:latin typeface="Fira Sans" panose="020B0603050000020004" pitchFamily="34" charset="0"/>
              <a:ea typeface="Fira Sans" panose="020B0603050000020004" pitchFamily="34" charset="0"/>
            </a:endParaRPr>
          </a:p>
        </p:txBody>
      </p:sp>
      <p:sp>
        <p:nvSpPr>
          <p:cNvPr id="6" name="Content Placeholder 2"/>
          <p:cNvSpPr txBox="1">
            <a:spLocks/>
          </p:cNvSpPr>
          <p:nvPr/>
        </p:nvSpPr>
        <p:spPr>
          <a:xfrm>
            <a:off x="5585507" y="3417410"/>
            <a:ext cx="518160" cy="4648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2000" dirty="0" smtClean="0">
                <a:latin typeface="Fira Sans" panose="020B0603050000020004" pitchFamily="34" charset="0"/>
                <a:ea typeface="Fira Sans" panose="020B0603050000020004" pitchFamily="34" charset="0"/>
              </a:rPr>
              <a:t>VS</a:t>
            </a:r>
            <a:endParaRPr lang="en-US" sz="1800" dirty="0" smtClean="0">
              <a:latin typeface="Fira Sans" panose="020B0603050000020004" pitchFamily="34" charset="0"/>
              <a:ea typeface="Fira Sans" panose="020B0603050000020004" pitchFamily="34" charset="0"/>
            </a:endParaRPr>
          </a:p>
        </p:txBody>
      </p:sp>
      <p:sp>
        <p:nvSpPr>
          <p:cNvPr id="10" name="Content Placeholder 2"/>
          <p:cNvSpPr txBox="1">
            <a:spLocks/>
          </p:cNvSpPr>
          <p:nvPr/>
        </p:nvSpPr>
        <p:spPr>
          <a:xfrm>
            <a:off x="457200" y="4388800"/>
            <a:ext cx="8229600" cy="195866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1800" dirty="0">
                <a:latin typeface="Fira Sans" panose="020B0603050000020004" pitchFamily="34" charset="0"/>
                <a:ea typeface="Fira Sans" panose="020B0603050000020004" pitchFamily="34" charset="0"/>
              </a:rPr>
              <a:t> It's important to me to know that the return is of </a:t>
            </a:r>
            <a:r>
              <a:rPr lang="en-CA" sz="1800" dirty="0" smtClean="0">
                <a:latin typeface="Fira Sans" panose="020B0603050000020004" pitchFamily="34" charset="0"/>
                <a:ea typeface="Fira Sans" panose="020B0603050000020004" pitchFamily="34" charset="0"/>
              </a:rPr>
              <a:t>type </a:t>
            </a:r>
            <a:r>
              <a:rPr lang="en-CA" sz="1800" i="1" dirty="0" err="1" smtClean="0">
                <a:latin typeface="Fira Sans" panose="020B0603050000020004" pitchFamily="34" charset="0"/>
                <a:ea typeface="Fira Sans" panose="020B0603050000020004" pitchFamily="34" charset="0"/>
              </a:rPr>
              <a:t>IEnumerable</a:t>
            </a:r>
            <a:r>
              <a:rPr lang="en-CA" sz="1800" i="1" dirty="0" smtClean="0">
                <a:latin typeface="Fira Sans" panose="020B0603050000020004" pitchFamily="34" charset="0"/>
                <a:ea typeface="Fira Sans" panose="020B0603050000020004" pitchFamily="34" charset="0"/>
              </a:rPr>
              <a:t> &lt;</a:t>
            </a:r>
            <a:r>
              <a:rPr lang="en-CA" sz="1800" i="1" dirty="0" err="1" smtClean="0">
                <a:latin typeface="Fira Sans" panose="020B0603050000020004" pitchFamily="34" charset="0"/>
                <a:ea typeface="Fira Sans" panose="020B0603050000020004" pitchFamily="34" charset="0"/>
              </a:rPr>
              <a:t>IGrouping</a:t>
            </a:r>
            <a:r>
              <a:rPr lang="en-CA" sz="1800" i="1" dirty="0" smtClean="0">
                <a:latin typeface="Fira Sans" panose="020B0603050000020004" pitchFamily="34" charset="0"/>
                <a:ea typeface="Fira Sans" panose="020B0603050000020004" pitchFamily="34" charset="0"/>
              </a:rPr>
              <a:t> &lt;</a:t>
            </a:r>
            <a:r>
              <a:rPr lang="en-CA" sz="1800" i="1" dirty="0" err="1" smtClean="0">
                <a:latin typeface="Fira Sans" panose="020B0603050000020004" pitchFamily="34" charset="0"/>
                <a:ea typeface="Fira Sans" panose="020B0603050000020004" pitchFamily="34" charset="0"/>
              </a:rPr>
              <a:t>TKey</a:t>
            </a:r>
            <a:r>
              <a:rPr lang="en-CA" sz="1800" i="1" dirty="0">
                <a:latin typeface="Fira Sans" panose="020B0603050000020004" pitchFamily="34" charset="0"/>
                <a:ea typeface="Fira Sans" panose="020B0603050000020004" pitchFamily="34" charset="0"/>
              </a:rPr>
              <a:t>, </a:t>
            </a:r>
            <a:r>
              <a:rPr lang="en-CA" sz="1800" i="1" dirty="0" err="1">
                <a:latin typeface="Fira Sans" panose="020B0603050000020004" pitchFamily="34" charset="0"/>
                <a:ea typeface="Fira Sans" panose="020B0603050000020004" pitchFamily="34" charset="0"/>
              </a:rPr>
              <a:t>TSource</a:t>
            </a:r>
            <a:r>
              <a:rPr lang="en-CA" sz="1800" i="1" dirty="0" smtClean="0">
                <a:latin typeface="Fira Sans" panose="020B0603050000020004" pitchFamily="34" charset="0"/>
                <a:ea typeface="Fira Sans" panose="020B0603050000020004" pitchFamily="34" charset="0"/>
              </a:rPr>
              <a:t>&gt;&gt; </a:t>
            </a:r>
            <a:r>
              <a:rPr lang="en-CA" sz="1800" dirty="0">
                <a:latin typeface="Fira Sans" panose="020B0603050000020004" pitchFamily="34" charset="0"/>
                <a:ea typeface="Fira Sans" panose="020B0603050000020004" pitchFamily="34" charset="0"/>
              </a:rPr>
              <a:t>! </a:t>
            </a:r>
            <a:endParaRPr lang="en-CA" sz="1800" dirty="0" smtClean="0">
              <a:latin typeface="Fira Sans" panose="020B0603050000020004" pitchFamily="34" charset="0"/>
              <a:ea typeface="Fira Sans" panose="020B0603050000020004" pitchFamily="34" charset="0"/>
            </a:endParaRPr>
          </a:p>
          <a:p>
            <a:pPr marL="0" indent="0">
              <a:buNone/>
            </a:pPr>
            <a:r>
              <a:rPr lang="en-CA" sz="1800" dirty="0" smtClean="0">
                <a:latin typeface="Fira Sans" panose="020B0603050000020004" pitchFamily="34" charset="0"/>
                <a:ea typeface="Fira Sans" panose="020B0603050000020004" pitchFamily="34" charset="0"/>
              </a:rPr>
              <a:t>Sure</a:t>
            </a:r>
            <a:r>
              <a:rPr lang="en-CA" sz="1800" dirty="0">
                <a:latin typeface="Fira Sans" panose="020B0603050000020004" pitchFamily="34" charset="0"/>
                <a:ea typeface="Fira Sans" panose="020B0603050000020004" pitchFamily="34" charset="0"/>
              </a:rPr>
              <a:t>, the compiler will type check this for you and warn you if there is a type mismatch. But why let the compiler do the work when your brain can do it instead?</a:t>
            </a:r>
            <a:endParaRPr lang="en-US" sz="1800" dirty="0" smtClean="0">
              <a:latin typeface="Fira Sans" panose="020B0603050000020004" pitchFamily="34" charset="0"/>
              <a:ea typeface="Fira Sans" panose="020B0603050000020004" pitchFamily="34" charset="0"/>
            </a:endParaRPr>
          </a:p>
        </p:txBody>
      </p:sp>
      <p:pic>
        <p:nvPicPr>
          <p:cNvPr id="4" name="Picture 3"/>
          <p:cNvPicPr>
            <a:picLocks noChangeAspect="1"/>
          </p:cNvPicPr>
          <p:nvPr/>
        </p:nvPicPr>
        <p:blipFill>
          <a:blip r:embed="rId2"/>
          <a:stretch>
            <a:fillRect/>
          </a:stretch>
        </p:blipFill>
        <p:spPr>
          <a:xfrm>
            <a:off x="788325" y="3195374"/>
            <a:ext cx="4659273" cy="908893"/>
          </a:xfrm>
          <a:prstGeom prst="rect">
            <a:avLst/>
          </a:prstGeom>
        </p:spPr>
      </p:pic>
      <p:pic>
        <p:nvPicPr>
          <p:cNvPr id="5" name="Picture 4"/>
          <p:cNvPicPr>
            <a:picLocks noChangeAspect="1"/>
          </p:cNvPicPr>
          <p:nvPr/>
        </p:nvPicPr>
        <p:blipFill>
          <a:blip r:embed="rId3"/>
          <a:stretch>
            <a:fillRect/>
          </a:stretch>
        </p:blipFill>
        <p:spPr>
          <a:xfrm>
            <a:off x="6241576" y="3417410"/>
            <a:ext cx="2238687" cy="352474"/>
          </a:xfrm>
          <a:prstGeom prst="rect">
            <a:avLst/>
          </a:prstGeom>
        </p:spPr>
      </p:pic>
    </p:spTree>
    <p:extLst>
      <p:ext uri="{BB962C8B-B14F-4D97-AF65-F5344CB8AC3E}">
        <p14:creationId xmlns:p14="http://schemas.microsoft.com/office/powerpoint/2010/main" val="2122567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1363980"/>
          </a:xfrm>
        </p:spPr>
        <p:txBody>
          <a:bodyPr>
            <a:normAutofit lnSpcReduction="10000"/>
          </a:bodyPr>
          <a:lstStyle/>
          <a:p>
            <a:pPr marL="0" indent="0">
              <a:buNone/>
            </a:pPr>
            <a:r>
              <a:rPr lang="en-CA" sz="2000" noProof="0" dirty="0" smtClean="0">
                <a:latin typeface="Fira Sans" panose="020B0603050000020004" pitchFamily="34" charset="0"/>
                <a:ea typeface="Fira Sans" panose="020B0603050000020004" pitchFamily="34" charset="0"/>
              </a:rPr>
              <a:t>Reason 5: I like to fix bugs</a:t>
            </a:r>
          </a:p>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en-CA" sz="1700" dirty="0">
                <a:latin typeface="Fira Sans" panose="020B0603050000020004" pitchFamily="34" charset="0"/>
                <a:ea typeface="Fira Sans" panose="020B0603050000020004" pitchFamily="34" charset="0"/>
              </a:rPr>
              <a:t>To me, there's nothing quite like the thrill of the hunt -- finding and killing a nasty bug. And if the bug is in a production system, even better, because I'll be a hero as </a:t>
            </a:r>
            <a:r>
              <a:rPr lang="en-CA" sz="1700" dirty="0" smtClean="0">
                <a:latin typeface="Fira Sans" panose="020B0603050000020004" pitchFamily="34" charset="0"/>
                <a:ea typeface="Fira Sans" panose="020B0603050000020004" pitchFamily="34" charset="0"/>
              </a:rPr>
              <a:t>well</a:t>
            </a:r>
          </a:p>
        </p:txBody>
      </p:sp>
      <p:sp>
        <p:nvSpPr>
          <p:cNvPr id="4" name="Content Placeholder 2"/>
          <p:cNvSpPr txBox="1">
            <a:spLocks/>
          </p:cNvSpPr>
          <p:nvPr/>
        </p:nvSpPr>
        <p:spPr>
          <a:xfrm>
            <a:off x="457200" y="2628900"/>
            <a:ext cx="8229600" cy="17907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CA" sz="2000" dirty="0" smtClean="0">
                <a:latin typeface="Fira Sans" panose="020B0603050000020004" pitchFamily="34" charset="0"/>
                <a:ea typeface="Fira Sans" panose="020B0603050000020004" pitchFamily="34" charset="0"/>
              </a:rPr>
              <a:t>Reason 6: I live in the debugger</a:t>
            </a:r>
          </a:p>
          <a:p>
            <a:pPr marL="0" indent="0">
              <a:buFont typeface="Arial"/>
              <a:buNone/>
            </a:pPr>
            <a:endParaRPr lang="fr-FR" sz="1100" dirty="0" smtClean="0">
              <a:latin typeface="Fira Sans" panose="020B0603050000020004" pitchFamily="34" charset="0"/>
              <a:ea typeface="Fira Sans" panose="020B0603050000020004" pitchFamily="34" charset="0"/>
            </a:endParaRPr>
          </a:p>
          <a:p>
            <a:pPr>
              <a:buFontTx/>
              <a:buChar char="-"/>
            </a:pPr>
            <a:r>
              <a:rPr lang="en-CA" sz="1700" dirty="0" smtClean="0">
                <a:latin typeface="Fira Sans" panose="020B0603050000020004" pitchFamily="34" charset="0"/>
                <a:ea typeface="Fira Sans" panose="020B0603050000020004" pitchFamily="34" charset="0"/>
              </a:rPr>
              <a:t>Talking </a:t>
            </a:r>
            <a:r>
              <a:rPr lang="en-CA" sz="1700" dirty="0">
                <a:latin typeface="Fira Sans" panose="020B0603050000020004" pitchFamily="34" charset="0"/>
                <a:ea typeface="Fira Sans" panose="020B0603050000020004" pitchFamily="34" charset="0"/>
              </a:rPr>
              <a:t>of bug fixing, I spend most of my day in the debugger, stepping through </a:t>
            </a:r>
            <a:r>
              <a:rPr lang="en-CA" sz="1700" dirty="0" smtClean="0">
                <a:latin typeface="Fira Sans" panose="020B0603050000020004" pitchFamily="34" charset="0"/>
                <a:ea typeface="Fira Sans" panose="020B0603050000020004" pitchFamily="34" charset="0"/>
              </a:rPr>
              <a:t>code</a:t>
            </a:r>
          </a:p>
          <a:p>
            <a:pPr>
              <a:buFontTx/>
              <a:buChar char="-"/>
            </a:pPr>
            <a:r>
              <a:rPr lang="en-CA" sz="1700" dirty="0" smtClean="0">
                <a:latin typeface="Fira Sans" panose="020B0603050000020004" pitchFamily="34" charset="0"/>
                <a:ea typeface="Fira Sans" panose="020B0603050000020004" pitchFamily="34" charset="0"/>
              </a:rPr>
              <a:t>Apparently </a:t>
            </a:r>
            <a:r>
              <a:rPr lang="en-CA" sz="1700" dirty="0">
                <a:latin typeface="Fira Sans" panose="020B0603050000020004" pitchFamily="34" charset="0"/>
                <a:ea typeface="Fira Sans" panose="020B0603050000020004" pitchFamily="34" charset="0"/>
              </a:rPr>
              <a:t>with these statically typed functional languages, if your code compiles, it usually </a:t>
            </a:r>
            <a:r>
              <a:rPr lang="en-CA" sz="1700" dirty="0" smtClean="0">
                <a:latin typeface="Fira Sans" panose="020B0603050000020004" pitchFamily="34" charset="0"/>
                <a:ea typeface="Fira Sans" panose="020B0603050000020004" pitchFamily="34" charset="0"/>
              </a:rPr>
              <a:t>works</a:t>
            </a:r>
          </a:p>
          <a:p>
            <a:pPr>
              <a:buFontTx/>
              <a:buChar char="-"/>
            </a:pPr>
            <a:endParaRPr lang="en-CA" sz="1800" dirty="0" smtClean="0">
              <a:latin typeface="Fira Sans" panose="020B0603050000020004" pitchFamily="34" charset="0"/>
              <a:ea typeface="Fira Sans" panose="020B0603050000020004" pitchFamily="34" charset="0"/>
            </a:endParaRPr>
          </a:p>
        </p:txBody>
      </p:sp>
      <p:sp>
        <p:nvSpPr>
          <p:cNvPr id="5" name="Content Placeholder 2"/>
          <p:cNvSpPr txBox="1">
            <a:spLocks/>
          </p:cNvSpPr>
          <p:nvPr/>
        </p:nvSpPr>
        <p:spPr>
          <a:xfrm>
            <a:off x="457200" y="4556760"/>
            <a:ext cx="8229600" cy="218694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2000" dirty="0" smtClean="0">
                <a:latin typeface="Fira Sans" panose="020B0603050000020004" pitchFamily="34" charset="0"/>
                <a:ea typeface="Fira Sans" panose="020B0603050000020004" pitchFamily="34" charset="0"/>
              </a:rPr>
              <a:t>Reason 7: </a:t>
            </a:r>
            <a:r>
              <a:rPr lang="en-CA" sz="2000" dirty="0">
                <a:latin typeface="Fira Sans" panose="020B0603050000020004" pitchFamily="34" charset="0"/>
                <a:ea typeface="Fira Sans" panose="020B0603050000020004" pitchFamily="34" charset="0"/>
              </a:rPr>
              <a:t>I don't want to think about every little detail</a:t>
            </a:r>
            <a:endParaRPr lang="en-CA" sz="2000" dirty="0" smtClean="0">
              <a:latin typeface="Fira Sans" panose="020B0603050000020004" pitchFamily="34" charset="0"/>
              <a:ea typeface="Fira Sans" panose="020B0603050000020004" pitchFamily="34" charset="0"/>
            </a:endParaRPr>
          </a:p>
          <a:p>
            <a:pPr marL="0" indent="0">
              <a:buFont typeface="Arial"/>
              <a:buNone/>
            </a:pPr>
            <a:endParaRPr lang="fr-FR" sz="110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In fact, I hear that you are forced to think about all the possible edge cases, and all the possible error conditions, and every other thing that could go wrong. And you have to do this at the beginning </a:t>
            </a:r>
            <a:r>
              <a:rPr lang="en-CA" sz="1800" dirty="0" smtClean="0">
                <a:latin typeface="Fira Sans" panose="020B0603050000020004" pitchFamily="34" charset="0"/>
                <a:ea typeface="Fira Sans" panose="020B0603050000020004" pitchFamily="34" charset="0"/>
              </a:rPr>
              <a:t>- </a:t>
            </a:r>
            <a:r>
              <a:rPr lang="en-CA" sz="1800" dirty="0">
                <a:latin typeface="Fira Sans" panose="020B0603050000020004" pitchFamily="34" charset="0"/>
                <a:ea typeface="Fira Sans" panose="020B0603050000020004" pitchFamily="34" charset="0"/>
              </a:rPr>
              <a:t>you can't be lazy and postpone it till </a:t>
            </a:r>
            <a:r>
              <a:rPr lang="en-CA" sz="1800" dirty="0" smtClean="0">
                <a:latin typeface="Fira Sans" panose="020B0603050000020004" pitchFamily="34" charset="0"/>
                <a:ea typeface="Fira Sans" panose="020B0603050000020004" pitchFamily="34" charset="0"/>
              </a:rPr>
              <a:t>later</a:t>
            </a:r>
          </a:p>
          <a:p>
            <a:pPr>
              <a:buFontTx/>
              <a:buChar char="-"/>
            </a:pPr>
            <a:r>
              <a:rPr lang="en-CA" sz="1800" dirty="0">
                <a:latin typeface="Fira Sans" panose="020B0603050000020004" pitchFamily="34" charset="0"/>
                <a:ea typeface="Fira Sans" panose="020B0603050000020004" pitchFamily="34" charset="0"/>
              </a:rPr>
              <a:t>I'd much rather get everything (mostly) working for the happy path, and then fix bugs as they come up</a:t>
            </a:r>
            <a:endParaRPr lang="en-CA"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449560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12640"/>
            <a:ext cx="8229600" cy="5686033"/>
          </a:xfrm>
        </p:spPr>
        <p:txBody>
          <a:bodyPr>
            <a:normAutofit/>
          </a:bodyPr>
          <a:lstStyle/>
          <a:p>
            <a:endParaRPr lang="en-CA" sz="2400" noProof="0" dirty="0" smtClean="0">
              <a:latin typeface="Fira Sans" panose="020B0603050000020004" pitchFamily="34" charset="0"/>
              <a:ea typeface="Fira Sans" panose="020B0603050000020004" pitchFamily="34" charset="0"/>
            </a:endParaRPr>
          </a:p>
          <a:p>
            <a:endParaRPr lang="en-CA" sz="2400" dirty="0">
              <a:latin typeface="Fira Sans" panose="020B0603050000020004" pitchFamily="34" charset="0"/>
              <a:ea typeface="Fira Sans" panose="020B0603050000020004" pitchFamily="34" charset="0"/>
            </a:endParaRPr>
          </a:p>
          <a:p>
            <a:endParaRPr lang="en-CA" sz="2400" noProof="0" dirty="0" smtClean="0">
              <a:latin typeface="Fira Sans" panose="020B0603050000020004" pitchFamily="34" charset="0"/>
              <a:ea typeface="Fira Sans" panose="020B0603050000020004" pitchFamily="34" charset="0"/>
            </a:endParaRPr>
          </a:p>
          <a:p>
            <a:endParaRPr lang="en-CA" sz="2400" dirty="0" smtClean="0">
              <a:latin typeface="Fira Sans" panose="020B0603050000020004" pitchFamily="34" charset="0"/>
              <a:ea typeface="Fira Sans" panose="020B0603050000020004" pitchFamily="34" charset="0"/>
            </a:endParaRPr>
          </a:p>
          <a:p>
            <a:endParaRPr lang="en-CA" sz="2400" dirty="0">
              <a:latin typeface="Fira Sans" panose="020B0603050000020004" pitchFamily="34" charset="0"/>
              <a:ea typeface="Fira Sans" panose="020B0603050000020004" pitchFamily="34" charset="0"/>
            </a:endParaRPr>
          </a:p>
          <a:p>
            <a:endParaRPr lang="en-CA" sz="2400" dirty="0" smtClean="0">
              <a:latin typeface="Fira Sans" panose="020B0603050000020004" pitchFamily="34" charset="0"/>
              <a:ea typeface="Fira Sans" panose="020B0603050000020004" pitchFamily="34" charset="0"/>
            </a:endParaRPr>
          </a:p>
          <a:p>
            <a:endParaRPr lang="en-CA" sz="2400" dirty="0">
              <a:latin typeface="Fira Sans" panose="020B0603050000020004" pitchFamily="34" charset="0"/>
              <a:ea typeface="Fira Sans" panose="020B0603050000020004" pitchFamily="34" charset="0"/>
            </a:endParaRPr>
          </a:p>
          <a:p>
            <a:endParaRPr lang="en-CA" sz="2400" dirty="0" smtClean="0">
              <a:latin typeface="Fira Sans" panose="020B0603050000020004" pitchFamily="34" charset="0"/>
              <a:ea typeface="Fira Sans" panose="020B0603050000020004" pitchFamily="34" charset="0"/>
            </a:endParaRPr>
          </a:p>
          <a:p>
            <a:pPr marL="0" indent="0">
              <a:buNone/>
            </a:pPr>
            <a:endParaRPr lang="en-CA" sz="2400" dirty="0">
              <a:latin typeface="Fira Sans" panose="020B0603050000020004" pitchFamily="34" charset="0"/>
              <a:ea typeface="Fira Sans" panose="020B0603050000020004" pitchFamily="34" charset="0"/>
            </a:endParaRPr>
          </a:p>
          <a:p>
            <a:pPr marL="0" indent="0">
              <a:buNone/>
            </a:pPr>
            <a:r>
              <a:rPr lang="en-CA" sz="2400" noProof="0" dirty="0" smtClean="0">
                <a:latin typeface="Fira Sans" panose="020B0603050000020004" pitchFamily="34" charset="0"/>
                <a:ea typeface="Fira Sans" panose="020B0603050000020004" pitchFamily="34" charset="0"/>
              </a:rPr>
              <a:t>Moore’s law no more working</a:t>
            </a:r>
          </a:p>
          <a:p>
            <a:pPr lvl="1"/>
            <a:r>
              <a:rPr lang="en-CA" sz="1800" dirty="0" smtClean="0">
                <a:latin typeface="Fira Sans" panose="020B0603050000020004" pitchFamily="34" charset="0"/>
                <a:ea typeface="Fira Sans" panose="020B0603050000020004" pitchFamily="34" charset="0"/>
              </a:rPr>
              <a:t>The number of transistors on integrated circuits doubles approximately every two years</a:t>
            </a:r>
          </a:p>
          <a:p>
            <a:pPr lvl="1"/>
            <a:r>
              <a:rPr lang="en-CA" sz="1800" dirty="0">
                <a:latin typeface="Fira Sans" panose="020B0603050000020004" pitchFamily="34" charset="0"/>
                <a:ea typeface="Fira Sans" panose="020B0603050000020004" pitchFamily="34" charset="0"/>
              </a:rPr>
              <a:t>ITRS  has growth slowing at the end of 2013</a:t>
            </a:r>
            <a:r>
              <a:rPr lang="en-CA" sz="1800" dirty="0" smtClean="0">
                <a:latin typeface="Fira Sans" panose="020B0603050000020004" pitchFamily="34" charset="0"/>
                <a:ea typeface="Fira Sans" panose="020B0603050000020004" pitchFamily="34" charset="0"/>
              </a:rPr>
              <a:t>, </a:t>
            </a:r>
            <a:r>
              <a:rPr lang="en-CA" sz="1800" dirty="0">
                <a:latin typeface="Fira Sans" panose="020B0603050000020004" pitchFamily="34" charset="0"/>
                <a:ea typeface="Fira Sans" panose="020B0603050000020004" pitchFamily="34" charset="0"/>
              </a:rPr>
              <a:t>after which time transistor counts and densities are to double only every three years</a:t>
            </a:r>
            <a:endParaRPr lang="en-CA" sz="1800" dirty="0" smtClean="0">
              <a:latin typeface="Fira Sans" panose="020B0603050000020004" pitchFamily="34" charset="0"/>
              <a:ea typeface="Fira Sans" panose="020B0603050000020004" pitchFamily="34" charset="0"/>
            </a:endParaRPr>
          </a:p>
          <a:p>
            <a:pPr lvl="1"/>
            <a:endParaRPr lang="en-CA" sz="1800" dirty="0" smtClean="0">
              <a:latin typeface="Fira Sans" panose="020B0603050000020004" pitchFamily="34" charset="0"/>
              <a:ea typeface="Fira Sans" panose="020B0603050000020004" pitchFamily="34" charset="0"/>
            </a:endParaRPr>
          </a:p>
          <a:p>
            <a:pPr lvl="1"/>
            <a:endParaRPr lang="en-CA" sz="2000" noProof="0" dirty="0">
              <a:latin typeface="Fira Sans" panose="020B0603050000020004" pitchFamily="34" charset="0"/>
              <a:ea typeface="Fira Sans" panose="020B0603050000020004" pitchFamily="34" charset="0"/>
            </a:endParaRPr>
          </a:p>
        </p:txBody>
      </p:sp>
      <p:pic>
        <p:nvPicPr>
          <p:cNvPr id="4" name="Picture 3"/>
          <p:cNvPicPr>
            <a:picLocks noChangeAspect="1"/>
          </p:cNvPicPr>
          <p:nvPr/>
        </p:nvPicPr>
        <p:blipFill>
          <a:blip r:embed="rId3"/>
          <a:stretch>
            <a:fillRect/>
          </a:stretch>
        </p:blipFill>
        <p:spPr>
          <a:xfrm>
            <a:off x="2558072" y="1220458"/>
            <a:ext cx="4027855" cy="3489064"/>
          </a:xfrm>
          <a:prstGeom prst="rect">
            <a:avLst/>
          </a:prstGeom>
        </p:spPr>
      </p:pic>
    </p:spTree>
    <p:extLst>
      <p:ext uri="{BB962C8B-B14F-4D97-AF65-F5344CB8AC3E}">
        <p14:creationId xmlns:p14="http://schemas.microsoft.com/office/powerpoint/2010/main" val="889510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173480"/>
            <a:ext cx="8229600" cy="4952684"/>
          </a:xfrm>
        </p:spPr>
        <p:txBody>
          <a:bodyPr>
            <a:normAutofit/>
          </a:bodyPr>
          <a:lstStyle/>
          <a:p>
            <a:pPr marL="0" indent="0">
              <a:buNone/>
            </a:pPr>
            <a:r>
              <a:rPr lang="en-CA" sz="2400" noProof="0" dirty="0" smtClean="0">
                <a:latin typeface="Fira Sans" panose="020B0603050000020004" pitchFamily="34" charset="0"/>
                <a:ea typeface="Fira Sans" panose="020B0603050000020004" pitchFamily="34" charset="0"/>
              </a:rPr>
              <a:t>Productivity</a:t>
            </a:r>
          </a:p>
          <a:p>
            <a:endParaRPr lang="fr-FR" sz="2800" noProof="0" dirty="0" smtClean="0">
              <a:latin typeface="Fira Sans" panose="020B0603050000020004" pitchFamily="34" charset="0"/>
              <a:ea typeface="Fira Sans" panose="020B0603050000020004" pitchFamily="34" charset="0"/>
            </a:endParaRPr>
          </a:p>
          <a:p>
            <a:pPr lvl="1"/>
            <a:r>
              <a:rPr lang="en-CA" sz="2000" noProof="0" dirty="0" smtClean="0">
                <a:latin typeface="Fira Sans" panose="020B0603050000020004" pitchFamily="34" charset="0"/>
                <a:ea typeface="Fira Sans" panose="020B0603050000020004" pitchFamily="34" charset="0"/>
              </a:rPr>
              <a:t>“</a:t>
            </a:r>
            <a:r>
              <a:rPr lang="en-CA" sz="2000" noProof="0" dirty="0" smtClean="0">
                <a:latin typeface="Fira Sans" panose="020B0603050000020004" pitchFamily="34" charset="0"/>
                <a:ea typeface="Fira Sans" panose="020B0603050000020004" pitchFamily="34" charset="0"/>
              </a:rPr>
              <a:t>What” rather than “how”, in the goal of understanding what a program does</a:t>
            </a:r>
          </a:p>
          <a:p>
            <a:pPr lvl="1"/>
            <a:endParaRPr lang="en-CA" sz="2000" noProof="0" dirty="0" smtClean="0">
              <a:latin typeface="Fira Sans" panose="020B0603050000020004" pitchFamily="34" charset="0"/>
              <a:ea typeface="Fira Sans" panose="020B0603050000020004" pitchFamily="34" charset="0"/>
            </a:endParaRPr>
          </a:p>
          <a:p>
            <a:pPr lvl="1"/>
            <a:r>
              <a:rPr lang="en-CA" sz="2000" dirty="0" smtClean="0">
                <a:latin typeface="Fira Sans" panose="020B0603050000020004" pitchFamily="34" charset="0"/>
                <a:ea typeface="Fira Sans" panose="020B0603050000020004" pitchFamily="34" charset="0"/>
              </a:rPr>
              <a:t>You almost never have to specify the type of an object, thanks to a powerful type inference system</a:t>
            </a:r>
          </a:p>
          <a:p>
            <a:pPr lvl="1"/>
            <a:endParaRPr lang="en-CA" sz="2000" dirty="0" smtClean="0">
              <a:latin typeface="Fira Sans" panose="020B0603050000020004" pitchFamily="34" charset="0"/>
              <a:ea typeface="Fira Sans" panose="020B0603050000020004" pitchFamily="34" charset="0"/>
            </a:endParaRPr>
          </a:p>
          <a:p>
            <a:pPr lvl="1"/>
            <a:r>
              <a:rPr lang="en-CA" sz="2000" noProof="0" dirty="0" smtClean="0">
                <a:latin typeface="Fira Sans" panose="020B0603050000020004" pitchFamily="34" charset="0"/>
                <a:ea typeface="Fira Sans" panose="020B0603050000020004" pitchFamily="34" charset="0"/>
              </a:rPr>
              <a:t>Compared with C# / VB, it generally takes fewer lines of code to solve the same problem</a:t>
            </a:r>
          </a:p>
          <a:p>
            <a:pPr lvl="1"/>
            <a:endParaRPr lang="en-CA" sz="2000" noProof="0" dirty="0" smtClean="0">
              <a:latin typeface="Fira Sans" panose="020B0603050000020004" pitchFamily="34" charset="0"/>
              <a:ea typeface="Fira Sans" panose="020B0603050000020004" pitchFamily="34" charset="0"/>
            </a:endParaRPr>
          </a:p>
          <a:p>
            <a:pPr lvl="1"/>
            <a:r>
              <a:rPr lang="en-CA" sz="2000" dirty="0" smtClean="0">
                <a:latin typeface="Fira Sans" panose="020B0603050000020004" pitchFamily="34" charset="0"/>
                <a:ea typeface="Fira Sans" panose="020B0603050000020004" pitchFamily="34" charset="0"/>
              </a:rPr>
              <a:t>Immutability avoid a lot of misunderstanding</a:t>
            </a:r>
            <a:endParaRPr lang="en-CA" sz="2000" noProof="0" dirty="0" smtClean="0">
              <a:latin typeface="Fira Sans" panose="020B0603050000020004" pitchFamily="34" charset="0"/>
              <a:ea typeface="Fira Sans" panose="020B0603050000020004" pitchFamily="34" charset="0"/>
            </a:endParaRPr>
          </a:p>
          <a:p>
            <a:endParaRPr lang="en-CA" sz="2400" noProof="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1550369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89660"/>
            <a:ext cx="8229600" cy="5036504"/>
          </a:xfrm>
        </p:spPr>
        <p:txBody>
          <a:bodyPr>
            <a:normAutofit/>
          </a:bodyPr>
          <a:lstStyle/>
          <a:p>
            <a:pPr marL="0" indent="0">
              <a:buNone/>
            </a:pPr>
            <a:r>
              <a:rPr lang="en-CA" sz="2400" dirty="0" smtClean="0">
                <a:latin typeface="Fira Sans" panose="020B0603050000020004" pitchFamily="34" charset="0"/>
                <a:ea typeface="Fira Sans" panose="020B0603050000020004" pitchFamily="34" charset="0"/>
              </a:rPr>
              <a:t>Correctness</a:t>
            </a:r>
          </a:p>
          <a:p>
            <a:pPr marL="0" indent="0">
              <a:buNone/>
            </a:pPr>
            <a:endParaRPr lang="en-CA" sz="240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Powerful</a:t>
            </a:r>
            <a:r>
              <a:rPr lang="fr-FR" sz="2000" noProof="0" dirty="0" smtClean="0">
                <a:latin typeface="Fira Sans" panose="020B0603050000020004" pitchFamily="34" charset="0"/>
                <a:ea typeface="Fira Sans" panose="020B0603050000020004" pitchFamily="34" charset="0"/>
              </a:rPr>
              <a:t> type system </a:t>
            </a:r>
            <a:r>
              <a:rPr lang="en-US" sz="2000" dirty="0" smtClean="0">
                <a:latin typeface="Fira Sans" panose="020B0603050000020004" pitchFamily="34" charset="0"/>
                <a:ea typeface="Fira Sans" panose="020B0603050000020004" pitchFamily="34" charset="0"/>
              </a:rPr>
              <a:t>which prevents many common errors such as </a:t>
            </a:r>
            <a:r>
              <a:rPr lang="en-US" sz="2000" i="1" dirty="0" smtClean="0">
                <a:latin typeface="Fira Sans" panose="020B0603050000020004" pitchFamily="34" charset="0"/>
                <a:ea typeface="Fira Sans" panose="020B0603050000020004" pitchFamily="34" charset="0"/>
              </a:rPr>
              <a:t>null reference</a:t>
            </a:r>
            <a:r>
              <a:rPr lang="en-US" sz="2000" dirty="0" smtClean="0">
                <a:latin typeface="Fira Sans" panose="020B0603050000020004" pitchFamily="34" charset="0"/>
                <a:ea typeface="Fira Sans" panose="020B0603050000020004" pitchFamily="34" charset="0"/>
              </a:rPr>
              <a:t> exceptions</a:t>
            </a:r>
          </a:p>
          <a:p>
            <a:endParaRPr lang="en-US" sz="200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Ability to encode a business logic using the type system itself in such a way that is actually impossible to write incorrect code or mix up units of measure</a:t>
            </a:r>
          </a:p>
          <a:p>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Some of language mechanisms are able to greatly reduce the need of unit testing</a:t>
            </a:r>
            <a:endParaRPr lang="en-US" sz="20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2104477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871</Words>
  <Application>Microsoft Office PowerPoint</Application>
  <PresentationFormat>On-screen Show (4:3)</PresentationFormat>
  <Paragraphs>101</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Fira Sans</vt:lpstr>
      <vt:lpstr>Fira Sans Light</vt:lpstr>
      <vt:lpstr>Office Theme</vt:lpstr>
      <vt:lpstr>Programming with F# </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Why an another language</vt:lpstr>
      <vt:lpstr>Why an another language</vt:lpstr>
      <vt:lpstr>Why an another language</vt:lpstr>
      <vt:lpstr>Why an another language</vt:lpstr>
      <vt:lpstr>Why an another language</vt:lpstr>
    </vt:vector>
  </TitlesOfParts>
  <Company>imaginatio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F# </dc:title>
  <dc:creator>victor</dc:creator>
  <cp:lastModifiedBy>Victor BARTEL</cp:lastModifiedBy>
  <cp:revision>31</cp:revision>
  <dcterms:created xsi:type="dcterms:W3CDTF">2013-12-05T20:28:54Z</dcterms:created>
  <dcterms:modified xsi:type="dcterms:W3CDTF">2013-12-11T16:53:50Z</dcterms:modified>
</cp:coreProperties>
</file>