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1" r:id="rId3"/>
    <p:sldId id="263" r:id="rId4"/>
    <p:sldId id="264" r:id="rId5"/>
    <p:sldId id="265" r:id="rId6"/>
    <p:sldId id="266" r:id="rId7"/>
    <p:sldId id="267" r:id="rId8"/>
    <p:sldId id="268" r:id="rId9"/>
    <p:sldId id="269" r:id="rId10"/>
    <p:sldId id="257" r:id="rId11"/>
    <p:sldId id="258" r:id="rId12"/>
    <p:sldId id="259" r:id="rId13"/>
    <p:sldId id="260" r:id="rId14"/>
    <p:sldId id="262" r:id="rId15"/>
    <p:sldId id="270" r:id="rId16"/>
    <p:sldId id="271" r:id="rId17"/>
    <p:sldId id="272" r:id="rId18"/>
    <p:sldId id="273" r:id="rId19"/>
    <p:sldId id="274" r:id="rId20"/>
    <p:sldId id="275" r:id="rId21"/>
    <p:sldId id="277" r:id="rId22"/>
    <p:sldId id="278" r:id="rId23"/>
    <p:sldId id="276"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15" d="100"/>
          <a:sy n="115"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07/01/2014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ssnip.net/h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In </a:t>
            </a:r>
            <a:r>
              <a:rPr lang="en-US" noProof="0" dirty="0" smtClean="0"/>
              <a:t>the pure lambda calculus</a:t>
            </a:r>
            <a:r>
              <a:rPr lang="en-US" baseline="0" noProof="0" dirty="0" smtClean="0"/>
              <a:t> all operators and numerals are also defined using functions</a:t>
            </a:r>
          </a:p>
        </p:txBody>
      </p:sp>
      <p:sp>
        <p:nvSpPr>
          <p:cNvPr id="4" name="Slide Number Placeholder 3"/>
          <p:cNvSpPr>
            <a:spLocks noGrp="1"/>
          </p:cNvSpPr>
          <p:nvPr>
            <p:ph type="sldNum" sz="quarter" idx="10"/>
          </p:nvPr>
        </p:nvSpPr>
        <p:spPr/>
        <p:txBody>
          <a:bodyPr/>
          <a:lstStyle/>
          <a:p>
            <a:fld id="{45D368EA-FC5B-4A6B-A76A-EA0EF03E48C1}" type="slidenum">
              <a:rPr lang="en-CA" smtClean="0"/>
              <a:t>23</a:t>
            </a:fld>
            <a:endParaRPr lang="en-CA"/>
          </a:p>
        </p:txBody>
      </p:sp>
    </p:spTree>
    <p:extLst>
      <p:ext uri="{BB962C8B-B14F-4D97-AF65-F5344CB8AC3E}">
        <p14:creationId xmlns:p14="http://schemas.microsoft.com/office/powerpoint/2010/main" val="365591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a:t>
            </a:r>
            <a:r>
              <a:rPr lang="fr-FR" dirty="0" err="1" smtClean="0"/>
              <a:t>Try</a:t>
            </a:r>
            <a:r>
              <a:rPr lang="fr-FR" baseline="0" dirty="0" smtClean="0"/>
              <a:t> all </a:t>
            </a:r>
            <a:r>
              <a:rPr lang="en-US" baseline="0" noProof="0" dirty="0" smtClean="0"/>
              <a:t>samples</a:t>
            </a:r>
            <a:r>
              <a:rPr lang="fr-FR" baseline="0" dirty="0" smtClean="0"/>
              <a:t> one by one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24</a:t>
            </a:fld>
            <a:endParaRPr lang="en-CA"/>
          </a:p>
        </p:txBody>
      </p:sp>
    </p:spTree>
    <p:extLst>
      <p:ext uri="{BB962C8B-B14F-4D97-AF65-F5344CB8AC3E}">
        <p14:creationId xmlns:p14="http://schemas.microsoft.com/office/powerpoint/2010/main" val="454130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a:t>
            </a:r>
            <a:r>
              <a:rPr lang="fr-FR" dirty="0" err="1" smtClean="0"/>
              <a:t>Try</a:t>
            </a:r>
            <a:r>
              <a:rPr lang="fr-FR" baseline="0" dirty="0" smtClean="0"/>
              <a:t> all </a:t>
            </a:r>
            <a:r>
              <a:rPr lang="en-US" baseline="0" noProof="0" dirty="0" smtClean="0"/>
              <a:t>samples</a:t>
            </a:r>
            <a:r>
              <a:rPr lang="fr-FR" baseline="0" dirty="0" smtClean="0"/>
              <a:t> one by one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25</a:t>
            </a:fld>
            <a:endParaRPr lang="en-CA"/>
          </a:p>
        </p:txBody>
      </p:sp>
    </p:spTree>
    <p:extLst>
      <p:ext uri="{BB962C8B-B14F-4D97-AF65-F5344CB8AC3E}">
        <p14:creationId xmlns:p14="http://schemas.microsoft.com/office/powerpoint/2010/main" val="44181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11</a:t>
            </a:fld>
            <a:endParaRPr lang="en-CA"/>
          </a:p>
        </p:txBody>
      </p:sp>
    </p:spTree>
    <p:extLst>
      <p:ext uri="{BB962C8B-B14F-4D97-AF65-F5344CB8AC3E}">
        <p14:creationId xmlns:p14="http://schemas.microsoft.com/office/powerpoint/2010/main" val="219606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compare the code from two projects using Kit Eason's code analyser on </a:t>
            </a:r>
            <a:r>
              <a:rPr lang="en-CA" dirty="0" err="1" smtClean="0">
                <a:hlinkClick r:id="rId3" tooltip="C# code noise"/>
              </a:rPr>
              <a:t>fssnip</a:t>
            </a:r>
            <a:r>
              <a:rPr lang="en-CA" dirty="0" smtClean="0"/>
              <a:t>. One project is written in C# and the other in F#. Both projects consume data feeds, perform some calculations and report the results to the users. The major difference between the projects is that the F# project consumes many more feeds and performs all the calculations in real-time.</a:t>
            </a:r>
          </a:p>
          <a:p>
            <a:endParaRPr lang="fr-FR"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15</a:t>
            </a:fld>
            <a:endParaRPr lang="en-CA"/>
          </a:p>
        </p:txBody>
      </p:sp>
    </p:spTree>
    <p:extLst>
      <p:ext uri="{BB962C8B-B14F-4D97-AF65-F5344CB8AC3E}">
        <p14:creationId xmlns:p14="http://schemas.microsoft.com/office/powerpoint/2010/main" val="315293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17</a:t>
            </a:fld>
            <a:endParaRPr lang="en-CA"/>
          </a:p>
        </p:txBody>
      </p:sp>
    </p:spTree>
    <p:extLst>
      <p:ext uri="{BB962C8B-B14F-4D97-AF65-F5344CB8AC3E}">
        <p14:creationId xmlns:p14="http://schemas.microsoft.com/office/powerpoint/2010/main" val="15478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18</a:t>
            </a:fld>
            <a:endParaRPr lang="en-CA"/>
          </a:p>
        </p:txBody>
      </p:sp>
    </p:spTree>
    <p:extLst>
      <p:ext uri="{BB962C8B-B14F-4D97-AF65-F5344CB8AC3E}">
        <p14:creationId xmlns:p14="http://schemas.microsoft.com/office/powerpoint/2010/main" val="216850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combining "product" and "sum" types in this way, it is easy to create a rich set of types that accurately models any business domain</a:t>
            </a:r>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19</a:t>
            </a:fld>
            <a:endParaRPr lang="en-CA"/>
          </a:p>
        </p:txBody>
      </p:sp>
    </p:spTree>
    <p:extLst>
      <p:ext uri="{BB962C8B-B14F-4D97-AF65-F5344CB8AC3E}">
        <p14:creationId xmlns:p14="http://schemas.microsoft.com/office/powerpoint/2010/main" val="118146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imperative languages offer a variety of control flow statements for branching and looping:</a:t>
            </a:r>
          </a:p>
          <a:p>
            <a:r>
              <a:rPr lang="en-CA" dirty="0" smtClean="0"/>
              <a:t> - if-then-else (and the ternary version </a:t>
            </a:r>
            <a:r>
              <a:rPr lang="en-CA" dirty="0" err="1" smtClean="0"/>
              <a:t>bool</a:t>
            </a:r>
            <a:r>
              <a:rPr lang="en-CA" dirty="0" smtClean="0"/>
              <a:t> ? if-true : if-false)</a:t>
            </a:r>
          </a:p>
          <a:p>
            <a:r>
              <a:rPr lang="en-CA" dirty="0" smtClean="0"/>
              <a:t> - case or switch statements</a:t>
            </a:r>
          </a:p>
          <a:p>
            <a:r>
              <a:rPr lang="en-CA" dirty="0" smtClean="0"/>
              <a:t> - for and </a:t>
            </a:r>
            <a:r>
              <a:rPr lang="en-CA" dirty="0" err="1" smtClean="0"/>
              <a:t>foreach</a:t>
            </a:r>
            <a:r>
              <a:rPr lang="en-CA" dirty="0" smtClean="0"/>
              <a:t> loops, with break and continue</a:t>
            </a:r>
          </a:p>
          <a:p>
            <a:r>
              <a:rPr lang="en-CA" dirty="0" smtClean="0"/>
              <a:t> - while and until loops</a:t>
            </a:r>
          </a:p>
          <a:p>
            <a:r>
              <a:rPr lang="en-CA" dirty="0" smtClean="0"/>
              <a:t> - and even the dreaded </a:t>
            </a:r>
            <a:r>
              <a:rPr lang="en-CA" dirty="0" err="1" smtClean="0"/>
              <a:t>goto</a:t>
            </a: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20</a:t>
            </a:fld>
            <a:endParaRPr lang="en-CA"/>
          </a:p>
        </p:txBody>
      </p:sp>
    </p:spTree>
    <p:extLst>
      <p:ext uri="{BB962C8B-B14F-4D97-AF65-F5344CB8AC3E}">
        <p14:creationId xmlns:p14="http://schemas.microsoft.com/office/powerpoint/2010/main" val="84638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21</a:t>
            </a:fld>
            <a:endParaRPr lang="en-CA"/>
          </a:p>
        </p:txBody>
      </p:sp>
    </p:spTree>
    <p:extLst>
      <p:ext uri="{BB962C8B-B14F-4D97-AF65-F5344CB8AC3E}">
        <p14:creationId xmlns:p14="http://schemas.microsoft.com/office/powerpoint/2010/main" val="67267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We can find solid</a:t>
            </a:r>
            <a:r>
              <a:rPr lang="en-CA" baseline="0" dirty="0" smtClean="0"/>
              <a:t> actor model implementation for F#</a:t>
            </a:r>
          </a:p>
          <a:p>
            <a:r>
              <a:rPr lang="en-CA" sz="1200" b="0" i="0" u="none" strike="noStrike" kern="1200" baseline="0" dirty="0" smtClean="0">
                <a:solidFill>
                  <a:schemeClr val="tx1"/>
                </a:solidFill>
                <a:latin typeface="+mn-lt"/>
                <a:ea typeface="+mn-ea"/>
                <a:cs typeface="+mn-cs"/>
              </a:rPr>
              <a:t> - In 1999 NASA's Climate Orbiter was lost because part of the development team used the metric system and another part used imperial units of measure. This was one of the motivations for a new F# feature called </a:t>
            </a:r>
            <a:r>
              <a:rPr lang="en-CA" sz="1200" b="0" i="1" u="none" strike="noStrike" kern="1200" baseline="0" dirty="0" smtClean="0">
                <a:solidFill>
                  <a:schemeClr val="tx1"/>
                </a:solidFill>
                <a:latin typeface="+mn-lt"/>
                <a:ea typeface="+mn-ea"/>
                <a:cs typeface="+mn-cs"/>
              </a:rPr>
              <a:t>units of measure </a:t>
            </a:r>
            <a:r>
              <a:rPr lang="en-CA" sz="1200" b="0" i="0" u="none" strike="noStrike" kern="1200" baseline="0" dirty="0" smtClean="0">
                <a:solidFill>
                  <a:schemeClr val="tx1"/>
                </a:solidFill>
                <a:latin typeface="+mn-lt"/>
                <a:ea typeface="+mn-ea"/>
                <a:cs typeface="+mn-cs"/>
              </a:rPr>
              <a:t>which allows us to avoid this kind of </a:t>
            </a:r>
            <a:r>
              <a:rPr lang="en-US" sz="1200" b="0" i="0" u="none" strike="noStrike" kern="1200" baseline="0" dirty="0" smtClean="0">
                <a:solidFill>
                  <a:schemeClr val="tx1"/>
                </a:solidFill>
                <a:latin typeface="+mn-lt"/>
                <a:ea typeface="+mn-ea"/>
                <a:cs typeface="+mn-cs"/>
              </a:rPr>
              <a:t>issue.</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22</a:t>
            </a:fld>
            <a:endParaRPr lang="en-CA"/>
          </a:p>
        </p:txBody>
      </p:sp>
    </p:spTree>
    <p:extLst>
      <p:ext uri="{BB962C8B-B14F-4D97-AF65-F5344CB8AC3E}">
        <p14:creationId xmlns:p14="http://schemas.microsoft.com/office/powerpoint/2010/main" val="389318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Introduction</a:t>
            </a:r>
          </a:p>
          <a:p>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p>
        </p:txBody>
      </p:sp>
    </p:spTree>
    <p:extLst>
      <p:ext uri="{BB962C8B-B14F-4D97-AF65-F5344CB8AC3E}">
        <p14:creationId xmlns:p14="http://schemas.microsoft.com/office/powerpoint/2010/main" val="210447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p>
        </p:txBody>
      </p:sp>
    </p:spTree>
    <p:extLst>
      <p:ext uri="{BB962C8B-B14F-4D97-AF65-F5344CB8AC3E}">
        <p14:creationId xmlns:p14="http://schemas.microsoft.com/office/powerpoint/2010/main" val="318643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Multi 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p>
        </p:txBody>
      </p:sp>
    </p:spTree>
    <p:extLst>
      <p:ext uri="{BB962C8B-B14F-4D97-AF65-F5344CB8AC3E}">
        <p14:creationId xmlns:p14="http://schemas.microsoft.com/office/powerpoint/2010/main" val="1246853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74638"/>
            <a:ext cx="8656320" cy="426402"/>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Does the language you choose make a difference?</a:t>
            </a:r>
            <a:endParaRPr lang="en-CA" sz="3200" noProof="0" dirty="0">
              <a:latin typeface="Fira Sans Light" panose="020B0603050000020004" pitchFamily="34" charset="0"/>
              <a:ea typeface="Fira Sans Light" panose="020B0603050000020004" pitchFamily="34" charset="0"/>
            </a:endParaRPr>
          </a:p>
        </p:txBody>
      </p:sp>
      <p:pic>
        <p:nvPicPr>
          <p:cNvPr id="7" name="Picture 6"/>
          <p:cNvPicPr>
            <a:picLocks noChangeAspect="1"/>
          </p:cNvPicPr>
          <p:nvPr/>
        </p:nvPicPr>
        <p:blipFill>
          <a:blip r:embed="rId3"/>
          <a:stretch>
            <a:fillRect/>
          </a:stretch>
        </p:blipFill>
        <p:spPr>
          <a:xfrm>
            <a:off x="2380126" y="5250126"/>
            <a:ext cx="4667901" cy="1438476"/>
          </a:xfrm>
          <a:prstGeom prst="rect">
            <a:avLst/>
          </a:prstGeom>
        </p:spPr>
      </p:pic>
      <p:pic>
        <p:nvPicPr>
          <p:cNvPr id="9" name="Picture 8"/>
          <p:cNvPicPr>
            <a:picLocks noChangeAspect="1"/>
          </p:cNvPicPr>
          <p:nvPr/>
        </p:nvPicPr>
        <p:blipFill>
          <a:blip r:embed="rId4"/>
          <a:stretch>
            <a:fillRect/>
          </a:stretch>
        </p:blipFill>
        <p:spPr>
          <a:xfrm>
            <a:off x="2672643" y="932796"/>
            <a:ext cx="4082865" cy="3986514"/>
          </a:xfrm>
          <a:prstGeom prst="rect">
            <a:avLst/>
          </a:prstGeom>
        </p:spPr>
      </p:pic>
    </p:spTree>
    <p:extLst>
      <p:ext uri="{BB962C8B-B14F-4D97-AF65-F5344CB8AC3E}">
        <p14:creationId xmlns:p14="http://schemas.microsoft.com/office/powerpoint/2010/main" val="3237884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Main concepts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312420" y="3855720"/>
            <a:ext cx="8229600" cy="2049780"/>
          </a:xfrm>
        </p:spPr>
        <p:txBody>
          <a:bodyPr>
            <a:normAutofit/>
          </a:bodyPr>
          <a:lstStyle/>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p:txBody>
      </p:sp>
      <p:pic>
        <p:nvPicPr>
          <p:cNvPr id="2050" name="Picture 2" descr="four ke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226820"/>
            <a:ext cx="467868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1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Function-oriented rather than object-oriented</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4084320"/>
          </a:xfrm>
        </p:spPr>
        <p:txBody>
          <a:bodyPr>
            <a:normAutofit/>
          </a:bodyPr>
          <a:lstStyle/>
          <a:p>
            <a:r>
              <a:rPr lang="en-US" sz="1800" dirty="0" smtClean="0">
                <a:latin typeface="Fira Sans" panose="020B0603050000020004" pitchFamily="34" charset="0"/>
                <a:ea typeface="Fira Sans" panose="020B0603050000020004" pitchFamily="34" charset="0"/>
              </a:rPr>
              <a:t>Functions are everywhere and they are first class entities. This nature of F# inflate every part of the language and type system</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Binding and composition give us an elegance to build basic function and then function that use those function and so 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Factoring and refactoring, the ability to factor a problem into parts depends how easily the parts can be glued together</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Good design, </a:t>
            </a:r>
            <a:r>
              <a:rPr lang="en-CA" sz="1800" dirty="0" smtClean="0">
                <a:latin typeface="Fira Sans" panose="020B0603050000020004" pitchFamily="34" charset="0"/>
                <a:ea typeface="Fira Sans" panose="020B0603050000020004" pitchFamily="34" charset="0"/>
              </a:rPr>
              <a:t>many </a:t>
            </a:r>
            <a:r>
              <a:rPr lang="en-CA" sz="1800" dirty="0">
                <a:latin typeface="Fira Sans" panose="020B0603050000020004" pitchFamily="34" charset="0"/>
                <a:ea typeface="Fira Sans" panose="020B0603050000020004" pitchFamily="34" charset="0"/>
              </a:rPr>
              <a:t>of the </a:t>
            </a:r>
            <a:r>
              <a:rPr lang="en-CA" sz="1800" dirty="0" smtClean="0">
                <a:latin typeface="Fira Sans" panose="020B0603050000020004" pitchFamily="34" charset="0"/>
                <a:ea typeface="Fira Sans" panose="020B0603050000020004" pitchFamily="34" charset="0"/>
              </a:rPr>
              <a:t>principles </a:t>
            </a:r>
            <a:r>
              <a:rPr lang="en-CA" sz="1800" dirty="0">
                <a:latin typeface="Fira Sans" panose="020B0603050000020004" pitchFamily="34" charset="0"/>
                <a:ea typeface="Fira Sans" panose="020B0603050000020004" pitchFamily="34" charset="0"/>
              </a:rPr>
              <a:t>such as "separation of concerns", "single </a:t>
            </a:r>
            <a:r>
              <a:rPr lang="en-CA" sz="1800" dirty="0" smtClean="0">
                <a:latin typeface="Fira Sans" panose="020B0603050000020004" pitchFamily="34" charset="0"/>
                <a:ea typeface="Fira Sans" panose="020B0603050000020004" pitchFamily="34" charset="0"/>
              </a:rPr>
              <a:t>responsibility", </a:t>
            </a:r>
            <a:r>
              <a:rPr lang="en-CA" sz="1800" dirty="0">
                <a:latin typeface="Fira Sans" panose="020B0603050000020004" pitchFamily="34" charset="0"/>
                <a:ea typeface="Fira Sans" panose="020B0603050000020004" pitchFamily="34" charset="0"/>
              </a:rPr>
              <a:t>"program to an interface, not an implementation", arise naturally as a result of a functional approach. And functional code tends to be high level and declarative in general</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888194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Expressions rather than statements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720340"/>
            <a:ext cx="8229600" cy="1112520"/>
          </a:xfrm>
        </p:spPr>
        <p:txBody>
          <a:bodyPr>
            <a:normAutofit/>
          </a:bodyPr>
          <a:lstStyle/>
          <a:p>
            <a:r>
              <a:rPr lang="en-US" sz="1800" dirty="0" smtClean="0">
                <a:latin typeface="Fira Sans" panose="020B0603050000020004" pitchFamily="34" charset="0"/>
                <a:ea typeface="Fira Sans" panose="020B0603050000020004" pitchFamily="34" charset="0"/>
              </a:rPr>
              <a:t>Functional languages have not statements, everything is an expression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part of the code return a value</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11804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Algebraic types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73152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The type system in F# is based on the concept of algebraic types, new compound types are built by using existing types in two different ways</a:t>
            </a:r>
          </a:p>
          <a:p>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891540" y="1873380"/>
            <a:ext cx="3248478" cy="962159"/>
          </a:xfrm>
          <a:prstGeom prst="rect">
            <a:avLst/>
          </a:prstGeom>
        </p:spPr>
      </p:pic>
      <p:pic>
        <p:nvPicPr>
          <p:cNvPr id="5" name="Picture 4"/>
          <p:cNvPicPr>
            <a:picLocks noChangeAspect="1"/>
          </p:cNvPicPr>
          <p:nvPr/>
        </p:nvPicPr>
        <p:blipFill>
          <a:blip r:embed="rId4"/>
          <a:stretch>
            <a:fillRect/>
          </a:stretch>
        </p:blipFill>
        <p:spPr>
          <a:xfrm>
            <a:off x="891540" y="3811800"/>
            <a:ext cx="1705213" cy="1505160"/>
          </a:xfrm>
          <a:prstGeom prst="rect">
            <a:avLst/>
          </a:prstGeom>
        </p:spPr>
      </p:pic>
      <p:sp>
        <p:nvSpPr>
          <p:cNvPr id="6" name="Rectangle 5"/>
          <p:cNvSpPr/>
          <p:nvPr/>
        </p:nvSpPr>
        <p:spPr>
          <a:xfrm>
            <a:off x="891540" y="3102710"/>
            <a:ext cx="7269480" cy="646331"/>
          </a:xfrm>
          <a:prstGeom prst="rect">
            <a:avLst/>
          </a:prstGeom>
        </p:spPr>
        <p:txBody>
          <a:bodyPr wrap="square">
            <a:spAutoFit/>
          </a:bodyPr>
          <a:lstStyle/>
          <a:p>
            <a:r>
              <a:rPr lang="en-CA" dirty="0" smtClean="0"/>
              <a:t>Combination </a:t>
            </a:r>
            <a:r>
              <a:rPr lang="en-CA" dirty="0"/>
              <a:t>of values, each picked from a set of </a:t>
            </a:r>
            <a:r>
              <a:rPr lang="en-CA" dirty="0" smtClean="0"/>
              <a:t>types, these are called "</a:t>
            </a:r>
            <a:r>
              <a:rPr lang="en-CA" dirty="0"/>
              <a:t>product" </a:t>
            </a:r>
            <a:r>
              <a:rPr lang="en-CA" dirty="0" smtClean="0"/>
              <a:t>types</a:t>
            </a:r>
            <a:endParaRPr lang="en-CA" dirty="0"/>
          </a:p>
        </p:txBody>
      </p:sp>
      <p:sp>
        <p:nvSpPr>
          <p:cNvPr id="7" name="Rectangle 6"/>
          <p:cNvSpPr/>
          <p:nvPr/>
        </p:nvSpPr>
        <p:spPr>
          <a:xfrm>
            <a:off x="891540" y="5475655"/>
            <a:ext cx="7269480" cy="646331"/>
          </a:xfrm>
          <a:prstGeom prst="rect">
            <a:avLst/>
          </a:prstGeom>
        </p:spPr>
        <p:txBody>
          <a:bodyPr wrap="square">
            <a:spAutoFit/>
          </a:bodyPr>
          <a:lstStyle/>
          <a:p>
            <a:r>
              <a:rPr lang="en-CA" dirty="0" smtClean="0"/>
              <a:t>Disjoint </a:t>
            </a:r>
            <a:r>
              <a:rPr lang="en-CA" dirty="0"/>
              <a:t>union representing a choice between a set of types. These are called "sum" types.</a:t>
            </a:r>
          </a:p>
        </p:txBody>
      </p:sp>
    </p:spTree>
    <p:extLst>
      <p:ext uri="{BB962C8B-B14F-4D97-AF65-F5344CB8AC3E}">
        <p14:creationId xmlns:p14="http://schemas.microsoft.com/office/powerpoint/2010/main" val="1776267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Pattern matching for flow control</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74676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 functional language pattern matching is the purest form of conditional expression</a:t>
            </a:r>
          </a:p>
        </p:txBody>
      </p:sp>
      <p:pic>
        <p:nvPicPr>
          <p:cNvPr id="4" name="Picture 3"/>
          <p:cNvPicPr>
            <a:picLocks noChangeAspect="1"/>
          </p:cNvPicPr>
          <p:nvPr/>
        </p:nvPicPr>
        <p:blipFill>
          <a:blip r:embed="rId3"/>
          <a:stretch>
            <a:fillRect/>
          </a:stretch>
        </p:blipFill>
        <p:spPr>
          <a:xfrm>
            <a:off x="640080" y="2432701"/>
            <a:ext cx="1952898" cy="523948"/>
          </a:xfrm>
          <a:prstGeom prst="rect">
            <a:avLst/>
          </a:prstGeom>
        </p:spPr>
      </p:pic>
      <p:pic>
        <p:nvPicPr>
          <p:cNvPr id="5" name="Picture 4"/>
          <p:cNvPicPr>
            <a:picLocks noChangeAspect="1"/>
          </p:cNvPicPr>
          <p:nvPr/>
        </p:nvPicPr>
        <p:blipFill>
          <a:blip r:embed="rId4"/>
          <a:stretch>
            <a:fillRect/>
          </a:stretch>
        </p:blipFill>
        <p:spPr>
          <a:xfrm>
            <a:off x="3712713" y="2432701"/>
            <a:ext cx="1886213" cy="771633"/>
          </a:xfrm>
          <a:prstGeom prst="rect">
            <a:avLst/>
          </a:prstGeom>
        </p:spPr>
      </p:pic>
      <p:pic>
        <p:nvPicPr>
          <p:cNvPr id="6" name="Picture 5"/>
          <p:cNvPicPr>
            <a:picLocks noChangeAspect="1"/>
          </p:cNvPicPr>
          <p:nvPr/>
        </p:nvPicPr>
        <p:blipFill>
          <a:blip r:embed="rId5"/>
          <a:stretch>
            <a:fillRect/>
          </a:stretch>
        </p:blipFill>
        <p:spPr>
          <a:xfrm>
            <a:off x="6718661" y="2410796"/>
            <a:ext cx="1286054" cy="724001"/>
          </a:xfrm>
          <a:prstGeom prst="rect">
            <a:avLst/>
          </a:prstGeom>
        </p:spPr>
      </p:pic>
      <p:sp>
        <p:nvSpPr>
          <p:cNvPr id="7" name="Rectangle 6"/>
          <p:cNvSpPr/>
          <p:nvPr/>
        </p:nvSpPr>
        <p:spPr>
          <a:xfrm>
            <a:off x="457200" y="3204334"/>
            <a:ext cx="2499082" cy="369332"/>
          </a:xfrm>
          <a:prstGeom prst="rect">
            <a:avLst/>
          </a:prstGeom>
        </p:spPr>
        <p:txBody>
          <a:bodyPr wrap="none">
            <a:spAutoFit/>
          </a:bodyPr>
          <a:lstStyle/>
          <a:p>
            <a:r>
              <a:rPr lang="en-CA" dirty="0"/>
              <a:t>if-then-else replacement</a:t>
            </a:r>
          </a:p>
        </p:txBody>
      </p:sp>
      <p:sp>
        <p:nvSpPr>
          <p:cNvPr id="8" name="Rectangle 7"/>
          <p:cNvSpPr/>
          <p:nvPr/>
        </p:nvSpPr>
        <p:spPr>
          <a:xfrm>
            <a:off x="3643106" y="3450095"/>
            <a:ext cx="2025426" cy="369332"/>
          </a:xfrm>
          <a:prstGeom prst="rect">
            <a:avLst/>
          </a:prstGeom>
        </p:spPr>
        <p:txBody>
          <a:bodyPr wrap="none">
            <a:spAutoFit/>
          </a:bodyPr>
          <a:lstStyle/>
          <a:p>
            <a:r>
              <a:rPr lang="en-CA" dirty="0" smtClean="0"/>
              <a:t>switch </a:t>
            </a:r>
            <a:r>
              <a:rPr lang="en-CA" dirty="0"/>
              <a:t>replacement</a:t>
            </a:r>
          </a:p>
        </p:txBody>
      </p:sp>
      <p:sp>
        <p:nvSpPr>
          <p:cNvPr id="9" name="Rectangle 8"/>
          <p:cNvSpPr/>
          <p:nvPr/>
        </p:nvSpPr>
        <p:spPr>
          <a:xfrm>
            <a:off x="6599828" y="3358653"/>
            <a:ext cx="1984008" cy="646331"/>
          </a:xfrm>
          <a:prstGeom prst="rect">
            <a:avLst/>
          </a:prstGeom>
        </p:spPr>
        <p:txBody>
          <a:bodyPr wrap="square">
            <a:spAutoFit/>
          </a:bodyPr>
          <a:lstStyle/>
          <a:p>
            <a:r>
              <a:rPr lang="en-CA" dirty="0" smtClean="0"/>
              <a:t>recursive loop representation</a:t>
            </a:r>
            <a:endParaRPr lang="en-CA" dirty="0"/>
          </a:p>
        </p:txBody>
      </p:sp>
      <p:sp>
        <p:nvSpPr>
          <p:cNvPr id="10" name="Content Placeholder 2"/>
          <p:cNvSpPr txBox="1">
            <a:spLocks/>
          </p:cNvSpPr>
          <p:nvPr/>
        </p:nvSpPr>
        <p:spPr>
          <a:xfrm>
            <a:off x="354236" y="4250745"/>
            <a:ext cx="8229600" cy="7632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All of this conditional expression could be completed with different types of patterns (type test, record, OR, Identifier, </a:t>
            </a:r>
            <a:r>
              <a:rPr lang="en-US" sz="1800" dirty="0" err="1" smtClean="0">
                <a:latin typeface="Fira Sans" panose="020B0603050000020004" pitchFamily="34" charset="0"/>
                <a:ea typeface="Fira Sans" panose="020B0603050000020004" pitchFamily="34" charset="0"/>
              </a:rPr>
              <a:t>etc</a:t>
            </a:r>
            <a:r>
              <a:rPr lang="en-US"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133948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3"/>
            <a:ext cx="8229600" cy="5544589"/>
          </a:xfrm>
        </p:spPr>
        <p:txBody>
          <a:bodyPr>
            <a:normAutofit/>
          </a:bodyPr>
          <a:lstStyle/>
          <a:p>
            <a:r>
              <a:rPr lang="en-US" sz="1800" dirty="0" smtClean="0">
                <a:latin typeface="Fira Sans" panose="020B0603050000020004" pitchFamily="34" charset="0"/>
                <a:ea typeface="Fira Sans" panose="020B0603050000020004" pitchFamily="34" charset="0"/>
              </a:rPr>
              <a:t>No nulls, there are no nulls so there are no NRE</a:t>
            </a:r>
          </a:p>
          <a:p>
            <a:pPr lvl="1"/>
            <a:r>
              <a:rPr lang="en-US" sz="1600" dirty="0" smtClean="0">
                <a:latin typeface="Fira Sans" panose="020B0603050000020004" pitchFamily="34" charset="0"/>
                <a:ea typeface="Fira Sans" panose="020B0603050000020004" pitchFamily="34" charset="0"/>
              </a:rPr>
              <a:t>F# has types that express absence </a:t>
            </a:r>
            <a:r>
              <a:rPr lang="en-US" sz="1600" dirty="0">
                <a:latin typeface="Fira Sans" panose="020B0603050000020004" pitchFamily="34" charset="0"/>
                <a:ea typeface="Fira Sans" panose="020B0603050000020004" pitchFamily="34" charset="0"/>
              </a:rPr>
              <a:t>m</a:t>
            </a:r>
            <a:r>
              <a:rPr lang="en-US" sz="1600" dirty="0" smtClean="0">
                <a:latin typeface="Fira Sans" panose="020B0603050000020004" pitchFamily="34" charset="0"/>
                <a:ea typeface="Fira Sans" panose="020B0603050000020004" pitchFamily="34" charset="0"/>
              </a:rPr>
              <a:t>ore safely, </a:t>
            </a:r>
            <a:r>
              <a:rPr lang="en-US" sz="1600" i="1" dirty="0" smtClean="0">
                <a:latin typeface="Fira Sans" panose="020B0603050000020004" pitchFamily="34" charset="0"/>
                <a:ea typeface="Fira Sans" panose="020B0603050000020004" pitchFamily="34" charset="0"/>
              </a:rPr>
              <a:t>Options</a:t>
            </a:r>
            <a:r>
              <a:rPr lang="en-US" sz="1600" dirty="0" smtClean="0">
                <a:latin typeface="Fira Sans" panose="020B0603050000020004" pitchFamily="34" charset="0"/>
                <a:ea typeface="Fira Sans" panose="020B0603050000020004" pitchFamily="34" charset="0"/>
              </a:rPr>
              <a:t>, </a:t>
            </a:r>
            <a:r>
              <a:rPr lang="en-US" sz="1600" i="1" dirty="0" smtClean="0">
                <a:latin typeface="Fira Sans" panose="020B0603050000020004" pitchFamily="34" charset="0"/>
                <a:ea typeface="Fira Sans" panose="020B0603050000020004" pitchFamily="34" charset="0"/>
              </a:rPr>
              <a:t>Choices</a:t>
            </a:r>
            <a:r>
              <a:rPr lang="en-US" sz="1600" dirty="0" smtClean="0">
                <a:latin typeface="Fira Sans" panose="020B0603050000020004" pitchFamily="34" charset="0"/>
                <a:ea typeface="Fira Sans" panose="020B0603050000020004" pitchFamily="34" charset="0"/>
              </a:rPr>
              <a:t>, </a:t>
            </a:r>
            <a:r>
              <a:rPr lang="en-US" sz="1600" dirty="0" err="1" smtClean="0">
                <a:latin typeface="Fira Sans" panose="020B0603050000020004" pitchFamily="34" charset="0"/>
                <a:ea typeface="Fira Sans" panose="020B0603050000020004" pitchFamily="34" charset="0"/>
              </a:rPr>
              <a:t>etc</a:t>
            </a:r>
            <a:endParaRPr lang="en-US" sz="1600" dirty="0" smtClean="0">
              <a:latin typeface="Fira Sans" panose="020B0603050000020004" pitchFamily="34" charset="0"/>
              <a:ea typeface="Fira Sans" panose="020B0603050000020004" pitchFamily="34" charset="0"/>
            </a:endParaRPr>
          </a:p>
          <a:p>
            <a:pPr lvl="1"/>
            <a:endParaRPr lang="en-US" sz="16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Immutable data, no complex state interaction</a:t>
            </a:r>
            <a:r>
              <a:rPr lang="en-US" sz="1800" dirty="0" smtClean="0">
                <a:latin typeface="Fira Sans" panose="020B0603050000020004" pitchFamily="34" charset="0"/>
                <a:ea typeface="Fira Sans" panose="020B0603050000020004" pitchFamily="34" charset="0"/>
              </a:rPr>
              <a:t> errors</a:t>
            </a:r>
          </a:p>
          <a:p>
            <a:pPr lvl="1"/>
            <a:r>
              <a:rPr lang="en-US" sz="1600" dirty="0" smtClean="0">
                <a:latin typeface="Fira Sans" panose="020B0603050000020004" pitchFamily="34" charset="0"/>
                <a:ea typeface="Fira Sans" panose="020B0603050000020004" pitchFamily="34" charset="0"/>
              </a:rPr>
              <a:t>F# is immutable by default</a:t>
            </a:r>
          </a:p>
          <a:p>
            <a:pPr lvl="1"/>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Very stron</a:t>
            </a:r>
            <a:r>
              <a:rPr lang="en-US" sz="1800" dirty="0" smtClean="0">
                <a:latin typeface="Fira Sans" panose="020B0603050000020004" pitchFamily="34" charset="0"/>
                <a:ea typeface="Fira Sans" panose="020B0603050000020004" pitchFamily="34" charset="0"/>
              </a:rPr>
              <a:t>g type system, the compiler works hard to stop me writing nonsense</a:t>
            </a:r>
          </a:p>
          <a:p>
            <a:pPr lvl="1"/>
            <a:r>
              <a:rPr lang="en-CA" sz="1600" dirty="0">
                <a:latin typeface="Fira Sans" panose="020B0603050000020004" pitchFamily="34" charset="0"/>
                <a:ea typeface="Fira Sans" panose="020B0603050000020004" pitchFamily="34" charset="0"/>
              </a:rPr>
              <a:t>F# type </a:t>
            </a:r>
            <a:r>
              <a:rPr lang="en-CA" sz="1600" dirty="0" smtClean="0">
                <a:latin typeface="Fira Sans" panose="020B0603050000020004" pitchFamily="34" charset="0"/>
                <a:ea typeface="Fira Sans" panose="020B0603050000020004" pitchFamily="34" charset="0"/>
              </a:rPr>
              <a:t>inference </a:t>
            </a:r>
            <a:r>
              <a:rPr lang="en-CA" sz="1600" dirty="0">
                <a:latin typeface="Fira Sans" panose="020B0603050000020004" pitchFamily="34" charset="0"/>
                <a:ea typeface="Fira Sans" panose="020B0603050000020004" pitchFamily="34" charset="0"/>
              </a:rPr>
              <a:t>gives immediate feedback on </a:t>
            </a:r>
            <a:r>
              <a:rPr lang="en-CA" sz="1600" dirty="0" smtClean="0">
                <a:latin typeface="Fira Sans" panose="020B0603050000020004" pitchFamily="34" charset="0"/>
                <a:ea typeface="Fira Sans" panose="020B0603050000020004" pitchFamily="34" charset="0"/>
              </a:rPr>
              <a:t>nonsense</a:t>
            </a:r>
          </a:p>
          <a:p>
            <a:pPr lvl="1"/>
            <a:endParaRPr lang="en-US" sz="1600" dirty="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Composition of small functions, </a:t>
            </a:r>
            <a:r>
              <a:rPr lang="en-CA" sz="1800" dirty="0"/>
              <a:t>a small function is easy to reason about, easy to test, and it will continue to work when composed with other small functions, if there is an error it will be in a single small function. Reuse is pervasive</a:t>
            </a:r>
            <a:r>
              <a:rPr lang="en-CA" sz="1800" dirty="0" smtClean="0"/>
              <a:t>.</a:t>
            </a:r>
          </a:p>
          <a:p>
            <a:pPr lvl="1"/>
            <a:r>
              <a:rPr lang="en-CA" sz="1600" dirty="0">
                <a:latin typeface="Fira Sans" panose="020B0603050000020004" pitchFamily="34" charset="0"/>
                <a:ea typeface="Fira Sans" panose="020B0603050000020004" pitchFamily="34" charset="0"/>
              </a:rPr>
              <a:t>F# supports first class </a:t>
            </a:r>
            <a:r>
              <a:rPr lang="en-CA" sz="1600" dirty="0">
                <a:latin typeface="Fira Sans" panose="020B0603050000020004" pitchFamily="34" charset="0"/>
                <a:ea typeface="Fira Sans" panose="020B0603050000020004" pitchFamily="34" charset="0"/>
              </a:rPr>
              <a:t>functions</a:t>
            </a:r>
          </a:p>
          <a:p>
            <a:pPr lvl="1"/>
            <a:r>
              <a:rPr lang="en-CA" sz="1600" dirty="0">
                <a:latin typeface="Fira Sans" panose="020B0603050000020004" pitchFamily="34" charset="0"/>
                <a:ea typeface="Fira Sans" panose="020B0603050000020004" pitchFamily="34" charset="0"/>
              </a:rPr>
              <a:t>F# has a syntax friendly to function definition and composition </a:t>
            </a:r>
            <a:endParaRPr lang="en-CA" sz="16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16629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4"/>
            <a:ext cx="8229600" cy="4779818"/>
          </a:xfrm>
        </p:spPr>
        <p:txBody>
          <a:bodyPr>
            <a:normAutofit/>
          </a:bodyPr>
          <a:lstStyle/>
          <a:p>
            <a:pPr marL="457200" lvl="1" indent="0">
              <a:buNone/>
            </a:pPr>
            <a:endParaRPr lang="en-US" sz="1800" dirty="0" smtClean="0">
              <a:latin typeface="Fira Sans" panose="020B0603050000020004" pitchFamily="34" charset="0"/>
              <a:ea typeface="Fira Sans" panose="020B0603050000020004" pitchFamily="34" charset="0"/>
            </a:endParaRPr>
          </a:p>
          <a:p>
            <a:r>
              <a:rPr lang="en-CA" sz="1800" dirty="0">
                <a:latin typeface="Fira Sans" panose="020B0603050000020004" pitchFamily="34" charset="0"/>
                <a:ea typeface="Fira Sans" panose="020B0603050000020004" pitchFamily="34" charset="0"/>
              </a:rPr>
              <a:t>Asynchronous programming </a:t>
            </a:r>
            <a:r>
              <a:rPr lang="en-CA" sz="1800" dirty="0">
                <a:latin typeface="Fira Sans" panose="020B0603050000020004" pitchFamily="34" charset="0"/>
                <a:ea typeface="Fira Sans" panose="020B0603050000020004" pitchFamily="34" charset="0"/>
              </a:rPr>
              <a:t>abstractions</a:t>
            </a:r>
            <a:r>
              <a:rPr lang="en-US" sz="1800" dirty="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no tedious error prone </a:t>
            </a:r>
            <a:r>
              <a:rPr lang="en-CA" sz="1800" dirty="0" smtClean="0">
                <a:latin typeface="Fira Sans" panose="020B0603050000020004" pitchFamily="34" charset="0"/>
                <a:ea typeface="Fira Sans" panose="020B0603050000020004" pitchFamily="34" charset="0"/>
              </a:rPr>
              <a:t>chaining</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 asynchronous workflows make composing asynchronous computation easy and error </a:t>
            </a:r>
            <a:r>
              <a:rPr lang="en-CA" sz="1600" dirty="0">
                <a:latin typeface="Fira Sans" panose="020B0603050000020004" pitchFamily="34" charset="0"/>
                <a:ea typeface="Fira Sans" panose="020B0603050000020004" pitchFamily="34" charset="0"/>
              </a:rPr>
              <a:t>free</a:t>
            </a:r>
          </a:p>
          <a:p>
            <a:pPr lvl="1"/>
            <a:r>
              <a:rPr lang="en-CA" sz="1600" dirty="0">
                <a:latin typeface="Fira Sans" panose="020B0603050000020004" pitchFamily="34" charset="0"/>
                <a:ea typeface="Fira Sans" panose="020B0603050000020004" pitchFamily="34" charset="0"/>
              </a:rPr>
              <a:t>F# agent abstraction makes dealing with state and concurrency easier to reason </a:t>
            </a:r>
            <a:r>
              <a:rPr lang="en-CA" sz="1600" dirty="0" smtClean="0">
                <a:latin typeface="Fira Sans" panose="020B0603050000020004" pitchFamily="34" charset="0"/>
                <a:ea typeface="Fira Sans" panose="020B0603050000020004" pitchFamily="34" charset="0"/>
              </a:rPr>
              <a:t>about</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Higher-order functions over </a:t>
            </a:r>
            <a:r>
              <a:rPr lang="en-CA" sz="1800" dirty="0" smtClean="0">
                <a:latin typeface="Fira Sans" panose="020B0603050000020004" pitchFamily="34" charset="0"/>
                <a:ea typeface="Fira Sans" panose="020B0603050000020004" pitchFamily="34" charset="0"/>
              </a:rPr>
              <a:t>collections, </a:t>
            </a:r>
            <a:r>
              <a:rPr lang="en-CA" sz="1800" dirty="0">
                <a:latin typeface="Fira Sans" panose="020B0603050000020004" pitchFamily="34" charset="0"/>
                <a:ea typeface="Fira Sans" panose="020B0603050000020004" pitchFamily="34" charset="0"/>
              </a:rPr>
              <a:t>no indexing errors, boundary errors</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a:t>
            </a:r>
            <a:r>
              <a:rPr lang="en-CA" sz="1600" dirty="0">
                <a:latin typeface="Fira Sans" panose="020B0603050000020004" pitchFamily="34" charset="0"/>
                <a:ea typeface="Fira Sans" panose="020B0603050000020004" pitchFamily="34" charset="0"/>
              </a:rPr>
              <a:t># has a rich library of functions over </a:t>
            </a:r>
            <a:r>
              <a:rPr lang="en-CA" sz="1600" dirty="0" smtClean="0">
                <a:latin typeface="Fira Sans" panose="020B0603050000020004" pitchFamily="34" charset="0"/>
                <a:ea typeface="Fira Sans" panose="020B0603050000020004" pitchFamily="34" charset="0"/>
              </a:rPr>
              <a:t>collections</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Units of </a:t>
            </a:r>
            <a:r>
              <a:rPr lang="en-CA" sz="1800" dirty="0" smtClean="0">
                <a:latin typeface="Fira Sans" panose="020B0603050000020004" pitchFamily="34" charset="0"/>
                <a:ea typeface="Fira Sans" panose="020B0603050000020004" pitchFamily="34" charset="0"/>
              </a:rPr>
              <a:t>measure, </a:t>
            </a:r>
            <a:r>
              <a:rPr lang="en-CA" sz="1800" dirty="0">
                <a:latin typeface="Fira Sans" panose="020B0603050000020004" pitchFamily="34" charset="0"/>
                <a:ea typeface="Fira Sans" panose="020B0603050000020004" pitchFamily="34" charset="0"/>
              </a:rPr>
              <a:t>no calculation errors caused by unit misunderstandings </a:t>
            </a:r>
            <a:r>
              <a:rPr lang="en-CA" sz="1800" dirty="0">
                <a:latin typeface="Fira Sans" panose="020B0603050000020004" pitchFamily="34" charset="0"/>
                <a:ea typeface="Fira Sans" panose="020B0603050000020004" pitchFamily="34" charset="0"/>
              </a:rPr>
              <a:t> </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 supports typing of numeric types</a:t>
            </a:r>
          </a:p>
        </p:txBody>
      </p:sp>
    </p:spTree>
    <p:extLst>
      <p:ext uri="{BB962C8B-B14F-4D97-AF65-F5344CB8AC3E}">
        <p14:creationId xmlns:p14="http://schemas.microsoft.com/office/powerpoint/2010/main" val="129024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l-GR" sz="3200" dirty="0" smtClean="0">
                <a:latin typeface="Fira Sans Light" panose="020B0603050000020004" pitchFamily="34" charset="0"/>
                <a:ea typeface="Fira Sans Light" panose="020B0603050000020004" pitchFamily="34" charset="0"/>
              </a:rPr>
              <a:t>λ</a:t>
            </a:r>
            <a:r>
              <a:rPr lang="en-US" sz="3200" dirty="0" smtClean="0">
                <a:latin typeface="Fira Sans Light" panose="020B0603050000020004" pitchFamily="34" charset="0"/>
                <a:ea typeface="Fira Sans Light" panose="020B0603050000020004" pitchFamily="34" charset="0"/>
              </a:rPr>
              <a:t>-calculus</a:t>
            </a:r>
            <a:endParaRPr lang="en-US" sz="320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199" y="1881072"/>
            <a:ext cx="8229600" cy="64008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Introduced</a:t>
            </a:r>
            <a:r>
              <a:rPr lang="fr-FR" sz="1800" dirty="0" smtClean="0">
                <a:latin typeface="Fira Sans" panose="020B0603050000020004" pitchFamily="34" charset="0"/>
                <a:ea typeface="Fira Sans" panose="020B0603050000020004" pitchFamily="34" charset="0"/>
              </a:rPr>
              <a:t> by Alonzo Church as </a:t>
            </a:r>
            <a:r>
              <a:rPr lang="en-US" sz="1800" dirty="0" smtClean="0">
                <a:latin typeface="Fira Sans" panose="020B0603050000020004" pitchFamily="34" charset="0"/>
                <a:ea typeface="Fira Sans" panose="020B0603050000020004" pitchFamily="34" charset="0"/>
              </a:rPr>
              <a:t>attempt</a:t>
            </a:r>
            <a:r>
              <a:rPr lang="fr-FR" sz="1800" dirty="0" smtClean="0">
                <a:latin typeface="Fira Sans" panose="020B0603050000020004" pitchFamily="34" charset="0"/>
                <a:ea typeface="Fira Sans" panose="020B0603050000020004" pitchFamily="34" charset="0"/>
              </a:rPr>
              <a:t> to </a:t>
            </a:r>
            <a:r>
              <a:rPr lang="en-US" sz="1800" dirty="0" smtClean="0">
                <a:latin typeface="Fira Sans" panose="020B0603050000020004" pitchFamily="34" charset="0"/>
                <a:ea typeface="Fira Sans" panose="020B0603050000020004" pitchFamily="34" charset="0"/>
              </a:rPr>
              <a:t>formalize</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construct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just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using</a:t>
            </a:r>
            <a:r>
              <a:rPr lang="fr-FR" sz="1800" dirty="0" smtClean="0">
                <a:latin typeface="Fira Sans" panose="020B0603050000020004" pitchFamily="34" charset="0"/>
                <a:ea typeface="Fira Sans" panose="020B0603050000020004" pitchFamily="34" charset="0"/>
              </a:rPr>
              <a:t> the </a:t>
            </a:r>
            <a:r>
              <a:rPr lang="en-US" sz="1800" dirty="0" smtClean="0">
                <a:latin typeface="Fira Sans" panose="020B0603050000020004" pitchFamily="34" charset="0"/>
                <a:ea typeface="Fira Sans" panose="020B0603050000020004" pitchFamily="34" charset="0"/>
              </a:rPr>
              <a:t>most</a:t>
            </a:r>
            <a:r>
              <a:rPr lang="fr-FR" sz="1800" dirty="0" smtClean="0">
                <a:latin typeface="Fira Sans" panose="020B0603050000020004" pitchFamily="34" charset="0"/>
                <a:ea typeface="Fira Sans" panose="020B0603050000020004" pitchFamily="34" charset="0"/>
              </a:rPr>
              <a:t> essential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concept, a </a:t>
            </a:r>
            <a:r>
              <a:rPr lang="en-US" sz="1800" dirty="0" smtClean="0">
                <a:latin typeface="Fira Sans" panose="020B0603050000020004" pitchFamily="34" charset="0"/>
                <a:ea typeface="Fira Sans" panose="020B0603050000020004" pitchFamily="34" charset="0"/>
              </a:rPr>
              <a:t>function</a:t>
            </a:r>
          </a:p>
          <a:p>
            <a:endParaRPr lang="en-US" sz="1600" dirty="0">
              <a:latin typeface="Fira Sans" panose="020B0603050000020004" pitchFamily="34" charset="0"/>
              <a:ea typeface="Fira Sans" panose="020B0603050000020004" pitchFamily="34" charset="0"/>
            </a:endParaRPr>
          </a:p>
        </p:txBody>
      </p:sp>
      <p:sp>
        <p:nvSpPr>
          <p:cNvPr id="4" name="Content Placeholder 2"/>
          <p:cNvSpPr txBox="1">
            <a:spLocks/>
          </p:cNvSpPr>
          <p:nvPr/>
        </p:nvSpPr>
        <p:spPr>
          <a:xfrm>
            <a:off x="457200" y="2701766"/>
            <a:ext cx="1321724"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800" i="1" dirty="0">
                <a:solidFill>
                  <a:schemeClr val="bg2">
                    <a:lumMod val="50000"/>
                  </a:schemeClr>
                </a:solidFill>
                <a:latin typeface="Fira Sans" panose="020B0603050000020004" pitchFamily="34" charset="0"/>
                <a:ea typeface="Fira Sans" panose="020B0603050000020004" pitchFamily="34" charset="0"/>
              </a:rPr>
              <a:t>f</a:t>
            </a:r>
            <a:r>
              <a:rPr lang="fr-FR" sz="1800" i="1" dirty="0" smtClean="0">
                <a:solidFill>
                  <a:schemeClr val="bg2">
                    <a:lumMod val="50000"/>
                  </a:schemeClr>
                </a:solidFill>
                <a:latin typeface="Fira Sans" panose="020B0603050000020004" pitchFamily="34" charset="0"/>
                <a:ea typeface="Fira Sans" panose="020B0603050000020004" pitchFamily="34" charset="0"/>
              </a:rPr>
              <a:t>(x) = x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1778924" y="2701765"/>
            <a:ext cx="2244435"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becomes</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023359" y="2702271"/>
            <a:ext cx="3499658"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so </a:t>
            </a:r>
            <a:r>
              <a:rPr lang="en-US"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 32 = 32 + 10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7" name="Content Placeholder 2"/>
          <p:cNvSpPr txBox="1">
            <a:spLocks/>
          </p:cNvSpPr>
          <p:nvPr/>
        </p:nvSpPr>
        <p:spPr>
          <a:xfrm>
            <a:off x="457200" y="3187180"/>
            <a:ext cx="8229600" cy="640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Another</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interesting</a:t>
            </a:r>
            <a:r>
              <a:rPr lang="fr-FR" sz="1800" dirty="0" smtClean="0">
                <a:latin typeface="Fira Sans" panose="020B0603050000020004" pitchFamily="34" charset="0"/>
                <a:ea typeface="Fira Sans" panose="020B0603050000020004" pitchFamily="34" charset="0"/>
              </a:rPr>
              <a:t> aspect of lambda </a:t>
            </a:r>
            <a:r>
              <a:rPr lang="en-US" sz="1800" dirty="0" smtClean="0">
                <a:latin typeface="Fira Sans" panose="020B0603050000020004" pitchFamily="34" charset="0"/>
                <a:ea typeface="Fira Sans" panose="020B0603050000020004" pitchFamily="34" charset="0"/>
              </a:rPr>
              <a:t>calculus</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is that any function is </a:t>
            </a:r>
            <a:r>
              <a:rPr lang="fr-FR" sz="1800" dirty="0" smtClean="0">
                <a:latin typeface="Fira Sans" panose="020B0603050000020004" pitchFamily="34" charset="0"/>
                <a:ea typeface="Fira Sans" panose="020B0603050000020004" pitchFamily="34" charset="0"/>
              </a:rPr>
              <a:t>able to </a:t>
            </a:r>
            <a:r>
              <a:rPr lang="en-US" sz="1800" dirty="0" smtClean="0">
                <a:latin typeface="Fira Sans" panose="020B0603050000020004" pitchFamily="34" charset="0"/>
                <a:ea typeface="Fira Sans" panose="020B0603050000020004" pitchFamily="34" charset="0"/>
              </a:rPr>
              <a:t>take a function </a:t>
            </a:r>
            <a:r>
              <a:rPr lang="fr-FR" sz="1800" dirty="0" smtClean="0">
                <a:latin typeface="Fira Sans" panose="020B0603050000020004" pitchFamily="34" charset="0"/>
                <a:ea typeface="Fira Sans" panose="020B0603050000020004" pitchFamily="34" charset="0"/>
              </a:rPr>
              <a:t>as argument</a:t>
            </a:r>
            <a:endParaRPr lang="en-US" sz="1800" dirty="0" smtClean="0">
              <a:latin typeface="Fira Sans" panose="020B0603050000020004" pitchFamily="34" charset="0"/>
              <a:ea typeface="Fira Sans" panose="020B0603050000020004" pitchFamily="34" charset="0"/>
            </a:endParaRPr>
          </a:p>
        </p:txBody>
      </p:sp>
      <p:sp>
        <p:nvSpPr>
          <p:cNvPr id="8" name="Content Placeholder 2"/>
          <p:cNvSpPr txBox="1">
            <a:spLocks/>
          </p:cNvSpPr>
          <p:nvPr/>
        </p:nvSpPr>
        <p:spPr>
          <a:xfrm>
            <a:off x="457199" y="4007874"/>
            <a:ext cx="5893724"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op.</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x.(op x </a:t>
            </a:r>
            <a:r>
              <a:rPr lang="fr-FR" sz="1800" i="1" dirty="0" err="1" smtClean="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 21 =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a:solidFill>
                  <a:schemeClr val="bg2">
                    <a:lumMod val="50000"/>
                  </a:schemeClr>
                </a:solidFill>
                <a:latin typeface="Fira Sans" panose="020B0603050000020004" pitchFamily="34" charset="0"/>
                <a:ea typeface="Fira Sans" panose="020B0603050000020004" pitchFamily="34" charset="0"/>
              </a:rPr>
              <a:t>x </a:t>
            </a:r>
            <a:r>
              <a:rPr lang="fr-FR" sz="1800" i="1" dirty="0" err="1">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21 = (+) 21 21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5329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590"/>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Let’s taste it now</a:t>
            </a:r>
            <a:endParaRPr lang="en-CA" sz="3200" noProof="0" dirty="0">
              <a:latin typeface="Fira Sans Light" panose="020B0603050000020004" pitchFamily="34" charset="0"/>
              <a:ea typeface="Fira Sans Light" panose="020B0603050000020004" pitchFamily="34" charset="0"/>
            </a:endParaRPr>
          </a:p>
        </p:txBody>
      </p:sp>
    </p:spTree>
    <p:extLst>
      <p:ext uri="{BB962C8B-B14F-4D97-AF65-F5344CB8AC3E}">
        <p14:creationId xmlns:p14="http://schemas.microsoft.com/office/powerpoint/2010/main" val="414331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354"/>
            <a:ext cx="8229600" cy="533964"/>
          </a:xfrm>
        </p:spPr>
        <p:txBody>
          <a:bodyPr>
            <a:normAutofit fontScale="90000"/>
          </a:bodyPr>
          <a:lstStyle/>
          <a:p>
            <a:r>
              <a:rPr lang="en-CA" sz="3200" dirty="0" smtClean="0">
                <a:latin typeface="Fira Sans Light" panose="020B0603050000020004" pitchFamily="34" charset="0"/>
                <a:ea typeface="Fira Sans Light" panose="020B0603050000020004" pitchFamily="34" charset="0"/>
              </a:rPr>
              <a:t>Questions ?</a:t>
            </a:r>
            <a:endParaRPr lang="en-CA" sz="3200" noProof="0" dirty="0">
              <a:latin typeface="Fira Sans Light" panose="020B0603050000020004" pitchFamily="34" charset="0"/>
              <a:ea typeface="Fira Sans Light" panose="020B0603050000020004" pitchFamily="34" charset="0"/>
            </a:endParaRPr>
          </a:p>
        </p:txBody>
      </p:sp>
      <p:sp>
        <p:nvSpPr>
          <p:cNvPr id="3" name="Title 1"/>
          <p:cNvSpPr txBox="1">
            <a:spLocks/>
          </p:cNvSpPr>
          <p:nvPr/>
        </p:nvSpPr>
        <p:spPr>
          <a:xfrm>
            <a:off x="457200" y="3117590"/>
            <a:ext cx="8229600" cy="533964"/>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z="2900" dirty="0" smtClean="0">
                <a:latin typeface="Fira Sans Light" panose="020B0603050000020004" pitchFamily="34" charset="0"/>
                <a:ea typeface="Fira Sans Light" panose="020B0603050000020004" pitchFamily="34" charset="0"/>
              </a:rPr>
              <a:t>Thanks</a:t>
            </a:r>
            <a:endParaRPr lang="en-CA" sz="2900" dirty="0">
              <a:latin typeface="Fira Sans Light" panose="020B0603050000020004" pitchFamily="34" charset="0"/>
              <a:ea typeface="Fira Sans Light" panose="020B0603050000020004" pitchFamily="34" charset="0"/>
            </a:endParaRPr>
          </a:p>
        </p:txBody>
      </p:sp>
    </p:spTree>
    <p:extLst>
      <p:ext uri="{BB962C8B-B14F-4D97-AF65-F5344CB8AC3E}">
        <p14:creationId xmlns:p14="http://schemas.microsoft.com/office/powerpoint/2010/main" val="94384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Few words about F#</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072640"/>
            <a:ext cx="8229600" cy="2575560"/>
          </a:xfrm>
        </p:spPr>
        <p:txBody>
          <a:bodyPr>
            <a:normAutofit/>
          </a:bodyPr>
          <a:lstStyle/>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fr-FR" sz="1700" dirty="0" smtClean="0">
                <a:latin typeface="Fira Sans" panose="020B0603050000020004" pitchFamily="34" charset="0"/>
                <a:ea typeface="Fira Sans" panose="020B0603050000020004" pitchFamily="34" charset="0"/>
              </a:rPr>
              <a:t>Open source</a:t>
            </a:r>
            <a:endParaRPr lang="en-CA" sz="17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Multi-paradigm</a:t>
            </a:r>
          </a:p>
          <a:p>
            <a:pPr>
              <a:buFontTx/>
              <a:buChar char="-"/>
            </a:pPr>
            <a:r>
              <a:rPr lang="en-US" sz="1700" dirty="0" smtClean="0">
                <a:latin typeface="Fira Sans" panose="020B0603050000020004" pitchFamily="34" charset="0"/>
                <a:ea typeface="Fira Sans" panose="020B0603050000020004" pitchFamily="34" charset="0"/>
              </a:rPr>
              <a:t>Statically</a:t>
            </a:r>
            <a:r>
              <a:rPr lang="fr-FR" sz="1700" dirty="0" smtClean="0">
                <a:latin typeface="Fira Sans" panose="020B0603050000020004" pitchFamily="34" charset="0"/>
                <a:ea typeface="Fira Sans" panose="020B0603050000020004" pitchFamily="34" charset="0"/>
              </a:rPr>
              <a:t> </a:t>
            </a:r>
            <a:r>
              <a:rPr lang="en-US" sz="1700" dirty="0" smtClean="0">
                <a:latin typeface="Fira Sans" panose="020B0603050000020004" pitchFamily="34" charset="0"/>
                <a:ea typeface="Fira Sans" panose="020B0603050000020004" pitchFamily="34" charset="0"/>
              </a:rPr>
              <a:t>typed</a:t>
            </a:r>
          </a:p>
          <a:p>
            <a:pPr>
              <a:buFontTx/>
              <a:buChar char="-"/>
            </a:pPr>
            <a:r>
              <a:rPr lang="en-US" sz="1700" dirty="0" smtClean="0">
                <a:latin typeface="Fira Sans" panose="020B0603050000020004" pitchFamily="34" charset="0"/>
                <a:ea typeface="Fira Sans" panose="020B0603050000020004" pitchFamily="34" charset="0"/>
              </a:rPr>
              <a:t>Aims cross-platform CLI and also JavaScript and GPU </a:t>
            </a:r>
          </a:p>
          <a:p>
            <a:pPr>
              <a:buFontTx/>
              <a:buChar char="-"/>
            </a:pPr>
            <a:r>
              <a:rPr lang="en-US" sz="1700" dirty="0" smtClean="0">
                <a:latin typeface="Fira Sans" panose="020B0603050000020004" pitchFamily="34" charset="0"/>
                <a:ea typeface="Fira Sans" panose="020B0603050000020004" pitchFamily="34" charset="0"/>
              </a:rPr>
              <a:t>Appeared in 2005</a:t>
            </a:r>
          </a:p>
          <a:p>
            <a:pPr>
              <a:buFontTx/>
              <a:buChar char="-"/>
            </a:pPr>
            <a:r>
              <a:rPr lang="en-US" sz="1700" dirty="0" smtClean="0">
                <a:latin typeface="Fira Sans" panose="020B0603050000020004" pitchFamily="34" charset="0"/>
                <a:ea typeface="Fira Sans" panose="020B0603050000020004" pitchFamily="34" charset="0"/>
              </a:rPr>
              <a:t>Originates from MS Research</a:t>
            </a:r>
          </a:p>
          <a:p>
            <a:pPr>
              <a:buFontTx/>
              <a:buChar char="-"/>
            </a:pPr>
            <a:r>
              <a:rPr lang="en-US" sz="1700" dirty="0" smtClean="0">
                <a:latin typeface="Fira Sans" panose="020B0603050000020004" pitchFamily="34" charset="0"/>
                <a:ea typeface="Fira Sans" panose="020B0603050000020004" pitchFamily="34" charset="0"/>
              </a:rPr>
              <a:t>Influenced by </a:t>
            </a:r>
            <a:r>
              <a:rPr lang="en-US" sz="1700" dirty="0" err="1" smtClean="0">
                <a:latin typeface="Fira Sans" panose="020B0603050000020004" pitchFamily="34" charset="0"/>
                <a:ea typeface="Fira Sans" panose="020B0603050000020004" pitchFamily="34" charset="0"/>
              </a:rPr>
              <a:t>Ocaml</a:t>
            </a:r>
            <a:r>
              <a:rPr lang="en-US" sz="1700" dirty="0" smtClean="0">
                <a:latin typeface="Fira Sans" panose="020B0603050000020004" pitchFamily="34" charset="0"/>
                <a:ea typeface="Fira Sans" panose="020B0603050000020004" pitchFamily="34" charset="0"/>
              </a:rPr>
              <a:t>, C#, Python, Haskell</a:t>
            </a:r>
          </a:p>
        </p:txBody>
      </p:sp>
    </p:spTree>
    <p:extLst>
      <p:ext uri="{BB962C8B-B14F-4D97-AF65-F5344CB8AC3E}">
        <p14:creationId xmlns:p14="http://schemas.microsoft.com/office/powerpoint/2010/main" val="1048785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20751</TotalTime>
  <Words>2063</Words>
  <Application>Microsoft Office PowerPoint</Application>
  <PresentationFormat>On-screen Show (4:3)</PresentationFormat>
  <Paragraphs>214</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Few words about F#</vt:lpstr>
      <vt:lpstr>Why an another language</vt:lpstr>
      <vt:lpstr>Why an another language</vt:lpstr>
      <vt:lpstr>Why an another language</vt:lpstr>
      <vt:lpstr>Why an another language</vt:lpstr>
      <vt:lpstr>Why an another language</vt:lpstr>
      <vt:lpstr>Does the language you choose make a difference?</vt:lpstr>
      <vt:lpstr>Main concepts</vt:lpstr>
      <vt:lpstr>Function-oriented rather than object-oriented</vt:lpstr>
      <vt:lpstr>Expressions rather than statements</vt:lpstr>
      <vt:lpstr>Algebraic types</vt:lpstr>
      <vt:lpstr>Pattern matching for flow control</vt:lpstr>
      <vt:lpstr>Why bugs are afraid of F#</vt:lpstr>
      <vt:lpstr>Why bugs are afraid of F#</vt:lpstr>
      <vt:lpstr>λ-calculus</vt:lpstr>
      <vt:lpstr>Let’s taste it now</vt:lpstr>
      <vt:lpstr>Questions ?</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67</cp:revision>
  <dcterms:created xsi:type="dcterms:W3CDTF">2013-12-05T20:28:54Z</dcterms:created>
  <dcterms:modified xsi:type="dcterms:W3CDTF">2014-01-16T11:08:08Z</dcterms:modified>
</cp:coreProperties>
</file>