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94FFC-E169-41AC-B028-726EFF6002B2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4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39" autoAdjust="0"/>
  </p:normalViewPr>
  <p:slideViewPr>
    <p:cSldViewPr snapToGrid="0">
      <p:cViewPr varScale="1">
        <p:scale>
          <a:sx n="88" d="100"/>
          <a:sy n="8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54B15-60D3-4535-B029-4D100D89B8DD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EF40-0E7B-404D-832C-DC6E08B53B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3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noProof="0" dirty="0" smtClean="0"/>
              <a:t>Presenter could be a </a:t>
            </a:r>
            <a:r>
              <a:rPr lang="en-CA" noProof="0" dirty="0" err="1" smtClean="0"/>
              <a:t>javascript</a:t>
            </a:r>
            <a:r>
              <a:rPr lang="en-CA" noProof="0" dirty="0" smtClean="0"/>
              <a:t> object with state</a:t>
            </a:r>
            <a:r>
              <a:rPr lang="en-CA" baseline="0" noProof="0" dirty="0" smtClean="0"/>
              <a:t> fields that interact with view by events (fields are DOM event listeners)</a:t>
            </a:r>
          </a:p>
          <a:p>
            <a:pPr marL="171450" indent="-171450">
              <a:buFontTx/>
              <a:buChar char="-"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6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3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7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6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baseline="0" noProof="0" dirty="0" smtClean="0"/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updates the right parts of your UI whenever your data model changes.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simple and obvious way to connect parts of your UI to your data model. You can construct a complex dynamic UIs easily using arbitrarily nested binding contexts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custom behaviors as new declarative bindings for easy reuse in just a few lines of code.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with any server or client-side technology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requiring major architectural changes</a:t>
            </a:r>
          </a:p>
          <a:p>
            <a:pPr marL="171450" indent="-171450">
              <a:buFontTx/>
              <a:buChar char="-"/>
            </a:pP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13kb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gzipping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CA" noProof="0" dirty="0" smtClean="0"/>
              <a:t>browsers</a:t>
            </a:r>
          </a:p>
          <a:p>
            <a:pPr marL="171450" indent="-171450">
              <a:buFontTx/>
              <a:buChar char="-"/>
            </a:pPr>
            <a:r>
              <a:rPr lang="en-CA" noProof="0" dirty="0" smtClean="0"/>
              <a:t>pseudo</a:t>
            </a:r>
            <a:r>
              <a:rPr lang="en-CA" baseline="0" noProof="0" dirty="0" smtClean="0"/>
              <a:t> browsers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(developed BDD-style) means its correct functioning can easily be verified on new browsers and platforms</a:t>
            </a: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EF40-0E7B-404D-832C-DC6E08B53B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8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4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0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99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5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97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7100-CB1C-4906-903B-B0AA84BE9C13}" type="datetimeFigureOut">
              <a:rPr lang="fr-FR" smtClean="0"/>
              <a:t>17/10/2013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3143-714B-4B83-A75E-CBAA9F7DAC5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Knockout.js</a:t>
            </a:r>
            <a:endParaRPr lang="fr-FR" dirty="0">
              <a:latin typeface="Ubuntu Light" panose="020B03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Ubuntu Light" panose="020B0304030602030204" pitchFamily="34" charset="0"/>
              </a:rPr>
              <a:t>Join</a:t>
            </a:r>
            <a:r>
              <a:rPr lang="fr-FR" dirty="0" smtClean="0">
                <a:latin typeface="Ubuntu Light" panose="020B0304030602030204" pitchFamily="34" charset="0"/>
              </a:rPr>
              <a:t> power, </a:t>
            </a:r>
            <a:r>
              <a:rPr lang="fr-FR" dirty="0" err="1">
                <a:latin typeface="Ubuntu Light" panose="020B0304030602030204" pitchFamily="34" charset="0"/>
              </a:rPr>
              <a:t>p</a:t>
            </a:r>
            <a:r>
              <a:rPr lang="fr-FR" dirty="0" err="1" smtClean="0">
                <a:latin typeface="Ubuntu Light" panose="020B0304030602030204" pitchFamily="34" charset="0"/>
              </a:rPr>
              <a:t>ass</a:t>
            </a:r>
            <a:r>
              <a:rPr lang="fr-FR" dirty="0" smtClean="0">
                <a:latin typeface="Ubuntu Light" panose="020B0304030602030204" pitchFamily="34" charset="0"/>
              </a:rPr>
              <a:t> to future</a:t>
            </a:r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4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How it looks like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10515600" cy="469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 smtClean="0">
                <a:latin typeface="Ubuntu Light" panose="020B0304030602030204" pitchFamily="34" charset="0"/>
              </a:rPr>
              <a:t>View</a:t>
            </a:r>
            <a:r>
              <a:rPr lang="en-GB" sz="20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&lt;</a:t>
            </a:r>
            <a:r>
              <a:rPr lang="en-US" sz="2000" dirty="0">
                <a:latin typeface="Ubuntu Mono" panose="020B0509030602030204" pitchFamily="49" charset="0"/>
              </a:rPr>
              <a:t>div id=”</a:t>
            </a:r>
            <a:r>
              <a:rPr lang="en-US" sz="2000" dirty="0" err="1">
                <a:latin typeface="Ubuntu Mono" panose="020B0509030602030204" pitchFamily="49" charset="0"/>
              </a:rPr>
              <a:t>customerDetails</a:t>
            </a:r>
            <a:r>
              <a:rPr lang="en-US" sz="2000" dirty="0">
                <a:latin typeface="Ubuntu Mono" panose="020B0509030602030204" pitchFamily="49" charset="0"/>
              </a:rPr>
              <a:t>” </a:t>
            </a:r>
            <a:endParaRPr lang="en-US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Ubuntu Mono" panose="020B0509030602030204" pitchFamily="49" charset="0"/>
              </a:rPr>
              <a:t>     data-bind</a:t>
            </a:r>
            <a:r>
              <a:rPr lang="en-US" sz="2000" dirty="0">
                <a:latin typeface="Ubuntu Mono" panose="020B0509030602030204" pitchFamily="49" charset="0"/>
              </a:rPr>
              <a:t>=”visible: </a:t>
            </a:r>
            <a:r>
              <a:rPr lang="en-US" sz="2000" dirty="0" err="1">
                <a:latin typeface="Ubuntu Mono" panose="020B0509030602030204" pitchFamily="49" charset="0"/>
              </a:rPr>
              <a:t>currentCustomer</a:t>
            </a:r>
            <a:r>
              <a:rPr lang="en-US" sz="2000" dirty="0">
                <a:latin typeface="Ubuntu Mono" panose="020B0509030602030204" pitchFamily="49" charset="0"/>
              </a:rPr>
              <a:t>() !== null</a:t>
            </a:r>
            <a:r>
              <a:rPr lang="en-US" sz="2000" dirty="0" smtClean="0">
                <a:latin typeface="Ubuntu Mono" panose="020B0509030602030204" pitchFamily="49" charset="0"/>
              </a:rPr>
              <a:t>”&gt;</a:t>
            </a:r>
          </a:p>
          <a:p>
            <a:pPr marL="0" indent="0">
              <a:buNone/>
            </a:pPr>
            <a:endParaRPr lang="en-GB" sz="240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latin typeface="Ubuntu Mono" panose="020B0509030602030204" pitchFamily="49" charset="0"/>
              </a:rPr>
              <a:t>var </a:t>
            </a:r>
            <a:r>
              <a:rPr lang="fr-FR" sz="2000" dirty="0" err="1">
                <a:latin typeface="Ubuntu Mono" panose="020B0509030602030204" pitchFamily="49" charset="0"/>
              </a:rPr>
              <a:t>vewModel</a:t>
            </a:r>
            <a:r>
              <a:rPr lang="fr-FR" sz="2000" dirty="0">
                <a:latin typeface="Ubuntu Mono" panose="020B0509030602030204" pitchFamily="49" charset="0"/>
              </a:rPr>
              <a:t> = {</a:t>
            </a:r>
            <a:r>
              <a:rPr lang="fr-FR" sz="2000" dirty="0" smtClean="0">
                <a:latin typeface="Ubuntu Mono" panose="020B0509030602030204" pitchFamily="49" charset="0"/>
              </a:rPr>
              <a:t/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  </a:t>
            </a:r>
            <a:r>
              <a:rPr lang="fr-FR" sz="2000" dirty="0" err="1">
                <a:latin typeface="Ubuntu Mono" panose="020B0509030602030204" pitchFamily="49" charset="0"/>
              </a:rPr>
              <a:t>currentCustomer</a:t>
            </a:r>
            <a:r>
              <a:rPr lang="fr-FR" sz="2000" dirty="0">
                <a:latin typeface="Ubuntu Mono" panose="020B0509030602030204" pitchFamily="49" charset="0"/>
              </a:rPr>
              <a:t>: </a:t>
            </a:r>
            <a:r>
              <a:rPr lang="fr-FR" sz="2000" dirty="0" err="1">
                <a:latin typeface="Ubuntu Mono" panose="020B0509030602030204" pitchFamily="49" charset="0"/>
              </a:rPr>
              <a:t>ko.observable</a:t>
            </a:r>
            <a:r>
              <a:rPr lang="fr-FR" sz="2000" dirty="0">
                <a:latin typeface="Ubuntu Mono" panose="020B0509030602030204" pitchFamily="49" charset="0"/>
              </a:rPr>
              <a:t>(</a:t>
            </a:r>
            <a:r>
              <a:rPr lang="fr-FR" sz="2000" dirty="0" err="1">
                <a:latin typeface="Ubuntu Mono" panose="020B0509030602030204" pitchFamily="49" charset="0"/>
              </a:rPr>
              <a:t>defaultCustomer</a:t>
            </a:r>
            <a:r>
              <a:rPr lang="fr-FR" sz="2000" dirty="0" smtClean="0">
                <a:latin typeface="Ubuntu Mono" panose="020B0509030602030204" pitchFamily="49" charset="0"/>
              </a:rPr>
              <a:t>)</a:t>
            </a:r>
            <a:br>
              <a:rPr lang="fr-FR" sz="2000" dirty="0" smtClean="0">
                <a:latin typeface="Ubuntu Mono" panose="020B0509030602030204" pitchFamily="49" charset="0"/>
              </a:rPr>
            </a:br>
            <a:r>
              <a:rPr lang="fr-FR" sz="2000" dirty="0">
                <a:latin typeface="Ubuntu Mono" panose="020B0509030602030204" pitchFamily="49" charset="0"/>
              </a:rPr>
              <a:t>}</a:t>
            </a:r>
            <a:endParaRPr lang="en-GB" sz="20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r>
              <a:rPr lang="en-CA" sz="2400" dirty="0" smtClean="0">
                <a:latin typeface="Ubuntu Light" panose="020B0304030602030204" pitchFamily="34" charset="0"/>
              </a:rPr>
              <a:t>Customer details will become visible only if current customer value will be assign to the view model field</a:t>
            </a:r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4143" y="2770868"/>
            <a:ext cx="2155371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Let’s try it</a:t>
            </a:r>
            <a:endParaRPr lang="en-CA" dirty="0"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Ubuntu Condensed" panose="020B0506030602030204" pitchFamily="34" charset="0"/>
              </a:rPr>
              <a:t>Era of JQuery</a:t>
            </a:r>
            <a:endParaRPr lang="en-AU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647"/>
            <a:ext cx="10515600" cy="5099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Everyone knows that </a:t>
            </a:r>
            <a:r>
              <a:rPr lang="en-AU" dirty="0" err="1" smtClean="0">
                <a:latin typeface="Ubuntu Light" panose="020B0304030602030204" pitchFamily="34" charset="0"/>
              </a:rPr>
              <a:t>jquery</a:t>
            </a:r>
            <a:r>
              <a:rPr lang="en-AU" dirty="0" smtClean="0">
                <a:latin typeface="Ubuntu Light" panose="020B0304030602030204" pitchFamily="34" charset="0"/>
              </a:rPr>
              <a:t> was born as a pretty nice alternative of the bloated and inconsistent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In the beginning jQuery was considered such as high level abstraction layer of the DOM API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Time pass, Web advance and application richness grow up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JQuery becomes an </a:t>
            </a:r>
            <a:r>
              <a:rPr lang="en-AU" dirty="0" err="1" smtClean="0">
                <a:latin typeface="Ubuntu Light" panose="020B0304030602030204" pitchFamily="34" charset="0"/>
              </a:rPr>
              <a:t>exilent</a:t>
            </a:r>
            <a:r>
              <a:rPr lang="en-AU" dirty="0" smtClean="0">
                <a:latin typeface="Ubuntu Light" panose="020B0304030602030204" pitchFamily="34" charset="0"/>
              </a:rPr>
              <a:t> low-level way to manipulate elements and events in a web applications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latin typeface="Ubuntu Light" panose="020B0304030602030204" pitchFamily="34" charset="0"/>
              </a:rPr>
              <a:t>Every time that your applications get more sophisticated, things can get tricky and expensive to maintain if you use JQuery only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pPr marL="0" indent="0">
              <a:buNone/>
            </a:pPr>
            <a:endParaRPr lang="en-AU" dirty="0" smtClean="0">
              <a:latin typeface="Ubuntu Light" panose="020B0304030602030204" pitchFamily="34" charset="0"/>
            </a:endParaRPr>
          </a:p>
          <a:p>
            <a:endParaRPr lang="en-AU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Evolution 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570"/>
            <a:ext cx="10515600" cy="1860061"/>
          </a:xfrm>
        </p:spPr>
        <p:txBody>
          <a:bodyPr/>
          <a:lstStyle/>
          <a:p>
            <a:r>
              <a:rPr lang="fr-FR" dirty="0" smtClean="0">
                <a:latin typeface="Ubuntu Light" panose="020B0304030602030204" pitchFamily="34" charset="0"/>
              </a:rPr>
              <a:t>MVC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-Controller)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MVP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Presenter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fr-FR" dirty="0" smtClean="0">
                <a:latin typeface="Ubuntu Light" panose="020B0304030602030204" pitchFamily="34" charset="0"/>
              </a:rPr>
              <a:t>MVVM (Model-</a:t>
            </a:r>
            <a:r>
              <a:rPr lang="fr-FR" dirty="0" err="1" smtClean="0">
                <a:latin typeface="Ubuntu Light" panose="020B0304030602030204" pitchFamily="34" charset="0"/>
              </a:rPr>
              <a:t>View</a:t>
            </a:r>
            <a:r>
              <a:rPr lang="fr-FR" dirty="0" smtClean="0">
                <a:latin typeface="Ubuntu Light" panose="020B0304030602030204" pitchFamily="34" charset="0"/>
              </a:rPr>
              <a:t>-</a:t>
            </a:r>
            <a:r>
              <a:rPr lang="fr-FR" dirty="0" err="1" smtClean="0">
                <a:latin typeface="Ubuntu Light" panose="020B0304030602030204" pitchFamily="34" charset="0"/>
              </a:rPr>
              <a:t>ViewModel</a:t>
            </a:r>
            <a:r>
              <a:rPr lang="fr-FR" dirty="0" smtClean="0">
                <a:latin typeface="Ubuntu Light" panose="020B0304030602030204" pitchFamily="34" charset="0"/>
              </a:rPr>
              <a:t>)</a:t>
            </a:r>
          </a:p>
          <a:p>
            <a:pPr marL="0" indent="0">
              <a:buNone/>
            </a:pPr>
            <a:endParaRPr lang="fr-FR" dirty="0">
              <a:latin typeface="Ubuntu Light" panose="020B0304030602030204" pitchFamily="34" charset="0"/>
            </a:endParaRPr>
          </a:p>
          <a:p>
            <a:endParaRPr lang="fr-FR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MVC</a:t>
            </a:r>
            <a:endParaRPr lang="fr-FR" dirty="0">
              <a:latin typeface="Ubuntu Condensed" panose="020B0506030602030204" pitchFamily="34" charset="0"/>
            </a:endParaRPr>
          </a:p>
        </p:txBody>
      </p:sp>
      <p:pic>
        <p:nvPicPr>
          <p:cNvPr id="1026" name="Picture 2" descr="http://habrastorage.org/storage2/9c0/25b/523/9c025b52317a7ca79af3f26aa31b26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4" y="1047262"/>
            <a:ext cx="6396892" cy="28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3898"/>
            <a:ext cx="10515600" cy="253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Lifecycle is well adapted for request/response architecture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After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 and single-page propagation seems to be limited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Lifecycle increasing means appearance of more and more logic on the controller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No one wants to dispatch a logic between a parts of application</a:t>
            </a:r>
            <a:endParaRPr lang="en-GB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MVP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23189"/>
            <a:ext cx="10515600" cy="1720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Presenter means intermediary that represents view state (</a:t>
            </a:r>
            <a:r>
              <a:rPr lang="en-GB" sz="2400" dirty="0" err="1" smtClean="0">
                <a:latin typeface="Ubuntu Light" panose="020B0304030602030204" pitchFamily="34" charset="0"/>
              </a:rPr>
              <a:t>stateful</a:t>
            </a:r>
            <a:r>
              <a:rPr lang="en-GB" sz="2400" dirty="0" smtClean="0">
                <a:latin typeface="Ubuntu Light" panose="020B0304030602030204" pitchFamily="34" charset="0"/>
              </a:rPr>
              <a:t> or stateless)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Presenter could be a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noProof="0" dirty="0" smtClean="0">
                <a:latin typeface="Ubuntu Light" panose="020B0304030602030204" pitchFamily="34" charset="0"/>
              </a:rPr>
              <a:t> object with state</a:t>
            </a:r>
            <a:r>
              <a:rPr lang="en-CA" sz="2400" baseline="0" noProof="0" dirty="0" smtClean="0">
                <a:latin typeface="Ubuntu Light" panose="020B0304030602030204" pitchFamily="34" charset="0"/>
              </a:rPr>
              <a:t> fields that interact with view by events (fields are DOM event listeners)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</p:txBody>
      </p:sp>
      <p:pic>
        <p:nvPicPr>
          <p:cNvPr id="2050" name="Picture 2" descr="http://habrastorage.org/storage1/f66878c8/fe2348ea/76cee647/bd5dba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670900"/>
            <a:ext cx="46672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5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Ubuntu Condensed" panose="020B0506030602030204" pitchFamily="34" charset="0"/>
              </a:rPr>
              <a:t>MVVM</a:t>
            </a:r>
            <a:endParaRPr lang="fr-FR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3554996"/>
            <a:ext cx="10515600" cy="296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Model – Application stored data (server side via </a:t>
            </a:r>
            <a:r>
              <a:rPr lang="en-GB" sz="2400" dirty="0" err="1" smtClean="0">
                <a:latin typeface="Ubuntu Light" panose="020B0304030602030204" pitchFamily="34" charset="0"/>
              </a:rPr>
              <a:t>ajax</a:t>
            </a:r>
            <a:r>
              <a:rPr lang="en-GB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– Pure representation of the data and operations on a UI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View – Visible, interactive UI representing the state of the view model</a:t>
            </a:r>
            <a:endParaRPr lang="en-GB" sz="2400" dirty="0" smtClean="0">
              <a:latin typeface="Ubuntu Light" panose="020B0304030602030204" pitchFamily="34" charset="0"/>
            </a:endParaRPr>
          </a:p>
          <a:p>
            <a:r>
              <a:rPr lang="en-GB" sz="2400" dirty="0" smtClean="0">
                <a:latin typeface="Ubuntu Light" panose="020B0304030602030204" pitchFamily="34" charset="0"/>
              </a:rPr>
              <a:t>All communication between View and </a:t>
            </a:r>
            <a:r>
              <a:rPr lang="en-GB" sz="2400" dirty="0" err="1" smtClean="0">
                <a:latin typeface="Ubuntu Light" panose="020B0304030602030204" pitchFamily="34" charset="0"/>
              </a:rPr>
              <a:t>ViewModel</a:t>
            </a:r>
            <a:r>
              <a:rPr lang="en-GB" sz="2400" dirty="0" smtClean="0">
                <a:latin typeface="Ubuntu Light" panose="020B0304030602030204" pitchFamily="34" charset="0"/>
              </a:rPr>
              <a:t> pass </a:t>
            </a:r>
            <a:r>
              <a:rPr lang="en-GB" sz="2400" dirty="0" smtClean="0">
                <a:latin typeface="Ubuntu Light" panose="020B0304030602030204" pitchFamily="34" charset="0"/>
              </a:rPr>
              <a:t>trough </a:t>
            </a:r>
            <a:r>
              <a:rPr lang="en-GB" sz="2400" dirty="0" smtClean="0">
                <a:latin typeface="Ubuntu Light" panose="020B0304030602030204" pitchFamily="34" charset="0"/>
              </a:rPr>
              <a:t>data binding events</a:t>
            </a:r>
          </a:p>
          <a:p>
            <a:r>
              <a:rPr lang="en-CA" sz="2400" dirty="0" err="1" smtClean="0">
                <a:latin typeface="Ubuntu Light" panose="020B0304030602030204" pitchFamily="34" charset="0"/>
              </a:rPr>
              <a:t>ViewModel</a:t>
            </a:r>
            <a:r>
              <a:rPr lang="en-CA" sz="2400" dirty="0" smtClean="0">
                <a:latin typeface="Ubuntu Light" panose="020B0304030602030204" pitchFamily="34" charset="0"/>
              </a:rPr>
              <a:t> needs </a:t>
            </a:r>
            <a:r>
              <a:rPr lang="en-CA" sz="2400" dirty="0" err="1" smtClean="0">
                <a:latin typeface="Ubuntu Light" panose="020B0304030602030204" pitchFamily="34" charset="0"/>
              </a:rPr>
              <a:t>alsow</a:t>
            </a:r>
            <a:r>
              <a:rPr lang="en-CA" sz="2400" dirty="0" smtClean="0">
                <a:latin typeface="Ubuntu Light" panose="020B0304030602030204" pitchFamily="34" charset="0"/>
              </a:rPr>
              <a:t> </a:t>
            </a:r>
            <a:r>
              <a:rPr lang="en-CA" sz="2400" dirty="0" err="1" smtClean="0">
                <a:latin typeface="Ubuntu Light" panose="020B0304030602030204" pitchFamily="34" charset="0"/>
              </a:rPr>
              <a:t>PubSub</a:t>
            </a:r>
            <a:r>
              <a:rPr lang="en-CA" sz="2400" dirty="0">
                <a:latin typeface="Ubuntu Light" panose="020B0304030602030204" pitchFamily="34" charset="0"/>
              </a:rPr>
              <a:t> </a:t>
            </a:r>
            <a:r>
              <a:rPr lang="en-CA" sz="2400" dirty="0" smtClean="0">
                <a:latin typeface="Ubuntu Light" panose="020B0304030602030204" pitchFamily="34" charset="0"/>
              </a:rPr>
              <a:t>(observable) infrastructure to support this kind of communication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  <p:pic>
        <p:nvPicPr>
          <p:cNvPr id="3074" name="Picture 2" descr="http://habrastorage.org/storage1/ca765613/d804afde/dba8310b/429fa8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6" y="2335643"/>
            <a:ext cx="549592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199" y="114072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Ubuntu Light" panose="020B0304030602030204" pitchFamily="34" charset="0"/>
              </a:rPr>
              <a:t>Model-View-View Model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Ubuntu Light" panose="020B0304030602030204" pitchFamily="34" charset="0"/>
              </a:rPr>
              <a:t>a design pattern for building user interfaces. It describes how you can keep a potentially sophisticated UI simple by splitting it into three </a:t>
            </a:r>
            <a:r>
              <a:rPr lang="en-US" sz="2400" dirty="0" smtClean="0">
                <a:solidFill>
                  <a:srgbClr val="000000"/>
                </a:solidFill>
                <a:latin typeface="Ubuntu Light" panose="020B0304030602030204" pitchFamily="34" charset="0"/>
              </a:rPr>
              <a:t>parts:</a:t>
            </a:r>
            <a:endParaRPr lang="fr-FR" sz="2400" dirty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is Knockout.js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52954"/>
            <a:ext cx="10515600" cy="389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Implements MVVM pattern</a:t>
            </a:r>
          </a:p>
          <a:p>
            <a:r>
              <a:rPr lang="en-GB" sz="2400" dirty="0" smtClean="0">
                <a:latin typeface="Ubuntu Light" panose="020B0304030602030204" pitchFamily="34" charset="0"/>
              </a:rPr>
              <a:t>Represents easy way to scale up in complexity without fear of introducing inconsistencies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Uses transparent binding mechanism to offer interaction between DOM elements and </a:t>
            </a:r>
            <a:r>
              <a:rPr lang="en-CA" sz="2400" dirty="0" err="1" smtClean="0">
                <a:latin typeface="Ubuntu Light" panose="020B0304030602030204" pitchFamily="34" charset="0"/>
              </a:rPr>
              <a:t>ViewModels</a:t>
            </a:r>
            <a:endParaRPr lang="en-CA" sz="2400" dirty="0" smtClean="0">
              <a:latin typeface="Ubuntu Light" panose="020B0304030602030204" pitchFamily="34" charset="0"/>
            </a:endParaRP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Uses HTML5 data attributes to realize 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intereaction</a:t>
            </a:r>
            <a:r>
              <a:rPr lang="en-CA" sz="2400" noProof="0" dirty="0" smtClean="0">
                <a:latin typeface="Ubuntu Light" panose="020B0304030602030204" pitchFamily="34" charset="0"/>
              </a:rPr>
              <a:t> View-</a:t>
            </a:r>
            <a:r>
              <a:rPr lang="en-CA" sz="2400" noProof="0" dirty="0" err="1" smtClean="0">
                <a:latin typeface="Ubuntu Light" panose="020B0304030602030204" pitchFamily="34" charset="0"/>
              </a:rPr>
              <a:t>ViewModel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r>
              <a:rPr lang="en-CA" sz="2400" dirty="0" smtClean="0">
                <a:latin typeface="Ubuntu Light" panose="020B0304030602030204" pitchFamily="34" charset="0"/>
              </a:rPr>
              <a:t>Helps you to create rich, responsive user interface with a clean underlying data model</a:t>
            </a:r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What Knockout.js isn’t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954216"/>
            <a:ext cx="10515600" cy="105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It’s not a DOM manipulation library that aims to replace jQuery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It’s not a JQuery extension or dependency</a:t>
            </a:r>
          </a:p>
          <a:p>
            <a:endParaRPr lang="en-CA" sz="2400" noProof="0" dirty="0" smtClean="0">
              <a:latin typeface="Ubuntu Light" panose="020B0304030602030204" pitchFamily="34" charset="0"/>
            </a:endParaRP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4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13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Ubuntu Condensed" panose="020B0506030602030204" pitchFamily="34" charset="0"/>
              </a:rPr>
              <a:t>KO’s features</a:t>
            </a:r>
            <a:endParaRPr lang="en-CA" dirty="0">
              <a:latin typeface="Ubuntu Condensed" panose="020B0506030602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54125"/>
            <a:ext cx="10515600" cy="434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Ubuntu Light" panose="020B0304030602030204" pitchFamily="34" charset="0"/>
              </a:rPr>
              <a:t>Elegant dependency tracking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Declarative bindings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Trivially extensible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Pure </a:t>
            </a:r>
            <a:r>
              <a:rPr lang="en-CA" sz="2400" dirty="0" err="1" smtClean="0">
                <a:latin typeface="Ubuntu Light" panose="020B0304030602030204" pitchFamily="34" charset="0"/>
              </a:rPr>
              <a:t>javascript</a:t>
            </a:r>
            <a:r>
              <a:rPr lang="en-CA" sz="2400" dirty="0" smtClean="0">
                <a:latin typeface="Ubuntu Light" panose="020B0304030602030204" pitchFamily="34" charset="0"/>
              </a:rPr>
              <a:t> library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Can be added on top of the existing web application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Compact (~13 kb after </a:t>
            </a:r>
            <a:r>
              <a:rPr lang="en-CA" sz="2400" dirty="0" err="1" smtClean="0">
                <a:latin typeface="Ubuntu Light" panose="020B0304030602030204" pitchFamily="34" charset="0"/>
              </a:rPr>
              <a:t>gzipping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Works on any mainstream browser (</a:t>
            </a:r>
            <a:r>
              <a:rPr lang="en-CA" sz="2400" dirty="0" err="1" smtClean="0">
                <a:latin typeface="Ubuntu Light" panose="020B0304030602030204" pitchFamily="34" charset="0"/>
              </a:rPr>
              <a:t>firefox</a:t>
            </a:r>
            <a:r>
              <a:rPr lang="en-CA" sz="2400" dirty="0" smtClean="0">
                <a:latin typeface="Ubuntu Light" panose="020B0304030602030204" pitchFamily="34" charset="0"/>
              </a:rPr>
              <a:t>, </a:t>
            </a:r>
            <a:r>
              <a:rPr lang="en-CA" sz="2400" dirty="0" err="1" smtClean="0">
                <a:latin typeface="Ubuntu Light" panose="020B0304030602030204" pitchFamily="34" charset="0"/>
              </a:rPr>
              <a:t>webkit</a:t>
            </a:r>
            <a:r>
              <a:rPr lang="en-CA" sz="2400" dirty="0" smtClean="0">
                <a:latin typeface="Ubuntu Light" panose="020B0304030602030204" pitchFamily="34" charset="0"/>
              </a:rPr>
              <a:t>-based, </a:t>
            </a:r>
            <a:r>
              <a:rPr lang="en-CA" sz="2400" dirty="0" err="1" smtClean="0">
                <a:latin typeface="Ubuntu Light" panose="020B0304030602030204" pitchFamily="34" charset="0"/>
              </a:rPr>
              <a:t>etc</a:t>
            </a:r>
            <a:r>
              <a:rPr lang="en-CA" sz="2400" dirty="0" smtClean="0">
                <a:latin typeface="Ubuntu Light" panose="020B0304030602030204" pitchFamily="34" charset="0"/>
              </a:rPr>
              <a:t>)</a:t>
            </a:r>
          </a:p>
          <a:p>
            <a:r>
              <a:rPr lang="en-CA" sz="2400" dirty="0" smtClean="0">
                <a:latin typeface="Ubuntu Light" panose="020B0304030602030204" pitchFamily="34" charset="0"/>
              </a:rPr>
              <a:t>Even works with pseudo browsers (</a:t>
            </a:r>
            <a:r>
              <a:rPr lang="en-CA" sz="2400" dirty="0" err="1" smtClean="0">
                <a:latin typeface="Ubuntu Light" panose="020B0304030602030204" pitchFamily="34" charset="0"/>
              </a:rPr>
              <a:t>msie</a:t>
            </a:r>
            <a:r>
              <a:rPr lang="en-CA" sz="2400" dirty="0" smtClean="0">
                <a:latin typeface="Ubuntu Light" panose="020B0304030602030204" pitchFamily="34" charset="0"/>
              </a:rPr>
              <a:t> 6+)</a:t>
            </a:r>
          </a:p>
          <a:p>
            <a:r>
              <a:rPr lang="en-CA" sz="2400" noProof="0" dirty="0" smtClean="0">
                <a:latin typeface="Ubuntu Light" panose="020B0304030602030204" pitchFamily="34" charset="0"/>
              </a:rPr>
              <a:t>Comprehensive suite of specifications</a:t>
            </a:r>
          </a:p>
          <a:p>
            <a:endParaRPr lang="en-GB" sz="2400" dirty="0" smtClean="0">
              <a:latin typeface="Ubuntu Light" panose="020B0304030602030204" pitchFamily="34" charset="0"/>
            </a:endParaRPr>
          </a:p>
          <a:p>
            <a:endParaRPr lang="en-CA" sz="2400" baseline="0" noProof="0" dirty="0" smtClean="0">
              <a:latin typeface="Ubuntu Light" panose="020B03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537</Words>
  <Application>Microsoft Office PowerPoint</Application>
  <PresentationFormat>Widescreen</PresentationFormat>
  <Paragraphs>80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Ubuntu Condensed</vt:lpstr>
      <vt:lpstr>Ubuntu Light</vt:lpstr>
      <vt:lpstr>Ubuntu Mono</vt:lpstr>
      <vt:lpstr>Office Theme</vt:lpstr>
      <vt:lpstr>Knockout.js</vt:lpstr>
      <vt:lpstr>Era of JQuery</vt:lpstr>
      <vt:lpstr>Evolution </vt:lpstr>
      <vt:lpstr>MVC</vt:lpstr>
      <vt:lpstr>MVP</vt:lpstr>
      <vt:lpstr>MVVM</vt:lpstr>
      <vt:lpstr>What is Knockout.js</vt:lpstr>
      <vt:lpstr>What Knockout.js isn’t</vt:lpstr>
      <vt:lpstr>KO’s features</vt:lpstr>
      <vt:lpstr>How it looks like</vt:lpstr>
      <vt:lpstr>Let’s try it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Knockout.js</dc:title>
  <dc:creator>Victor BARTEL</dc:creator>
  <cp:lastModifiedBy>Victor BARTEL</cp:lastModifiedBy>
  <cp:revision>28</cp:revision>
  <dcterms:created xsi:type="dcterms:W3CDTF">2013-10-16T15:13:23Z</dcterms:created>
  <dcterms:modified xsi:type="dcterms:W3CDTF">2013-10-17T08:26:11Z</dcterms:modified>
</cp:coreProperties>
</file>