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7k2Ho+o5LXQhYca+jzce1Rku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b4d0b2b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b4d0b2b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b4d0b2b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7b4d0b2b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b4d0b2b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b4d0b2b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Interpretable Machine  Learning Approach to Human Emotion Recognition and Visualization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19580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Presenters: Vahan Babushkin, Binfang 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visualize? 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5529942" y="1825625"/>
            <a:ext cx="5823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The data</a:t>
            </a:r>
            <a:r>
              <a:rPr lang="en-US"/>
              <a:t>. For example, on the left panel – spectrogram of EEG recordings, averaged over all trials and all timepoints for each of the four classes 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29" y="1690688"/>
            <a:ext cx="4982029" cy="349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visualize?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6879771" y="1825625"/>
            <a:ext cx="471054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CNN layers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visualization: </a:t>
            </a:r>
            <a:r>
              <a:rPr lang="en-US" i="1"/>
              <a:t>saliency map</a:t>
            </a:r>
            <a:r>
              <a:rPr lang="en-US"/>
              <a:t> — a simple heatmap that highlights pixels of the input image that most caused the output classification. In or case — which channel-frequency pair caused the output classification.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557" y="2207986"/>
            <a:ext cx="62230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visualize?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6879770" y="1825624"/>
            <a:ext cx="4769924" cy="450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Temporal Dynamics in CNN layers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Visualize saliency or feature map for some period of time, e.g. each 10 timepoints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Which time interval is most important for prediction </a:t>
            </a:r>
            <a:endParaRPr/>
          </a:p>
          <a:p>
            <a:pPr marL="225425" lvl="0" indent="-225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   </a:t>
            </a:r>
            <a:r>
              <a:rPr lang="en-US"/>
              <a:t>(our hypothesis – the time-points at the end of the trial when the max. activation is achieved)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557" y="2207986"/>
            <a:ext cx="62230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7b4d0b2bc_1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way to visualize the CNN layers</a:t>
            </a:r>
            <a:endParaRPr/>
          </a:p>
        </p:txBody>
      </p:sp>
      <p:sp>
        <p:nvSpPr>
          <p:cNvPr id="173" name="Google Shape;173;gc7b4d0b2bc_1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Method: Deconvolutional Network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Idea: Map the feature activities back to the input pixel space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Got the trained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Select one CNN layer and attach the Deconvnet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Select one convnet activation and pass the feature maps as input to the attached deconvnet layer.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Unpool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Rectify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5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visualize?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838200" y="783770"/>
            <a:ext cx="10515600" cy="607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Data-level visualization: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Visualizing high dimensionality EEG data (t-SNE) to figure out which emotional classes are close together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Visualizing EEG spectrograms (time-frequency, channel-frequency)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Visualizing dependencies/correlations in EEG data (e.g. correlations between 2 channels)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Feature Selection (e.g. Principal Components, Mutual Info, etc.)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Model level visualization: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SVM decision boundaries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CNN Hidden Layers (feature/salience maps)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LSTM activations (if LSTM works for these data)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analysis of parameter space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Visualizing model performance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model to use</a:t>
            </a: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(for visualization)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SVM (for visualization)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1D – CNN (similar to Human Activity Recognition problem)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RNN/LSTM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b4d0b2bc_1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91" name="Google Shape;191;gc7b4d0b2bc_1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Matthew D. Zeiler and Rob Fergus.Visualizing and Understanding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Convolutional network. In ECCV, 2013.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b4d0b2bc_1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it and Where to use?</a:t>
            </a:r>
            <a:endParaRPr/>
          </a:p>
        </p:txBody>
      </p:sp>
      <p:sp>
        <p:nvSpPr>
          <p:cNvPr id="91" name="Google Shape;91;gc7b4d0b2bc_1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human experience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decision making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human interaction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 and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Circumplex model</a:t>
            </a:r>
            <a:endParaRPr/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439" y="1690688"/>
            <a:ext cx="5533548" cy="39525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6371748" y="365125"/>
            <a:ext cx="5171068" cy="61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estimates the extent of the pleasantness of perceiving the stimulus i.e.  positive or negative affectivity.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Arousal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estimates the degree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awakeness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induced by the stimulus, i.e. measures how calming or exciting the information is.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 of the  affective  computing  studies  the  valence  and  arousal  are assigned  high/low  levels: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PVHA – positive valence  high  arousal, 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 – positive  valence  low  arousal, NVLA – negative valence low arousal,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NVHA – negative valence high arousal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Circumplex model revisited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5967986" y="1825625"/>
            <a:ext cx="57885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PVHA</a:t>
            </a:r>
            <a:r>
              <a:rPr lang="en-US" sz="2400"/>
              <a:t> – Positive Valence High Arousal,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NVHA</a:t>
            </a:r>
            <a:r>
              <a:rPr lang="en-US" sz="2400"/>
              <a:t> – Negative Valence High Arousal,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NVLA</a:t>
            </a:r>
            <a:r>
              <a:rPr lang="en-US" sz="2400"/>
              <a:t>  – Negative Valence Low Arousal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PVLA</a:t>
            </a:r>
            <a:r>
              <a:rPr lang="en-US" sz="2400"/>
              <a:t>   – Positive Valence Low Arousal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1"/>
              <a:t>Emotion Intensity levels: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i1</a:t>
            </a:r>
            <a:r>
              <a:rPr lang="en-US" sz="2400"/>
              <a:t> – low,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i2</a:t>
            </a:r>
            <a:r>
              <a:rPr lang="en-US" sz="2400"/>
              <a:t> – medium,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i3</a:t>
            </a:r>
            <a:r>
              <a:rPr lang="en-US" sz="2400"/>
              <a:t> – high intensity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442" y="1825625"/>
            <a:ext cx="4051300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2671 trials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160 timepoints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59 sensors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80 frequency bins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Labels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4 classes:      </a:t>
            </a:r>
            <a:r>
              <a:rPr lang="en-US" dirty="0"/>
              <a:t>PVLA, PVHA, NVLA,NVHA,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12 classes:  </a:t>
            </a:r>
            <a:r>
              <a:rPr lang="en-US" dirty="0"/>
              <a:t>PVHA_0,  PVHA_1, PVHA_2,  PVLA_0,  PVLA_1, PVLA_2,        	                  	         NVHA_0, NVHA_1, NVHA_2, NVLA_0, NVLA_1, NVLA_2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Samples Distribution Across Classes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2093685" y="1748176"/>
            <a:ext cx="2463800" cy="58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classes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7747002" y="1755911"/>
            <a:ext cx="2463800" cy="58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classes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999" y="2406675"/>
            <a:ext cx="5332700" cy="374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13" y="2406675"/>
            <a:ext cx="5319164" cy="3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Previous Results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471613"/>
            <a:ext cx="7999342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025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Previous Results</a:t>
            </a:r>
            <a:endParaRPr/>
          </a:p>
        </p:txBody>
      </p:sp>
      <p:pic>
        <p:nvPicPr>
          <p:cNvPr id="132" name="Google Shape;132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3078" y="3965313"/>
            <a:ext cx="5546915" cy="277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972" y="1471872"/>
            <a:ext cx="5493127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3245897" y="1038697"/>
            <a:ext cx="641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 rot="-5400000">
            <a:off x="-10886" y="2547206"/>
            <a:ext cx="162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classes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 rot="-5400000">
            <a:off x="-24739" y="5169383"/>
            <a:ext cx="162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classes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8379960" y="1038697"/>
            <a:ext cx="6670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6281" y="1471872"/>
            <a:ext cx="5493122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7658" y="3964449"/>
            <a:ext cx="5550368" cy="2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Preliminary results – automl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5283200" y="1690688"/>
            <a:ext cx="6342743" cy="4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Automl does not allow to process the data with dimensionality &gt; 2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averaged the 80×160×59×2671 tensor across the time and three frequency bins, corresponding to beta, lower gamma, and higher gamma bands.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the newly-obtained 3×59×2671 trials matrix was flattened to get a vector of length 177 for each trial.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AutoMl has been performed on the flattened vector.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143" y="1357622"/>
            <a:ext cx="5011057" cy="540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Macintosh PowerPoint</Application>
  <PresentationFormat>Widescreen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Interpretable Machine  Learning Approach to Human Emotion Recognition and Visualization</vt:lpstr>
      <vt:lpstr>Why do it and Where to use?</vt:lpstr>
      <vt:lpstr>Circumplex model</vt:lpstr>
      <vt:lpstr>Circumplex model revisited</vt:lpstr>
      <vt:lpstr>Data</vt:lpstr>
      <vt:lpstr>Samples Distribution Across Classes</vt:lpstr>
      <vt:lpstr>Previous Results</vt:lpstr>
      <vt:lpstr>Previous Results</vt:lpstr>
      <vt:lpstr>Preliminary results – automl</vt:lpstr>
      <vt:lpstr>What to visualize? </vt:lpstr>
      <vt:lpstr>What to visualize?</vt:lpstr>
      <vt:lpstr>What to visualize?</vt:lpstr>
      <vt:lpstr>One way to visualize the CNN layers</vt:lpstr>
      <vt:lpstr>What to visualize?</vt:lpstr>
      <vt:lpstr>Which model to use</vt:lpstr>
      <vt:lpstr>Reference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Machine  Learning Approach to Human Emotion Recognition and Visualization</dc:title>
  <dc:creator>Microsoft Office User</dc:creator>
  <cp:lastModifiedBy>Microsoft Office User</cp:lastModifiedBy>
  <cp:revision>1</cp:revision>
  <dcterms:created xsi:type="dcterms:W3CDTF">2021-03-18T16:29:31Z</dcterms:created>
  <dcterms:modified xsi:type="dcterms:W3CDTF">2021-04-15T06:59:39Z</dcterms:modified>
</cp:coreProperties>
</file>