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65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85" autoAdjust="0"/>
    <p:restoredTop sz="94660"/>
  </p:normalViewPr>
  <p:slideViewPr>
    <p:cSldViewPr>
      <p:cViewPr>
        <p:scale>
          <a:sx n="100" d="100"/>
          <a:sy n="100" d="100"/>
        </p:scale>
        <p:origin x="-306" y="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4/16/2008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4/16/2008 12:18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4/16/2008 12:18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4/16/2008 12:18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4/16/2008 12:18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4/16/2008 12:18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4/16/2008 12:18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4/16/2008 12:18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4/16/2008 12:18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4/16/2008 12:18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4/16/2008 12:18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4/16/2008 12:18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4/16/2008 12:18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286000" y="4267200"/>
            <a:ext cx="65532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Jabber: Instant Messenger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 smtClean="0"/>
              <a:t>Rahul</a:t>
            </a:r>
            <a:r>
              <a:rPr lang="en-US" b="1" dirty="0" smtClean="0"/>
              <a:t> </a:t>
            </a:r>
            <a:r>
              <a:rPr lang="en-US" b="1" dirty="0" err="1" smtClean="0"/>
              <a:t>Burman</a:t>
            </a:r>
            <a:r>
              <a:rPr lang="en-US" b="1" dirty="0" smtClean="0"/>
              <a:t>, </a:t>
            </a:r>
            <a:r>
              <a:rPr lang="en-US" b="1" dirty="0" err="1" smtClean="0"/>
              <a:t>Vaibhav</a:t>
            </a:r>
            <a:r>
              <a:rPr lang="en-US" b="1" dirty="0" smtClean="0"/>
              <a:t> </a:t>
            </a:r>
            <a:r>
              <a:rPr lang="en-US" b="1" dirty="0" err="1" smtClean="0"/>
              <a:t>Bajpai</a:t>
            </a:r>
            <a:r>
              <a:rPr lang="en-US" b="1" dirty="0" smtClean="0"/>
              <a:t>, </a:t>
            </a:r>
            <a:r>
              <a:rPr lang="en-US" b="1" dirty="0" err="1" smtClean="0"/>
              <a:t>Ritika</a:t>
            </a:r>
            <a:r>
              <a:rPr lang="en-US" b="1" dirty="0" smtClean="0"/>
              <a:t> </a:t>
            </a:r>
            <a:r>
              <a:rPr lang="en-US" b="1" dirty="0" err="1" smtClean="0"/>
              <a:t>Wadhwa</a:t>
            </a:r>
            <a:endParaRPr lang="en-US" b="1" dirty="0" smtClean="0"/>
          </a:p>
          <a:p>
            <a:r>
              <a:rPr lang="en-US" dirty="0" smtClean="0"/>
              <a:t>Class of 2009, Computer Science and Engineering</a:t>
            </a:r>
            <a:endParaRPr lang="en-US" dirty="0"/>
          </a:p>
        </p:txBody>
      </p:sp>
      <p:pic>
        <p:nvPicPr>
          <p:cNvPr id="4" name="Picture 3" descr="jabb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267200"/>
            <a:ext cx="857250" cy="1285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Jabber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Message</a:t>
            </a:r>
          </a:p>
          <a:p>
            <a:r>
              <a:rPr lang="en-US" dirty="0" smtClean="0"/>
              <a:t>Presence</a:t>
            </a:r>
          </a:p>
          <a:p>
            <a:r>
              <a:rPr lang="en-US" dirty="0" smtClean="0"/>
              <a:t>Info/Query</a:t>
            </a:r>
          </a:p>
          <a:p>
            <a:r>
              <a:rPr lang="en-US" dirty="0" smtClean="0"/>
              <a:t>Roster Management</a:t>
            </a:r>
          </a:p>
          <a:p>
            <a:r>
              <a:rPr lang="en-US" dirty="0" smtClean="0"/>
              <a:t>Registration</a:t>
            </a:r>
          </a:p>
          <a:p>
            <a:r>
              <a:rPr lang="en-US" dirty="0" smtClean="0"/>
              <a:t>Authentication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IM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Normal </a:t>
            </a:r>
          </a:p>
          <a:p>
            <a:r>
              <a:rPr lang="en-US" dirty="0" smtClean="0"/>
              <a:t>Chat</a:t>
            </a:r>
          </a:p>
          <a:p>
            <a:r>
              <a:rPr lang="en-US" dirty="0" smtClean="0"/>
              <a:t>Group Chat</a:t>
            </a:r>
          </a:p>
          <a:p>
            <a:r>
              <a:rPr lang="en-US" dirty="0" smtClean="0"/>
              <a:t>Headline</a:t>
            </a:r>
          </a:p>
          <a:p>
            <a:r>
              <a:rPr lang="en-US" dirty="0" smtClean="0"/>
              <a:t>Error</a:t>
            </a:r>
          </a:p>
          <a:p>
            <a:r>
              <a:rPr lang="en-US" dirty="0" smtClean="0"/>
              <a:t>Out of Band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T</a:t>
            </a:r>
            <a:r>
              <a:rPr lang="en-US" b="1" dirty="0" smtClean="0"/>
              <a:t>echnologies </a:t>
            </a:r>
            <a:r>
              <a:rPr lang="en-US" b="1" dirty="0" smtClean="0"/>
              <a:t>Used</a:t>
            </a:r>
            <a:r>
              <a:rPr lang="en-US" b="1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 lvl="2"/>
            <a:r>
              <a:rPr lang="en-US" b="1" dirty="0" smtClean="0"/>
              <a:t>Language</a:t>
            </a:r>
            <a:r>
              <a:rPr lang="en-US" dirty="0" smtClean="0"/>
              <a:t>: J2SE 6.0, XML</a:t>
            </a:r>
          </a:p>
          <a:p>
            <a:pPr lvl="2"/>
            <a:r>
              <a:rPr lang="en-US" b="1" dirty="0" smtClean="0"/>
              <a:t>API: </a:t>
            </a:r>
            <a:r>
              <a:rPr lang="en-US" dirty="0" smtClean="0"/>
              <a:t>SAX (</a:t>
            </a:r>
            <a:r>
              <a:rPr lang="en-US" dirty="0" err="1" smtClean="0"/>
              <a:t>Xerces</a:t>
            </a:r>
            <a:r>
              <a:rPr lang="en-US" dirty="0" smtClean="0"/>
              <a:t> 1.0), </a:t>
            </a:r>
            <a:r>
              <a:rPr lang="en-US" dirty="0" smtClean="0"/>
              <a:t>Collections Framework, Swing</a:t>
            </a:r>
            <a:r>
              <a:rPr lang="en-US" b="1" dirty="0" smtClean="0"/>
              <a:t> </a:t>
            </a:r>
            <a:endParaRPr lang="en-US" dirty="0" smtClean="0"/>
          </a:p>
          <a:p>
            <a:pPr lvl="2"/>
            <a:r>
              <a:rPr lang="en-US" b="1" dirty="0" smtClean="0"/>
              <a:t>Protocol: </a:t>
            </a:r>
            <a:r>
              <a:rPr lang="en-US" dirty="0" smtClean="0"/>
              <a:t>Jabber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Project: Implementation Focus</a:t>
            </a:r>
            <a:endParaRPr lang="en-US" dirty="0"/>
          </a:p>
        </p:txBody>
      </p:sp>
      <p:pic>
        <p:nvPicPr>
          <p:cNvPr id="4" name="Content Placeholder 3" descr="Project Implementation.bmp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05000" y="1828800"/>
            <a:ext cx="4429125" cy="41060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Project: Server Architecture</a:t>
            </a:r>
            <a:endParaRPr lang="en-US" dirty="0"/>
          </a:p>
        </p:txBody>
      </p:sp>
      <p:pic>
        <p:nvPicPr>
          <p:cNvPr id="4" name="Content Placeholder 3" descr="server-architectur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3400" y="1752600"/>
            <a:ext cx="7255703" cy="42973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Project: Client Architecture</a:t>
            </a:r>
            <a:endParaRPr lang="en-US" dirty="0"/>
          </a:p>
        </p:txBody>
      </p:sp>
      <p:pic>
        <p:nvPicPr>
          <p:cNvPr id="4" name="Content Placeholder 3" descr="client-architectur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5800" y="1752600"/>
            <a:ext cx="7018337" cy="410118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Project: </a:t>
            </a:r>
            <a:r>
              <a:rPr lang="en-US" dirty="0" err="1" smtClean="0"/>
              <a:t>PacketQueue</a:t>
            </a:r>
            <a:r>
              <a:rPr lang="en-US" dirty="0" smtClean="0"/>
              <a:t> as </a:t>
            </a:r>
            <a:r>
              <a:rPr lang="en-US" dirty="0" err="1" smtClean="0"/>
              <a:t>FocalPoint</a:t>
            </a:r>
            <a:endParaRPr lang="en-US" dirty="0"/>
          </a:p>
        </p:txBody>
      </p:sp>
      <p:pic>
        <p:nvPicPr>
          <p:cNvPr id="4" name="Content Placeholder 3" descr="packetqueue focalpoint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71600" y="1752600"/>
            <a:ext cx="6765925" cy="4383035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Project: SAX Parser</a:t>
            </a:r>
            <a:endParaRPr lang="en-US" dirty="0"/>
          </a:p>
        </p:txBody>
      </p:sp>
      <p:pic>
        <p:nvPicPr>
          <p:cNvPr id="4" name="Content Placeholder 3" descr="saxparser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95400" y="2286000"/>
            <a:ext cx="6727825" cy="3869676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Project: </a:t>
            </a:r>
            <a:r>
              <a:rPr lang="en-US" dirty="0" err="1" smtClean="0"/>
              <a:t>PacketHandlers</a:t>
            </a:r>
            <a:endParaRPr lang="en-US" dirty="0"/>
          </a:p>
        </p:txBody>
      </p:sp>
      <p:pic>
        <p:nvPicPr>
          <p:cNvPr id="4" name="Content Placeholder 3" descr="packethandlers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9600" y="1676400"/>
            <a:ext cx="8061325" cy="470244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Project: Server Timeline Sequence</a:t>
            </a:r>
            <a:endParaRPr lang="en-US" dirty="0"/>
          </a:p>
        </p:txBody>
      </p:sp>
      <p:pic>
        <p:nvPicPr>
          <p:cNvPr id="4" name="Content Placeholder 3" descr="server sequenc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43000" y="1828799"/>
            <a:ext cx="6705600" cy="4640469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Instant Messaging?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Before IM</a:t>
            </a:r>
            <a:endParaRPr lang="en-US" b="1" dirty="0" smtClean="0"/>
          </a:p>
          <a:p>
            <a:pPr lvl="1"/>
            <a:r>
              <a:rPr lang="en-US" dirty="0" smtClean="0"/>
              <a:t>Unix talk and IRC</a:t>
            </a:r>
          </a:p>
          <a:p>
            <a:pPr lvl="1"/>
            <a:r>
              <a:rPr lang="en-US" dirty="0" smtClean="0"/>
              <a:t>AIM: Introduced IM to mainstream</a:t>
            </a:r>
          </a:p>
          <a:p>
            <a:r>
              <a:rPr lang="en-US" b="1" dirty="0" smtClean="0"/>
              <a:t>Applications of IM</a:t>
            </a:r>
            <a:endParaRPr lang="en-US" b="1" dirty="0" smtClean="0"/>
          </a:p>
          <a:p>
            <a:pPr lvl="1"/>
            <a:r>
              <a:rPr lang="en-US" dirty="0" smtClean="0"/>
              <a:t>CRM</a:t>
            </a:r>
            <a:endParaRPr lang="en-US" dirty="0" smtClean="0"/>
          </a:p>
          <a:p>
            <a:pPr lvl="1"/>
            <a:r>
              <a:rPr lang="en-US" dirty="0" smtClean="0"/>
              <a:t>B2B </a:t>
            </a:r>
            <a:r>
              <a:rPr lang="en-US" dirty="0" smtClean="0"/>
              <a:t>Exchanges</a:t>
            </a:r>
          </a:p>
          <a:p>
            <a:pPr lvl="1"/>
            <a:r>
              <a:rPr lang="en-US" dirty="0" smtClean="0"/>
              <a:t>Leisure: File-sharing, Gaming, et al.</a:t>
            </a:r>
          </a:p>
          <a:p>
            <a:r>
              <a:rPr lang="en-US" b="1" dirty="0" smtClean="0"/>
              <a:t>Ubiquity: </a:t>
            </a:r>
            <a:r>
              <a:rPr lang="en-US" dirty="0" smtClean="0"/>
              <a:t>Web</a:t>
            </a:r>
            <a:r>
              <a:rPr lang="en-US" dirty="0" smtClean="0"/>
              <a:t>, Database, Email and “IM”</a:t>
            </a:r>
          </a:p>
          <a:p>
            <a:r>
              <a:rPr lang="en-US" b="1" dirty="0" smtClean="0"/>
              <a:t>Growth: </a:t>
            </a:r>
            <a:r>
              <a:rPr lang="en-US" dirty="0" smtClean="0"/>
              <a:t>JMS in J2EE; messaging system for enterprise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Project: Client TimeLine Sequence</a:t>
            </a:r>
            <a:endParaRPr lang="en-US" dirty="0"/>
          </a:p>
        </p:txBody>
      </p:sp>
      <p:pic>
        <p:nvPicPr>
          <p:cNvPr id="4" name="Content Placeholder 3" descr="client sequenc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5800" y="1752600"/>
            <a:ext cx="7876099" cy="42672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Jabber?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2400" b="1" dirty="0" smtClean="0"/>
          </a:p>
          <a:p>
            <a:pPr>
              <a:lnSpc>
                <a:spcPct val="90000"/>
              </a:lnSpc>
            </a:pPr>
            <a:r>
              <a:rPr lang="en-US" sz="2400" b="1" dirty="0" err="1" smtClean="0"/>
              <a:t>Jeremie</a:t>
            </a:r>
            <a:r>
              <a:rPr lang="en-US" sz="2400" b="1" dirty="0" smtClean="0"/>
              <a:t> </a:t>
            </a:r>
            <a:r>
              <a:rPr lang="en-US" sz="2400" b="1" dirty="0" smtClean="0"/>
              <a:t>Miller: </a:t>
            </a:r>
            <a:r>
              <a:rPr lang="en-US" sz="2400" dirty="0" smtClean="0"/>
              <a:t>Creator of Jabber.</a:t>
            </a:r>
          </a:p>
          <a:p>
            <a:pPr>
              <a:lnSpc>
                <a:spcPct val="90000"/>
              </a:lnSpc>
            </a:pPr>
            <a:r>
              <a:rPr lang="en-US" sz="2400" b="1" dirty="0" smtClean="0"/>
              <a:t>Open Source</a:t>
            </a:r>
          </a:p>
          <a:p>
            <a:pPr>
              <a:lnSpc>
                <a:spcPct val="90000"/>
              </a:lnSpc>
            </a:pPr>
            <a:r>
              <a:rPr lang="en-US" sz="2400" b="1" dirty="0" smtClean="0"/>
              <a:t>Jabber Community: </a:t>
            </a:r>
            <a:r>
              <a:rPr lang="en-US" sz="2000" dirty="0" smtClean="0"/>
              <a:t>A friendly community of end users and </a:t>
            </a:r>
            <a:endParaRPr lang="en-US" sz="2000" dirty="0" smtClean="0"/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				 developers </a:t>
            </a:r>
            <a:r>
              <a:rPr lang="en-US" sz="2000" dirty="0" smtClean="0"/>
              <a:t>who value freedom of communication </a:t>
            </a:r>
          </a:p>
          <a:p>
            <a:pPr>
              <a:lnSpc>
                <a:spcPct val="90000"/>
              </a:lnSpc>
            </a:pPr>
            <a:r>
              <a:rPr lang="en-US" sz="2400" b="1" dirty="0" smtClean="0"/>
              <a:t>Jabber Inc and Jabber Software Foundation: </a:t>
            </a:r>
            <a:r>
              <a:rPr lang="en-US" sz="2000" dirty="0" smtClean="0"/>
              <a:t>to help Jabber 						       grow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Based on Decentralized client/server architecture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XML Based Data Formats.</a:t>
            </a:r>
          </a:p>
          <a:p>
            <a:pPr>
              <a:lnSpc>
                <a:spcPct val="90000"/>
              </a:lnSpc>
            </a:pPr>
            <a:r>
              <a:rPr lang="en-US" sz="2400" b="1" dirty="0" smtClean="0"/>
              <a:t>XMPP: </a:t>
            </a:r>
            <a:r>
              <a:rPr lang="en-US" sz="2000" dirty="0" smtClean="0"/>
              <a:t>A </a:t>
            </a:r>
            <a:r>
              <a:rPr lang="en-US" sz="2000" dirty="0" smtClean="0"/>
              <a:t>set of </a:t>
            </a:r>
            <a:r>
              <a:rPr lang="en-US" sz="2000" b="1" dirty="0" smtClean="0"/>
              <a:t>stable standards</a:t>
            </a:r>
            <a:r>
              <a:rPr lang="en-US" sz="2000" dirty="0" smtClean="0"/>
              <a:t> for real-time communications</a:t>
            </a:r>
            <a:r>
              <a:rPr lang="en-US" sz="2000" dirty="0" smtClean="0"/>
              <a:t>,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    </a:t>
            </a:r>
            <a:r>
              <a:rPr lang="en-US" sz="2000" dirty="0" smtClean="0"/>
              <a:t>published by the </a:t>
            </a:r>
            <a:r>
              <a:rPr lang="en-US" sz="2000" dirty="0" smtClean="0"/>
              <a:t>IETF</a:t>
            </a:r>
          </a:p>
          <a:p>
            <a:pPr>
              <a:lnSpc>
                <a:spcPct val="90000"/>
              </a:lnSpc>
              <a:buNone/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Jabber?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It’s Open!</a:t>
            </a:r>
          </a:p>
          <a:p>
            <a:r>
              <a:rPr lang="en-US" dirty="0" smtClean="0"/>
              <a:t>It’s </a:t>
            </a:r>
            <a:r>
              <a:rPr lang="en-US" dirty="0" err="1" smtClean="0"/>
              <a:t>Decentralised</a:t>
            </a:r>
            <a:r>
              <a:rPr lang="en-US" dirty="0" smtClean="0"/>
              <a:t>!</a:t>
            </a:r>
          </a:p>
          <a:p>
            <a:r>
              <a:rPr lang="en-US" dirty="0" smtClean="0"/>
              <a:t>It’s Secure!</a:t>
            </a:r>
          </a:p>
          <a:p>
            <a:r>
              <a:rPr lang="en-US" dirty="0" smtClean="0"/>
              <a:t>It’s Free!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</a:t>
            </a:r>
            <a:r>
              <a:rPr lang="en-US" dirty="0" smtClean="0"/>
              <a:t>abber: Core Concepts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</a:p>
          <a:p>
            <a:r>
              <a:rPr lang="en-US" dirty="0" smtClean="0"/>
              <a:t>Domain</a:t>
            </a:r>
          </a:p>
          <a:p>
            <a:r>
              <a:rPr lang="en-US" dirty="0" smtClean="0"/>
              <a:t>Server</a:t>
            </a:r>
          </a:p>
          <a:p>
            <a:r>
              <a:rPr lang="en-US" dirty="0" smtClean="0"/>
              <a:t>User</a:t>
            </a:r>
          </a:p>
          <a:p>
            <a:r>
              <a:rPr lang="en-US" dirty="0" smtClean="0"/>
              <a:t>Resource</a:t>
            </a:r>
            <a:endParaRPr lang="en-US" dirty="0"/>
          </a:p>
        </p:txBody>
      </p:sp>
      <p:pic>
        <p:nvPicPr>
          <p:cNvPr id="8" name="Picture 7" descr="distributed jabb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00200"/>
            <a:ext cx="6038850" cy="330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Jabber: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Resource: </a:t>
            </a:r>
            <a:r>
              <a:rPr lang="en-US" sz="2000" dirty="0" smtClean="0"/>
              <a:t>“Particular” message delivery endpoint for a user </a:t>
            </a:r>
            <a:endParaRPr lang="en-US" sz="2000" dirty="0"/>
          </a:p>
        </p:txBody>
      </p:sp>
      <p:pic>
        <p:nvPicPr>
          <p:cNvPr id="5" name="Picture 4" descr="resourc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514600"/>
            <a:ext cx="5648325" cy="3295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Jabber: Transports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Transports: </a:t>
            </a:r>
            <a:r>
              <a:rPr lang="en-US" sz="2000" dirty="0" smtClean="0"/>
              <a:t>bridge IM systems acting on behalf of Jabber users to deliver messages to non-jabber implementations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transport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67000"/>
            <a:ext cx="6200775" cy="3467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XMPP?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XML-inspired protocol for</a:t>
            </a:r>
          </a:p>
          <a:p>
            <a:pPr lvl="1"/>
            <a:r>
              <a:rPr lang="en-US" dirty="0" smtClean="0"/>
              <a:t>near real time, </a:t>
            </a:r>
          </a:p>
          <a:p>
            <a:pPr lvl="1"/>
            <a:r>
              <a:rPr lang="en-US" dirty="0" smtClean="0"/>
              <a:t>extensible instant messaging (IM) </a:t>
            </a:r>
          </a:p>
          <a:p>
            <a:pPr lvl="1"/>
            <a:r>
              <a:rPr lang="en-US" dirty="0" smtClean="0"/>
              <a:t>presence </a:t>
            </a:r>
            <a:r>
              <a:rPr lang="en-US" dirty="0" smtClean="0"/>
              <a:t>information (a.k.a. buddy lists)</a:t>
            </a:r>
          </a:p>
          <a:p>
            <a:pPr lvl="1"/>
            <a:r>
              <a:rPr lang="en-US" dirty="0" smtClean="0"/>
              <a:t>Voice over IP and file transfer signaling have been added. </a:t>
            </a:r>
          </a:p>
          <a:p>
            <a:endParaRPr lang="en-US" dirty="0"/>
          </a:p>
        </p:txBody>
      </p:sp>
      <p:pic>
        <p:nvPicPr>
          <p:cNvPr id="5" name="Picture 4" descr="xmp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381000"/>
            <a:ext cx="704762" cy="723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XML?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On </a:t>
            </a:r>
            <a:r>
              <a:rPr lang="en-US" dirty="0" smtClean="0"/>
              <a:t>track to replace HTML</a:t>
            </a:r>
          </a:p>
          <a:p>
            <a:r>
              <a:rPr lang="en-US" dirty="0" smtClean="0"/>
              <a:t>Simple</a:t>
            </a:r>
          </a:p>
          <a:p>
            <a:r>
              <a:rPr lang="en-US" dirty="0" smtClean="0"/>
              <a:t>Flexible</a:t>
            </a:r>
          </a:p>
          <a:p>
            <a:pPr lvl="1"/>
            <a:r>
              <a:rPr lang="en-US" dirty="0" smtClean="0"/>
              <a:t>DTD and Namespaces</a:t>
            </a:r>
          </a:p>
          <a:p>
            <a:r>
              <a:rPr lang="en-US" dirty="0" smtClean="0"/>
              <a:t>Portable</a:t>
            </a:r>
          </a:p>
          <a:p>
            <a:pPr lvl="1"/>
            <a:r>
              <a:rPr lang="en-US" dirty="0" smtClean="0"/>
              <a:t>Marked up text files sent over network</a:t>
            </a:r>
          </a:p>
          <a:p>
            <a:pPr lvl="1"/>
            <a:r>
              <a:rPr lang="en-US" dirty="0" smtClean="0"/>
              <a:t>Supported by C/C++, Delphi, Perl, Java et al.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Student presentation</Template>
  <TotalTime>0</TotalTime>
  <Words>307</Words>
  <Application>Microsoft Office PowerPoint</Application>
  <PresentationFormat>On-screen Show (4:3)</PresentationFormat>
  <Paragraphs>92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Student presentation</vt:lpstr>
      <vt:lpstr>  Jabber: Instant Messenger </vt:lpstr>
      <vt:lpstr>Why Instant Messaging?</vt:lpstr>
      <vt:lpstr>What is Jabber?</vt:lpstr>
      <vt:lpstr>Why Jabber?</vt:lpstr>
      <vt:lpstr>Jabber: Core Concepts</vt:lpstr>
      <vt:lpstr>Jabber: Resources</vt:lpstr>
      <vt:lpstr>Jabber: Transports</vt:lpstr>
      <vt:lpstr>What is XMPP?</vt:lpstr>
      <vt:lpstr>Why XML?</vt:lpstr>
      <vt:lpstr>Core Jabber Protocols</vt:lpstr>
      <vt:lpstr>Types of IM Messages</vt:lpstr>
      <vt:lpstr>Project Details</vt:lpstr>
      <vt:lpstr>Project: Implementation Focus</vt:lpstr>
      <vt:lpstr>Project: Server Architecture</vt:lpstr>
      <vt:lpstr>Project: Client Architecture</vt:lpstr>
      <vt:lpstr>Project: PacketQueue as FocalPoint</vt:lpstr>
      <vt:lpstr>Project: SAX Parser</vt:lpstr>
      <vt:lpstr>Project: PacketHandlers</vt:lpstr>
      <vt:lpstr>Project: Server Timeline Sequence</vt:lpstr>
      <vt:lpstr>Project: Client TimeLine Sequence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2008-04-15T18:48:19Z</dcterms:created>
  <dcterms:modified xsi:type="dcterms:W3CDTF">2008-04-15T19:42:20Z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