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1" r:id="rId1"/>
  </p:sldMasterIdLst>
  <p:handoutMasterIdLst>
    <p:handoutMasterId r:id="rId11"/>
  </p:handoutMasterIdLst>
  <p:sldIdLst>
    <p:sldId id="256" r:id="rId2"/>
    <p:sldId id="274" r:id="rId3"/>
    <p:sldId id="268" r:id="rId4"/>
    <p:sldId id="278" r:id="rId5"/>
    <p:sldId id="281" r:id="rId6"/>
    <p:sldId id="279" r:id="rId7"/>
    <p:sldId id="280" r:id="rId8"/>
    <p:sldId id="282" r:id="rId9"/>
    <p:sldId id="283" r:id="rId10"/>
  </p:sldIdLst>
  <p:sldSz cx="12192000" cy="6858000"/>
  <p:notesSz cx="6858000" cy="9144000"/>
  <p:embeddedFontLst>
    <p:embeddedFont>
      <p:font typeface="Impact" panose="020B0806030902050204" pitchFamily="34" charset="0"/>
      <p:regular r:id="rId1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408" userDrawn="1">
          <p15:clr>
            <a:srgbClr val="A4A3A4"/>
          </p15:clr>
        </p15:guide>
        <p15:guide id="4" pos="7272" userDrawn="1">
          <p15:clr>
            <a:srgbClr val="A4A3A4"/>
          </p15:clr>
        </p15:guide>
        <p15:guide id="5" orient="horz" pos="312" userDrawn="1">
          <p15:clr>
            <a:srgbClr val="A4A3A4"/>
          </p15:clr>
        </p15:guide>
        <p15:guide id="6" orient="horz" pos="4008" userDrawn="1">
          <p15:clr>
            <a:srgbClr val="A4A3A4"/>
          </p15:clr>
        </p15:guide>
        <p15:guide id="7" pos="6144" userDrawn="1">
          <p15:clr>
            <a:srgbClr val="A4A3A4"/>
          </p15:clr>
        </p15:guide>
        <p15:guide id="8" orient="horz" pos="1224" userDrawn="1">
          <p15:clr>
            <a:srgbClr val="A4A3A4"/>
          </p15:clr>
        </p15:guide>
        <p15:guide id="12" orient="horz" pos="2976" userDrawn="1">
          <p15:clr>
            <a:srgbClr val="A4A3A4"/>
          </p15:clr>
        </p15:guide>
        <p15:guide id="13" pos="163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0102"/>
    <a:srgbClr val="FCB937"/>
    <a:srgbClr val="FECB00"/>
    <a:srgbClr val="F3D200"/>
    <a:srgbClr val="C4C4C4"/>
    <a:srgbClr val="FEFC45"/>
    <a:srgbClr val="C6FC8B"/>
    <a:srgbClr val="FCA659"/>
    <a:srgbClr val="FF6F29"/>
    <a:srgbClr val="F050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52" autoAdjust="0"/>
    <p:restoredTop sz="96357" autoAdjust="0"/>
  </p:normalViewPr>
  <p:slideViewPr>
    <p:cSldViewPr snapToGrid="0" showGuides="1">
      <p:cViewPr varScale="1">
        <p:scale>
          <a:sx n="80" d="100"/>
          <a:sy n="80" d="100"/>
        </p:scale>
        <p:origin x="269" y="58"/>
      </p:cViewPr>
      <p:guideLst>
        <p:guide pos="3840"/>
        <p:guide pos="408"/>
        <p:guide pos="7272"/>
        <p:guide orient="horz" pos="312"/>
        <p:guide orient="horz" pos="4008"/>
        <p:guide pos="6144"/>
        <p:guide orient="horz" pos="1224"/>
        <p:guide orient="horz" pos="2976"/>
        <p:guide pos="1632"/>
      </p:guideLst>
    </p:cSldViewPr>
  </p:slideViewPr>
  <p:outlineViewPr>
    <p:cViewPr>
      <p:scale>
        <a:sx n="100" d="100"/>
        <a:sy n="100"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B19F75-20A3-4957-A1FF-48624D97287D}" type="doc">
      <dgm:prSet loTypeId="urn:microsoft.com/office/officeart/2005/8/layout/default" loCatId="list" qsTypeId="urn:microsoft.com/office/officeart/2005/8/quickstyle/simple2" qsCatId="simple" csTypeId="urn:microsoft.com/office/officeart/2005/8/colors/accent2_1" csCatId="accent2" phldr="1"/>
      <dgm:spPr/>
      <dgm:t>
        <a:bodyPr/>
        <a:lstStyle/>
        <a:p>
          <a:endParaRPr lang="en-IN"/>
        </a:p>
      </dgm:t>
    </dgm:pt>
    <dgm:pt modelId="{74067740-7A4B-4D08-B2C4-22DBF2E2B35D}">
      <dgm:prSet phldrT="[Text]" custT="1"/>
      <dgm:spPr>
        <a:solidFill>
          <a:schemeClr val="lt1">
            <a:hueOff val="0"/>
            <a:satOff val="0"/>
            <a:lumOff val="0"/>
            <a:alpha val="81000"/>
          </a:schemeClr>
        </a:solidFill>
      </dgm:spPr>
      <dgm:t>
        <a:bodyPr/>
        <a:lstStyle/>
        <a:p>
          <a:pPr algn="just">
            <a:buNone/>
          </a:pPr>
          <a:r>
            <a:rPr lang="en-US" sz="1800" dirty="0">
              <a:latin typeface="Arial" panose="020B0604020202020204" pitchFamily="34" charset="0"/>
              <a:cs typeface="Arial" panose="020B0604020202020204" pitchFamily="34" charset="0"/>
            </a:rPr>
            <a:t>The analysis reveals that burgers lead in orders, while Side Salad is the most frequently purchased item. Meatball Marinara tops monthly sales, with category revenue remaining stable from January to March 2023. Both weekdays and weekends show consistent growth trends.</a:t>
          </a:r>
        </a:p>
        <a:p>
          <a:pPr algn="just">
            <a:buNone/>
          </a:pPr>
          <a:r>
            <a:rPr lang="en-US" sz="1800" dirty="0">
              <a:latin typeface="Arial" panose="020B0604020202020204" pitchFamily="34" charset="0"/>
              <a:cs typeface="Arial" panose="020B0604020202020204" pitchFamily="34" charset="0"/>
            </a:rPr>
            <a:t>Order and sales patterns differ — with peaks just before lunch and early evening, and a midweek dip (Monday–Wednesday) before rising toward the weekend.</a:t>
          </a:r>
        </a:p>
        <a:p>
          <a:pPr algn="just">
            <a:buNone/>
          </a:pPr>
          <a:r>
            <a:rPr lang="en-US" sz="1800" dirty="0">
              <a:latin typeface="Arial" panose="020B0604020202020204" pitchFamily="34" charset="0"/>
              <a:cs typeface="Arial" panose="020B0604020202020204" pitchFamily="34" charset="0"/>
            </a:rPr>
            <a:t>To enhance performance, it’s recommended to introduce combo deals for the top five items, offer weekday discounts to lift sales early in the week, and optimize staffing during peak demand hours.</a:t>
          </a:r>
          <a:endParaRPr lang="en-IN" sz="1800" dirty="0"/>
        </a:p>
      </dgm:t>
    </dgm:pt>
    <dgm:pt modelId="{7B1D900A-D42A-455C-AD35-A0BB6516E877}" type="parTrans" cxnId="{B22E2F33-E241-40F6-B46B-5421E102069F}">
      <dgm:prSet/>
      <dgm:spPr/>
      <dgm:t>
        <a:bodyPr/>
        <a:lstStyle/>
        <a:p>
          <a:endParaRPr lang="en-IN"/>
        </a:p>
      </dgm:t>
    </dgm:pt>
    <dgm:pt modelId="{75974006-71AC-47E0-BE31-508D51CA0878}" type="sibTrans" cxnId="{B22E2F33-E241-40F6-B46B-5421E102069F}">
      <dgm:prSet/>
      <dgm:spPr/>
      <dgm:t>
        <a:bodyPr/>
        <a:lstStyle/>
        <a:p>
          <a:endParaRPr lang="en-IN"/>
        </a:p>
      </dgm:t>
    </dgm:pt>
    <dgm:pt modelId="{6F4CAAB2-F129-4EBA-ADC8-8EA9CBF745CD}" type="pres">
      <dgm:prSet presAssocID="{18B19F75-20A3-4957-A1FF-48624D97287D}" presName="diagram" presStyleCnt="0">
        <dgm:presLayoutVars>
          <dgm:dir/>
          <dgm:resizeHandles val="exact"/>
        </dgm:presLayoutVars>
      </dgm:prSet>
      <dgm:spPr/>
    </dgm:pt>
    <dgm:pt modelId="{1169D646-83DF-4C76-9681-71F54CA09AB4}" type="pres">
      <dgm:prSet presAssocID="{74067740-7A4B-4D08-B2C4-22DBF2E2B35D}" presName="node" presStyleLbl="node1" presStyleIdx="0" presStyleCnt="1" custScaleX="139813" custLinFactNeighborX="-878" custLinFactNeighborY="-3163">
        <dgm:presLayoutVars>
          <dgm:bulletEnabled val="1"/>
        </dgm:presLayoutVars>
      </dgm:prSet>
      <dgm:spPr/>
    </dgm:pt>
  </dgm:ptLst>
  <dgm:cxnLst>
    <dgm:cxn modelId="{B22E2F33-E241-40F6-B46B-5421E102069F}" srcId="{18B19F75-20A3-4957-A1FF-48624D97287D}" destId="{74067740-7A4B-4D08-B2C4-22DBF2E2B35D}" srcOrd="0" destOrd="0" parTransId="{7B1D900A-D42A-455C-AD35-A0BB6516E877}" sibTransId="{75974006-71AC-47E0-BE31-508D51CA0878}"/>
    <dgm:cxn modelId="{0637FA5B-39D6-40DE-8AF4-C55B847FC5F1}" type="presOf" srcId="{18B19F75-20A3-4957-A1FF-48624D97287D}" destId="{6F4CAAB2-F129-4EBA-ADC8-8EA9CBF745CD}" srcOrd="0" destOrd="0" presId="urn:microsoft.com/office/officeart/2005/8/layout/default"/>
    <dgm:cxn modelId="{1D4CFE89-DE95-44C8-AAA0-FA726DF7CBCC}" type="presOf" srcId="{74067740-7A4B-4D08-B2C4-22DBF2E2B35D}" destId="{1169D646-83DF-4C76-9681-71F54CA09AB4}" srcOrd="0" destOrd="0" presId="urn:microsoft.com/office/officeart/2005/8/layout/default"/>
    <dgm:cxn modelId="{D373F499-FA34-4188-AB88-5B00E2FB2281}" type="presParOf" srcId="{6F4CAAB2-F129-4EBA-ADC8-8EA9CBF745CD}" destId="{1169D646-83DF-4C76-9681-71F54CA09AB4}" srcOrd="0" destOrd="0" presId="urn:microsoft.com/office/officeart/2005/8/layout/default"/>
  </dgm:cxnLst>
  <dgm:bg>
    <a:noFill/>
    <a:effectLst>
      <a:outerShdw blurRad="50800" dist="38100" algn="l"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69D646-83DF-4C76-9681-71F54CA09AB4}">
      <dsp:nvSpPr>
        <dsp:cNvPr id="0" name=""/>
        <dsp:cNvSpPr/>
      </dsp:nvSpPr>
      <dsp:spPr>
        <a:xfrm>
          <a:off x="418415" y="0"/>
          <a:ext cx="7923132" cy="3400169"/>
        </a:xfrm>
        <a:prstGeom prst="rect">
          <a:avLst/>
        </a:prstGeom>
        <a:solidFill>
          <a:schemeClr val="lt1">
            <a:hueOff val="0"/>
            <a:satOff val="0"/>
            <a:lumOff val="0"/>
            <a:alpha val="81000"/>
          </a:schemeClr>
        </a:solidFill>
        <a:ln w="25400" cap="flat" cmpd="sng" algn="ctr">
          <a:solidFill>
            <a:schemeClr val="accent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The analysis reveals that burgers lead in orders, while Side Salad is the most frequently purchased item. Meatball Marinara tops monthly sales, with category revenue remaining stable from January to March 2023. Both weekdays and weekends show consistent growth trends.</a:t>
          </a:r>
        </a:p>
        <a:p>
          <a:pPr marL="0" lvl="0" indent="0" algn="just"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Order and sales patterns differ — with peaks just before lunch and early evening, and a midweek dip (Monday–Wednesday) before rising toward the weekend.</a:t>
          </a:r>
        </a:p>
        <a:p>
          <a:pPr marL="0" lvl="0" indent="0" algn="just" defTabSz="800100">
            <a:lnSpc>
              <a:spcPct val="90000"/>
            </a:lnSpc>
            <a:spcBef>
              <a:spcPct val="0"/>
            </a:spcBef>
            <a:spcAft>
              <a:spcPct val="35000"/>
            </a:spcAft>
            <a:buNone/>
          </a:pPr>
          <a:r>
            <a:rPr lang="en-US" sz="1800" kern="1200" dirty="0">
              <a:latin typeface="Arial" panose="020B0604020202020204" pitchFamily="34" charset="0"/>
              <a:cs typeface="Arial" panose="020B0604020202020204" pitchFamily="34" charset="0"/>
            </a:rPr>
            <a:t>To enhance performance, it’s recommended to introduce combo deals for the top five items, offer weekday discounts to lift sales early in the week, and optimize staffing during peak demand hours.</a:t>
          </a:r>
          <a:endParaRPr lang="en-IN" sz="1800" kern="1200" dirty="0"/>
        </a:p>
      </dsp:txBody>
      <dsp:txXfrm>
        <a:off x="418415" y="0"/>
        <a:ext cx="7923132" cy="340016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2F775B-4B6C-25CF-A543-B5452E065B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96E77C1-024B-4CFF-17FE-210F290232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0E0924-2086-4B5B-8F4F-BA1631E23571}" type="datetimeFigureOut">
              <a:rPr lang="en-IN" smtClean="0"/>
              <a:t>07-10-2025</a:t>
            </a:fld>
            <a:endParaRPr lang="en-IN"/>
          </a:p>
        </p:txBody>
      </p:sp>
      <p:sp>
        <p:nvSpPr>
          <p:cNvPr id="4" name="Footer Placeholder 3">
            <a:extLst>
              <a:ext uri="{FF2B5EF4-FFF2-40B4-BE49-F238E27FC236}">
                <a16:creationId xmlns:a16="http://schemas.microsoft.com/office/drawing/2014/main" id="{3F9101E5-5410-9A00-E1BE-6991BFAD85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112D5A41-58F2-991A-529B-996887B141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845E67-1B17-46BE-A2ED-7AA5A39FDA8F}" type="slidenum">
              <a:rPr lang="en-IN" smtClean="0"/>
              <a:t>‹#›</a:t>
            </a:fld>
            <a:endParaRPr lang="en-IN"/>
          </a:p>
        </p:txBody>
      </p:sp>
    </p:spTree>
    <p:extLst>
      <p:ext uri="{BB962C8B-B14F-4D97-AF65-F5344CB8AC3E}">
        <p14:creationId xmlns:p14="http://schemas.microsoft.com/office/powerpoint/2010/main" val="245366534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8B8ED53-04B1-4CE0-9945-0D8638B42437}" type="datetimeFigureOut">
              <a:rPr lang="en-IN" smtClean="0"/>
              <a:t>07-10-2025</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2B6FBDD0-AF6D-4FD7-94FA-3ED5E2D9C814}"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1544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78812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434451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95149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695487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B8ED53-04B1-4CE0-9945-0D8638B42437}" type="datetimeFigureOut">
              <a:rPr lang="en-IN" smtClean="0"/>
              <a:t>07-10-2025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58554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B8ED53-04B1-4CE0-9945-0D8638B42437}" type="datetimeFigureOut">
              <a:rPr lang="en-IN" smtClean="0"/>
              <a:t>07-10-2025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541002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ED53-04B1-4CE0-9945-0D8638B42437}"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1960282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ED53-04B1-4CE0-9945-0D8638B42437}"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9663000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AA30C41-DC13-03F9-DE3C-FBBBB2CC0BA2}"/>
              </a:ext>
            </a:extLst>
          </p:cNvPr>
          <p:cNvSpPr>
            <a:spLocks noGrp="1"/>
          </p:cNvSpPr>
          <p:nvPr>
            <p:ph type="pic" sz="quarter" idx="10"/>
          </p:nvPr>
        </p:nvSpPr>
        <p:spPr>
          <a:xfrm>
            <a:off x="7639181" y="666340"/>
            <a:ext cx="3995606" cy="5526916"/>
          </a:xfrm>
          <a:custGeom>
            <a:avLst/>
            <a:gdLst>
              <a:gd name="connsiteX0" fmla="*/ 0 w 3995606"/>
              <a:gd name="connsiteY0" fmla="*/ 0 h 5526916"/>
              <a:gd name="connsiteX1" fmla="*/ 3995606 w 3995606"/>
              <a:gd name="connsiteY1" fmla="*/ 0 h 5526916"/>
              <a:gd name="connsiteX2" fmla="*/ 3995606 w 3995606"/>
              <a:gd name="connsiteY2" fmla="*/ 5526916 h 5526916"/>
              <a:gd name="connsiteX3" fmla="*/ 0 w 3995606"/>
              <a:gd name="connsiteY3" fmla="*/ 5526916 h 5526916"/>
            </a:gdLst>
            <a:ahLst/>
            <a:cxnLst>
              <a:cxn ang="0">
                <a:pos x="connsiteX0" y="connsiteY0"/>
              </a:cxn>
              <a:cxn ang="0">
                <a:pos x="connsiteX1" y="connsiteY1"/>
              </a:cxn>
              <a:cxn ang="0">
                <a:pos x="connsiteX2" y="connsiteY2"/>
              </a:cxn>
              <a:cxn ang="0">
                <a:pos x="connsiteX3" y="connsiteY3"/>
              </a:cxn>
            </a:cxnLst>
            <a:rect l="l" t="t" r="r" b="b"/>
            <a:pathLst>
              <a:path w="3995606" h="5526916">
                <a:moveTo>
                  <a:pt x="0" y="0"/>
                </a:moveTo>
                <a:lnTo>
                  <a:pt x="3995606" y="0"/>
                </a:lnTo>
                <a:lnTo>
                  <a:pt x="3995606" y="5526916"/>
                </a:lnTo>
                <a:lnTo>
                  <a:pt x="0" y="5526916"/>
                </a:lnTo>
                <a:close/>
              </a:path>
            </a:pathLst>
          </a:custGeom>
        </p:spPr>
        <p:txBody>
          <a:bodyPr wrap="square">
            <a:noAutofit/>
          </a:bodyPr>
          <a:lstStyle/>
          <a:p>
            <a:endParaRPr lang="en-IN"/>
          </a:p>
        </p:txBody>
      </p:sp>
    </p:spTree>
    <p:extLst>
      <p:ext uri="{BB962C8B-B14F-4D97-AF65-F5344CB8AC3E}">
        <p14:creationId xmlns:p14="http://schemas.microsoft.com/office/powerpoint/2010/main" val="140789779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9EE09402-B9FF-2D45-97C8-A0CD8F7A69E0}"/>
              </a:ext>
            </a:extLst>
          </p:cNvPr>
          <p:cNvSpPr>
            <a:spLocks noGrp="1"/>
          </p:cNvSpPr>
          <p:nvPr>
            <p:ph type="pic" sz="quarter" idx="10"/>
          </p:nvPr>
        </p:nvSpPr>
        <p:spPr>
          <a:xfrm>
            <a:off x="647699" y="613791"/>
            <a:ext cx="10896600" cy="3030158"/>
          </a:xfrm>
          <a:custGeom>
            <a:avLst/>
            <a:gdLst>
              <a:gd name="connsiteX0" fmla="*/ 0 w 10896600"/>
              <a:gd name="connsiteY0" fmla="*/ 0 h 3030158"/>
              <a:gd name="connsiteX1" fmla="*/ 10896600 w 10896600"/>
              <a:gd name="connsiteY1" fmla="*/ 0 h 3030158"/>
              <a:gd name="connsiteX2" fmla="*/ 10896600 w 10896600"/>
              <a:gd name="connsiteY2" fmla="*/ 3030158 h 3030158"/>
              <a:gd name="connsiteX3" fmla="*/ 0 w 10896600"/>
              <a:gd name="connsiteY3" fmla="*/ 3030158 h 3030158"/>
            </a:gdLst>
            <a:ahLst/>
            <a:cxnLst>
              <a:cxn ang="0">
                <a:pos x="connsiteX0" y="connsiteY0"/>
              </a:cxn>
              <a:cxn ang="0">
                <a:pos x="connsiteX1" y="connsiteY1"/>
              </a:cxn>
              <a:cxn ang="0">
                <a:pos x="connsiteX2" y="connsiteY2"/>
              </a:cxn>
              <a:cxn ang="0">
                <a:pos x="connsiteX3" y="connsiteY3"/>
              </a:cxn>
            </a:cxnLst>
            <a:rect l="l" t="t" r="r" b="b"/>
            <a:pathLst>
              <a:path w="10896600" h="3030158">
                <a:moveTo>
                  <a:pt x="0" y="0"/>
                </a:moveTo>
                <a:lnTo>
                  <a:pt x="10896600" y="0"/>
                </a:lnTo>
                <a:lnTo>
                  <a:pt x="10896600" y="3030158"/>
                </a:lnTo>
                <a:lnTo>
                  <a:pt x="0" y="3030158"/>
                </a:lnTo>
                <a:close/>
              </a:path>
            </a:pathLst>
          </a:custGeom>
        </p:spPr>
        <p:txBody>
          <a:bodyPr wrap="square">
            <a:noAutofit/>
          </a:bodyPr>
          <a:lstStyle/>
          <a:p>
            <a:endParaRPr lang="en-IN"/>
          </a:p>
        </p:txBody>
      </p:sp>
    </p:spTree>
    <p:extLst>
      <p:ext uri="{BB962C8B-B14F-4D97-AF65-F5344CB8AC3E}">
        <p14:creationId xmlns:p14="http://schemas.microsoft.com/office/powerpoint/2010/main" val="392526305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B8ED53-04B1-4CE0-9945-0D8638B42437}"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814810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8ED53-04B1-4CE0-9945-0D8638B42437}" type="datetimeFigureOut">
              <a:rPr lang="en-IN" smtClean="0"/>
              <a:t>07-10-2025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547478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B8ED53-04B1-4CE0-9945-0D8638B42437}"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12214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B8ED53-04B1-4CE0-9945-0D8638B42437}" type="datetimeFigureOut">
              <a:rPr lang="en-IN" smtClean="0"/>
              <a:t>07-10-2025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65824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B8ED53-04B1-4CE0-9945-0D8638B42437}" type="datetimeFigureOut">
              <a:rPr lang="en-IN" smtClean="0"/>
              <a:t>07-10-2025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2004139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8ED53-04B1-4CE0-9945-0D8638B42437}" type="datetimeFigureOut">
              <a:rPr lang="en-IN" smtClean="0"/>
              <a:t>07-10-2025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153396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511543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B8ED53-04B1-4CE0-9945-0D8638B42437}" type="datetimeFigureOut">
              <a:rPr lang="en-IN" smtClean="0"/>
              <a:t>07-10-2025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6FBDD0-AF6D-4FD7-94FA-3ED5E2D9C814}" type="slidenum">
              <a:rPr lang="en-IN" smtClean="0"/>
              <a:t>‹#›</a:t>
            </a:fld>
            <a:endParaRPr lang="en-IN"/>
          </a:p>
        </p:txBody>
      </p:sp>
    </p:spTree>
    <p:extLst>
      <p:ext uri="{BB962C8B-B14F-4D97-AF65-F5344CB8AC3E}">
        <p14:creationId xmlns:p14="http://schemas.microsoft.com/office/powerpoint/2010/main" val="362853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8B8ED53-04B1-4CE0-9945-0D8638B42437}" type="datetimeFigureOut">
              <a:rPr lang="en-IN" smtClean="0"/>
              <a:t>07-10-2025</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2B6FBDD0-AF6D-4FD7-94FA-3ED5E2D9C814}" type="slidenum">
              <a:rPr lang="en-IN" smtClean="0"/>
              <a:t>‹#›</a:t>
            </a:fld>
            <a:endParaRPr lang="en-IN"/>
          </a:p>
        </p:txBody>
      </p:sp>
    </p:spTree>
    <p:extLst>
      <p:ext uri="{BB962C8B-B14F-4D97-AF65-F5344CB8AC3E}">
        <p14:creationId xmlns:p14="http://schemas.microsoft.com/office/powerpoint/2010/main" val="14925128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7000">
              <a:srgbClr val="FECB00">
                <a:alpha val="80000"/>
              </a:srgbClr>
            </a:gs>
            <a:gs pos="3000">
              <a:srgbClr val="FF0000">
                <a:alpha val="86000"/>
              </a:srgbClr>
            </a:gs>
            <a:gs pos="49000">
              <a:srgbClr val="FCB937"/>
            </a:gs>
            <a:gs pos="100000">
              <a:srgbClr val="E50102"/>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668DCA-E532-EEF6-1257-7BBE04F7BE94}"/>
              </a:ext>
            </a:extLst>
          </p:cNvPr>
          <p:cNvSpPr/>
          <p:nvPr/>
        </p:nvSpPr>
        <p:spPr>
          <a:xfrm>
            <a:off x="-54703" y="-65877"/>
            <a:ext cx="5053144" cy="6989754"/>
          </a:xfrm>
          <a:prstGeom prst="rect">
            <a:avLst/>
          </a:prstGeom>
          <a:solidFill>
            <a:srgbClr val="E501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Graphic 7">
            <a:extLst>
              <a:ext uri="{FF2B5EF4-FFF2-40B4-BE49-F238E27FC236}">
                <a16:creationId xmlns:a16="http://schemas.microsoft.com/office/drawing/2014/main" id="{78944E10-7552-7259-BD81-A5D4BAE1CC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9737" y="1930774"/>
            <a:ext cx="2157132" cy="1885950"/>
          </a:xfrm>
          <a:prstGeom prst="rect">
            <a:avLst/>
          </a:prstGeom>
        </p:spPr>
      </p:pic>
      <p:grpSp>
        <p:nvGrpSpPr>
          <p:cNvPr id="2" name="Group 1">
            <a:extLst>
              <a:ext uri="{FF2B5EF4-FFF2-40B4-BE49-F238E27FC236}">
                <a16:creationId xmlns:a16="http://schemas.microsoft.com/office/drawing/2014/main" id="{3CD07F26-B1BF-51F5-423B-D821D039E7EA}"/>
              </a:ext>
            </a:extLst>
          </p:cNvPr>
          <p:cNvGrpSpPr/>
          <p:nvPr/>
        </p:nvGrpSpPr>
        <p:grpSpPr>
          <a:xfrm>
            <a:off x="4488180" y="1242742"/>
            <a:ext cx="7181720" cy="2951950"/>
            <a:chOff x="4453068" y="1877224"/>
            <a:chExt cx="7181720" cy="2951950"/>
          </a:xfrm>
        </p:grpSpPr>
        <p:sp>
          <p:nvSpPr>
            <p:cNvPr id="20" name="Isosceles Triangle 19">
              <a:extLst>
                <a:ext uri="{FF2B5EF4-FFF2-40B4-BE49-F238E27FC236}">
                  <a16:creationId xmlns:a16="http://schemas.microsoft.com/office/drawing/2014/main" id="{D250B5DD-0403-ECB3-3277-A2FC65E2AB6B}"/>
                </a:ext>
              </a:extLst>
            </p:cNvPr>
            <p:cNvSpPr/>
            <p:nvPr/>
          </p:nvSpPr>
          <p:spPr>
            <a:xfrm>
              <a:off x="4453068" y="1877224"/>
              <a:ext cx="142126" cy="15160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721ED13-E7C4-1322-2FF6-12EF7A52E987}"/>
                </a:ext>
              </a:extLst>
            </p:cNvPr>
            <p:cNvSpPr/>
            <p:nvPr/>
          </p:nvSpPr>
          <p:spPr>
            <a:xfrm>
              <a:off x="4591182" y="1877225"/>
              <a:ext cx="7043606" cy="28003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D2FAA2D1-7DEB-2A90-D50E-A1249C25F12B}"/>
                </a:ext>
              </a:extLst>
            </p:cNvPr>
            <p:cNvSpPr/>
            <p:nvPr/>
          </p:nvSpPr>
          <p:spPr>
            <a:xfrm>
              <a:off x="4453069" y="2028826"/>
              <a:ext cx="7043606" cy="28003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17AF3301-6E63-3E04-480B-261A221AAF47}"/>
                </a:ext>
              </a:extLst>
            </p:cNvPr>
            <p:cNvCxnSpPr>
              <a:cxnSpLocks/>
            </p:cNvCxnSpPr>
            <p:nvPr/>
          </p:nvCxnSpPr>
          <p:spPr>
            <a:xfrm flipH="1">
              <a:off x="4453069" y="1877225"/>
              <a:ext cx="138113"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9D0E5DD-4964-A280-0B16-2BA55815966F}"/>
                </a:ext>
              </a:extLst>
            </p:cNvPr>
            <p:cNvCxnSpPr>
              <a:cxnSpLocks/>
            </p:cNvCxnSpPr>
            <p:nvPr/>
          </p:nvCxnSpPr>
          <p:spPr>
            <a:xfrm flipH="1">
              <a:off x="11496674" y="1877225"/>
              <a:ext cx="138113"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864D331-82FD-EC73-9672-E20DD32F18BC}"/>
                </a:ext>
              </a:extLst>
            </p:cNvPr>
            <p:cNvCxnSpPr>
              <a:cxnSpLocks/>
            </p:cNvCxnSpPr>
            <p:nvPr/>
          </p:nvCxnSpPr>
          <p:spPr>
            <a:xfrm flipH="1">
              <a:off x="11496675" y="4677573"/>
              <a:ext cx="138113"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ED26CA4C-1E4A-DC00-BA72-F3F9616777FE}"/>
              </a:ext>
            </a:extLst>
          </p:cNvPr>
          <p:cNvSpPr txBox="1"/>
          <p:nvPr/>
        </p:nvSpPr>
        <p:spPr>
          <a:xfrm>
            <a:off x="4868012" y="2412084"/>
            <a:ext cx="6450613" cy="461665"/>
          </a:xfrm>
          <a:prstGeom prst="rect">
            <a:avLst/>
          </a:prstGeom>
          <a:noFill/>
        </p:spPr>
        <p:txBody>
          <a:bodyPr wrap="none" rtlCol="0">
            <a:spAutoFit/>
          </a:bodyPr>
          <a:lstStyle/>
          <a:p>
            <a:pPr algn="ctr"/>
            <a:r>
              <a:rPr lang="en-US" sz="24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rPr>
              <a:t>McDonald’s Sales Performance Dashboard</a:t>
            </a:r>
            <a:endParaRPr lang="en-IN" sz="14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endParaRPr>
          </a:p>
        </p:txBody>
      </p:sp>
      <p:sp>
        <p:nvSpPr>
          <p:cNvPr id="3" name="TextBox 2">
            <a:extLst>
              <a:ext uri="{FF2B5EF4-FFF2-40B4-BE49-F238E27FC236}">
                <a16:creationId xmlns:a16="http://schemas.microsoft.com/office/drawing/2014/main" id="{D3375DC1-F5A9-AE7E-9E30-B2E8BC9CBC87}"/>
              </a:ext>
            </a:extLst>
          </p:cNvPr>
          <p:cNvSpPr txBox="1"/>
          <p:nvPr/>
        </p:nvSpPr>
        <p:spPr>
          <a:xfrm>
            <a:off x="4998441" y="4750767"/>
            <a:ext cx="7812684" cy="461665"/>
          </a:xfrm>
          <a:prstGeom prst="rect">
            <a:avLst/>
          </a:prstGeom>
          <a:noFill/>
        </p:spPr>
        <p:txBody>
          <a:bodyPr wrap="square" rtlCol="0">
            <a:spAutoFit/>
          </a:bodyPr>
          <a:lstStyle/>
          <a:p>
            <a:r>
              <a:rPr lang="en-IN" sz="2400" b="1" dirty="0">
                <a:latin typeface="Arial" panose="020B0604020202020204" pitchFamily="34" charset="0"/>
                <a:cs typeface="Arial" panose="020B0604020202020204" pitchFamily="34" charset="0"/>
              </a:rPr>
              <a:t>Presented by </a:t>
            </a:r>
            <a:r>
              <a:rPr lang="en-IN" sz="2400" dirty="0">
                <a:latin typeface="Arial" panose="020B0604020202020204" pitchFamily="34" charset="0"/>
                <a:cs typeface="Arial" panose="020B0604020202020204" pitchFamily="34" charset="0"/>
              </a:rPr>
              <a:t>Vishal Bajpai</a:t>
            </a:r>
          </a:p>
        </p:txBody>
      </p:sp>
    </p:spTree>
    <p:extLst>
      <p:ext uri="{BB962C8B-B14F-4D97-AF65-F5344CB8AC3E}">
        <p14:creationId xmlns:p14="http://schemas.microsoft.com/office/powerpoint/2010/main" val="286990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67000">
              <a:srgbClr val="FECB00">
                <a:alpha val="80000"/>
              </a:srgbClr>
            </a:gs>
            <a:gs pos="0">
              <a:srgbClr val="FF0000">
                <a:alpha val="86000"/>
              </a:srgbClr>
            </a:gs>
            <a:gs pos="49000">
              <a:srgbClr val="FCB937"/>
            </a:gs>
            <a:gs pos="100000">
              <a:srgbClr val="E50102"/>
            </a:gs>
          </a:gsLst>
          <a:lin ang="5400000" scaled="1"/>
        </a:gra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4AA42C7E-6400-CD08-54B1-322FBB812B11}"/>
              </a:ext>
            </a:extLst>
          </p:cNvPr>
          <p:cNvGrpSpPr/>
          <p:nvPr/>
        </p:nvGrpSpPr>
        <p:grpSpPr>
          <a:xfrm>
            <a:off x="475371" y="166483"/>
            <a:ext cx="10887079" cy="775909"/>
            <a:chOff x="661983" y="3905250"/>
            <a:chExt cx="10887079" cy="2457450"/>
          </a:xfrm>
        </p:grpSpPr>
        <p:grpSp>
          <p:nvGrpSpPr>
            <p:cNvPr id="11" name="Group 10">
              <a:extLst>
                <a:ext uri="{FF2B5EF4-FFF2-40B4-BE49-F238E27FC236}">
                  <a16:creationId xmlns:a16="http://schemas.microsoft.com/office/drawing/2014/main" id="{665EF0BC-763A-DA62-FFA4-3A54B3F9E078}"/>
                </a:ext>
              </a:extLst>
            </p:cNvPr>
            <p:cNvGrpSpPr/>
            <p:nvPr/>
          </p:nvGrpSpPr>
          <p:grpSpPr>
            <a:xfrm>
              <a:off x="661983" y="3905250"/>
              <a:ext cx="10887079" cy="2457450"/>
              <a:chOff x="661983" y="495300"/>
              <a:chExt cx="10887079" cy="2457450"/>
            </a:xfrm>
          </p:grpSpPr>
          <p:sp>
            <p:nvSpPr>
              <p:cNvPr id="3" name="Isosceles Triangle 2">
                <a:extLst>
                  <a:ext uri="{FF2B5EF4-FFF2-40B4-BE49-F238E27FC236}">
                    <a16:creationId xmlns:a16="http://schemas.microsoft.com/office/drawing/2014/main" id="{F43A3954-9988-8053-A8AC-2FE0B6DB4810}"/>
                  </a:ext>
                </a:extLst>
              </p:cNvPr>
              <p:cNvSpPr/>
              <p:nvPr/>
            </p:nvSpPr>
            <p:spPr>
              <a:xfrm flipH="1">
                <a:off x="9236489" y="495300"/>
                <a:ext cx="131667" cy="15160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600E159-D8C8-9E60-21DC-643D184BD51F}"/>
                  </a:ext>
                </a:extLst>
              </p:cNvPr>
              <p:cNvSpPr/>
              <p:nvPr/>
            </p:nvSpPr>
            <p:spPr>
              <a:xfrm flipH="1">
                <a:off x="794694" y="495300"/>
                <a:ext cx="10626419"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22F697B0-8E78-C9EC-E470-F20BE80F7E6D}"/>
                  </a:ext>
                </a:extLst>
              </p:cNvPr>
              <p:cNvSpPr/>
              <p:nvPr/>
            </p:nvSpPr>
            <p:spPr>
              <a:xfrm flipH="1">
                <a:off x="666745" y="646902"/>
                <a:ext cx="10877554"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0C11E02C-CCEB-DFD6-F484-FC08AA1DAD90}"/>
                  </a:ext>
                </a:extLst>
              </p:cNvPr>
              <p:cNvCxnSpPr>
                <a:cxnSpLocks/>
              </p:cNvCxnSpPr>
              <p:nvPr/>
            </p:nvCxnSpPr>
            <p:spPr>
              <a:xfrm>
                <a:off x="1142111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E5A97ACE-CAB7-7FE8-01F3-C1C1F3760D04}"/>
                  </a:ext>
                </a:extLst>
              </p:cNvPr>
              <p:cNvCxnSpPr>
                <a:cxnSpLocks/>
              </p:cNvCxnSpPr>
              <p:nvPr/>
            </p:nvCxnSpPr>
            <p:spPr>
              <a:xfrm flipH="1">
                <a:off x="66198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87C27D7-60D7-18EE-37A6-BE2984BAB93A}"/>
                </a:ext>
              </a:extLst>
            </p:cNvPr>
            <p:cNvSpPr txBox="1"/>
            <p:nvPr/>
          </p:nvSpPr>
          <p:spPr>
            <a:xfrm flipH="1">
              <a:off x="4063390" y="4317969"/>
              <a:ext cx="4081567" cy="1852093"/>
            </a:xfrm>
            <a:prstGeom prst="rect">
              <a:avLst/>
            </a:prstGeom>
            <a:noFill/>
          </p:spPr>
          <p:txBody>
            <a:bodyPr wrap="none" rtlCol="0">
              <a:spAutoFit/>
            </a:bodyPr>
            <a:lstStyle/>
            <a:p>
              <a:pPr algn="ctr"/>
              <a:r>
                <a:rPr lang="en-US" sz="32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rPr>
                <a:t>Executive Summary</a:t>
              </a:r>
              <a:endParaRPr lang="en-IN"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endParaRPr>
            </a:p>
          </p:txBody>
        </p:sp>
      </p:grpSp>
      <p:graphicFrame>
        <p:nvGraphicFramePr>
          <p:cNvPr id="10" name="Diagram 9">
            <a:extLst>
              <a:ext uri="{FF2B5EF4-FFF2-40B4-BE49-F238E27FC236}">
                <a16:creationId xmlns:a16="http://schemas.microsoft.com/office/drawing/2014/main" id="{F6508B85-1115-BE86-6B6F-8125D5F5B7D5}"/>
              </a:ext>
            </a:extLst>
          </p:cNvPr>
          <p:cNvGraphicFramePr/>
          <p:nvPr>
            <p:extLst>
              <p:ext uri="{D42A27DB-BD31-4B8C-83A1-F6EECF244321}">
                <p14:modId xmlns:p14="http://schemas.microsoft.com/office/powerpoint/2010/main" val="164039081"/>
              </p:ext>
            </p:extLst>
          </p:nvPr>
        </p:nvGraphicFramePr>
        <p:xfrm>
          <a:off x="1735494" y="1730830"/>
          <a:ext cx="8859476" cy="3401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577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hart&#10;&#10;AI-generated content may be incorrect.">
            <a:extLst>
              <a:ext uri="{FF2B5EF4-FFF2-40B4-BE49-F238E27FC236}">
                <a16:creationId xmlns:a16="http://schemas.microsoft.com/office/drawing/2014/main" id="{8C340F16-4B36-85EF-95BE-A9CFA8FB6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58283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67000">
              <a:srgbClr val="FECB00">
                <a:alpha val="80000"/>
              </a:srgbClr>
            </a:gs>
            <a:gs pos="0">
              <a:srgbClr val="FF0000">
                <a:alpha val="86000"/>
              </a:srgbClr>
            </a:gs>
            <a:gs pos="49000">
              <a:srgbClr val="FCB937"/>
            </a:gs>
            <a:gs pos="100000">
              <a:srgbClr val="E50102"/>
            </a:gs>
          </a:gsLst>
          <a:lin ang="5400000" scaled="1"/>
        </a:gradFill>
        <a:effectLst/>
      </p:bgPr>
    </p:bg>
    <p:spTree>
      <p:nvGrpSpPr>
        <p:cNvPr id="1" name="">
          <a:extLst>
            <a:ext uri="{FF2B5EF4-FFF2-40B4-BE49-F238E27FC236}">
              <a16:creationId xmlns:a16="http://schemas.microsoft.com/office/drawing/2014/main" id="{B21027C9-73AF-0385-865A-4DA7606EC6F3}"/>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FD0F65B8-3780-3259-BA8D-80BBEA0FFF74}"/>
              </a:ext>
            </a:extLst>
          </p:cNvPr>
          <p:cNvGrpSpPr/>
          <p:nvPr/>
        </p:nvGrpSpPr>
        <p:grpSpPr>
          <a:xfrm>
            <a:off x="475371" y="166483"/>
            <a:ext cx="10887079" cy="775909"/>
            <a:chOff x="661983" y="3905250"/>
            <a:chExt cx="10887079" cy="2457450"/>
          </a:xfrm>
        </p:grpSpPr>
        <p:grpSp>
          <p:nvGrpSpPr>
            <p:cNvPr id="11" name="Group 10">
              <a:extLst>
                <a:ext uri="{FF2B5EF4-FFF2-40B4-BE49-F238E27FC236}">
                  <a16:creationId xmlns:a16="http://schemas.microsoft.com/office/drawing/2014/main" id="{EF9D9136-5F53-8B8A-DB03-317EEB9776E2}"/>
                </a:ext>
              </a:extLst>
            </p:cNvPr>
            <p:cNvGrpSpPr/>
            <p:nvPr/>
          </p:nvGrpSpPr>
          <p:grpSpPr>
            <a:xfrm>
              <a:off x="661983" y="3905250"/>
              <a:ext cx="10887079" cy="2457450"/>
              <a:chOff x="661983" y="495300"/>
              <a:chExt cx="10887079" cy="2457450"/>
            </a:xfrm>
          </p:grpSpPr>
          <p:sp>
            <p:nvSpPr>
              <p:cNvPr id="3" name="Isosceles Triangle 2">
                <a:extLst>
                  <a:ext uri="{FF2B5EF4-FFF2-40B4-BE49-F238E27FC236}">
                    <a16:creationId xmlns:a16="http://schemas.microsoft.com/office/drawing/2014/main" id="{7D1D2F0A-ECFA-ED98-0920-876DA6A0A1DA}"/>
                  </a:ext>
                </a:extLst>
              </p:cNvPr>
              <p:cNvSpPr/>
              <p:nvPr/>
            </p:nvSpPr>
            <p:spPr>
              <a:xfrm flipH="1">
                <a:off x="9236489" y="495300"/>
                <a:ext cx="131667" cy="15160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336B5F7-A92B-A87A-EC96-0F9834898F49}"/>
                  </a:ext>
                </a:extLst>
              </p:cNvPr>
              <p:cNvSpPr/>
              <p:nvPr/>
            </p:nvSpPr>
            <p:spPr>
              <a:xfrm flipH="1">
                <a:off x="794694" y="495300"/>
                <a:ext cx="10626419"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9756368-1E19-1D05-2BA2-BEEDCB62884E}"/>
                  </a:ext>
                </a:extLst>
              </p:cNvPr>
              <p:cNvSpPr/>
              <p:nvPr/>
            </p:nvSpPr>
            <p:spPr>
              <a:xfrm flipH="1">
                <a:off x="666745" y="646902"/>
                <a:ext cx="10877554"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5D60A441-0DB9-AEA1-9D3A-A061B9C39F74}"/>
                  </a:ext>
                </a:extLst>
              </p:cNvPr>
              <p:cNvCxnSpPr>
                <a:cxnSpLocks/>
              </p:cNvCxnSpPr>
              <p:nvPr/>
            </p:nvCxnSpPr>
            <p:spPr>
              <a:xfrm>
                <a:off x="1142111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673934B7-99A3-9816-BF4F-FF00BB7EEDD5}"/>
                  </a:ext>
                </a:extLst>
              </p:cNvPr>
              <p:cNvCxnSpPr>
                <a:cxnSpLocks/>
              </p:cNvCxnSpPr>
              <p:nvPr/>
            </p:nvCxnSpPr>
            <p:spPr>
              <a:xfrm flipH="1">
                <a:off x="66198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68D47B76-A797-1DBE-A7F4-FB76050A0380}"/>
                </a:ext>
              </a:extLst>
            </p:cNvPr>
            <p:cNvSpPr txBox="1"/>
            <p:nvPr/>
          </p:nvSpPr>
          <p:spPr>
            <a:xfrm flipH="1">
              <a:off x="5159045" y="4317969"/>
              <a:ext cx="1890261" cy="1852093"/>
            </a:xfrm>
            <a:prstGeom prst="rect">
              <a:avLst/>
            </a:prstGeom>
            <a:noFill/>
          </p:spPr>
          <p:txBody>
            <a:bodyPr wrap="none" rtlCol="0">
              <a:spAutoFit/>
            </a:bodyPr>
            <a:lstStyle/>
            <a:p>
              <a:pPr algn="ctr"/>
              <a:r>
                <a:rPr lang="en-US" sz="32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rPr>
                <a:t>Findings</a:t>
              </a:r>
              <a:endParaRPr lang="en-IN"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endParaRPr>
            </a:p>
          </p:txBody>
        </p:sp>
      </p:grpSp>
      <p:sp>
        <p:nvSpPr>
          <p:cNvPr id="8" name="TextBox 7">
            <a:extLst>
              <a:ext uri="{FF2B5EF4-FFF2-40B4-BE49-F238E27FC236}">
                <a16:creationId xmlns:a16="http://schemas.microsoft.com/office/drawing/2014/main" id="{1F5051FE-A06F-ECBD-842F-B9A552EC9DEB}"/>
              </a:ext>
            </a:extLst>
          </p:cNvPr>
          <p:cNvSpPr txBox="1"/>
          <p:nvPr/>
        </p:nvSpPr>
        <p:spPr>
          <a:xfrm>
            <a:off x="475371" y="1528691"/>
            <a:ext cx="5057682" cy="3603146"/>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r>
              <a:rPr lang="en-US" dirty="0"/>
              <a:t>The leading category is burger, while Side Salad dominates among all orders. </a:t>
            </a:r>
          </a:p>
          <a:p>
            <a:endParaRPr lang="en-US" dirty="0"/>
          </a:p>
          <a:p>
            <a:r>
              <a:rPr lang="en-US" dirty="0"/>
              <a:t>Meatball Marinara is ahead in sales comparison by months. </a:t>
            </a:r>
          </a:p>
          <a:p>
            <a:endParaRPr lang="en-US" dirty="0"/>
          </a:p>
          <a:p>
            <a:r>
              <a:rPr lang="en-US" dirty="0"/>
              <a:t>Category revenue is steady across Jan-March 2023. </a:t>
            </a:r>
          </a:p>
          <a:p>
            <a:endParaRPr lang="en-US" dirty="0"/>
          </a:p>
          <a:p>
            <a:r>
              <a:rPr lang="en-US" dirty="0"/>
              <a:t>Weekdays and weekends contribute to consistent growth. </a:t>
            </a:r>
          </a:p>
        </p:txBody>
      </p:sp>
      <p:sp>
        <p:nvSpPr>
          <p:cNvPr id="4" name="TextBox 3">
            <a:extLst>
              <a:ext uri="{FF2B5EF4-FFF2-40B4-BE49-F238E27FC236}">
                <a16:creationId xmlns:a16="http://schemas.microsoft.com/office/drawing/2014/main" id="{15EBB0BB-7E7E-D1B5-833C-BA2AF8AF6310}"/>
              </a:ext>
            </a:extLst>
          </p:cNvPr>
          <p:cNvSpPr txBox="1"/>
          <p:nvPr/>
        </p:nvSpPr>
        <p:spPr>
          <a:xfrm>
            <a:off x="6240793" y="1528691"/>
            <a:ext cx="5057682" cy="3603146"/>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pPr marL="285750" indent="-285750">
              <a:buFont typeface="Wingdings" panose="05000000000000000000" pitchFamily="2" charset="2"/>
              <a:buChar char="ü"/>
            </a:pPr>
            <a:r>
              <a:rPr lang="en-US" dirty="0"/>
              <a:t>Total Revenue: $61,626.29</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Total Orders: 5,370</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Average Items per Order: 2.28</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Top Revenue Category: Burgers (≈ $21.5K)</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Top Selling Item by Orders: Side Salad (631 orders)</a:t>
            </a:r>
          </a:p>
          <a:p>
            <a:endParaRPr lang="en-US" dirty="0"/>
          </a:p>
        </p:txBody>
      </p:sp>
    </p:spTree>
    <p:extLst>
      <p:ext uri="{BB962C8B-B14F-4D97-AF65-F5344CB8AC3E}">
        <p14:creationId xmlns:p14="http://schemas.microsoft.com/office/powerpoint/2010/main" val="24057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a:gsLst>
            <a:gs pos="67000">
              <a:srgbClr val="FECB00">
                <a:alpha val="80000"/>
              </a:srgbClr>
            </a:gs>
            <a:gs pos="0">
              <a:srgbClr val="FF0000">
                <a:alpha val="86000"/>
              </a:srgbClr>
            </a:gs>
            <a:gs pos="49000">
              <a:srgbClr val="FCB937"/>
            </a:gs>
            <a:gs pos="100000">
              <a:srgbClr val="E50102"/>
            </a:gs>
          </a:gsLst>
          <a:lin ang="5400000" scaled="1"/>
        </a:gradFill>
        <a:effectLst/>
      </p:bgPr>
    </p:bg>
    <p:spTree>
      <p:nvGrpSpPr>
        <p:cNvPr id="1" name="">
          <a:extLst>
            <a:ext uri="{FF2B5EF4-FFF2-40B4-BE49-F238E27FC236}">
              <a16:creationId xmlns:a16="http://schemas.microsoft.com/office/drawing/2014/main" id="{A3F83092-C132-76BD-69AE-4057EC61293F}"/>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A89C631E-A59C-C5D7-BE7B-F0884A35C9D3}"/>
              </a:ext>
            </a:extLst>
          </p:cNvPr>
          <p:cNvGrpSpPr/>
          <p:nvPr/>
        </p:nvGrpSpPr>
        <p:grpSpPr>
          <a:xfrm>
            <a:off x="475371" y="166483"/>
            <a:ext cx="10887079" cy="775909"/>
            <a:chOff x="661983" y="3905250"/>
            <a:chExt cx="10887079" cy="2457450"/>
          </a:xfrm>
        </p:grpSpPr>
        <p:grpSp>
          <p:nvGrpSpPr>
            <p:cNvPr id="11" name="Group 10">
              <a:extLst>
                <a:ext uri="{FF2B5EF4-FFF2-40B4-BE49-F238E27FC236}">
                  <a16:creationId xmlns:a16="http://schemas.microsoft.com/office/drawing/2014/main" id="{46A12302-2059-049E-46AB-AF614FC20053}"/>
                </a:ext>
              </a:extLst>
            </p:cNvPr>
            <p:cNvGrpSpPr/>
            <p:nvPr/>
          </p:nvGrpSpPr>
          <p:grpSpPr>
            <a:xfrm>
              <a:off x="661983" y="3905250"/>
              <a:ext cx="10887079" cy="2457450"/>
              <a:chOff x="661983" y="495300"/>
              <a:chExt cx="10887079" cy="2457450"/>
            </a:xfrm>
          </p:grpSpPr>
          <p:sp>
            <p:nvSpPr>
              <p:cNvPr id="3" name="Isosceles Triangle 2">
                <a:extLst>
                  <a:ext uri="{FF2B5EF4-FFF2-40B4-BE49-F238E27FC236}">
                    <a16:creationId xmlns:a16="http://schemas.microsoft.com/office/drawing/2014/main" id="{1173780C-78D8-430F-36A1-621D6CA9880C}"/>
                  </a:ext>
                </a:extLst>
              </p:cNvPr>
              <p:cNvSpPr/>
              <p:nvPr/>
            </p:nvSpPr>
            <p:spPr>
              <a:xfrm flipH="1">
                <a:off x="9236489" y="495300"/>
                <a:ext cx="131667" cy="15160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D29FEAF5-7E11-26CE-499D-3E5C8006E2D2}"/>
                  </a:ext>
                </a:extLst>
              </p:cNvPr>
              <p:cNvSpPr/>
              <p:nvPr/>
            </p:nvSpPr>
            <p:spPr>
              <a:xfrm flipH="1">
                <a:off x="794694" y="495300"/>
                <a:ext cx="10626419"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89E79CA-C5CF-4982-60C9-F3F6839ED7FB}"/>
                  </a:ext>
                </a:extLst>
              </p:cNvPr>
              <p:cNvSpPr/>
              <p:nvPr/>
            </p:nvSpPr>
            <p:spPr>
              <a:xfrm flipH="1">
                <a:off x="666745" y="646902"/>
                <a:ext cx="10877554"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9DA5DD1-BBC9-EFB8-9E7F-26FE1BA3F758}"/>
                  </a:ext>
                </a:extLst>
              </p:cNvPr>
              <p:cNvCxnSpPr>
                <a:cxnSpLocks/>
              </p:cNvCxnSpPr>
              <p:nvPr/>
            </p:nvCxnSpPr>
            <p:spPr>
              <a:xfrm>
                <a:off x="1142111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A62299AF-83A6-7993-0C2C-20CE409175E9}"/>
                  </a:ext>
                </a:extLst>
              </p:cNvPr>
              <p:cNvCxnSpPr>
                <a:cxnSpLocks/>
              </p:cNvCxnSpPr>
              <p:nvPr/>
            </p:nvCxnSpPr>
            <p:spPr>
              <a:xfrm flipH="1">
                <a:off x="66198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50EFDB3C-2DB0-4520-B819-A918D2514C99}"/>
                </a:ext>
              </a:extLst>
            </p:cNvPr>
            <p:cNvSpPr txBox="1"/>
            <p:nvPr/>
          </p:nvSpPr>
          <p:spPr>
            <a:xfrm flipH="1">
              <a:off x="3863824" y="4317969"/>
              <a:ext cx="4480714" cy="1852093"/>
            </a:xfrm>
            <a:prstGeom prst="rect">
              <a:avLst/>
            </a:prstGeom>
            <a:noFill/>
          </p:spPr>
          <p:txBody>
            <a:bodyPr wrap="none" rtlCol="0">
              <a:spAutoFit/>
            </a:bodyPr>
            <a:lstStyle/>
            <a:p>
              <a:pPr algn="ctr"/>
              <a:r>
                <a:rPr lang="en-US" sz="32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rPr>
                <a:t>Top 5 Items by Orders</a:t>
              </a:r>
              <a:endParaRPr lang="en-IN"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endParaRPr>
            </a:p>
          </p:txBody>
        </p:sp>
      </p:grpSp>
      <p:sp>
        <p:nvSpPr>
          <p:cNvPr id="4" name="TextBox 3">
            <a:extLst>
              <a:ext uri="{FF2B5EF4-FFF2-40B4-BE49-F238E27FC236}">
                <a16:creationId xmlns:a16="http://schemas.microsoft.com/office/drawing/2014/main" id="{29DDEE6F-A886-0FBF-5B6D-44B01C5F3125}"/>
              </a:ext>
            </a:extLst>
          </p:cNvPr>
          <p:cNvSpPr txBox="1"/>
          <p:nvPr/>
        </p:nvSpPr>
        <p:spPr>
          <a:xfrm>
            <a:off x="2829545" y="1863295"/>
            <a:ext cx="6176047" cy="2295332"/>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endParaRPr lang="en-US" dirty="0"/>
          </a:p>
        </p:txBody>
      </p:sp>
      <p:sp>
        <p:nvSpPr>
          <p:cNvPr id="9" name="Rectangle 1">
            <a:extLst>
              <a:ext uri="{FF2B5EF4-FFF2-40B4-BE49-F238E27FC236}">
                <a16:creationId xmlns:a16="http://schemas.microsoft.com/office/drawing/2014/main" id="{D526724A-0E81-9149-609F-4ABC2F0D8F57}"/>
              </a:ext>
            </a:extLst>
          </p:cNvPr>
          <p:cNvSpPr>
            <a:spLocks noChangeArrowheads="1"/>
          </p:cNvSpPr>
          <p:nvPr/>
        </p:nvSpPr>
        <p:spPr bwMode="auto">
          <a:xfrm>
            <a:off x="3169653" y="301096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Side Salad — 631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Big Mac — 623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Bulgogi Burger — 592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French Fries (Large) — 586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Quarter Pounder with Cheese — 584 orders</a:t>
            </a:r>
          </a:p>
        </p:txBody>
      </p:sp>
      <p:sp>
        <p:nvSpPr>
          <p:cNvPr id="10" name="TextBox 9">
            <a:extLst>
              <a:ext uri="{FF2B5EF4-FFF2-40B4-BE49-F238E27FC236}">
                <a16:creationId xmlns:a16="http://schemas.microsoft.com/office/drawing/2014/main" id="{0EB210FD-8ADF-2C0E-FF37-5A6564DC5196}"/>
              </a:ext>
            </a:extLst>
          </p:cNvPr>
          <p:cNvSpPr txBox="1"/>
          <p:nvPr/>
        </p:nvSpPr>
        <p:spPr>
          <a:xfrm>
            <a:off x="1515279" y="4929390"/>
            <a:ext cx="9161442" cy="1004871"/>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r>
              <a:rPr lang="en-US" b="1"/>
              <a:t>Insight:</a:t>
            </a:r>
            <a:r>
              <a:rPr lang="en-US"/>
              <a:t> Balanced mix of core (Big Mac, Fries) and variety (Salads, Bulgogi Burger) items shows product diversity is resonating with customers.</a:t>
            </a:r>
          </a:p>
        </p:txBody>
      </p:sp>
    </p:spTree>
    <p:extLst>
      <p:ext uri="{BB962C8B-B14F-4D97-AF65-F5344CB8AC3E}">
        <p14:creationId xmlns:p14="http://schemas.microsoft.com/office/powerpoint/2010/main" val="3861502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67000">
              <a:srgbClr val="FECB00">
                <a:alpha val="80000"/>
              </a:srgbClr>
            </a:gs>
            <a:gs pos="0">
              <a:srgbClr val="FF0000">
                <a:alpha val="86000"/>
              </a:srgbClr>
            </a:gs>
            <a:gs pos="49000">
              <a:srgbClr val="FCB937"/>
            </a:gs>
            <a:gs pos="100000">
              <a:srgbClr val="E50102"/>
            </a:gs>
          </a:gsLst>
          <a:lin ang="5400000" scaled="1"/>
        </a:gradFill>
        <a:effectLst/>
      </p:bgPr>
    </p:bg>
    <p:spTree>
      <p:nvGrpSpPr>
        <p:cNvPr id="1" name="">
          <a:extLst>
            <a:ext uri="{FF2B5EF4-FFF2-40B4-BE49-F238E27FC236}">
              <a16:creationId xmlns:a16="http://schemas.microsoft.com/office/drawing/2014/main" id="{66DBE64E-DBD8-5A9F-A1D2-DCE553C068A3}"/>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3430D97E-A9FE-9AEB-3C2F-175FC155EDA3}"/>
              </a:ext>
            </a:extLst>
          </p:cNvPr>
          <p:cNvGrpSpPr/>
          <p:nvPr/>
        </p:nvGrpSpPr>
        <p:grpSpPr>
          <a:xfrm>
            <a:off x="475371" y="166483"/>
            <a:ext cx="10887079" cy="775909"/>
            <a:chOff x="661983" y="3905250"/>
            <a:chExt cx="10887079" cy="2457450"/>
          </a:xfrm>
        </p:grpSpPr>
        <p:grpSp>
          <p:nvGrpSpPr>
            <p:cNvPr id="11" name="Group 10">
              <a:extLst>
                <a:ext uri="{FF2B5EF4-FFF2-40B4-BE49-F238E27FC236}">
                  <a16:creationId xmlns:a16="http://schemas.microsoft.com/office/drawing/2014/main" id="{E7A22A6A-0ACD-377A-4015-4677D402B6AE}"/>
                </a:ext>
              </a:extLst>
            </p:cNvPr>
            <p:cNvGrpSpPr/>
            <p:nvPr/>
          </p:nvGrpSpPr>
          <p:grpSpPr>
            <a:xfrm>
              <a:off x="661983" y="3905250"/>
              <a:ext cx="10887079" cy="2457450"/>
              <a:chOff x="661983" y="495300"/>
              <a:chExt cx="10887079" cy="2457450"/>
            </a:xfrm>
          </p:grpSpPr>
          <p:sp>
            <p:nvSpPr>
              <p:cNvPr id="3" name="Isosceles Triangle 2">
                <a:extLst>
                  <a:ext uri="{FF2B5EF4-FFF2-40B4-BE49-F238E27FC236}">
                    <a16:creationId xmlns:a16="http://schemas.microsoft.com/office/drawing/2014/main" id="{C7766EA5-62A7-B707-0E29-C2A567EE9E7D}"/>
                  </a:ext>
                </a:extLst>
              </p:cNvPr>
              <p:cNvSpPr/>
              <p:nvPr/>
            </p:nvSpPr>
            <p:spPr>
              <a:xfrm flipH="1">
                <a:off x="9236489" y="495300"/>
                <a:ext cx="131667" cy="15160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DBF4B6C-3DE7-D918-7E59-B199F416892C}"/>
                  </a:ext>
                </a:extLst>
              </p:cNvPr>
              <p:cNvSpPr/>
              <p:nvPr/>
            </p:nvSpPr>
            <p:spPr>
              <a:xfrm flipH="1">
                <a:off x="794694" y="495300"/>
                <a:ext cx="10626419"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E4124C9E-BF24-6BB1-CA63-3D09D5AB0FCD}"/>
                  </a:ext>
                </a:extLst>
              </p:cNvPr>
              <p:cNvSpPr/>
              <p:nvPr/>
            </p:nvSpPr>
            <p:spPr>
              <a:xfrm flipH="1">
                <a:off x="666745" y="646902"/>
                <a:ext cx="10877554"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A49EBB99-F5F3-2020-0582-D9BA5367DE09}"/>
                  </a:ext>
                </a:extLst>
              </p:cNvPr>
              <p:cNvCxnSpPr>
                <a:cxnSpLocks/>
              </p:cNvCxnSpPr>
              <p:nvPr/>
            </p:nvCxnSpPr>
            <p:spPr>
              <a:xfrm>
                <a:off x="1142111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4C3AA01-004E-92FE-142F-5DAB7DDD144C}"/>
                  </a:ext>
                </a:extLst>
              </p:cNvPr>
              <p:cNvCxnSpPr>
                <a:cxnSpLocks/>
              </p:cNvCxnSpPr>
              <p:nvPr/>
            </p:nvCxnSpPr>
            <p:spPr>
              <a:xfrm flipH="1">
                <a:off x="66198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5E3696DA-AB00-AD31-AC1F-A8B715D7A3A2}"/>
                </a:ext>
              </a:extLst>
            </p:cNvPr>
            <p:cNvSpPr txBox="1"/>
            <p:nvPr/>
          </p:nvSpPr>
          <p:spPr>
            <a:xfrm flipH="1">
              <a:off x="4214078" y="4317969"/>
              <a:ext cx="3780202" cy="1852093"/>
            </a:xfrm>
            <a:prstGeom prst="rect">
              <a:avLst/>
            </a:prstGeom>
            <a:noFill/>
          </p:spPr>
          <p:txBody>
            <a:bodyPr wrap="none" rtlCol="0">
              <a:spAutoFit/>
            </a:bodyPr>
            <a:lstStyle/>
            <a:p>
              <a:pPr algn="ctr"/>
              <a:r>
                <a:rPr lang="en-US" sz="32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rPr>
                <a:t>Category Findings</a:t>
              </a:r>
              <a:endParaRPr lang="en-IN"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endParaRPr>
            </a:p>
          </p:txBody>
        </p:sp>
      </p:grpSp>
      <p:sp>
        <p:nvSpPr>
          <p:cNvPr id="8" name="TextBox 7">
            <a:extLst>
              <a:ext uri="{FF2B5EF4-FFF2-40B4-BE49-F238E27FC236}">
                <a16:creationId xmlns:a16="http://schemas.microsoft.com/office/drawing/2014/main" id="{40B028C3-99EB-9682-ADDD-8388DC67F7E6}"/>
              </a:ext>
            </a:extLst>
          </p:cNvPr>
          <p:cNvSpPr txBox="1"/>
          <p:nvPr/>
        </p:nvSpPr>
        <p:spPr>
          <a:xfrm>
            <a:off x="465846" y="1520573"/>
            <a:ext cx="10887079" cy="2948790"/>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endParaRPr lang="en-US" b="1" dirty="0"/>
          </a:p>
          <a:p>
            <a:pPr marL="285750" indent="-285750">
              <a:buFont typeface="Wingdings" panose="05000000000000000000" pitchFamily="2" charset="2"/>
              <a:buChar char="ü"/>
            </a:pPr>
            <a:r>
              <a:rPr lang="en-US" b="1" dirty="0"/>
              <a:t>Burgers</a:t>
            </a:r>
            <a:r>
              <a:rPr lang="en-US" dirty="0"/>
              <a:t> lead overall revenue, showing the strongest and most consistent performance across all months.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Chicken</a:t>
            </a:r>
            <a:r>
              <a:rPr lang="en-US" dirty="0"/>
              <a:t> and </a:t>
            </a:r>
            <a:r>
              <a:rPr lang="en-US" b="1" dirty="0"/>
              <a:t>Fries</a:t>
            </a:r>
            <a:r>
              <a:rPr lang="en-US" dirty="0"/>
              <a:t> are steady contributors, driving major meal-time sales.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Salads</a:t>
            </a:r>
            <a:r>
              <a:rPr lang="en-US" dirty="0"/>
              <a:t> and </a:t>
            </a:r>
            <a:r>
              <a:rPr lang="en-US" b="1" dirty="0"/>
              <a:t>Shakes</a:t>
            </a:r>
            <a:r>
              <a:rPr lang="en-US" dirty="0"/>
              <a:t> have moderate sales — potential upsell opportunities for combo offers.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b="1" dirty="0"/>
              <a:t>Wraps and Sides</a:t>
            </a:r>
            <a:r>
              <a:rPr lang="en-US" dirty="0"/>
              <a:t> generate the least revenue, signaling a need for promotional campaigns.</a:t>
            </a:r>
          </a:p>
          <a:p>
            <a:endParaRPr lang="en-US" dirty="0"/>
          </a:p>
        </p:txBody>
      </p:sp>
    </p:spTree>
    <p:extLst>
      <p:ext uri="{BB962C8B-B14F-4D97-AF65-F5344CB8AC3E}">
        <p14:creationId xmlns:p14="http://schemas.microsoft.com/office/powerpoint/2010/main" val="239045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a:gsLst>
            <a:gs pos="67000">
              <a:srgbClr val="FECB00">
                <a:alpha val="80000"/>
              </a:srgbClr>
            </a:gs>
            <a:gs pos="0">
              <a:srgbClr val="FF0000">
                <a:alpha val="86000"/>
              </a:srgbClr>
            </a:gs>
            <a:gs pos="49000">
              <a:srgbClr val="FCB937"/>
            </a:gs>
            <a:gs pos="100000">
              <a:srgbClr val="E50102"/>
            </a:gs>
          </a:gsLst>
          <a:lin ang="5400000" scaled="1"/>
        </a:gradFill>
        <a:effectLst/>
      </p:bgPr>
    </p:bg>
    <p:spTree>
      <p:nvGrpSpPr>
        <p:cNvPr id="1" name="">
          <a:extLst>
            <a:ext uri="{FF2B5EF4-FFF2-40B4-BE49-F238E27FC236}">
              <a16:creationId xmlns:a16="http://schemas.microsoft.com/office/drawing/2014/main" id="{8285F94C-D38C-31C0-6675-9DFCCAF3BC98}"/>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3314AAD2-D200-7E63-B16E-181597F9D12F}"/>
              </a:ext>
            </a:extLst>
          </p:cNvPr>
          <p:cNvGrpSpPr/>
          <p:nvPr/>
        </p:nvGrpSpPr>
        <p:grpSpPr>
          <a:xfrm>
            <a:off x="475371" y="166483"/>
            <a:ext cx="10887079" cy="775909"/>
            <a:chOff x="661983" y="3905250"/>
            <a:chExt cx="10887079" cy="2457450"/>
          </a:xfrm>
        </p:grpSpPr>
        <p:grpSp>
          <p:nvGrpSpPr>
            <p:cNvPr id="11" name="Group 10">
              <a:extLst>
                <a:ext uri="{FF2B5EF4-FFF2-40B4-BE49-F238E27FC236}">
                  <a16:creationId xmlns:a16="http://schemas.microsoft.com/office/drawing/2014/main" id="{F050A58B-2CFA-09F1-0F92-49E0D3B9B521}"/>
                </a:ext>
              </a:extLst>
            </p:cNvPr>
            <p:cNvGrpSpPr/>
            <p:nvPr/>
          </p:nvGrpSpPr>
          <p:grpSpPr>
            <a:xfrm>
              <a:off x="661983" y="3905250"/>
              <a:ext cx="10887079" cy="2457450"/>
              <a:chOff x="661983" y="495300"/>
              <a:chExt cx="10887079" cy="2457450"/>
            </a:xfrm>
          </p:grpSpPr>
          <p:sp>
            <p:nvSpPr>
              <p:cNvPr id="3" name="Isosceles Triangle 2">
                <a:extLst>
                  <a:ext uri="{FF2B5EF4-FFF2-40B4-BE49-F238E27FC236}">
                    <a16:creationId xmlns:a16="http://schemas.microsoft.com/office/drawing/2014/main" id="{EB67A990-49E8-1FAB-7A22-6512C9E34027}"/>
                  </a:ext>
                </a:extLst>
              </p:cNvPr>
              <p:cNvSpPr/>
              <p:nvPr/>
            </p:nvSpPr>
            <p:spPr>
              <a:xfrm flipH="1">
                <a:off x="9236489" y="495300"/>
                <a:ext cx="131667" cy="15160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6CAEABC-FD70-E25E-8C6C-B05F5F8876DD}"/>
                  </a:ext>
                </a:extLst>
              </p:cNvPr>
              <p:cNvSpPr/>
              <p:nvPr/>
            </p:nvSpPr>
            <p:spPr>
              <a:xfrm flipH="1">
                <a:off x="794694" y="495300"/>
                <a:ext cx="10626419"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80E2521-233D-648E-CF7B-E869ACA621AC}"/>
                  </a:ext>
                </a:extLst>
              </p:cNvPr>
              <p:cNvSpPr/>
              <p:nvPr/>
            </p:nvSpPr>
            <p:spPr>
              <a:xfrm flipH="1">
                <a:off x="666745" y="646902"/>
                <a:ext cx="10877554"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5D7BF4CD-2771-51D1-D6D2-B784F5940585}"/>
                  </a:ext>
                </a:extLst>
              </p:cNvPr>
              <p:cNvCxnSpPr>
                <a:cxnSpLocks/>
              </p:cNvCxnSpPr>
              <p:nvPr/>
            </p:nvCxnSpPr>
            <p:spPr>
              <a:xfrm>
                <a:off x="1142111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2C370350-8A76-CF44-F7EB-66F071380AFD}"/>
                  </a:ext>
                </a:extLst>
              </p:cNvPr>
              <p:cNvCxnSpPr>
                <a:cxnSpLocks/>
              </p:cNvCxnSpPr>
              <p:nvPr/>
            </p:nvCxnSpPr>
            <p:spPr>
              <a:xfrm flipH="1">
                <a:off x="66198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95DBEAD4-7807-8647-7605-810FBF0B57CE}"/>
                </a:ext>
              </a:extLst>
            </p:cNvPr>
            <p:cNvSpPr txBox="1"/>
            <p:nvPr/>
          </p:nvSpPr>
          <p:spPr>
            <a:xfrm flipH="1">
              <a:off x="4455944" y="4317969"/>
              <a:ext cx="3296480" cy="1852093"/>
            </a:xfrm>
            <a:prstGeom prst="rect">
              <a:avLst/>
            </a:prstGeom>
            <a:noFill/>
          </p:spPr>
          <p:txBody>
            <a:bodyPr wrap="none" rtlCol="0">
              <a:spAutoFit/>
            </a:bodyPr>
            <a:lstStyle/>
            <a:p>
              <a:pPr algn="ctr"/>
              <a:r>
                <a:rPr lang="en-US" sz="32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rPr>
                <a:t>Timeline Trends</a:t>
              </a:r>
              <a:endParaRPr lang="en-IN"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endParaRPr>
            </a:p>
          </p:txBody>
        </p:sp>
      </p:grpSp>
      <p:sp>
        <p:nvSpPr>
          <p:cNvPr id="8" name="TextBox 7">
            <a:extLst>
              <a:ext uri="{FF2B5EF4-FFF2-40B4-BE49-F238E27FC236}">
                <a16:creationId xmlns:a16="http://schemas.microsoft.com/office/drawing/2014/main" id="{6663AE61-252C-0E53-5A1D-AC369DD53E67}"/>
              </a:ext>
            </a:extLst>
          </p:cNvPr>
          <p:cNvSpPr txBox="1"/>
          <p:nvPr/>
        </p:nvSpPr>
        <p:spPr>
          <a:xfrm>
            <a:off x="539345" y="1661762"/>
            <a:ext cx="5059022" cy="3534475"/>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r>
              <a:rPr lang="en-US" b="1" dirty="0"/>
              <a:t>January–March</a:t>
            </a:r>
            <a:r>
              <a:rPr lang="en-US" dirty="0"/>
              <a:t> show consistent sales growth in high-volume categories.</a:t>
            </a:r>
          </a:p>
          <a:p>
            <a:r>
              <a:rPr lang="en-US" b="1" dirty="0"/>
              <a:t>February</a:t>
            </a:r>
            <a:r>
              <a:rPr lang="en-US" dirty="0"/>
              <a:t> records slightly higher overall revenue, possibly due to offers or seasonal promotions.</a:t>
            </a:r>
          </a:p>
          <a:p>
            <a:r>
              <a:rPr lang="en-US" dirty="0"/>
              <a:t>Most categories maintain stable demand — strong brand loyalty across months.</a:t>
            </a:r>
          </a:p>
        </p:txBody>
      </p:sp>
      <p:sp>
        <p:nvSpPr>
          <p:cNvPr id="10" name="TextBox 9">
            <a:extLst>
              <a:ext uri="{FF2B5EF4-FFF2-40B4-BE49-F238E27FC236}">
                <a16:creationId xmlns:a16="http://schemas.microsoft.com/office/drawing/2014/main" id="{9C590D0D-932C-26B5-555B-778780940E4B}"/>
              </a:ext>
            </a:extLst>
          </p:cNvPr>
          <p:cNvSpPr txBox="1"/>
          <p:nvPr/>
        </p:nvSpPr>
        <p:spPr>
          <a:xfrm>
            <a:off x="6206412" y="1661762"/>
            <a:ext cx="5151275" cy="3534475"/>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pPr>
              <a:buFont typeface="Arial" panose="020B0604020202020204" pitchFamily="34" charset="0"/>
              <a:buChar char="•"/>
            </a:pPr>
            <a:r>
              <a:rPr lang="en-US" b="1" dirty="0"/>
              <a:t>Lunch (12–2 PM)</a:t>
            </a:r>
            <a:r>
              <a:rPr lang="en-US" dirty="0"/>
              <a:t> and </a:t>
            </a:r>
            <a:r>
              <a:rPr lang="en-US" b="1" dirty="0"/>
              <a:t>Dinner (5–8 PM)</a:t>
            </a:r>
            <a:r>
              <a:rPr lang="en-US" dirty="0"/>
              <a:t> are the </a:t>
            </a:r>
            <a:r>
              <a:rPr lang="en-US" b="1" dirty="0"/>
              <a:t>peak order hours</a:t>
            </a:r>
            <a:r>
              <a:rPr lang="en-US" dirty="0"/>
              <a:t>, accounting for the majority of daily revenue.</a:t>
            </a:r>
          </a:p>
          <a:p>
            <a:pPr>
              <a:buFont typeface="Arial" panose="020B0604020202020204" pitchFamily="34" charset="0"/>
              <a:buChar char="•"/>
            </a:pPr>
            <a:r>
              <a:rPr lang="en-US" b="1" dirty="0"/>
              <a:t>Morning (8–10 AM)</a:t>
            </a:r>
            <a:r>
              <a:rPr lang="en-US" dirty="0"/>
              <a:t> sees moderate traffic — mainly breakfast items.</a:t>
            </a:r>
          </a:p>
          <a:p>
            <a:pPr>
              <a:buFont typeface="Arial" panose="020B0604020202020204" pitchFamily="34" charset="0"/>
              <a:buChar char="•"/>
            </a:pPr>
            <a:r>
              <a:rPr lang="en-US" b="1" dirty="0"/>
              <a:t>Night (after 9 PM)</a:t>
            </a:r>
            <a:r>
              <a:rPr lang="en-US" dirty="0"/>
              <a:t> experiences a sharp decline in orders.</a:t>
            </a:r>
          </a:p>
          <a:p>
            <a:r>
              <a:rPr lang="en-US" dirty="0"/>
              <a:t>📊 </a:t>
            </a:r>
            <a:r>
              <a:rPr lang="en-US" b="1" dirty="0"/>
              <a:t>Actionable Insight:</a:t>
            </a:r>
            <a:r>
              <a:rPr lang="en-US" dirty="0"/>
              <a:t> Introduce </a:t>
            </a:r>
            <a:r>
              <a:rPr lang="en-US" b="1" dirty="0"/>
              <a:t>late-night snack combos</a:t>
            </a:r>
            <a:r>
              <a:rPr lang="en-US" dirty="0"/>
              <a:t> or </a:t>
            </a:r>
            <a:r>
              <a:rPr lang="en-US" b="1" dirty="0"/>
              <a:t>digital app offers</a:t>
            </a:r>
            <a:r>
              <a:rPr lang="en-US" dirty="0"/>
              <a:t> to boost off-peak hours.</a:t>
            </a:r>
          </a:p>
        </p:txBody>
      </p:sp>
    </p:spTree>
    <p:extLst>
      <p:ext uri="{BB962C8B-B14F-4D97-AF65-F5344CB8AC3E}">
        <p14:creationId xmlns:p14="http://schemas.microsoft.com/office/powerpoint/2010/main" val="65368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a:gsLst>
            <a:gs pos="67000">
              <a:srgbClr val="FECB00">
                <a:alpha val="80000"/>
              </a:srgbClr>
            </a:gs>
            <a:gs pos="0">
              <a:srgbClr val="FF0000">
                <a:alpha val="86000"/>
              </a:srgbClr>
            </a:gs>
            <a:gs pos="49000">
              <a:srgbClr val="FCB937"/>
            </a:gs>
            <a:gs pos="100000">
              <a:srgbClr val="E50102"/>
            </a:gs>
          </a:gsLst>
          <a:lin ang="5400000" scaled="1"/>
        </a:gradFill>
        <a:effectLst/>
      </p:bgPr>
    </p:bg>
    <p:spTree>
      <p:nvGrpSpPr>
        <p:cNvPr id="1" name="">
          <a:extLst>
            <a:ext uri="{FF2B5EF4-FFF2-40B4-BE49-F238E27FC236}">
              <a16:creationId xmlns:a16="http://schemas.microsoft.com/office/drawing/2014/main" id="{2E26A391-3D34-F9E8-B947-C7E7034B93E7}"/>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126ED6C3-71B0-38C0-B2BD-5EFE8808F152}"/>
              </a:ext>
            </a:extLst>
          </p:cNvPr>
          <p:cNvGrpSpPr/>
          <p:nvPr/>
        </p:nvGrpSpPr>
        <p:grpSpPr>
          <a:xfrm>
            <a:off x="475371" y="166483"/>
            <a:ext cx="10887079" cy="775909"/>
            <a:chOff x="661983" y="3905250"/>
            <a:chExt cx="10887079" cy="2457450"/>
          </a:xfrm>
        </p:grpSpPr>
        <p:grpSp>
          <p:nvGrpSpPr>
            <p:cNvPr id="11" name="Group 10">
              <a:extLst>
                <a:ext uri="{FF2B5EF4-FFF2-40B4-BE49-F238E27FC236}">
                  <a16:creationId xmlns:a16="http://schemas.microsoft.com/office/drawing/2014/main" id="{2B916EBD-3C31-3B91-58D1-08687A030834}"/>
                </a:ext>
              </a:extLst>
            </p:cNvPr>
            <p:cNvGrpSpPr/>
            <p:nvPr/>
          </p:nvGrpSpPr>
          <p:grpSpPr>
            <a:xfrm>
              <a:off x="661983" y="3905250"/>
              <a:ext cx="10887079" cy="2457450"/>
              <a:chOff x="661983" y="495300"/>
              <a:chExt cx="10887079" cy="2457450"/>
            </a:xfrm>
          </p:grpSpPr>
          <p:sp>
            <p:nvSpPr>
              <p:cNvPr id="3" name="Isosceles Triangle 2">
                <a:extLst>
                  <a:ext uri="{FF2B5EF4-FFF2-40B4-BE49-F238E27FC236}">
                    <a16:creationId xmlns:a16="http://schemas.microsoft.com/office/drawing/2014/main" id="{1305AAFA-8F79-0258-32D8-498A0FAFD56F}"/>
                  </a:ext>
                </a:extLst>
              </p:cNvPr>
              <p:cNvSpPr/>
              <p:nvPr/>
            </p:nvSpPr>
            <p:spPr>
              <a:xfrm flipH="1">
                <a:off x="9236489" y="495300"/>
                <a:ext cx="131667" cy="15160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6CA6051-FD97-FAEE-3869-D0384DDF76A5}"/>
                  </a:ext>
                </a:extLst>
              </p:cNvPr>
              <p:cNvSpPr/>
              <p:nvPr/>
            </p:nvSpPr>
            <p:spPr>
              <a:xfrm flipH="1">
                <a:off x="794694" y="495300"/>
                <a:ext cx="10626419"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8BA885F-F7AA-2C28-E4B3-4E1B896FD3E4}"/>
                  </a:ext>
                </a:extLst>
              </p:cNvPr>
              <p:cNvSpPr/>
              <p:nvPr/>
            </p:nvSpPr>
            <p:spPr>
              <a:xfrm flipH="1">
                <a:off x="666745" y="646902"/>
                <a:ext cx="10877554"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9E7A2CDB-2980-8BE1-2196-F380011EA07B}"/>
                  </a:ext>
                </a:extLst>
              </p:cNvPr>
              <p:cNvCxnSpPr>
                <a:cxnSpLocks/>
              </p:cNvCxnSpPr>
              <p:nvPr/>
            </p:nvCxnSpPr>
            <p:spPr>
              <a:xfrm>
                <a:off x="1142111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A6389E51-A8B6-0A71-0255-D9A35B5C1CB1}"/>
                  </a:ext>
                </a:extLst>
              </p:cNvPr>
              <p:cNvCxnSpPr>
                <a:cxnSpLocks/>
              </p:cNvCxnSpPr>
              <p:nvPr/>
            </p:nvCxnSpPr>
            <p:spPr>
              <a:xfrm flipH="1">
                <a:off x="66198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8E2E5321-A208-D250-AF50-DF85BE128497}"/>
                </a:ext>
              </a:extLst>
            </p:cNvPr>
            <p:cNvSpPr txBox="1"/>
            <p:nvPr/>
          </p:nvSpPr>
          <p:spPr>
            <a:xfrm flipH="1">
              <a:off x="3162037" y="4317969"/>
              <a:ext cx="5884304" cy="1852093"/>
            </a:xfrm>
            <a:prstGeom prst="rect">
              <a:avLst/>
            </a:prstGeom>
            <a:noFill/>
          </p:spPr>
          <p:txBody>
            <a:bodyPr wrap="none" rtlCol="0">
              <a:spAutoFit/>
            </a:bodyPr>
            <a:lstStyle/>
            <a:p>
              <a:pPr algn="ctr"/>
              <a:r>
                <a:rPr lang="en-US" sz="32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rPr>
                <a:t>Weekday vs Weekend Trends</a:t>
              </a:r>
              <a:endParaRPr lang="en-IN"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endParaRPr>
            </a:p>
          </p:txBody>
        </p:sp>
      </p:grpSp>
      <p:sp>
        <p:nvSpPr>
          <p:cNvPr id="8" name="TextBox 7">
            <a:extLst>
              <a:ext uri="{FF2B5EF4-FFF2-40B4-BE49-F238E27FC236}">
                <a16:creationId xmlns:a16="http://schemas.microsoft.com/office/drawing/2014/main" id="{BD5171D4-9001-C4AA-1FDE-AE8F0946BD88}"/>
              </a:ext>
            </a:extLst>
          </p:cNvPr>
          <p:cNvSpPr txBox="1"/>
          <p:nvPr/>
        </p:nvSpPr>
        <p:spPr>
          <a:xfrm>
            <a:off x="859470" y="1614197"/>
            <a:ext cx="10116214" cy="1399591"/>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endParaRPr lang="en-US" dirty="0"/>
          </a:p>
        </p:txBody>
      </p:sp>
      <p:sp>
        <p:nvSpPr>
          <p:cNvPr id="4" name="Rectangle 1">
            <a:extLst>
              <a:ext uri="{FF2B5EF4-FFF2-40B4-BE49-F238E27FC236}">
                <a16:creationId xmlns:a16="http://schemas.microsoft.com/office/drawing/2014/main" id="{3E332E00-19ED-6C65-09A3-D568B8F84D21}"/>
              </a:ext>
            </a:extLst>
          </p:cNvPr>
          <p:cNvSpPr>
            <a:spLocks noChangeArrowheads="1"/>
          </p:cNvSpPr>
          <p:nvPr/>
        </p:nvSpPr>
        <p:spPr bwMode="auto">
          <a:xfrm>
            <a:off x="939222" y="23326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Highest Sales:</a:t>
            </a:r>
            <a:r>
              <a:rPr kumimoji="0" lang="en-US" altLang="en-US" sz="1800" b="0" i="0" u="none" strike="noStrike" cap="none" normalizeH="0" baseline="0" dirty="0">
                <a:ln>
                  <a:noFill/>
                </a:ln>
                <a:solidFill>
                  <a:schemeClr val="tx1"/>
                </a:solidFill>
                <a:effectLst/>
                <a:latin typeface="Arial" panose="020B0604020202020204" pitchFamily="34" charset="0"/>
              </a:rPr>
              <a:t> Monday and Sunday (~$11K each)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Midweek Dip:</a:t>
            </a:r>
            <a:r>
              <a:rPr kumimoji="0" lang="en-US" altLang="en-US" sz="1800" b="0" i="0" u="none" strike="noStrike" cap="none" normalizeH="0" baseline="0" dirty="0">
                <a:ln>
                  <a:noFill/>
                </a:ln>
                <a:solidFill>
                  <a:schemeClr val="tx1"/>
                </a:solidFill>
                <a:effectLst/>
                <a:latin typeface="Arial" panose="020B0604020202020204" pitchFamily="34" charset="0"/>
              </a:rPr>
              <a:t> Wednesday (~$8.5K)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Weekends maintain consistent order volume, suggesting steady dine-in and delivery mix.</a:t>
            </a:r>
          </a:p>
        </p:txBody>
      </p:sp>
      <p:sp>
        <p:nvSpPr>
          <p:cNvPr id="13" name="TextBox 12">
            <a:extLst>
              <a:ext uri="{FF2B5EF4-FFF2-40B4-BE49-F238E27FC236}">
                <a16:creationId xmlns:a16="http://schemas.microsoft.com/office/drawing/2014/main" id="{A76D177D-188F-29E7-7DE4-63D64F1971C8}"/>
              </a:ext>
            </a:extLst>
          </p:cNvPr>
          <p:cNvSpPr txBox="1"/>
          <p:nvPr/>
        </p:nvSpPr>
        <p:spPr>
          <a:xfrm>
            <a:off x="859470" y="3937774"/>
            <a:ext cx="10116214" cy="1026368"/>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r>
              <a:rPr lang="en-US" b="1" dirty="0"/>
              <a:t>Insight: </a:t>
            </a:r>
          </a:p>
        </p:txBody>
      </p:sp>
      <p:sp>
        <p:nvSpPr>
          <p:cNvPr id="12" name="TextBox 11">
            <a:extLst>
              <a:ext uri="{FF2B5EF4-FFF2-40B4-BE49-F238E27FC236}">
                <a16:creationId xmlns:a16="http://schemas.microsoft.com/office/drawing/2014/main" id="{96393907-E5A4-DAB8-0CE5-F141B94759CE}"/>
              </a:ext>
            </a:extLst>
          </p:cNvPr>
          <p:cNvSpPr txBox="1"/>
          <p:nvPr/>
        </p:nvSpPr>
        <p:spPr>
          <a:xfrm>
            <a:off x="1705731" y="4266292"/>
            <a:ext cx="7737409"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Promotional campaigns on Wednesdays could stabilize midweek revenue.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561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a:gsLst>
            <a:gs pos="67000">
              <a:srgbClr val="FECB00">
                <a:alpha val="80000"/>
              </a:srgbClr>
            </a:gs>
            <a:gs pos="0">
              <a:srgbClr val="FF0000">
                <a:alpha val="86000"/>
              </a:srgbClr>
            </a:gs>
            <a:gs pos="49000">
              <a:srgbClr val="FCB937"/>
            </a:gs>
            <a:gs pos="100000">
              <a:srgbClr val="E50102"/>
            </a:gs>
          </a:gsLst>
          <a:lin ang="5400000" scaled="1"/>
        </a:gradFill>
        <a:effectLst/>
      </p:bgPr>
    </p:bg>
    <p:spTree>
      <p:nvGrpSpPr>
        <p:cNvPr id="1" name="">
          <a:extLst>
            <a:ext uri="{FF2B5EF4-FFF2-40B4-BE49-F238E27FC236}">
              <a16:creationId xmlns:a16="http://schemas.microsoft.com/office/drawing/2014/main" id="{B07D6E74-6F1F-41FB-C0F7-3C431C81379C}"/>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C3FC1CC2-086D-338E-69BF-6FEC795036A3}"/>
              </a:ext>
            </a:extLst>
          </p:cNvPr>
          <p:cNvGrpSpPr/>
          <p:nvPr/>
        </p:nvGrpSpPr>
        <p:grpSpPr>
          <a:xfrm>
            <a:off x="475371" y="166483"/>
            <a:ext cx="10887079" cy="775909"/>
            <a:chOff x="661983" y="3905250"/>
            <a:chExt cx="10887079" cy="2457450"/>
          </a:xfrm>
        </p:grpSpPr>
        <p:grpSp>
          <p:nvGrpSpPr>
            <p:cNvPr id="11" name="Group 10">
              <a:extLst>
                <a:ext uri="{FF2B5EF4-FFF2-40B4-BE49-F238E27FC236}">
                  <a16:creationId xmlns:a16="http://schemas.microsoft.com/office/drawing/2014/main" id="{10336D8C-8B70-533F-CCAA-F9D9084B61CB}"/>
                </a:ext>
              </a:extLst>
            </p:cNvPr>
            <p:cNvGrpSpPr/>
            <p:nvPr/>
          </p:nvGrpSpPr>
          <p:grpSpPr>
            <a:xfrm>
              <a:off x="661983" y="3905250"/>
              <a:ext cx="10887079" cy="2457450"/>
              <a:chOff x="661983" y="495300"/>
              <a:chExt cx="10887079" cy="2457450"/>
            </a:xfrm>
          </p:grpSpPr>
          <p:sp>
            <p:nvSpPr>
              <p:cNvPr id="3" name="Isosceles Triangle 2">
                <a:extLst>
                  <a:ext uri="{FF2B5EF4-FFF2-40B4-BE49-F238E27FC236}">
                    <a16:creationId xmlns:a16="http://schemas.microsoft.com/office/drawing/2014/main" id="{8C0A0572-663E-CFB6-4598-075DEF93DFE6}"/>
                  </a:ext>
                </a:extLst>
              </p:cNvPr>
              <p:cNvSpPr/>
              <p:nvPr/>
            </p:nvSpPr>
            <p:spPr>
              <a:xfrm flipH="1">
                <a:off x="9236489" y="495300"/>
                <a:ext cx="131667" cy="151601"/>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A12B578-D40E-2752-D2B6-99EA0B46EC32}"/>
                  </a:ext>
                </a:extLst>
              </p:cNvPr>
              <p:cNvSpPr/>
              <p:nvPr/>
            </p:nvSpPr>
            <p:spPr>
              <a:xfrm flipH="1">
                <a:off x="794694" y="495300"/>
                <a:ext cx="10626419"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DC848AF6-ACD9-D12F-088A-1747C3314216}"/>
                  </a:ext>
                </a:extLst>
              </p:cNvPr>
              <p:cNvSpPr/>
              <p:nvPr/>
            </p:nvSpPr>
            <p:spPr>
              <a:xfrm flipH="1">
                <a:off x="666745" y="646902"/>
                <a:ext cx="10877554" cy="2305848"/>
              </a:xfrm>
              <a:prstGeom prst="rect">
                <a:avLst/>
              </a:prstGeom>
              <a:solidFill>
                <a:schemeClr val="bg1"/>
              </a:solidFill>
              <a:ln w="254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C1E060FC-3E23-9A21-9D90-02EFC1B463C1}"/>
                  </a:ext>
                </a:extLst>
              </p:cNvPr>
              <p:cNvCxnSpPr>
                <a:cxnSpLocks/>
              </p:cNvCxnSpPr>
              <p:nvPr/>
            </p:nvCxnSpPr>
            <p:spPr>
              <a:xfrm>
                <a:off x="1142111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C81D158D-11AF-DAA7-A37B-45D7CDA8BB52}"/>
                  </a:ext>
                </a:extLst>
              </p:cNvPr>
              <p:cNvCxnSpPr>
                <a:cxnSpLocks/>
              </p:cNvCxnSpPr>
              <p:nvPr/>
            </p:nvCxnSpPr>
            <p:spPr>
              <a:xfrm flipH="1">
                <a:off x="661983" y="495301"/>
                <a:ext cx="127949" cy="151601"/>
              </a:xfrm>
              <a:prstGeom prst="line">
                <a:avLst/>
              </a:prstGeom>
              <a:ln w="25400">
                <a:solidFill>
                  <a:schemeClr val="bg2">
                    <a:lumMod val="10000"/>
                  </a:schemeClr>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5FBC3B0B-723F-F454-7589-4B6F3E7F610A}"/>
                </a:ext>
              </a:extLst>
            </p:cNvPr>
            <p:cNvSpPr txBox="1"/>
            <p:nvPr/>
          </p:nvSpPr>
          <p:spPr>
            <a:xfrm flipH="1">
              <a:off x="4178825" y="4317969"/>
              <a:ext cx="3850734" cy="1852093"/>
            </a:xfrm>
            <a:prstGeom prst="rect">
              <a:avLst/>
            </a:prstGeom>
            <a:noFill/>
          </p:spPr>
          <p:txBody>
            <a:bodyPr wrap="none" rtlCol="0">
              <a:spAutoFit/>
            </a:bodyPr>
            <a:lstStyle/>
            <a:p>
              <a:pPr algn="ctr"/>
              <a:r>
                <a:rPr lang="en-US" sz="3200"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rPr>
                <a:t>Recommendations</a:t>
              </a:r>
              <a:endParaRPr lang="en-IN" b="1" dirty="0">
                <a:solidFill>
                  <a:schemeClr val="bg2">
                    <a:lumMod val="10000"/>
                  </a:schemeClr>
                </a:solidFill>
                <a:latin typeface="Arial" panose="020B0604020202020204" pitchFamily="34" charset="0"/>
                <a:ea typeface="Inter ExtraBold" panose="02000503000000020004" pitchFamily="2" charset="0"/>
                <a:cs typeface="Arial" panose="020B0604020202020204" pitchFamily="34" charset="0"/>
              </a:endParaRPr>
            </a:p>
          </p:txBody>
        </p:sp>
      </p:grpSp>
      <p:sp>
        <p:nvSpPr>
          <p:cNvPr id="15" name="TextBox 14">
            <a:extLst>
              <a:ext uri="{FF2B5EF4-FFF2-40B4-BE49-F238E27FC236}">
                <a16:creationId xmlns:a16="http://schemas.microsoft.com/office/drawing/2014/main" id="{11186978-D2C3-654C-377B-420763BA1400}"/>
              </a:ext>
            </a:extLst>
          </p:cNvPr>
          <p:cNvSpPr txBox="1"/>
          <p:nvPr/>
        </p:nvSpPr>
        <p:spPr>
          <a:xfrm>
            <a:off x="1790998" y="1978090"/>
            <a:ext cx="8416692" cy="2192694"/>
          </a:xfrm>
          <a:prstGeom prst="rect">
            <a:avLst/>
          </a:prstGeom>
          <a:solidFill>
            <a:prstClr val="white">
              <a:hueOff val="0"/>
              <a:satOff val="0"/>
              <a:lumOff val="0"/>
              <a:alpha val="81000"/>
            </a:prstClr>
          </a:solidFill>
          <a:ln w="25400" cap="flat" cmpd="sng" algn="ctr">
            <a:solidFill>
              <a:srgbClr val="A6987D">
                <a:shade val="80000"/>
                <a:hueOff val="0"/>
                <a:satOff val="0"/>
                <a:lumOff val="0"/>
                <a:alphaOff val="0"/>
              </a:srgbClr>
            </a:solidFill>
            <a:prstDash val="solid"/>
          </a:ln>
          <a:effectLst/>
        </p:spPr>
        <p:txBody>
          <a:bodyPr spcFirstLastPara="0" vert="horz" wrap="square" lIns="68580" tIns="68580" rIns="68580" bIns="68580" numCol="1" spcCol="1270" anchor="ctr" anchorCtr="0">
            <a:noAutofit/>
          </a:bodyPr>
          <a:lstStyle>
            <a:lvl1pPr algn="just">
              <a:buNone/>
              <a:defRPr>
                <a:latin typeface="Arial" panose="020B0604020202020204" pitchFamily="34" charset="0"/>
                <a:cs typeface="Arial" panose="020B0604020202020204" pitchFamily="34" charset="0"/>
              </a:defRPr>
            </a:lvl1pPr>
          </a:lstStyle>
          <a:p>
            <a:pPr marL="285750" indent="-285750">
              <a:lnSpc>
                <a:spcPct val="150000"/>
              </a:lnSpc>
              <a:buFont typeface="Wingdings" panose="05000000000000000000" pitchFamily="2" charset="2"/>
              <a:buChar char="ü"/>
            </a:pPr>
            <a:r>
              <a:rPr lang="en-US" dirty="0"/>
              <a:t>Solidify </a:t>
            </a:r>
            <a:r>
              <a:rPr lang="en-US" b="1" dirty="0"/>
              <a:t>burger and chicken</a:t>
            </a:r>
            <a:r>
              <a:rPr lang="en-US" dirty="0"/>
              <a:t> categories with premium combos.</a:t>
            </a:r>
          </a:p>
          <a:p>
            <a:pPr marL="285750" indent="-285750">
              <a:lnSpc>
                <a:spcPct val="150000"/>
              </a:lnSpc>
              <a:buFont typeface="Wingdings" panose="05000000000000000000" pitchFamily="2" charset="2"/>
              <a:buChar char="ü"/>
            </a:pPr>
            <a:r>
              <a:rPr lang="en-US" dirty="0"/>
              <a:t>Come up with </a:t>
            </a:r>
            <a:r>
              <a:rPr lang="en-US" b="1" dirty="0"/>
              <a:t>Wednesday-specific offers</a:t>
            </a:r>
            <a:r>
              <a:rPr lang="en-US" dirty="0"/>
              <a:t> to fix midweek dips.</a:t>
            </a:r>
          </a:p>
          <a:p>
            <a:pPr marL="285750" indent="-285750">
              <a:lnSpc>
                <a:spcPct val="150000"/>
              </a:lnSpc>
              <a:buFont typeface="Wingdings" panose="05000000000000000000" pitchFamily="2" charset="2"/>
              <a:buChar char="ü"/>
            </a:pPr>
            <a:r>
              <a:rPr lang="en-US" dirty="0"/>
              <a:t>Offer </a:t>
            </a:r>
            <a:r>
              <a:rPr lang="en-US" b="1" dirty="0"/>
              <a:t>late-night promotions</a:t>
            </a:r>
            <a:r>
              <a:rPr lang="en-US" dirty="0"/>
              <a:t> to capture additional revenue.</a:t>
            </a:r>
          </a:p>
          <a:p>
            <a:pPr marL="285750" indent="-285750">
              <a:lnSpc>
                <a:spcPct val="150000"/>
              </a:lnSpc>
              <a:buFont typeface="Wingdings" panose="05000000000000000000" pitchFamily="2" charset="2"/>
              <a:buChar char="ü"/>
            </a:pPr>
            <a:r>
              <a:rPr lang="en-US" dirty="0"/>
              <a:t>Highlight </a:t>
            </a:r>
            <a:r>
              <a:rPr lang="en-US" b="1" dirty="0"/>
              <a:t>side items and salads</a:t>
            </a:r>
            <a:r>
              <a:rPr lang="en-US" dirty="0"/>
              <a:t> in digital marketing for better order balance.</a:t>
            </a:r>
          </a:p>
          <a:p>
            <a:pPr marL="285750" indent="-285750">
              <a:buFont typeface="Wingdings" panose="05000000000000000000" pitchFamily="2" charset="2"/>
              <a:buChar char="ü"/>
            </a:pPr>
            <a:endParaRPr lang="en-US" b="1" dirty="0"/>
          </a:p>
        </p:txBody>
      </p:sp>
    </p:spTree>
    <p:extLst>
      <p:ext uri="{BB962C8B-B14F-4D97-AF65-F5344CB8AC3E}">
        <p14:creationId xmlns:p14="http://schemas.microsoft.com/office/powerpoint/2010/main" val="35576686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1647</TotalTime>
  <Words>520</Words>
  <Application>Microsoft Office PowerPoint</Application>
  <PresentationFormat>Widescreen</PresentationFormat>
  <Paragraphs>58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Impact</vt:lpstr>
      <vt:lpstr>Wingdings</vt:lpstr>
      <vt:lpstr>Arial</vt:lpstr>
      <vt:lpstr>Main Event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Sapling Creations</dc:creator>
  <cp:lastModifiedBy>Vishal Bajpai</cp:lastModifiedBy>
  <cp:revision>265</cp:revision>
  <dcterms:created xsi:type="dcterms:W3CDTF">2021-11-17T09:33:18Z</dcterms:created>
  <dcterms:modified xsi:type="dcterms:W3CDTF">2025-10-07T12:19:49Z</dcterms:modified>
</cp:coreProperties>
</file>