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6" r:id="rId4"/>
    <p:sldId id="280" r:id="rId5"/>
    <p:sldId id="281" r:id="rId6"/>
    <p:sldId id="282" r:id="rId7"/>
    <p:sldId id="283" r:id="rId8"/>
    <p:sldId id="284" r:id="rId9"/>
    <p:sldId id="285" r:id="rId10"/>
    <p:sldId id="286" r:id="rId11"/>
    <p:sldId id="287" r:id="rId12"/>
    <p:sldId id="271" r:id="rId13"/>
    <p:sldId id="279"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baker" initials="v" lastIdx="1" clrIdx="0">
    <p:extLst>
      <p:ext uri="{19B8F6BF-5375-455C-9EA6-DF929625EA0E}">
        <p15:presenceInfo xmlns:p15="http://schemas.microsoft.com/office/powerpoint/2012/main" userId="vba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4" autoAdjust="0"/>
    <p:restoredTop sz="94660"/>
  </p:normalViewPr>
  <p:slideViewPr>
    <p:cSldViewPr snapToGrid="0">
      <p:cViewPr varScale="1">
        <p:scale>
          <a:sx n="104" d="100"/>
          <a:sy n="10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3/6/2021</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524000" y="1815383"/>
            <a:ext cx="9144000" cy="2387600"/>
          </a:xfrm>
        </p:spPr>
        <p:txBody>
          <a:bodyPr>
            <a:normAutofit/>
          </a:bodyPr>
          <a:lstStyle/>
          <a:p>
            <a:r>
              <a:rPr lang="en-US" sz="4800" dirty="0"/>
              <a:t>Neural microcolumns as transmission lines: firing rate encoding analysis</a:t>
            </a:r>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4979416"/>
            <a:ext cx="9144000" cy="1655762"/>
          </a:xfrm>
        </p:spPr>
        <p:txBody>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F1E-F46A-47A0-95A1-98F3EAC6095F}"/>
              </a:ext>
            </a:extLst>
          </p:cNvPr>
          <p:cNvSpPr>
            <a:spLocks noGrp="1"/>
          </p:cNvSpPr>
          <p:nvPr>
            <p:ph type="title"/>
          </p:nvPr>
        </p:nvSpPr>
        <p:spPr/>
        <p:txBody>
          <a:bodyPr/>
          <a:lstStyle/>
          <a:p>
            <a:r>
              <a:rPr lang="en-US" dirty="0"/>
              <a:t>Morphology comparison</a:t>
            </a:r>
          </a:p>
        </p:txBody>
      </p:sp>
      <p:pic>
        <p:nvPicPr>
          <p:cNvPr id="8" name="Picture 7" descr="Chart, line chart&#10;&#10;Description automatically generated">
            <a:extLst>
              <a:ext uri="{FF2B5EF4-FFF2-40B4-BE49-F238E27FC236}">
                <a16:creationId xmlns:a16="http://schemas.microsoft.com/office/drawing/2014/main" id="{8FE2C83A-8FFD-4F6B-ABC7-0B560AAAB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0001"/>
            <a:ext cx="6862618" cy="4118857"/>
          </a:xfrm>
          <a:prstGeom prst="rect">
            <a:avLst/>
          </a:prstGeom>
        </p:spPr>
      </p:pic>
      <p:sp>
        <p:nvSpPr>
          <p:cNvPr id="9" name="TextBox 8">
            <a:extLst>
              <a:ext uri="{FF2B5EF4-FFF2-40B4-BE49-F238E27FC236}">
                <a16:creationId xmlns:a16="http://schemas.microsoft.com/office/drawing/2014/main" id="{EA028A7D-E3FE-4519-9547-CDF2EB7E1D1D}"/>
              </a:ext>
            </a:extLst>
          </p:cNvPr>
          <p:cNvSpPr txBox="1"/>
          <p:nvPr/>
        </p:nvSpPr>
        <p:spPr>
          <a:xfrm>
            <a:off x="2270532" y="2215335"/>
            <a:ext cx="4554195" cy="369332"/>
          </a:xfrm>
          <a:prstGeom prst="rect">
            <a:avLst/>
          </a:prstGeom>
          <a:noFill/>
        </p:spPr>
        <p:txBody>
          <a:bodyPr wrap="none" rtlCol="0">
            <a:spAutoFit/>
          </a:bodyPr>
          <a:lstStyle/>
          <a:p>
            <a:r>
              <a:rPr lang="en-US" dirty="0"/>
              <a:t>4 Coupled 2x2 SCE– highly resistant to damage</a:t>
            </a:r>
          </a:p>
        </p:txBody>
      </p:sp>
      <p:pic>
        <p:nvPicPr>
          <p:cNvPr id="5" name="Picture 4" descr="Diagram&#10;&#10;Description automatically generated with low confidence">
            <a:extLst>
              <a:ext uri="{FF2B5EF4-FFF2-40B4-BE49-F238E27FC236}">
                <a16:creationId xmlns:a16="http://schemas.microsoft.com/office/drawing/2014/main" id="{5A0922A9-AFE6-4873-A43B-875E2BF2C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704" y="2537475"/>
            <a:ext cx="3042805" cy="4057074"/>
          </a:xfrm>
          <a:prstGeom prst="rect">
            <a:avLst/>
          </a:prstGeom>
        </p:spPr>
      </p:pic>
    </p:spTree>
    <p:extLst>
      <p:ext uri="{BB962C8B-B14F-4D97-AF65-F5344CB8AC3E}">
        <p14:creationId xmlns:p14="http://schemas.microsoft.com/office/powerpoint/2010/main" val="47975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2454-1200-4D24-ADD4-46D08AEE2C8F}"/>
              </a:ext>
            </a:extLst>
          </p:cNvPr>
          <p:cNvSpPr>
            <a:spLocks noGrp="1"/>
          </p:cNvSpPr>
          <p:nvPr>
            <p:ph type="title"/>
          </p:nvPr>
        </p:nvSpPr>
        <p:spPr/>
        <p:txBody>
          <a:bodyPr/>
          <a:lstStyle/>
          <a:p>
            <a:r>
              <a:rPr lang="en-US" dirty="0"/>
              <a:t>Backup/Old material</a:t>
            </a:r>
          </a:p>
        </p:txBody>
      </p:sp>
      <p:sp>
        <p:nvSpPr>
          <p:cNvPr id="3" name="Text Placeholder 2">
            <a:extLst>
              <a:ext uri="{FF2B5EF4-FFF2-40B4-BE49-F238E27FC236}">
                <a16:creationId xmlns:a16="http://schemas.microsoft.com/office/drawing/2014/main" id="{BF704169-0459-418E-9AC9-49D9572FA1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885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D8C1E074-19B0-4BA4-83E5-3E77DC29EAF8}"/>
              </a:ext>
            </a:extLst>
          </p:cNvPr>
          <p:cNvSpPr/>
          <p:nvPr/>
        </p:nvSpPr>
        <p:spPr>
          <a:xfrm>
            <a:off x="4876154" y="5509934"/>
            <a:ext cx="1967869" cy="108943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66D12-A105-4527-83E8-64F0055CAF93}"/>
              </a:ext>
            </a:extLst>
          </p:cNvPr>
          <p:cNvSpPr>
            <a:spLocks noGrp="1"/>
          </p:cNvSpPr>
          <p:nvPr>
            <p:ph type="title"/>
          </p:nvPr>
        </p:nvSpPr>
        <p:spPr/>
        <p:txBody>
          <a:bodyPr/>
          <a:lstStyle/>
          <a:p>
            <a:r>
              <a:rPr lang="en-US" dirty="0"/>
              <a:t>Experiment</a:t>
            </a:r>
          </a:p>
        </p:txBody>
      </p:sp>
      <p:pic>
        <p:nvPicPr>
          <p:cNvPr id="5" name="Picture 4" descr="A picture containing map&#10;&#10;Description automatically generated">
            <a:extLst>
              <a:ext uri="{FF2B5EF4-FFF2-40B4-BE49-F238E27FC236}">
                <a16:creationId xmlns:a16="http://schemas.microsoft.com/office/drawing/2014/main" id="{83469872-DE07-4C1D-955B-3374A66DD81E}"/>
              </a:ext>
            </a:extLst>
          </p:cNvPr>
          <p:cNvPicPr>
            <a:picLocks noChangeAspect="1"/>
          </p:cNvPicPr>
          <p:nvPr/>
        </p:nvPicPr>
        <p:blipFill rotWithShape="1">
          <a:blip r:embed="rId2">
            <a:extLst>
              <a:ext uri="{28A0092B-C50C-407E-A947-70E740481C1C}">
                <a14:useLocalDpi xmlns:a14="http://schemas.microsoft.com/office/drawing/2010/main" val="0"/>
              </a:ext>
            </a:extLst>
          </a:blip>
          <a:srcRect t="12890" b="16722"/>
          <a:stretch/>
        </p:blipFill>
        <p:spPr>
          <a:xfrm>
            <a:off x="4652145" y="1568595"/>
            <a:ext cx="2355071" cy="3857854"/>
          </a:xfrm>
          <a:prstGeom prst="rect">
            <a:avLst/>
          </a:prstGeom>
        </p:spPr>
      </p:pic>
      <p:cxnSp>
        <p:nvCxnSpPr>
          <p:cNvPr id="6" name="Connector: Curved 5">
            <a:extLst>
              <a:ext uri="{FF2B5EF4-FFF2-40B4-BE49-F238E27FC236}">
                <a16:creationId xmlns:a16="http://schemas.microsoft.com/office/drawing/2014/main" id="{F3B82A6E-3854-4AF1-8C3F-190853E60483}"/>
              </a:ext>
            </a:extLst>
          </p:cNvPr>
          <p:cNvCxnSpPr>
            <a:cxnSpLocks/>
            <a:stCxn id="21" idx="0"/>
          </p:cNvCxnSpPr>
          <p:nvPr/>
        </p:nvCxnSpPr>
        <p:spPr>
          <a:xfrm rot="5400000" flipH="1" flipV="1">
            <a:off x="4116110" y="4335477"/>
            <a:ext cx="646749" cy="1129884"/>
          </a:xfrm>
          <a:prstGeom prst="curvedConnector2">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E7BCC743-562A-4D98-8F0B-F0C1F5548A0F}"/>
              </a:ext>
            </a:extLst>
          </p:cNvPr>
          <p:cNvSpPr txBox="1"/>
          <p:nvPr/>
        </p:nvSpPr>
        <p:spPr>
          <a:xfrm>
            <a:off x="676265" y="6054651"/>
            <a:ext cx="453886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Population of neurons whose average firing rate we want to encode and transmit</a:t>
            </a:r>
          </a:p>
        </p:txBody>
      </p:sp>
      <p:sp>
        <p:nvSpPr>
          <p:cNvPr id="8" name="Oval 7">
            <a:extLst>
              <a:ext uri="{FF2B5EF4-FFF2-40B4-BE49-F238E27FC236}">
                <a16:creationId xmlns:a16="http://schemas.microsoft.com/office/drawing/2014/main" id="{5619D366-F32B-4044-9198-E43DF8592A5D}"/>
              </a:ext>
            </a:extLst>
          </p:cNvPr>
          <p:cNvSpPr/>
          <p:nvPr/>
        </p:nvSpPr>
        <p:spPr>
          <a:xfrm>
            <a:off x="5069609" y="5928167"/>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4162A4-2C9F-42EE-A02D-318995C45E48}"/>
              </a:ext>
            </a:extLst>
          </p:cNvPr>
          <p:cNvSpPr/>
          <p:nvPr/>
        </p:nvSpPr>
        <p:spPr>
          <a:xfrm>
            <a:off x="5858829" y="5958766"/>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DAE79C-DCE5-4762-9064-3C79B0E43BB7}"/>
              </a:ext>
            </a:extLst>
          </p:cNvPr>
          <p:cNvSpPr/>
          <p:nvPr/>
        </p:nvSpPr>
        <p:spPr>
          <a:xfrm>
            <a:off x="5420767" y="6255409"/>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495984-5100-47C3-96B0-8BF29592A95D}"/>
              </a:ext>
            </a:extLst>
          </p:cNvPr>
          <p:cNvSpPr/>
          <p:nvPr/>
        </p:nvSpPr>
        <p:spPr>
          <a:xfrm>
            <a:off x="6330579" y="6134113"/>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70678BA-4A76-491B-ADE2-74E2D158D768}"/>
              </a:ext>
            </a:extLst>
          </p:cNvPr>
          <p:cNvCxnSpPr>
            <a:cxnSpLocks/>
            <a:stCxn id="9" idx="0"/>
          </p:cNvCxnSpPr>
          <p:nvPr/>
        </p:nvCxnSpPr>
        <p:spPr>
          <a:xfrm flipV="1">
            <a:off x="5957683" y="4709220"/>
            <a:ext cx="247394" cy="124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6CC8E-5CF1-47BB-A32D-5F0763F3A01A}"/>
              </a:ext>
            </a:extLst>
          </p:cNvPr>
          <p:cNvCxnSpPr>
            <a:cxnSpLocks/>
            <a:stCxn id="10" idx="0"/>
          </p:cNvCxnSpPr>
          <p:nvPr/>
        </p:nvCxnSpPr>
        <p:spPr>
          <a:xfrm flipV="1">
            <a:off x="5519621" y="4682411"/>
            <a:ext cx="719039" cy="157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857334-4DEB-4C7D-A26B-CD79182666BD}"/>
              </a:ext>
            </a:extLst>
          </p:cNvPr>
          <p:cNvCxnSpPr>
            <a:cxnSpLocks/>
            <a:stCxn id="8" idx="0"/>
          </p:cNvCxnSpPr>
          <p:nvPr/>
        </p:nvCxnSpPr>
        <p:spPr>
          <a:xfrm flipV="1">
            <a:off x="5168463" y="4350015"/>
            <a:ext cx="98854" cy="157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67DCEF-6217-4E1C-9ECB-57595E0BE8F2}"/>
              </a:ext>
            </a:extLst>
          </p:cNvPr>
          <p:cNvCxnSpPr>
            <a:cxnSpLocks/>
            <a:stCxn id="11" idx="0"/>
          </p:cNvCxnSpPr>
          <p:nvPr/>
        </p:nvCxnSpPr>
        <p:spPr>
          <a:xfrm flipH="1" flipV="1">
            <a:off x="6194458" y="4682411"/>
            <a:ext cx="234975" cy="1451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E4F8BF-B450-41A4-9819-EE863C2B8B65}"/>
              </a:ext>
            </a:extLst>
          </p:cNvPr>
          <p:cNvCxnSpPr>
            <a:cxnSpLocks/>
            <a:stCxn id="10" idx="0"/>
          </p:cNvCxnSpPr>
          <p:nvPr/>
        </p:nvCxnSpPr>
        <p:spPr>
          <a:xfrm flipV="1">
            <a:off x="5519621" y="5078471"/>
            <a:ext cx="164020" cy="1176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433BF7-D966-49D1-84B8-43BB7C281D71}"/>
              </a:ext>
            </a:extLst>
          </p:cNvPr>
          <p:cNvCxnSpPr>
            <a:cxnSpLocks/>
            <a:stCxn id="9" idx="0"/>
          </p:cNvCxnSpPr>
          <p:nvPr/>
        </p:nvCxnSpPr>
        <p:spPr>
          <a:xfrm flipH="1" flipV="1">
            <a:off x="5710289" y="5116134"/>
            <a:ext cx="247394" cy="842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F79803-47CA-4697-977E-4CA25A46D866}"/>
              </a:ext>
            </a:extLst>
          </p:cNvPr>
          <p:cNvCxnSpPr>
            <a:cxnSpLocks/>
            <a:stCxn id="11" idx="0"/>
          </p:cNvCxnSpPr>
          <p:nvPr/>
        </p:nvCxnSpPr>
        <p:spPr>
          <a:xfrm flipV="1">
            <a:off x="6429433" y="4656990"/>
            <a:ext cx="339208" cy="1477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AA3CAF3-0EF3-4755-957D-40266EDD95CA}"/>
              </a:ext>
            </a:extLst>
          </p:cNvPr>
          <p:cNvSpPr/>
          <p:nvPr/>
        </p:nvSpPr>
        <p:spPr>
          <a:xfrm>
            <a:off x="4876154" y="3022583"/>
            <a:ext cx="1920861" cy="2161193"/>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6A6F9A-8A23-48C6-90D5-3EB8E39BF97A}"/>
              </a:ext>
            </a:extLst>
          </p:cNvPr>
          <p:cNvSpPr/>
          <p:nvPr/>
        </p:nvSpPr>
        <p:spPr>
          <a:xfrm>
            <a:off x="4876154" y="2054884"/>
            <a:ext cx="1967869" cy="1777442"/>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3AA3CB-0234-4ACE-B928-4C8B42DD4559}"/>
              </a:ext>
            </a:extLst>
          </p:cNvPr>
          <p:cNvSpPr txBox="1"/>
          <p:nvPr/>
        </p:nvSpPr>
        <p:spPr>
          <a:xfrm>
            <a:off x="3023593" y="5223793"/>
            <a:ext cx="170189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Input to base layer of SCE</a:t>
            </a:r>
          </a:p>
        </p:txBody>
      </p:sp>
      <p:sp>
        <p:nvSpPr>
          <p:cNvPr id="22" name="TextBox 21">
            <a:extLst>
              <a:ext uri="{FF2B5EF4-FFF2-40B4-BE49-F238E27FC236}">
                <a16:creationId xmlns:a16="http://schemas.microsoft.com/office/drawing/2014/main" id="{70C626B9-3D88-43A8-8752-783C2939249E}"/>
              </a:ext>
            </a:extLst>
          </p:cNvPr>
          <p:cNvSpPr txBox="1"/>
          <p:nvPr/>
        </p:nvSpPr>
        <p:spPr>
          <a:xfrm>
            <a:off x="2446867" y="3542223"/>
            <a:ext cx="196850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SCE, various topologies possible</a:t>
            </a:r>
          </a:p>
        </p:txBody>
      </p:sp>
      <p:cxnSp>
        <p:nvCxnSpPr>
          <p:cNvPr id="23" name="Connector: Curved 22">
            <a:extLst>
              <a:ext uri="{FF2B5EF4-FFF2-40B4-BE49-F238E27FC236}">
                <a16:creationId xmlns:a16="http://schemas.microsoft.com/office/drawing/2014/main" id="{A4C40669-5A11-48FD-8C5A-6DFCA295FDAB}"/>
              </a:ext>
            </a:extLst>
          </p:cNvPr>
          <p:cNvCxnSpPr>
            <a:cxnSpLocks/>
            <a:stCxn id="22" idx="3"/>
          </p:cNvCxnSpPr>
          <p:nvPr/>
        </p:nvCxnSpPr>
        <p:spPr>
          <a:xfrm>
            <a:off x="4415370" y="3773056"/>
            <a:ext cx="1005397" cy="266804"/>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55DA10A9-A49A-407C-B7AE-3E1E03268261}"/>
              </a:ext>
            </a:extLst>
          </p:cNvPr>
          <p:cNvSpPr txBox="1"/>
          <p:nvPr/>
        </p:nvSpPr>
        <p:spPr>
          <a:xfrm>
            <a:off x="2461409" y="2527889"/>
            <a:ext cx="181846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Output from top layer of SCE</a:t>
            </a:r>
          </a:p>
        </p:txBody>
      </p:sp>
      <p:cxnSp>
        <p:nvCxnSpPr>
          <p:cNvPr id="25" name="Connector: Curved 24">
            <a:extLst>
              <a:ext uri="{FF2B5EF4-FFF2-40B4-BE49-F238E27FC236}">
                <a16:creationId xmlns:a16="http://schemas.microsoft.com/office/drawing/2014/main" id="{A45983D8-D165-45D5-A4A1-AAFAC4E3F7E5}"/>
              </a:ext>
            </a:extLst>
          </p:cNvPr>
          <p:cNvCxnSpPr>
            <a:cxnSpLocks/>
            <a:stCxn id="24" idx="3"/>
            <a:endCxn id="20" idx="2"/>
          </p:cNvCxnSpPr>
          <p:nvPr/>
        </p:nvCxnSpPr>
        <p:spPr>
          <a:xfrm>
            <a:off x="4279876" y="2758722"/>
            <a:ext cx="596278" cy="184883"/>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pic>
        <p:nvPicPr>
          <p:cNvPr id="34" name="Picture 33">
            <a:extLst>
              <a:ext uri="{FF2B5EF4-FFF2-40B4-BE49-F238E27FC236}">
                <a16:creationId xmlns:a16="http://schemas.microsoft.com/office/drawing/2014/main" id="{320A0DCC-0E3F-4547-9EE8-257DFF0EF03B}"/>
              </a:ext>
            </a:extLst>
          </p:cNvPr>
          <p:cNvPicPr>
            <a:picLocks noChangeAspect="1"/>
          </p:cNvPicPr>
          <p:nvPr/>
        </p:nvPicPr>
        <p:blipFill rotWithShape="1">
          <a:blip r:embed="rId3">
            <a:extLst>
              <a:ext uri="{28A0092B-C50C-407E-A947-70E740481C1C}">
                <a14:useLocalDpi xmlns:a14="http://schemas.microsoft.com/office/drawing/2010/main" val="0"/>
              </a:ext>
            </a:extLst>
          </a:blip>
          <a:srcRect t="33512" b="38457"/>
          <a:stretch/>
        </p:blipFill>
        <p:spPr>
          <a:xfrm>
            <a:off x="8136467" y="4380666"/>
            <a:ext cx="3419904" cy="1922323"/>
          </a:xfrm>
          <a:prstGeom prst="rect">
            <a:avLst/>
          </a:prstGeom>
        </p:spPr>
      </p:pic>
      <p:cxnSp>
        <p:nvCxnSpPr>
          <p:cNvPr id="37" name="Straight Arrow Connector 36">
            <a:extLst>
              <a:ext uri="{FF2B5EF4-FFF2-40B4-BE49-F238E27FC236}">
                <a16:creationId xmlns:a16="http://schemas.microsoft.com/office/drawing/2014/main" id="{771F6EDA-07A6-4E91-A633-FF6B48DEFA56}"/>
              </a:ext>
            </a:extLst>
          </p:cNvPr>
          <p:cNvCxnSpPr>
            <a:cxnSpLocks/>
            <a:stCxn id="30" idx="6"/>
          </p:cNvCxnSpPr>
          <p:nvPr/>
        </p:nvCxnSpPr>
        <p:spPr>
          <a:xfrm flipV="1">
            <a:off x="6844023" y="5464548"/>
            <a:ext cx="1292444" cy="590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43BDF72F-4117-4702-867C-05D7A898754D}"/>
              </a:ext>
            </a:extLst>
          </p:cNvPr>
          <p:cNvSpPr txBox="1"/>
          <p:nvPr/>
        </p:nvSpPr>
        <p:spPr>
          <a:xfrm>
            <a:off x="8136467" y="4033569"/>
            <a:ext cx="357817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Spike raster plot of a population of 50 neurons with a 10 Hz average firing rate.</a:t>
            </a:r>
          </a:p>
        </p:txBody>
      </p:sp>
      <p:cxnSp>
        <p:nvCxnSpPr>
          <p:cNvPr id="41" name="Straight Arrow Connector 40">
            <a:extLst>
              <a:ext uri="{FF2B5EF4-FFF2-40B4-BE49-F238E27FC236}">
                <a16:creationId xmlns:a16="http://schemas.microsoft.com/office/drawing/2014/main" id="{BD0BDD1A-F449-4E33-BF98-33898896CCB7}"/>
              </a:ext>
            </a:extLst>
          </p:cNvPr>
          <p:cNvCxnSpPr/>
          <p:nvPr/>
        </p:nvCxnSpPr>
        <p:spPr>
          <a:xfrm>
            <a:off x="8779096" y="6284712"/>
            <a:ext cx="2463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BD8AA63-FC3E-482D-B9C4-A900BFD1276D}"/>
              </a:ext>
            </a:extLst>
          </p:cNvPr>
          <p:cNvSpPr txBox="1"/>
          <p:nvPr/>
        </p:nvSpPr>
        <p:spPr>
          <a:xfrm>
            <a:off x="9517704" y="6261944"/>
            <a:ext cx="125462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2 seconds</a:t>
            </a:r>
          </a:p>
        </p:txBody>
      </p:sp>
    </p:spTree>
    <p:extLst>
      <p:ext uri="{BB962C8B-B14F-4D97-AF65-F5344CB8AC3E}">
        <p14:creationId xmlns:p14="http://schemas.microsoft.com/office/powerpoint/2010/main" val="194742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7521-8C47-48F0-A9DD-952E59F368B4}"/>
              </a:ext>
            </a:extLst>
          </p:cNvPr>
          <p:cNvSpPr>
            <a:spLocks noGrp="1"/>
          </p:cNvSpPr>
          <p:nvPr>
            <p:ph type="title"/>
          </p:nvPr>
        </p:nvSpPr>
        <p:spPr/>
        <p:txBody>
          <a:bodyPr/>
          <a:lstStyle/>
          <a:p>
            <a:r>
              <a:rPr lang="en-US" dirty="0"/>
              <a:t>Two SCEs studied</a:t>
            </a:r>
          </a:p>
        </p:txBody>
      </p:sp>
      <p:pic>
        <p:nvPicPr>
          <p:cNvPr id="4" name="Picture 3">
            <a:extLst>
              <a:ext uri="{FF2B5EF4-FFF2-40B4-BE49-F238E27FC236}">
                <a16:creationId xmlns:a16="http://schemas.microsoft.com/office/drawing/2014/main" id="{B03554D5-D736-40A7-B727-B4ABA8B4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9" y="1539875"/>
            <a:ext cx="3714750" cy="4953000"/>
          </a:xfrm>
          <a:prstGeom prst="rect">
            <a:avLst/>
          </a:prstGeom>
        </p:spPr>
      </p:pic>
      <p:pic>
        <p:nvPicPr>
          <p:cNvPr id="6" name="Picture 5">
            <a:extLst>
              <a:ext uri="{FF2B5EF4-FFF2-40B4-BE49-F238E27FC236}">
                <a16:creationId xmlns:a16="http://schemas.microsoft.com/office/drawing/2014/main" id="{EA713653-DAC0-4D34-A08D-A90D88A90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743" y="1598349"/>
            <a:ext cx="3714750" cy="4953000"/>
          </a:xfrm>
          <a:prstGeom prst="rect">
            <a:avLst/>
          </a:prstGeom>
        </p:spPr>
      </p:pic>
      <p:sp>
        <p:nvSpPr>
          <p:cNvPr id="7" name="TextBox 6">
            <a:extLst>
              <a:ext uri="{FF2B5EF4-FFF2-40B4-BE49-F238E27FC236}">
                <a16:creationId xmlns:a16="http://schemas.microsoft.com/office/drawing/2014/main" id="{BA0E82F1-B9E6-4B02-8AA0-0AB88D1552BE}"/>
              </a:ext>
            </a:extLst>
          </p:cNvPr>
          <p:cNvSpPr txBox="1"/>
          <p:nvPr/>
        </p:nvSpPr>
        <p:spPr>
          <a:xfrm>
            <a:off x="2301666" y="3429000"/>
            <a:ext cx="912429" cy="369332"/>
          </a:xfrm>
          <a:prstGeom prst="rect">
            <a:avLst/>
          </a:prstGeom>
          <a:noFill/>
        </p:spPr>
        <p:txBody>
          <a:bodyPr wrap="none" rtlCol="0">
            <a:spAutoFit/>
          </a:bodyPr>
          <a:lstStyle/>
          <a:p>
            <a:r>
              <a:rPr lang="en-US" dirty="0"/>
              <a:t>4x4 SCE</a:t>
            </a:r>
          </a:p>
        </p:txBody>
      </p:sp>
      <p:sp>
        <p:nvSpPr>
          <p:cNvPr id="8" name="TextBox 7">
            <a:extLst>
              <a:ext uri="{FF2B5EF4-FFF2-40B4-BE49-F238E27FC236}">
                <a16:creationId xmlns:a16="http://schemas.microsoft.com/office/drawing/2014/main" id="{70FE62B0-27BE-43DF-9520-6F0FA2DB0B8C}"/>
              </a:ext>
            </a:extLst>
          </p:cNvPr>
          <p:cNvSpPr txBox="1"/>
          <p:nvPr/>
        </p:nvSpPr>
        <p:spPr>
          <a:xfrm>
            <a:off x="9082616" y="3429000"/>
            <a:ext cx="2949525" cy="369332"/>
          </a:xfrm>
          <a:prstGeom prst="rect">
            <a:avLst/>
          </a:prstGeom>
          <a:noFill/>
        </p:spPr>
        <p:txBody>
          <a:bodyPr wrap="none" rtlCol="0">
            <a:spAutoFit/>
          </a:bodyPr>
          <a:lstStyle/>
          <a:p>
            <a:r>
              <a:rPr lang="en-US" dirty="0"/>
              <a:t>SCE with 4 columns, each 2x2</a:t>
            </a:r>
          </a:p>
        </p:txBody>
      </p:sp>
    </p:spTree>
    <p:extLst>
      <p:ext uri="{BB962C8B-B14F-4D97-AF65-F5344CB8AC3E}">
        <p14:creationId xmlns:p14="http://schemas.microsoft.com/office/powerpoint/2010/main" val="157968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180-5948-4F3D-83B6-1559C7E111DB}"/>
              </a:ext>
            </a:extLst>
          </p:cNvPr>
          <p:cNvSpPr>
            <a:spLocks noGrp="1"/>
          </p:cNvSpPr>
          <p:nvPr>
            <p:ph type="title"/>
          </p:nvPr>
        </p:nvSpPr>
        <p:spPr/>
        <p:txBody>
          <a:bodyPr/>
          <a:lstStyle/>
          <a:p>
            <a:r>
              <a:rPr lang="en-US" dirty="0"/>
              <a:t>Firing Rate converted to Wave Rate</a:t>
            </a:r>
          </a:p>
        </p:txBody>
      </p:sp>
      <p:pic>
        <p:nvPicPr>
          <p:cNvPr id="3" name="Picture 2">
            <a:extLst>
              <a:ext uri="{FF2B5EF4-FFF2-40B4-BE49-F238E27FC236}">
                <a16:creationId xmlns:a16="http://schemas.microsoft.com/office/drawing/2014/main" id="{7FC0347F-E3BA-443D-9061-E8C956FFCBF8}"/>
              </a:ext>
            </a:extLst>
          </p:cNvPr>
          <p:cNvPicPr>
            <a:picLocks noChangeAspect="1"/>
          </p:cNvPicPr>
          <p:nvPr/>
        </p:nvPicPr>
        <p:blipFill rotWithShape="1">
          <a:blip r:embed="rId2">
            <a:extLst>
              <a:ext uri="{28A0092B-C50C-407E-A947-70E740481C1C}">
                <a14:useLocalDpi xmlns:a14="http://schemas.microsoft.com/office/drawing/2010/main" val="0"/>
              </a:ext>
            </a:extLst>
          </a:blip>
          <a:srcRect l="9483" r="8354"/>
          <a:stretch/>
        </p:blipFill>
        <p:spPr>
          <a:xfrm>
            <a:off x="2286001" y="2561728"/>
            <a:ext cx="9389534" cy="2852362"/>
          </a:xfrm>
          <a:prstGeom prst="rect">
            <a:avLst/>
          </a:prstGeom>
        </p:spPr>
      </p:pic>
      <p:sp>
        <p:nvSpPr>
          <p:cNvPr id="4" name="TextBox 3">
            <a:extLst>
              <a:ext uri="{FF2B5EF4-FFF2-40B4-BE49-F238E27FC236}">
                <a16:creationId xmlns:a16="http://schemas.microsoft.com/office/drawing/2014/main" id="{0225E9DC-045D-40FE-BD6D-992AB387647B}"/>
              </a:ext>
            </a:extLst>
          </p:cNvPr>
          <p:cNvSpPr txBox="1"/>
          <p:nvPr/>
        </p:nvSpPr>
        <p:spPr>
          <a:xfrm>
            <a:off x="516465" y="2962100"/>
            <a:ext cx="11186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4x4 SCE</a:t>
            </a:r>
          </a:p>
        </p:txBody>
      </p:sp>
      <p:cxnSp>
        <p:nvCxnSpPr>
          <p:cNvPr id="5" name="Straight Arrow Connector 4">
            <a:extLst>
              <a:ext uri="{FF2B5EF4-FFF2-40B4-BE49-F238E27FC236}">
                <a16:creationId xmlns:a16="http://schemas.microsoft.com/office/drawing/2014/main" id="{2E874146-D498-449A-B982-229BCBA9C59D}"/>
              </a:ext>
            </a:extLst>
          </p:cNvPr>
          <p:cNvCxnSpPr>
            <a:cxnSpLocks/>
            <a:stCxn id="4" idx="3"/>
          </p:cNvCxnSpPr>
          <p:nvPr/>
        </p:nvCxnSpPr>
        <p:spPr>
          <a:xfrm>
            <a:off x="1635132" y="3146766"/>
            <a:ext cx="762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DDE0629-CF36-4C5A-8BC2-E43E6816B903}"/>
              </a:ext>
            </a:extLst>
          </p:cNvPr>
          <p:cNvSpPr txBox="1"/>
          <p:nvPr/>
        </p:nvSpPr>
        <p:spPr>
          <a:xfrm>
            <a:off x="274101" y="4301047"/>
            <a:ext cx="135996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 columns, each 2x2</a:t>
            </a:r>
          </a:p>
        </p:txBody>
      </p:sp>
      <p:cxnSp>
        <p:nvCxnSpPr>
          <p:cNvPr id="10" name="Straight Arrow Connector 9">
            <a:extLst>
              <a:ext uri="{FF2B5EF4-FFF2-40B4-BE49-F238E27FC236}">
                <a16:creationId xmlns:a16="http://schemas.microsoft.com/office/drawing/2014/main" id="{F533294F-CC15-492A-A976-7C7817F9A120}"/>
              </a:ext>
            </a:extLst>
          </p:cNvPr>
          <p:cNvCxnSpPr>
            <a:cxnSpLocks/>
            <a:stCxn id="9" idx="3"/>
          </p:cNvCxnSpPr>
          <p:nvPr/>
        </p:nvCxnSpPr>
        <p:spPr>
          <a:xfrm flipV="1">
            <a:off x="1634069" y="4624212"/>
            <a:ext cx="76199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37741339-67D2-498D-8A7B-743AF1065C0F}"/>
              </a:ext>
            </a:extLst>
          </p:cNvPr>
          <p:cNvSpPr txBox="1"/>
          <p:nvPr/>
        </p:nvSpPr>
        <p:spPr>
          <a:xfrm>
            <a:off x="1566333" y="5778493"/>
            <a:ext cx="9567340" cy="923330"/>
          </a:xfrm>
          <a:prstGeom prst="rect">
            <a:avLst/>
          </a:prstGeom>
          <a:noFill/>
        </p:spPr>
        <p:txBody>
          <a:bodyPr wrap="square">
            <a:spAutoFit/>
          </a:bodyPr>
          <a:lstStyle/>
          <a:p>
            <a:pPr marL="0" indent="0">
              <a:buNone/>
            </a:pPr>
            <a:r>
              <a:rPr lang="en-US" sz="1800" b="1" dirty="0"/>
              <a:t>A higher firing rate in the input population results in a higher rate of traveling waves propagating through the SCE. There is a maximum “traveling wave rate”, such that increasing the firing rate of the input population does not result in more frequent traveling waves.</a:t>
            </a:r>
          </a:p>
        </p:txBody>
      </p:sp>
      <p:sp>
        <p:nvSpPr>
          <p:cNvPr id="15" name="TextBox 14">
            <a:extLst>
              <a:ext uri="{FF2B5EF4-FFF2-40B4-BE49-F238E27FC236}">
                <a16:creationId xmlns:a16="http://schemas.microsoft.com/office/drawing/2014/main" id="{98490D20-9D0E-40F1-87DA-3F071048154B}"/>
              </a:ext>
            </a:extLst>
          </p:cNvPr>
          <p:cNvSpPr txBox="1"/>
          <p:nvPr/>
        </p:nvSpPr>
        <p:spPr>
          <a:xfrm>
            <a:off x="2396068"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1 Hz</a:t>
            </a:r>
          </a:p>
        </p:txBody>
      </p:sp>
      <p:sp>
        <p:nvSpPr>
          <p:cNvPr id="17" name="TextBox 16">
            <a:extLst>
              <a:ext uri="{FF2B5EF4-FFF2-40B4-BE49-F238E27FC236}">
                <a16:creationId xmlns:a16="http://schemas.microsoft.com/office/drawing/2014/main" id="{6FA91BC4-4752-47CF-9EA3-7752DF872882}"/>
              </a:ext>
            </a:extLst>
          </p:cNvPr>
          <p:cNvSpPr txBox="1"/>
          <p:nvPr/>
        </p:nvSpPr>
        <p:spPr>
          <a:xfrm>
            <a:off x="10109202"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21 Hz</a:t>
            </a:r>
          </a:p>
        </p:txBody>
      </p:sp>
    </p:spTree>
    <p:extLst>
      <p:ext uri="{BB962C8B-B14F-4D97-AF65-F5344CB8AC3E}">
        <p14:creationId xmlns:p14="http://schemas.microsoft.com/office/powerpoint/2010/main" val="226645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A05F-7A7F-4026-9E52-C56CF002DE46}"/>
              </a:ext>
            </a:extLst>
          </p:cNvPr>
          <p:cNvSpPr>
            <a:spLocks noGrp="1"/>
          </p:cNvSpPr>
          <p:nvPr>
            <p:ph type="title"/>
          </p:nvPr>
        </p:nvSpPr>
        <p:spPr/>
        <p:txBody>
          <a:bodyPr/>
          <a:lstStyle/>
          <a:p>
            <a:r>
              <a:rPr lang="en-US" dirty="0"/>
              <a:t>Representation of input firing rate</a:t>
            </a:r>
          </a:p>
        </p:txBody>
      </p:sp>
      <p:pic>
        <p:nvPicPr>
          <p:cNvPr id="5" name="Picture 4">
            <a:extLst>
              <a:ext uri="{FF2B5EF4-FFF2-40B4-BE49-F238E27FC236}">
                <a16:creationId xmlns:a16="http://schemas.microsoft.com/office/drawing/2014/main" id="{2D784170-4FB7-4E50-B819-53B7BBAC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43" y="1551977"/>
            <a:ext cx="6373291" cy="3879395"/>
          </a:xfrm>
          <a:prstGeom prst="rect">
            <a:avLst/>
          </a:prstGeom>
        </p:spPr>
      </p:pic>
      <p:sp>
        <p:nvSpPr>
          <p:cNvPr id="6" name="TextBox 5">
            <a:extLst>
              <a:ext uri="{FF2B5EF4-FFF2-40B4-BE49-F238E27FC236}">
                <a16:creationId xmlns:a16="http://schemas.microsoft.com/office/drawing/2014/main" id="{85E261B1-2A6F-4215-9980-66C7397BCD9E}"/>
              </a:ext>
            </a:extLst>
          </p:cNvPr>
          <p:cNvSpPr txBox="1"/>
          <p:nvPr/>
        </p:nvSpPr>
        <p:spPr>
          <a:xfrm>
            <a:off x="8398934" y="2912533"/>
            <a:ext cx="3056734" cy="369332"/>
          </a:xfrm>
          <a:prstGeom prst="rect">
            <a:avLst/>
          </a:prstGeom>
          <a:noFill/>
        </p:spPr>
        <p:txBody>
          <a:bodyPr wrap="none" rtlCol="0">
            <a:spAutoFit/>
          </a:bodyPr>
          <a:lstStyle/>
          <a:p>
            <a:r>
              <a:rPr lang="en-US" dirty="0"/>
              <a:t>Error bars 1 std, 10 trials/point</a:t>
            </a:r>
          </a:p>
        </p:txBody>
      </p:sp>
      <p:sp>
        <p:nvSpPr>
          <p:cNvPr id="7" name="TextBox 6">
            <a:extLst>
              <a:ext uri="{FF2B5EF4-FFF2-40B4-BE49-F238E27FC236}">
                <a16:creationId xmlns:a16="http://schemas.microsoft.com/office/drawing/2014/main" id="{093A04D6-8ED9-454A-99EF-BC14BAF97886}"/>
              </a:ext>
            </a:extLst>
          </p:cNvPr>
          <p:cNvSpPr txBox="1"/>
          <p:nvPr/>
        </p:nvSpPr>
        <p:spPr>
          <a:xfrm>
            <a:off x="711201" y="5602561"/>
            <a:ext cx="11023600" cy="1015663"/>
          </a:xfrm>
          <a:prstGeom prst="rect">
            <a:avLst/>
          </a:prstGeom>
          <a:noFill/>
        </p:spPr>
        <p:txBody>
          <a:bodyPr wrap="square" rtlCol="0">
            <a:spAutoFit/>
          </a:bodyPr>
          <a:lstStyle/>
          <a:p>
            <a:r>
              <a:rPr lang="en-US" sz="2000" dirty="0"/>
              <a:t>The # of traveling waves/second encodes the input population firing rate. The one large column shows an activation function similar to the population activation function in </a:t>
            </a:r>
            <a:r>
              <a:rPr lang="en-US" sz="2000" dirty="0" err="1"/>
              <a:t>Trappenberg</a:t>
            </a:r>
            <a:r>
              <a:rPr lang="en-US" sz="2000" dirty="0"/>
              <a:t> section 3.4. The 4-column SCE shows a more linear activation function, but with more variation.</a:t>
            </a:r>
          </a:p>
        </p:txBody>
      </p:sp>
    </p:spTree>
    <p:extLst>
      <p:ext uri="{BB962C8B-B14F-4D97-AF65-F5344CB8AC3E}">
        <p14:creationId xmlns:p14="http://schemas.microsoft.com/office/powerpoint/2010/main" val="245726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033A-821D-4E46-AF39-96F1284BC4D2}"/>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B852CD13-F094-447D-96B6-E9D18FB76F99}"/>
              </a:ext>
            </a:extLst>
          </p:cNvPr>
          <p:cNvSpPr>
            <a:spLocks noGrp="1"/>
          </p:cNvSpPr>
          <p:nvPr>
            <p:ph idx="1"/>
          </p:nvPr>
        </p:nvSpPr>
        <p:spPr/>
        <p:txBody>
          <a:bodyPr>
            <a:normAutofit/>
          </a:bodyPr>
          <a:lstStyle/>
          <a:p>
            <a:r>
              <a:rPr lang="en-US" dirty="0"/>
              <a:t>The firing of individual neurons is unpredictable. Information in the brain is therefore encoded by the firing of populations of neurons. </a:t>
            </a:r>
          </a:p>
          <a:p>
            <a:r>
              <a:rPr lang="en-US" dirty="0"/>
              <a:t>Cognitive neuroscience views information as passing between populations of neurons, both within and between functional areas of the brain.</a:t>
            </a:r>
          </a:p>
          <a:p>
            <a:r>
              <a:rPr lang="en-US" dirty="0"/>
              <a:t>We propose that small columnar ensembles (SCE) can transport information between neural populations via traveling waves of neural activations. SCEs can provide reliable transport of population firing rate information. SCEs can also provide a “recoding” function, mapping the average firing rate information of a population of neurons into the frequency of traveling waves. </a:t>
            </a:r>
          </a:p>
          <a:p>
            <a:endParaRPr lang="en-US" dirty="0"/>
          </a:p>
        </p:txBody>
      </p:sp>
    </p:spTree>
    <p:extLst>
      <p:ext uri="{BB962C8B-B14F-4D97-AF65-F5344CB8AC3E}">
        <p14:creationId xmlns:p14="http://schemas.microsoft.com/office/powerpoint/2010/main" val="263003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70B0-F94B-4905-85E3-8E1823CF4411}"/>
              </a:ext>
            </a:extLst>
          </p:cNvPr>
          <p:cNvSpPr>
            <a:spLocks noGrp="1"/>
          </p:cNvSpPr>
          <p:nvPr>
            <p:ph type="title"/>
          </p:nvPr>
        </p:nvSpPr>
        <p:spPr/>
        <p:txBody>
          <a:bodyPr/>
          <a:lstStyle/>
          <a:p>
            <a:r>
              <a:rPr lang="en-US" dirty="0"/>
              <a:t>SCE population dynamics</a:t>
            </a:r>
          </a:p>
        </p:txBody>
      </p:sp>
      <p:sp>
        <p:nvSpPr>
          <p:cNvPr id="3" name="Content Placeholder 2">
            <a:extLst>
              <a:ext uri="{FF2B5EF4-FFF2-40B4-BE49-F238E27FC236}">
                <a16:creationId xmlns:a16="http://schemas.microsoft.com/office/drawing/2014/main" id="{6A227B8D-D327-4EA9-90A4-C04633CF263B}"/>
              </a:ext>
            </a:extLst>
          </p:cNvPr>
          <p:cNvSpPr>
            <a:spLocks noGrp="1"/>
          </p:cNvSpPr>
          <p:nvPr>
            <p:ph idx="1"/>
          </p:nvPr>
        </p:nvSpPr>
        <p:spPr/>
        <p:txBody>
          <a:bodyPr/>
          <a:lstStyle/>
          <a:p>
            <a:r>
              <a:rPr lang="en-US" dirty="0"/>
              <a:t>Traveling waves in SCEs have an “all-or-nothing” response, as an evoked traveling wave has a high level of synchronized firing activity</a:t>
            </a:r>
          </a:p>
          <a:p>
            <a:endParaRPr lang="en-US" dirty="0"/>
          </a:p>
          <a:p>
            <a:r>
              <a:rPr lang="en-US" dirty="0"/>
              <a:t>Traveling waves in SCEs have a refractory period due to the refractory period of the neurons triggered by the traveling wave</a:t>
            </a:r>
          </a:p>
          <a:p>
            <a:endParaRPr lang="en-US" dirty="0"/>
          </a:p>
          <a:p>
            <a:pPr marL="0" indent="0">
              <a:buNone/>
            </a:pPr>
            <a:r>
              <a:rPr lang="en-US" sz="3200" b="1" dirty="0"/>
              <a:t>Key question: can the frequency of occurrence of traveling waves in an SCE encode the average firing rate of a population of neurons?</a:t>
            </a:r>
          </a:p>
        </p:txBody>
      </p:sp>
    </p:spTree>
    <p:extLst>
      <p:ext uri="{BB962C8B-B14F-4D97-AF65-F5344CB8AC3E}">
        <p14:creationId xmlns:p14="http://schemas.microsoft.com/office/powerpoint/2010/main" val="221896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4A55-F78D-4F4E-B0EF-26B0A543884E}"/>
              </a:ext>
            </a:extLst>
          </p:cNvPr>
          <p:cNvSpPr>
            <a:spLocks noGrp="1"/>
          </p:cNvSpPr>
          <p:nvPr>
            <p:ph type="title"/>
          </p:nvPr>
        </p:nvSpPr>
        <p:spPr/>
        <p:txBody>
          <a:bodyPr/>
          <a:lstStyle/>
          <a:p>
            <a:r>
              <a:rPr lang="en-US" dirty="0"/>
              <a:t>Experiment</a:t>
            </a:r>
          </a:p>
        </p:txBody>
      </p:sp>
      <p:pic>
        <p:nvPicPr>
          <p:cNvPr id="5" name="Picture 4">
            <a:extLst>
              <a:ext uri="{FF2B5EF4-FFF2-40B4-BE49-F238E27FC236}">
                <a16:creationId xmlns:a16="http://schemas.microsoft.com/office/drawing/2014/main" id="{104278D7-4E4B-44CE-BA1E-82380FAABD4C}"/>
              </a:ext>
            </a:extLst>
          </p:cNvPr>
          <p:cNvPicPr>
            <a:picLocks noChangeAspect="1"/>
          </p:cNvPicPr>
          <p:nvPr/>
        </p:nvPicPr>
        <p:blipFill rotWithShape="1">
          <a:blip r:embed="rId2">
            <a:extLst>
              <a:ext uri="{28A0092B-C50C-407E-A947-70E740481C1C}">
                <a14:useLocalDpi xmlns:a14="http://schemas.microsoft.com/office/drawing/2010/main" val="0"/>
              </a:ext>
            </a:extLst>
          </a:blip>
          <a:srcRect l="51309" r="35113" b="49599"/>
          <a:stretch/>
        </p:blipFill>
        <p:spPr>
          <a:xfrm>
            <a:off x="6742907" y="2055310"/>
            <a:ext cx="2215503" cy="2052604"/>
          </a:xfrm>
          <a:prstGeom prst="rect">
            <a:avLst/>
          </a:prstGeom>
        </p:spPr>
      </p:pic>
      <p:pic>
        <p:nvPicPr>
          <p:cNvPr id="6" name="Picture 5">
            <a:extLst>
              <a:ext uri="{FF2B5EF4-FFF2-40B4-BE49-F238E27FC236}">
                <a16:creationId xmlns:a16="http://schemas.microsoft.com/office/drawing/2014/main" id="{DB7BD461-95D2-45A2-901C-686E60FC9884}"/>
              </a:ext>
            </a:extLst>
          </p:cNvPr>
          <p:cNvPicPr>
            <a:picLocks noChangeAspect="1"/>
          </p:cNvPicPr>
          <p:nvPr/>
        </p:nvPicPr>
        <p:blipFill rotWithShape="1">
          <a:blip r:embed="rId3">
            <a:extLst>
              <a:ext uri="{28A0092B-C50C-407E-A947-70E740481C1C}">
                <a14:useLocalDpi xmlns:a14="http://schemas.microsoft.com/office/drawing/2010/main" val="0"/>
              </a:ext>
            </a:extLst>
          </a:blip>
          <a:srcRect t="33512" b="38457"/>
          <a:stretch/>
        </p:blipFill>
        <p:spPr>
          <a:xfrm>
            <a:off x="6927273" y="4585275"/>
            <a:ext cx="3419904" cy="1922323"/>
          </a:xfrm>
          <a:prstGeom prst="rect">
            <a:avLst/>
          </a:prstGeom>
        </p:spPr>
      </p:pic>
      <p:sp>
        <p:nvSpPr>
          <p:cNvPr id="7" name="TextBox 6">
            <a:extLst>
              <a:ext uri="{FF2B5EF4-FFF2-40B4-BE49-F238E27FC236}">
                <a16:creationId xmlns:a16="http://schemas.microsoft.com/office/drawing/2014/main" id="{174C5B68-F0AB-44A2-A6B7-E32D7CA5BBD4}"/>
              </a:ext>
            </a:extLst>
          </p:cNvPr>
          <p:cNvSpPr txBox="1"/>
          <p:nvPr/>
        </p:nvSpPr>
        <p:spPr>
          <a:xfrm>
            <a:off x="6927273" y="4238178"/>
            <a:ext cx="357817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Spike raster plot of a population of 50 neurons with a 10 Hz average firing rate.</a:t>
            </a:r>
          </a:p>
        </p:txBody>
      </p:sp>
      <p:cxnSp>
        <p:nvCxnSpPr>
          <p:cNvPr id="8" name="Straight Arrow Connector 7">
            <a:extLst>
              <a:ext uri="{FF2B5EF4-FFF2-40B4-BE49-F238E27FC236}">
                <a16:creationId xmlns:a16="http://schemas.microsoft.com/office/drawing/2014/main" id="{E58286BD-40BF-4624-859F-FD2327649ABA}"/>
              </a:ext>
            </a:extLst>
          </p:cNvPr>
          <p:cNvCxnSpPr/>
          <p:nvPr/>
        </p:nvCxnSpPr>
        <p:spPr>
          <a:xfrm>
            <a:off x="7569902" y="6489321"/>
            <a:ext cx="2463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35783C7-6A42-4B87-AC57-8F3A1EA8C1D0}"/>
              </a:ext>
            </a:extLst>
          </p:cNvPr>
          <p:cNvSpPr txBox="1"/>
          <p:nvPr/>
        </p:nvSpPr>
        <p:spPr>
          <a:xfrm>
            <a:off x="8308510" y="6466553"/>
            <a:ext cx="125462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2 seconds</a:t>
            </a:r>
          </a:p>
        </p:txBody>
      </p:sp>
      <p:grpSp>
        <p:nvGrpSpPr>
          <p:cNvPr id="19" name="Group 18">
            <a:extLst>
              <a:ext uri="{FF2B5EF4-FFF2-40B4-BE49-F238E27FC236}">
                <a16:creationId xmlns:a16="http://schemas.microsoft.com/office/drawing/2014/main" id="{A70C585D-8A58-4BDA-BA4F-498A8A565B78}"/>
              </a:ext>
            </a:extLst>
          </p:cNvPr>
          <p:cNvGrpSpPr/>
          <p:nvPr/>
        </p:nvGrpSpPr>
        <p:grpSpPr>
          <a:xfrm>
            <a:off x="3026409" y="1808576"/>
            <a:ext cx="2572826" cy="3429000"/>
            <a:chOff x="2691903" y="2117437"/>
            <a:chExt cx="2572826" cy="3429000"/>
          </a:xfrm>
        </p:grpSpPr>
        <p:pic>
          <p:nvPicPr>
            <p:cNvPr id="4" name="Picture 3" descr="Chart&#10;&#10;Description automatically generated">
              <a:extLst>
                <a:ext uri="{FF2B5EF4-FFF2-40B4-BE49-F238E27FC236}">
                  <a16:creationId xmlns:a16="http://schemas.microsoft.com/office/drawing/2014/main" id="{9602E889-1D7D-40C6-84F7-380551CB9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903" y="2117437"/>
              <a:ext cx="2572826" cy="3429000"/>
            </a:xfrm>
            <a:prstGeom prst="rect">
              <a:avLst/>
            </a:prstGeom>
          </p:spPr>
        </p:pic>
        <p:sp>
          <p:nvSpPr>
            <p:cNvPr id="10" name="Oval 9">
              <a:extLst>
                <a:ext uri="{FF2B5EF4-FFF2-40B4-BE49-F238E27FC236}">
                  <a16:creationId xmlns:a16="http://schemas.microsoft.com/office/drawing/2014/main" id="{28E99DA0-54C7-45EA-BCEF-11B68CAD0837}"/>
                </a:ext>
              </a:extLst>
            </p:cNvPr>
            <p:cNvSpPr/>
            <p:nvPr/>
          </p:nvSpPr>
          <p:spPr>
            <a:xfrm>
              <a:off x="3238204" y="4761398"/>
              <a:ext cx="1480224" cy="592440"/>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AC719F-F816-43C3-9A1D-2EB1EAAB8F8B}"/>
                </a:ext>
              </a:extLst>
            </p:cNvPr>
            <p:cNvSpPr/>
            <p:nvPr/>
          </p:nvSpPr>
          <p:spPr>
            <a:xfrm>
              <a:off x="3238204" y="2299854"/>
              <a:ext cx="1480225" cy="454891"/>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7EB8CDA6-A2C1-41BF-A742-EEBA9DE0643B}"/>
              </a:ext>
            </a:extLst>
          </p:cNvPr>
          <p:cNvSpPr txBox="1"/>
          <p:nvPr/>
        </p:nvSpPr>
        <p:spPr>
          <a:xfrm>
            <a:off x="430698" y="5656106"/>
            <a:ext cx="305927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Population of neurons whose average firing rate we want to encode and transmit</a:t>
            </a:r>
          </a:p>
        </p:txBody>
      </p:sp>
      <p:grpSp>
        <p:nvGrpSpPr>
          <p:cNvPr id="20" name="Group 19">
            <a:extLst>
              <a:ext uri="{FF2B5EF4-FFF2-40B4-BE49-F238E27FC236}">
                <a16:creationId xmlns:a16="http://schemas.microsoft.com/office/drawing/2014/main" id="{ED26298E-10EC-4881-878C-39D60BA35711}"/>
              </a:ext>
            </a:extLst>
          </p:cNvPr>
          <p:cNvGrpSpPr/>
          <p:nvPr/>
        </p:nvGrpSpPr>
        <p:grpSpPr>
          <a:xfrm>
            <a:off x="3360494" y="5439496"/>
            <a:ext cx="1967869" cy="845112"/>
            <a:chOff x="4666088" y="5742156"/>
            <a:chExt cx="1967869" cy="845112"/>
          </a:xfrm>
        </p:grpSpPr>
        <p:sp>
          <p:nvSpPr>
            <p:cNvPr id="14" name="Oval 13">
              <a:extLst>
                <a:ext uri="{FF2B5EF4-FFF2-40B4-BE49-F238E27FC236}">
                  <a16:creationId xmlns:a16="http://schemas.microsoft.com/office/drawing/2014/main" id="{BCFD0439-5562-48D7-899D-3B3918DB7176}"/>
                </a:ext>
              </a:extLst>
            </p:cNvPr>
            <p:cNvSpPr/>
            <p:nvPr/>
          </p:nvSpPr>
          <p:spPr>
            <a:xfrm>
              <a:off x="4666088" y="5742156"/>
              <a:ext cx="1967869" cy="84511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6042661-468F-4E4A-969E-1F1BBDFEFA1B}"/>
                </a:ext>
              </a:extLst>
            </p:cNvPr>
            <p:cNvSpPr/>
            <p:nvPr/>
          </p:nvSpPr>
          <p:spPr>
            <a:xfrm>
              <a:off x="5069609" y="5928167"/>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7BDCEB-25E8-44AE-B68C-E636AFF7FFBC}"/>
                </a:ext>
              </a:extLst>
            </p:cNvPr>
            <p:cNvSpPr/>
            <p:nvPr/>
          </p:nvSpPr>
          <p:spPr>
            <a:xfrm>
              <a:off x="5858829" y="5958766"/>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F01924-8597-4B42-A24B-2FB6C00720AB}"/>
                </a:ext>
              </a:extLst>
            </p:cNvPr>
            <p:cNvSpPr/>
            <p:nvPr/>
          </p:nvSpPr>
          <p:spPr>
            <a:xfrm>
              <a:off x="5420767" y="6255409"/>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437040A-060B-4FDB-9E52-933446DAE270}"/>
                </a:ext>
              </a:extLst>
            </p:cNvPr>
            <p:cNvSpPr/>
            <p:nvPr/>
          </p:nvSpPr>
          <p:spPr>
            <a:xfrm>
              <a:off x="6330579" y="6134113"/>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E80DB934-FCBB-4307-8029-635F0E7F90C6}"/>
              </a:ext>
            </a:extLst>
          </p:cNvPr>
          <p:cNvCxnSpPr>
            <a:stCxn id="15" idx="0"/>
          </p:cNvCxnSpPr>
          <p:nvPr/>
        </p:nvCxnSpPr>
        <p:spPr>
          <a:xfrm flipV="1">
            <a:off x="3862869" y="4673600"/>
            <a:ext cx="252304" cy="95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1727334-D316-4800-A108-58D72940FB85}"/>
              </a:ext>
            </a:extLst>
          </p:cNvPr>
          <p:cNvCxnSpPr>
            <a:cxnSpLocks/>
            <a:stCxn id="15" idx="7"/>
          </p:cNvCxnSpPr>
          <p:nvPr/>
        </p:nvCxnSpPr>
        <p:spPr>
          <a:xfrm flipV="1">
            <a:off x="3932769" y="4761398"/>
            <a:ext cx="620466" cy="89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10608F6-D094-40CB-A0B2-7943950A691D}"/>
              </a:ext>
            </a:extLst>
          </p:cNvPr>
          <p:cNvCxnSpPr>
            <a:cxnSpLocks/>
            <a:stCxn id="17" idx="0"/>
          </p:cNvCxnSpPr>
          <p:nvPr/>
        </p:nvCxnSpPr>
        <p:spPr>
          <a:xfrm flipV="1">
            <a:off x="4214027" y="4839973"/>
            <a:ext cx="98795" cy="111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D3D8E29-0D79-450A-9F5B-1D0160B0F138}"/>
              </a:ext>
            </a:extLst>
          </p:cNvPr>
          <p:cNvCxnSpPr>
            <a:cxnSpLocks/>
            <a:stCxn id="16" idx="0"/>
          </p:cNvCxnSpPr>
          <p:nvPr/>
        </p:nvCxnSpPr>
        <p:spPr>
          <a:xfrm flipH="1" flipV="1">
            <a:off x="4575470" y="4748757"/>
            <a:ext cx="76619" cy="9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4B55C5-B321-4299-98E1-F7FCB3A124D9}"/>
              </a:ext>
            </a:extLst>
          </p:cNvPr>
          <p:cNvCxnSpPr>
            <a:cxnSpLocks/>
            <a:stCxn id="16" idx="0"/>
          </p:cNvCxnSpPr>
          <p:nvPr/>
        </p:nvCxnSpPr>
        <p:spPr>
          <a:xfrm flipH="1" flipV="1">
            <a:off x="4354067" y="4585275"/>
            <a:ext cx="298022" cy="107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3DA7FF-3A90-41EB-931E-9458C1FA28FA}"/>
              </a:ext>
            </a:extLst>
          </p:cNvPr>
          <p:cNvCxnSpPr>
            <a:cxnSpLocks/>
            <a:stCxn id="18" idx="1"/>
          </p:cNvCxnSpPr>
          <p:nvPr/>
        </p:nvCxnSpPr>
        <p:spPr>
          <a:xfrm flipH="1" flipV="1">
            <a:off x="4551716" y="4748757"/>
            <a:ext cx="502223" cy="111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AD37AE1-D043-44DE-9EE7-54011D4A1758}"/>
              </a:ext>
            </a:extLst>
          </p:cNvPr>
          <p:cNvCxnSpPr>
            <a:stCxn id="10" idx="6"/>
          </p:cNvCxnSpPr>
          <p:nvPr/>
        </p:nvCxnSpPr>
        <p:spPr>
          <a:xfrm flipV="1">
            <a:off x="5052934" y="3768436"/>
            <a:ext cx="1874339" cy="98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41B81C-A472-411F-B73B-932F8B8732AC}"/>
              </a:ext>
            </a:extLst>
          </p:cNvPr>
          <p:cNvCxnSpPr>
            <a:cxnSpLocks/>
          </p:cNvCxnSpPr>
          <p:nvPr/>
        </p:nvCxnSpPr>
        <p:spPr>
          <a:xfrm>
            <a:off x="5052432" y="2239401"/>
            <a:ext cx="1690475" cy="11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FE88E63-FF72-4170-A130-525C2DA0E631}"/>
              </a:ext>
            </a:extLst>
          </p:cNvPr>
          <p:cNvSpPr txBox="1"/>
          <p:nvPr/>
        </p:nvSpPr>
        <p:spPr>
          <a:xfrm>
            <a:off x="2424870" y="4536852"/>
            <a:ext cx="1193853" cy="369332"/>
          </a:xfrm>
          <a:prstGeom prst="rect">
            <a:avLst/>
          </a:prstGeom>
          <a:noFill/>
        </p:spPr>
        <p:txBody>
          <a:bodyPr wrap="none" rtlCol="0">
            <a:spAutoFit/>
          </a:bodyPr>
          <a:lstStyle/>
          <a:p>
            <a:r>
              <a:rPr lang="en-US" dirty="0"/>
              <a:t>Input layer</a:t>
            </a:r>
          </a:p>
        </p:txBody>
      </p:sp>
      <p:sp>
        <p:nvSpPr>
          <p:cNvPr id="46" name="TextBox 45">
            <a:extLst>
              <a:ext uri="{FF2B5EF4-FFF2-40B4-BE49-F238E27FC236}">
                <a16:creationId xmlns:a16="http://schemas.microsoft.com/office/drawing/2014/main" id="{87D3E2B6-DB3A-42A9-9356-5F6922A5D53D}"/>
              </a:ext>
            </a:extLst>
          </p:cNvPr>
          <p:cNvSpPr txBox="1"/>
          <p:nvPr/>
        </p:nvSpPr>
        <p:spPr>
          <a:xfrm>
            <a:off x="2184723" y="2007033"/>
            <a:ext cx="1365374" cy="369332"/>
          </a:xfrm>
          <a:prstGeom prst="rect">
            <a:avLst/>
          </a:prstGeom>
          <a:noFill/>
        </p:spPr>
        <p:txBody>
          <a:bodyPr wrap="none" rtlCol="0">
            <a:spAutoFit/>
          </a:bodyPr>
          <a:lstStyle/>
          <a:p>
            <a:r>
              <a:rPr lang="en-US" dirty="0"/>
              <a:t>Output layer</a:t>
            </a:r>
          </a:p>
        </p:txBody>
      </p:sp>
    </p:spTree>
    <p:extLst>
      <p:ext uri="{BB962C8B-B14F-4D97-AF65-F5344CB8AC3E}">
        <p14:creationId xmlns:p14="http://schemas.microsoft.com/office/powerpoint/2010/main" val="336891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CC4-AA77-427E-89C7-A55504D0F4C9}"/>
              </a:ext>
            </a:extLst>
          </p:cNvPr>
          <p:cNvSpPr>
            <a:spLocks noGrp="1"/>
          </p:cNvSpPr>
          <p:nvPr>
            <p:ph type="title"/>
          </p:nvPr>
        </p:nvSpPr>
        <p:spPr/>
        <p:txBody>
          <a:bodyPr/>
          <a:lstStyle/>
          <a:p>
            <a:r>
              <a:rPr lang="en-US" dirty="0"/>
              <a:t>Results</a:t>
            </a:r>
          </a:p>
        </p:txBody>
      </p:sp>
      <p:pic>
        <p:nvPicPr>
          <p:cNvPr id="4" name="Picture 3" descr="Chart, line chart&#10;&#10;Description automatically generated">
            <a:extLst>
              <a:ext uri="{FF2B5EF4-FFF2-40B4-BE49-F238E27FC236}">
                <a16:creationId xmlns:a16="http://schemas.microsoft.com/office/drawing/2014/main" id="{A85FBD96-8D89-4986-BE3A-13D94CDDF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82" y="2002443"/>
            <a:ext cx="8859982" cy="4011442"/>
          </a:xfrm>
          <a:prstGeom prst="rect">
            <a:avLst/>
          </a:prstGeom>
        </p:spPr>
      </p:pic>
      <p:sp>
        <p:nvSpPr>
          <p:cNvPr id="5" name="TextBox 4">
            <a:extLst>
              <a:ext uri="{FF2B5EF4-FFF2-40B4-BE49-F238E27FC236}">
                <a16:creationId xmlns:a16="http://schemas.microsoft.com/office/drawing/2014/main" id="{25F7DC3F-DA47-47BF-A64C-D81BEA5FFC75}"/>
              </a:ext>
            </a:extLst>
          </p:cNvPr>
          <p:cNvSpPr txBox="1"/>
          <p:nvPr/>
        </p:nvSpPr>
        <p:spPr>
          <a:xfrm>
            <a:off x="8811491" y="3260436"/>
            <a:ext cx="2613472" cy="1200329"/>
          </a:xfrm>
          <a:prstGeom prst="rect">
            <a:avLst/>
          </a:prstGeom>
          <a:noFill/>
        </p:spPr>
        <p:txBody>
          <a:bodyPr wrap="none" rtlCol="0">
            <a:spAutoFit/>
          </a:bodyPr>
          <a:lstStyle/>
          <a:p>
            <a:r>
              <a:rPr lang="en-US" dirty="0"/>
              <a:t>Connection strength scale</a:t>
            </a:r>
          </a:p>
          <a:p>
            <a:r>
              <a:rPr lang="en-US" dirty="0"/>
              <a:t>1.0 – K = 24</a:t>
            </a:r>
          </a:p>
          <a:p>
            <a:r>
              <a:rPr lang="en-US" dirty="0"/>
              <a:t>0.5 – K = 12</a:t>
            </a:r>
          </a:p>
          <a:p>
            <a:r>
              <a:rPr lang="en-US" dirty="0"/>
              <a:t>1.5 – K = 36</a:t>
            </a:r>
          </a:p>
        </p:txBody>
      </p:sp>
      <p:sp>
        <p:nvSpPr>
          <p:cNvPr id="6" name="TextBox 5">
            <a:extLst>
              <a:ext uri="{FF2B5EF4-FFF2-40B4-BE49-F238E27FC236}">
                <a16:creationId xmlns:a16="http://schemas.microsoft.com/office/drawing/2014/main" id="{7C0F5A74-5CC8-4657-B8D4-860EDED98EE2}"/>
              </a:ext>
            </a:extLst>
          </p:cNvPr>
          <p:cNvSpPr txBox="1"/>
          <p:nvPr/>
        </p:nvSpPr>
        <p:spPr>
          <a:xfrm>
            <a:off x="1219200" y="1690688"/>
            <a:ext cx="7231018" cy="369332"/>
          </a:xfrm>
          <a:prstGeom prst="rect">
            <a:avLst/>
          </a:prstGeom>
          <a:noFill/>
        </p:spPr>
        <p:txBody>
          <a:bodyPr wrap="none" rtlCol="0">
            <a:spAutoFit/>
          </a:bodyPr>
          <a:lstStyle/>
          <a:p>
            <a:r>
              <a:rPr lang="en-US" i="1" dirty="0"/>
              <a:t>The activation function of the SCE depends upon the connection strength K</a:t>
            </a:r>
          </a:p>
        </p:txBody>
      </p:sp>
    </p:spTree>
    <p:extLst>
      <p:ext uri="{BB962C8B-B14F-4D97-AF65-F5344CB8AC3E}">
        <p14:creationId xmlns:p14="http://schemas.microsoft.com/office/powerpoint/2010/main" val="18209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6FAD-38C7-41BB-8E2B-40B2AFCE5AA7}"/>
              </a:ext>
            </a:extLst>
          </p:cNvPr>
          <p:cNvSpPr>
            <a:spLocks noGrp="1"/>
          </p:cNvSpPr>
          <p:nvPr>
            <p:ph type="title"/>
          </p:nvPr>
        </p:nvSpPr>
        <p:spPr/>
        <p:txBody>
          <a:bodyPr/>
          <a:lstStyle/>
          <a:p>
            <a:r>
              <a:rPr lang="en-US" dirty="0"/>
              <a:t>Reliable transport</a:t>
            </a:r>
          </a:p>
        </p:txBody>
      </p:sp>
      <p:sp>
        <p:nvSpPr>
          <p:cNvPr id="3" name="Content Placeholder 2">
            <a:extLst>
              <a:ext uri="{FF2B5EF4-FFF2-40B4-BE49-F238E27FC236}">
                <a16:creationId xmlns:a16="http://schemas.microsoft.com/office/drawing/2014/main" id="{1B85DC13-F965-402B-AB9F-ABD89E91CA7B}"/>
              </a:ext>
            </a:extLst>
          </p:cNvPr>
          <p:cNvSpPr>
            <a:spLocks noGrp="1"/>
          </p:cNvSpPr>
          <p:nvPr>
            <p:ph idx="1"/>
          </p:nvPr>
        </p:nvSpPr>
        <p:spPr/>
        <p:txBody>
          <a:bodyPr/>
          <a:lstStyle/>
          <a:p>
            <a:r>
              <a:rPr lang="en-US" dirty="0"/>
              <a:t>Single neurons are not reliable, therefore information cannot be encoded in the firing of a single neuron alone</a:t>
            </a:r>
          </a:p>
          <a:p>
            <a:pPr marL="0" indent="0">
              <a:buNone/>
            </a:pPr>
            <a:endParaRPr lang="en-US" dirty="0"/>
          </a:p>
          <a:p>
            <a:r>
              <a:rPr lang="en-US" dirty="0"/>
              <a:t>Similarly, a single SCE may be susceptible to neuron or connection damage, implying that a “population” of SCE may be required for reliable coding and transport of information</a:t>
            </a:r>
          </a:p>
          <a:p>
            <a:pPr marL="0" indent="0">
              <a:buNone/>
            </a:pPr>
            <a:endParaRPr lang="en-US" dirty="0"/>
          </a:p>
          <a:p>
            <a:r>
              <a:rPr lang="en-US" dirty="0"/>
              <a:t>We test the reliability of a single SCE by removing some neurons at random to simulate neuronal damage and find that </a:t>
            </a:r>
            <a:r>
              <a:rPr lang="en-US" u="sng" dirty="0"/>
              <a:t>removing 5% of the neurons can destroy the activation function</a:t>
            </a:r>
          </a:p>
        </p:txBody>
      </p:sp>
    </p:spTree>
    <p:extLst>
      <p:ext uri="{BB962C8B-B14F-4D97-AF65-F5344CB8AC3E}">
        <p14:creationId xmlns:p14="http://schemas.microsoft.com/office/powerpoint/2010/main" val="117062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AC3D-4A9F-4889-85D6-B14653576145}"/>
              </a:ext>
            </a:extLst>
          </p:cNvPr>
          <p:cNvSpPr>
            <a:spLocks noGrp="1"/>
          </p:cNvSpPr>
          <p:nvPr>
            <p:ph type="title"/>
          </p:nvPr>
        </p:nvSpPr>
        <p:spPr/>
        <p:txBody>
          <a:bodyPr/>
          <a:lstStyle/>
          <a:p>
            <a:r>
              <a:rPr lang="en-US" dirty="0"/>
              <a:t>Damage experiment – one SCE</a:t>
            </a:r>
          </a:p>
        </p:txBody>
      </p:sp>
      <p:pic>
        <p:nvPicPr>
          <p:cNvPr id="4" name="Picture 3" descr="A picture containing text, scale&#10;&#10;Description automatically generated">
            <a:extLst>
              <a:ext uri="{FF2B5EF4-FFF2-40B4-BE49-F238E27FC236}">
                <a16:creationId xmlns:a16="http://schemas.microsoft.com/office/drawing/2014/main" id="{BCBE6202-6105-4503-AE9B-49FCA1D45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123" y="2228324"/>
            <a:ext cx="6825267" cy="4070876"/>
          </a:xfrm>
          <a:prstGeom prst="rect">
            <a:avLst/>
          </a:prstGeom>
        </p:spPr>
      </p:pic>
      <p:sp>
        <p:nvSpPr>
          <p:cNvPr id="5" name="TextBox 4">
            <a:extLst>
              <a:ext uri="{FF2B5EF4-FFF2-40B4-BE49-F238E27FC236}">
                <a16:creationId xmlns:a16="http://schemas.microsoft.com/office/drawing/2014/main" id="{349617EB-2A56-4A55-B3C4-952D0F43E8C9}"/>
              </a:ext>
            </a:extLst>
          </p:cNvPr>
          <p:cNvSpPr txBox="1"/>
          <p:nvPr/>
        </p:nvSpPr>
        <p:spPr>
          <a:xfrm>
            <a:off x="372978" y="2512290"/>
            <a:ext cx="4304145" cy="3693319"/>
          </a:xfrm>
          <a:prstGeom prst="rect">
            <a:avLst/>
          </a:prstGeom>
          <a:noFill/>
        </p:spPr>
        <p:txBody>
          <a:bodyPr wrap="square" rtlCol="0">
            <a:spAutoFit/>
          </a:bodyPr>
          <a:lstStyle/>
          <a:p>
            <a:r>
              <a:rPr lang="en-US" dirty="0"/>
              <a:t>20 trials using the same starting SCE (2x2x10, 40 neurons total) and the same stimulus. Connection strength is 24, stimulus firing rate fixed at 21. </a:t>
            </a:r>
          </a:p>
          <a:p>
            <a:endParaRPr lang="en-US" dirty="0"/>
          </a:p>
          <a:p>
            <a:r>
              <a:rPr lang="en-US" dirty="0"/>
              <a:t>Randomly pick neurons to remove for each trial (5% = removed two neurons, 10% = removed 4 neurons). The “0% damage” SCE is the same for all trials.</a:t>
            </a:r>
          </a:p>
          <a:p>
            <a:endParaRPr lang="en-US" dirty="0"/>
          </a:p>
          <a:p>
            <a:r>
              <a:rPr lang="en-US" dirty="0"/>
              <a:t>The SCE has some resilience, but even removing 2 neurons can cause the firing rate encoding to fail (trials 7 and 14)</a:t>
            </a:r>
          </a:p>
        </p:txBody>
      </p:sp>
    </p:spTree>
    <p:extLst>
      <p:ext uri="{BB962C8B-B14F-4D97-AF65-F5344CB8AC3E}">
        <p14:creationId xmlns:p14="http://schemas.microsoft.com/office/powerpoint/2010/main" val="40937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46A1-F823-4E48-9259-9203F0ACA912}"/>
              </a:ext>
            </a:extLst>
          </p:cNvPr>
          <p:cNvSpPr>
            <a:spLocks noGrp="1"/>
          </p:cNvSpPr>
          <p:nvPr>
            <p:ph type="title"/>
          </p:nvPr>
        </p:nvSpPr>
        <p:spPr/>
        <p:txBody>
          <a:bodyPr/>
          <a:lstStyle/>
          <a:p>
            <a:r>
              <a:rPr lang="en-US" dirty="0"/>
              <a:t>SCE population morphology</a:t>
            </a:r>
          </a:p>
        </p:txBody>
      </p:sp>
      <p:sp>
        <p:nvSpPr>
          <p:cNvPr id="3" name="Content Placeholder 2">
            <a:extLst>
              <a:ext uri="{FF2B5EF4-FFF2-40B4-BE49-F238E27FC236}">
                <a16:creationId xmlns:a16="http://schemas.microsoft.com/office/drawing/2014/main" id="{0AAF908E-C78C-46C7-B934-8E51B9043C54}"/>
              </a:ext>
            </a:extLst>
          </p:cNvPr>
          <p:cNvSpPr>
            <a:spLocks noGrp="1"/>
          </p:cNvSpPr>
          <p:nvPr>
            <p:ph idx="1"/>
          </p:nvPr>
        </p:nvSpPr>
        <p:spPr/>
        <p:txBody>
          <a:bodyPr/>
          <a:lstStyle/>
          <a:p>
            <a:r>
              <a:rPr lang="en-US" dirty="0"/>
              <a:t>We imagine 3 types of SCE populations:</a:t>
            </a:r>
          </a:p>
          <a:p>
            <a:pPr lvl="1"/>
            <a:r>
              <a:rPr lang="en-US" dirty="0"/>
              <a:t>A single “thickened” SCE with greater X and Y extents</a:t>
            </a:r>
          </a:p>
          <a:p>
            <a:pPr lvl="1"/>
            <a:r>
              <a:rPr lang="en-US" dirty="0"/>
              <a:t>A population of independent SCE with no cross-connections</a:t>
            </a:r>
          </a:p>
          <a:p>
            <a:pPr lvl="1"/>
            <a:r>
              <a:rPr lang="en-US" dirty="0"/>
              <a:t>A population of coupled SCE where the inter-SCE connections are less dense than the connections within each individual SCE</a:t>
            </a:r>
          </a:p>
          <a:p>
            <a:endParaRPr lang="en-US" dirty="0"/>
          </a:p>
          <a:p>
            <a:r>
              <a:rPr lang="en-US" dirty="0"/>
              <a:t>We examine these population types to answer 2 questions:</a:t>
            </a:r>
          </a:p>
          <a:p>
            <a:pPr lvl="1"/>
            <a:r>
              <a:rPr lang="en-US" dirty="0"/>
              <a:t>Which population types are most resilient to damage? Measured by comparing the activation function after damage to the activation function before damage</a:t>
            </a:r>
          </a:p>
          <a:p>
            <a:pPr lvl="1"/>
            <a:r>
              <a:rPr lang="en-US" dirty="0"/>
              <a:t>Which population types are most efficient? Measured by comparing the total # of spikes required for the same activation function</a:t>
            </a:r>
          </a:p>
          <a:p>
            <a:pPr marL="457200" lvl="1" indent="0">
              <a:buNone/>
            </a:pPr>
            <a:endParaRPr lang="en-US" dirty="0"/>
          </a:p>
        </p:txBody>
      </p:sp>
    </p:spTree>
    <p:extLst>
      <p:ext uri="{BB962C8B-B14F-4D97-AF65-F5344CB8AC3E}">
        <p14:creationId xmlns:p14="http://schemas.microsoft.com/office/powerpoint/2010/main" val="296906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F1E-F46A-47A0-95A1-98F3EAC6095F}"/>
              </a:ext>
            </a:extLst>
          </p:cNvPr>
          <p:cNvSpPr>
            <a:spLocks noGrp="1"/>
          </p:cNvSpPr>
          <p:nvPr>
            <p:ph type="title"/>
          </p:nvPr>
        </p:nvSpPr>
        <p:spPr/>
        <p:txBody>
          <a:bodyPr/>
          <a:lstStyle/>
          <a:p>
            <a:r>
              <a:rPr lang="en-US" dirty="0"/>
              <a:t>Morphology comparison</a:t>
            </a:r>
          </a:p>
        </p:txBody>
      </p:sp>
      <p:sp>
        <p:nvSpPr>
          <p:cNvPr id="11" name="Content Placeholder 10">
            <a:extLst>
              <a:ext uri="{FF2B5EF4-FFF2-40B4-BE49-F238E27FC236}">
                <a16:creationId xmlns:a16="http://schemas.microsoft.com/office/drawing/2014/main" id="{CB1A6BFB-34B3-4F89-A56D-C54C43DE68EA}"/>
              </a:ext>
            </a:extLst>
          </p:cNvPr>
          <p:cNvSpPr>
            <a:spLocks noGrp="1"/>
          </p:cNvSpPr>
          <p:nvPr>
            <p:ph idx="1"/>
          </p:nvPr>
        </p:nvSpPr>
        <p:spPr>
          <a:xfrm>
            <a:off x="838200" y="1825625"/>
            <a:ext cx="10515600" cy="483466"/>
          </a:xfrm>
        </p:spPr>
        <p:txBody>
          <a:bodyPr/>
          <a:lstStyle/>
          <a:p>
            <a:r>
              <a:rPr lang="en-US" dirty="0"/>
              <a:t>Experiments on three different morphologies of a 4x4x10 population</a:t>
            </a:r>
          </a:p>
        </p:txBody>
      </p:sp>
      <p:pic>
        <p:nvPicPr>
          <p:cNvPr id="4" name="Picture 3" descr="Graphical user interface, chart, line chart&#10;&#10;Description automatically generated">
            <a:extLst>
              <a:ext uri="{FF2B5EF4-FFF2-40B4-BE49-F238E27FC236}">
                <a16:creationId xmlns:a16="http://schemas.microsoft.com/office/drawing/2014/main" id="{EF8DA3DF-C148-454E-A17B-6D3DBBD4B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329" y="3328459"/>
            <a:ext cx="5488307" cy="3294013"/>
          </a:xfrm>
          <a:prstGeom prst="rect">
            <a:avLst/>
          </a:prstGeom>
        </p:spPr>
      </p:pic>
      <p:pic>
        <p:nvPicPr>
          <p:cNvPr id="6" name="Picture 5" descr="Chart&#10;&#10;Description automatically generated">
            <a:extLst>
              <a:ext uri="{FF2B5EF4-FFF2-40B4-BE49-F238E27FC236}">
                <a16:creationId xmlns:a16="http://schemas.microsoft.com/office/drawing/2014/main" id="{4FCC4AD6-4C91-4698-85D3-54A7248B2606}"/>
              </a:ext>
            </a:extLst>
          </p:cNvPr>
          <p:cNvPicPr>
            <a:picLocks noChangeAspect="1"/>
          </p:cNvPicPr>
          <p:nvPr/>
        </p:nvPicPr>
        <p:blipFill rotWithShape="1">
          <a:blip r:embed="rId3">
            <a:extLst>
              <a:ext uri="{28A0092B-C50C-407E-A947-70E740481C1C}">
                <a14:useLocalDpi xmlns:a14="http://schemas.microsoft.com/office/drawing/2010/main" val="0"/>
              </a:ext>
            </a:extLst>
          </a:blip>
          <a:srcRect l="6059" r="6848"/>
          <a:stretch/>
        </p:blipFill>
        <p:spPr>
          <a:xfrm>
            <a:off x="175491" y="3402352"/>
            <a:ext cx="5583410" cy="2827209"/>
          </a:xfrm>
          <a:prstGeom prst="rect">
            <a:avLst/>
          </a:prstGeom>
        </p:spPr>
      </p:pic>
      <p:sp>
        <p:nvSpPr>
          <p:cNvPr id="9" name="TextBox 8">
            <a:extLst>
              <a:ext uri="{FF2B5EF4-FFF2-40B4-BE49-F238E27FC236}">
                <a16:creationId xmlns:a16="http://schemas.microsoft.com/office/drawing/2014/main" id="{EA028A7D-E3FE-4519-9547-CDF2EB7E1D1D}"/>
              </a:ext>
            </a:extLst>
          </p:cNvPr>
          <p:cNvSpPr txBox="1"/>
          <p:nvPr/>
        </p:nvSpPr>
        <p:spPr>
          <a:xfrm>
            <a:off x="789644" y="3217686"/>
            <a:ext cx="4717702" cy="369332"/>
          </a:xfrm>
          <a:prstGeom prst="rect">
            <a:avLst/>
          </a:prstGeom>
          <a:noFill/>
        </p:spPr>
        <p:txBody>
          <a:bodyPr wrap="none" rtlCol="0">
            <a:spAutoFit/>
          </a:bodyPr>
          <a:lstStyle/>
          <a:p>
            <a:r>
              <a:rPr lang="en-US" dirty="0"/>
              <a:t>One big 4x4x10 SCE – highly resistant to damage</a:t>
            </a:r>
          </a:p>
        </p:txBody>
      </p:sp>
      <p:sp>
        <p:nvSpPr>
          <p:cNvPr id="10" name="TextBox 9">
            <a:extLst>
              <a:ext uri="{FF2B5EF4-FFF2-40B4-BE49-F238E27FC236}">
                <a16:creationId xmlns:a16="http://schemas.microsoft.com/office/drawing/2014/main" id="{E96F3551-3B89-433E-9E4D-E952239662FF}"/>
              </a:ext>
            </a:extLst>
          </p:cNvPr>
          <p:cNvSpPr txBox="1"/>
          <p:nvPr/>
        </p:nvSpPr>
        <p:spPr>
          <a:xfrm>
            <a:off x="7093462" y="3143793"/>
            <a:ext cx="4790927" cy="369332"/>
          </a:xfrm>
          <a:prstGeom prst="rect">
            <a:avLst/>
          </a:prstGeom>
          <a:noFill/>
        </p:spPr>
        <p:txBody>
          <a:bodyPr wrap="none" rtlCol="0">
            <a:spAutoFit/>
          </a:bodyPr>
          <a:lstStyle/>
          <a:p>
            <a:r>
              <a:rPr lang="en-US" dirty="0"/>
              <a:t>4 independent 2x2 SCE – not resistant to damage</a:t>
            </a:r>
          </a:p>
        </p:txBody>
      </p:sp>
    </p:spTree>
    <p:extLst>
      <p:ext uri="{BB962C8B-B14F-4D97-AF65-F5344CB8AC3E}">
        <p14:creationId xmlns:p14="http://schemas.microsoft.com/office/powerpoint/2010/main" val="192071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5835</TotalTime>
  <Words>793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Neural microcolumns as transmission lines: firing rate encoding analysis</vt:lpstr>
      <vt:lpstr>Observations</vt:lpstr>
      <vt:lpstr>SCE population dynamics</vt:lpstr>
      <vt:lpstr>Experiment</vt:lpstr>
      <vt:lpstr>Results</vt:lpstr>
      <vt:lpstr>Reliable transport</vt:lpstr>
      <vt:lpstr>Damage experiment – one SCE</vt:lpstr>
      <vt:lpstr>SCE population morphology</vt:lpstr>
      <vt:lpstr>Morphology comparison</vt:lpstr>
      <vt:lpstr>Morphology comparison</vt:lpstr>
      <vt:lpstr>Backup/Old material</vt:lpstr>
      <vt:lpstr>Experiment</vt:lpstr>
      <vt:lpstr>Two SCEs studied</vt:lpstr>
      <vt:lpstr>Firing Rate converted to Wave Rate</vt:lpstr>
      <vt:lpstr>Representation of input firing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204</cp:revision>
  <dcterms:created xsi:type="dcterms:W3CDTF">2018-05-08T12:57:52Z</dcterms:created>
  <dcterms:modified xsi:type="dcterms:W3CDTF">2021-03-06T15:06:14Z</dcterms:modified>
</cp:coreProperties>
</file>