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Thesis Plan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1070"/>
            <a:ext cx="9144000" cy="1097692"/>
          </a:xfrm>
        </p:spPr>
        <p:txBody>
          <a:bodyPr>
            <a:normAutofit/>
          </a:bodyPr>
          <a:lstStyle/>
          <a:p>
            <a:r>
              <a:rPr lang="en-US" sz="1800" dirty="0"/>
              <a:t>Vincent Baker</a:t>
            </a:r>
          </a:p>
          <a:p>
            <a:r>
              <a:rPr lang="en-US" sz="1800" dirty="0"/>
              <a:t>Drexel University Department of Physics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FBFDDD5-5DF6-4E07-9A3B-D1809CA5D0C6}"/>
              </a:ext>
            </a:extLst>
          </p:cNvPr>
          <p:cNvSpPr txBox="1">
            <a:spLocks/>
          </p:cNvSpPr>
          <p:nvPr/>
        </p:nvSpPr>
        <p:spPr>
          <a:xfrm>
            <a:off x="1524000" y="3571102"/>
            <a:ext cx="9144000" cy="109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82C3-7734-4537-92BC-2453EB82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C26D-C3F3-43F0-91DF-F02497A6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question: how does cognition arise from the biophysical organization of the brain?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question: Can columns of neurons encode time series inputs into high-order dynamic states that facilitate classification?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approach: Simulate neural columns in the liquid state machine computational model, measure the effects of physical properties on computational performance in classifying time series inputs</a:t>
            </a:r>
          </a:p>
        </p:txBody>
      </p:sp>
    </p:spTree>
    <p:extLst>
      <p:ext uri="{BB962C8B-B14F-4D97-AF65-F5344CB8AC3E}">
        <p14:creationId xmlns:p14="http://schemas.microsoft.com/office/powerpoint/2010/main" val="26850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Deeper understanding of biological neural circuits</a:t>
            </a:r>
          </a:p>
          <a:p>
            <a:pPr lvl="1"/>
            <a:r>
              <a:rPr lang="en-US" dirty="0"/>
              <a:t>Creates new measures of computational capability for biological networks</a:t>
            </a:r>
          </a:p>
          <a:p>
            <a:pPr lvl="1"/>
            <a:r>
              <a:rPr lang="en-US" dirty="0"/>
              <a:t>Biologically plausible adaptation mechanisms</a:t>
            </a:r>
          </a:p>
          <a:p>
            <a:pPr lvl="1"/>
            <a:r>
              <a:rPr lang="en-US" dirty="0"/>
              <a:t>New understanding of the role of neural dynamics in cognition</a:t>
            </a:r>
          </a:p>
          <a:p>
            <a:r>
              <a:rPr lang="en-US" dirty="0"/>
              <a:t>Improved liquid state machines for machine learning</a:t>
            </a:r>
          </a:p>
          <a:p>
            <a:pPr lvl="1"/>
            <a:r>
              <a:rPr lang="en-US" dirty="0"/>
              <a:t>Improved computational properties inspired by biological neuron dynamics</a:t>
            </a:r>
          </a:p>
          <a:p>
            <a:pPr lvl="1"/>
            <a:r>
              <a:rPr lang="en-US" u="sng" dirty="0"/>
              <a:t>Fast implementation on application-specific hardware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55C3D-7C3A-4984-9AE4-5F1D0DAD80D2}"/>
              </a:ext>
            </a:extLst>
          </p:cNvPr>
          <p:cNvSpPr txBox="1"/>
          <p:nvPr/>
        </p:nvSpPr>
        <p:spPr>
          <a:xfrm>
            <a:off x="1153297" y="5480903"/>
            <a:ext cx="823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 new program manager at DARPA is creating a new program to explore photonic and electronic reservoir computers</a:t>
            </a:r>
          </a:p>
        </p:txBody>
      </p:sp>
    </p:spTree>
    <p:extLst>
      <p:ext uri="{BB962C8B-B14F-4D97-AF65-F5344CB8AC3E}">
        <p14:creationId xmlns:p14="http://schemas.microsoft.com/office/powerpoint/2010/main" val="37825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9D66-A297-4B75-B106-77A95FA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2EDA1F-67D2-4027-8AA7-C6D834AAC3CB}"/>
              </a:ext>
            </a:extLst>
          </p:cNvPr>
          <p:cNvGrpSpPr/>
          <p:nvPr/>
        </p:nvGrpSpPr>
        <p:grpSpPr>
          <a:xfrm>
            <a:off x="897923" y="2159767"/>
            <a:ext cx="10017208" cy="4110686"/>
            <a:chOff x="897923" y="2159767"/>
            <a:chExt cx="10017208" cy="4110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651C18-3945-4FDC-A013-BB0EBBB1ACA9}"/>
                </a:ext>
              </a:extLst>
            </p:cNvPr>
            <p:cNvSpPr/>
            <p:nvPr/>
          </p:nvSpPr>
          <p:spPr>
            <a:xfrm>
              <a:off x="897923" y="2159772"/>
              <a:ext cx="1252151" cy="4110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E049D8-0542-457F-8EDF-ECC6CC573387}"/>
                </a:ext>
              </a:extLst>
            </p:cNvPr>
            <p:cNvSpPr/>
            <p:nvPr/>
          </p:nvSpPr>
          <p:spPr>
            <a:xfrm>
              <a:off x="2150074" y="2159772"/>
              <a:ext cx="1252151" cy="4110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1B21F8-7FBE-452D-B7CB-11A0854EFD6E}"/>
                </a:ext>
              </a:extLst>
            </p:cNvPr>
            <p:cNvSpPr/>
            <p:nvPr/>
          </p:nvSpPr>
          <p:spPr>
            <a:xfrm>
              <a:off x="3402225" y="2159771"/>
              <a:ext cx="1252151" cy="4110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7D8CD3-C1EB-4BD1-98E1-DFC2DCE55981}"/>
                </a:ext>
              </a:extLst>
            </p:cNvPr>
            <p:cNvSpPr/>
            <p:nvPr/>
          </p:nvSpPr>
          <p:spPr>
            <a:xfrm>
              <a:off x="4654376" y="2159770"/>
              <a:ext cx="1252151" cy="4110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D14310-95A4-4CCB-B630-330A71C0D385}"/>
                </a:ext>
              </a:extLst>
            </p:cNvPr>
            <p:cNvSpPr/>
            <p:nvPr/>
          </p:nvSpPr>
          <p:spPr>
            <a:xfrm>
              <a:off x="5906527" y="2159769"/>
              <a:ext cx="1252151" cy="4110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C0B2A7-BDE6-4A53-9DF9-469C7D51588D}"/>
                </a:ext>
              </a:extLst>
            </p:cNvPr>
            <p:cNvSpPr/>
            <p:nvPr/>
          </p:nvSpPr>
          <p:spPr>
            <a:xfrm>
              <a:off x="7158678" y="2159769"/>
              <a:ext cx="1252151" cy="4110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F1E7FC-BF72-485D-9CF0-BEE67AA3F47C}"/>
                </a:ext>
              </a:extLst>
            </p:cNvPr>
            <p:cNvSpPr/>
            <p:nvPr/>
          </p:nvSpPr>
          <p:spPr>
            <a:xfrm>
              <a:off x="8410829" y="2159768"/>
              <a:ext cx="1252151" cy="4110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591891-13DB-4FA1-95CA-53DBA73D70CF}"/>
                </a:ext>
              </a:extLst>
            </p:cNvPr>
            <p:cNvSpPr/>
            <p:nvPr/>
          </p:nvSpPr>
          <p:spPr>
            <a:xfrm>
              <a:off x="9662980" y="2159767"/>
              <a:ext cx="1252151" cy="4110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05EE66-F018-400C-BC27-B835C4818E8A}"/>
              </a:ext>
            </a:extLst>
          </p:cNvPr>
          <p:cNvSpPr txBox="1"/>
          <p:nvPr/>
        </p:nvSpPr>
        <p:spPr>
          <a:xfrm>
            <a:off x="897923" y="188791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Summer 17-18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826C6-434E-41DF-8358-2EB1743B7DFD}"/>
              </a:ext>
            </a:extLst>
          </p:cNvPr>
          <p:cNvSpPr txBox="1"/>
          <p:nvPr/>
        </p:nvSpPr>
        <p:spPr>
          <a:xfrm>
            <a:off x="2299535" y="188791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Fall 18-19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CB37B-D058-4D1F-AC85-7518B999C023}"/>
              </a:ext>
            </a:extLst>
          </p:cNvPr>
          <p:cNvSpPr txBox="1"/>
          <p:nvPr/>
        </p:nvSpPr>
        <p:spPr>
          <a:xfrm>
            <a:off x="3595453" y="188791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Winter 18-19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177D7-7D6C-42D2-BF8A-6B7C36747941}"/>
              </a:ext>
            </a:extLst>
          </p:cNvPr>
          <p:cNvSpPr txBox="1"/>
          <p:nvPr/>
        </p:nvSpPr>
        <p:spPr>
          <a:xfrm>
            <a:off x="4785049" y="1887910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Spring 18-19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74780-747D-4411-8F75-D110BB317479}"/>
              </a:ext>
            </a:extLst>
          </p:cNvPr>
          <p:cNvSpPr txBox="1"/>
          <p:nvPr/>
        </p:nvSpPr>
        <p:spPr>
          <a:xfrm>
            <a:off x="6045521" y="188791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Summer 18-19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B6C7A-9E75-4051-B217-35CC731A37DC}"/>
              </a:ext>
            </a:extLst>
          </p:cNvPr>
          <p:cNvSpPr txBox="1"/>
          <p:nvPr/>
        </p:nvSpPr>
        <p:spPr>
          <a:xfrm>
            <a:off x="7266948" y="188791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Fall 19-20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91B2E6-73EE-43C3-B0AD-AC717EB6BB73}"/>
              </a:ext>
            </a:extLst>
          </p:cNvPr>
          <p:cNvSpPr txBox="1"/>
          <p:nvPr/>
        </p:nvSpPr>
        <p:spPr>
          <a:xfrm>
            <a:off x="8607913" y="188791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Winter 19-20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EEA544-5935-45DE-9267-17030CB165CE}"/>
              </a:ext>
            </a:extLst>
          </p:cNvPr>
          <p:cNvSpPr txBox="1"/>
          <p:nvPr/>
        </p:nvSpPr>
        <p:spPr>
          <a:xfrm>
            <a:off x="9847697" y="1887910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Spring 19-20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C48037E-1397-4C39-867F-7387D462ADC9}"/>
              </a:ext>
            </a:extLst>
          </p:cNvPr>
          <p:cNvSpPr/>
          <p:nvPr/>
        </p:nvSpPr>
        <p:spPr>
          <a:xfrm>
            <a:off x="10287579" y="2417320"/>
            <a:ext cx="199083" cy="355060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27BC15-ECF4-492B-BF86-B208D6BBC3B3}"/>
              </a:ext>
            </a:extLst>
          </p:cNvPr>
          <p:cNvSpPr txBox="1"/>
          <p:nvPr/>
        </p:nvSpPr>
        <p:spPr>
          <a:xfrm>
            <a:off x="9847697" y="2782630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Thesis defense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B27183-5FD8-4C02-849C-64C8E59839E8}"/>
              </a:ext>
            </a:extLst>
          </p:cNvPr>
          <p:cNvGrpSpPr/>
          <p:nvPr/>
        </p:nvGrpSpPr>
        <p:grpSpPr>
          <a:xfrm>
            <a:off x="4773576" y="2417320"/>
            <a:ext cx="914033" cy="626920"/>
            <a:chOff x="4773576" y="2417320"/>
            <a:chExt cx="914033" cy="626920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39905235-6B65-4D0A-B631-60D5F6DBC939}"/>
                </a:ext>
              </a:extLst>
            </p:cNvPr>
            <p:cNvSpPr/>
            <p:nvPr/>
          </p:nvSpPr>
          <p:spPr>
            <a:xfrm>
              <a:off x="5033323" y="2417320"/>
              <a:ext cx="199083" cy="355060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09CA78-E29C-4A90-BA2E-F4E9B4ED3791}"/>
                </a:ext>
              </a:extLst>
            </p:cNvPr>
            <p:cNvSpPr txBox="1"/>
            <p:nvPr/>
          </p:nvSpPr>
          <p:spPr>
            <a:xfrm>
              <a:off x="4773576" y="2782630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TAC meeting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210921-5AB7-48ED-B4E9-ECB5DDF2AE89}"/>
              </a:ext>
            </a:extLst>
          </p:cNvPr>
          <p:cNvGrpSpPr/>
          <p:nvPr/>
        </p:nvGrpSpPr>
        <p:grpSpPr>
          <a:xfrm>
            <a:off x="1234860" y="3289858"/>
            <a:ext cx="2057906" cy="497232"/>
            <a:chOff x="1465895" y="3717875"/>
            <a:chExt cx="1817130" cy="49723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5A6BAD-388F-416A-8427-21A2C961F8E2}"/>
                </a:ext>
              </a:extLst>
            </p:cNvPr>
            <p:cNvGrpSpPr/>
            <p:nvPr/>
          </p:nvGrpSpPr>
          <p:grpSpPr>
            <a:xfrm>
              <a:off x="1465895" y="3915383"/>
              <a:ext cx="1817130" cy="299724"/>
              <a:chOff x="5398851" y="3910519"/>
              <a:chExt cx="1368358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1F365D6-BD90-4EFC-BAFE-8529A31998AE}"/>
                  </a:ext>
                </a:extLst>
              </p:cNvPr>
              <p:cNvCxnSpPr/>
              <p:nvPr/>
            </p:nvCxnSpPr>
            <p:spPr>
              <a:xfrm>
                <a:off x="5398851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E08B8B3-74FC-46A6-B511-F5F7A68D27A1}"/>
                  </a:ext>
                </a:extLst>
              </p:cNvPr>
              <p:cNvCxnSpPr/>
              <p:nvPr/>
            </p:nvCxnSpPr>
            <p:spPr>
              <a:xfrm>
                <a:off x="6767208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6EAAEE-3DCF-4A3D-BFA3-908AB90B07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8851" y="4124528"/>
                <a:ext cx="13683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833359-2CA3-4904-9CBE-7F9E0F56D3E2}"/>
                </a:ext>
              </a:extLst>
            </p:cNvPr>
            <p:cNvSpPr txBox="1"/>
            <p:nvPr/>
          </p:nvSpPr>
          <p:spPr>
            <a:xfrm>
              <a:off x="1482371" y="3717875"/>
              <a:ext cx="17732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Paper #1: Column dynamics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505149-D38A-4317-BE13-81D9516E2858}"/>
              </a:ext>
            </a:extLst>
          </p:cNvPr>
          <p:cNvGrpSpPr/>
          <p:nvPr/>
        </p:nvGrpSpPr>
        <p:grpSpPr>
          <a:xfrm>
            <a:off x="2578797" y="4160113"/>
            <a:ext cx="3219447" cy="497232"/>
            <a:chOff x="1465895" y="3717875"/>
            <a:chExt cx="1817130" cy="4972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A849BB7-E015-4EA3-80D6-A4EBC9D30048}"/>
                </a:ext>
              </a:extLst>
            </p:cNvPr>
            <p:cNvGrpSpPr/>
            <p:nvPr/>
          </p:nvGrpSpPr>
          <p:grpSpPr>
            <a:xfrm>
              <a:off x="1465895" y="3915383"/>
              <a:ext cx="1817130" cy="299724"/>
              <a:chOff x="5398851" y="3910519"/>
              <a:chExt cx="1368358" cy="45720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8D9F634-26C2-4FB9-B75A-6899DBD3D958}"/>
                  </a:ext>
                </a:extLst>
              </p:cNvPr>
              <p:cNvCxnSpPr/>
              <p:nvPr/>
            </p:nvCxnSpPr>
            <p:spPr>
              <a:xfrm>
                <a:off x="5398851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5F26F43-8793-4ABD-9D35-2DFC63F22AB1}"/>
                  </a:ext>
                </a:extLst>
              </p:cNvPr>
              <p:cNvCxnSpPr/>
              <p:nvPr/>
            </p:nvCxnSpPr>
            <p:spPr>
              <a:xfrm>
                <a:off x="6767208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718448-99FA-49FE-927F-A91B6A9A08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8851" y="4124528"/>
                <a:ext cx="13683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D637FF-7FAC-4861-9385-F19C09F82F4E}"/>
                </a:ext>
              </a:extLst>
            </p:cNvPr>
            <p:cNvSpPr txBox="1"/>
            <p:nvPr/>
          </p:nvSpPr>
          <p:spPr>
            <a:xfrm>
              <a:off x="1482371" y="3717875"/>
              <a:ext cx="14099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Paper #2: LSM using neural columns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ECD650-3334-4325-BFE1-EFB75CAB610E}"/>
              </a:ext>
            </a:extLst>
          </p:cNvPr>
          <p:cNvGrpSpPr/>
          <p:nvPr/>
        </p:nvGrpSpPr>
        <p:grpSpPr>
          <a:xfrm>
            <a:off x="7266948" y="3186431"/>
            <a:ext cx="2732970" cy="491185"/>
            <a:chOff x="1465895" y="3723922"/>
            <a:chExt cx="1817130" cy="4911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FCCD4C3-B259-4F29-8917-D4279DD673F6}"/>
                </a:ext>
              </a:extLst>
            </p:cNvPr>
            <p:cNvGrpSpPr/>
            <p:nvPr/>
          </p:nvGrpSpPr>
          <p:grpSpPr>
            <a:xfrm>
              <a:off x="1465895" y="3915383"/>
              <a:ext cx="1817130" cy="299724"/>
              <a:chOff x="5398851" y="3910519"/>
              <a:chExt cx="1368358" cy="45720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448C1B4-7B63-4855-ABF6-B1683C88CF88}"/>
                  </a:ext>
                </a:extLst>
              </p:cNvPr>
              <p:cNvCxnSpPr/>
              <p:nvPr/>
            </p:nvCxnSpPr>
            <p:spPr>
              <a:xfrm>
                <a:off x="5398851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EE40749-D1D7-494A-BB2C-F304D035CD89}"/>
                  </a:ext>
                </a:extLst>
              </p:cNvPr>
              <p:cNvCxnSpPr/>
              <p:nvPr/>
            </p:nvCxnSpPr>
            <p:spPr>
              <a:xfrm>
                <a:off x="6767208" y="3910519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BB568BA-F365-4DA2-9948-FA52C383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8851" y="4124528"/>
                <a:ext cx="136835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D09DB1-1413-4BD4-81CF-00E86ABBB4CA}"/>
                </a:ext>
              </a:extLst>
            </p:cNvPr>
            <p:cNvSpPr txBox="1"/>
            <p:nvPr/>
          </p:nvSpPr>
          <p:spPr>
            <a:xfrm>
              <a:off x="1960650" y="3723922"/>
              <a:ext cx="580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Write thesis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9225E0-2D18-4A34-9E2A-B09FE74E9BC3}"/>
              </a:ext>
            </a:extLst>
          </p:cNvPr>
          <p:cNvGrpSpPr/>
          <p:nvPr/>
        </p:nvGrpSpPr>
        <p:grpSpPr>
          <a:xfrm>
            <a:off x="332636" y="2417320"/>
            <a:ext cx="769763" cy="626920"/>
            <a:chOff x="4773576" y="2417320"/>
            <a:chExt cx="769763" cy="626920"/>
          </a:xfrm>
        </p:grpSpPr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29E0FECE-1291-45A1-B614-2C0FAB7BA96E}"/>
                </a:ext>
              </a:extLst>
            </p:cNvPr>
            <p:cNvSpPr/>
            <p:nvPr/>
          </p:nvSpPr>
          <p:spPr>
            <a:xfrm>
              <a:off x="5033323" y="2417320"/>
              <a:ext cx="199083" cy="355060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EFE7F0-E816-4284-A45D-4A28CFF4CC89}"/>
                </a:ext>
              </a:extLst>
            </p:cNvPr>
            <p:cNvSpPr txBox="1"/>
            <p:nvPr/>
          </p:nvSpPr>
          <p:spPr>
            <a:xfrm>
              <a:off x="4773576" y="2782630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Oral exam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8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180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Thesis Plan </vt:lpstr>
      <vt:lpstr>Thesis</vt:lpstr>
      <vt:lpstr>Impact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92</cp:revision>
  <dcterms:created xsi:type="dcterms:W3CDTF">2018-05-08T12:57:52Z</dcterms:created>
  <dcterms:modified xsi:type="dcterms:W3CDTF">2018-06-17T15:43:00Z</dcterms:modified>
</cp:coreProperties>
</file>